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5"/>
  </p:notesMasterIdLst>
  <p:sldIdLst>
    <p:sldId id="256" r:id="rId2"/>
    <p:sldId id="358" r:id="rId3"/>
    <p:sldId id="289" r:id="rId4"/>
    <p:sldId id="260" r:id="rId5"/>
    <p:sldId id="294" r:id="rId6"/>
    <p:sldId id="262" r:id="rId7"/>
    <p:sldId id="264" r:id="rId8"/>
    <p:sldId id="263" r:id="rId9"/>
    <p:sldId id="266" r:id="rId10"/>
    <p:sldId id="267" r:id="rId11"/>
    <p:sldId id="265" r:id="rId12"/>
    <p:sldId id="268" r:id="rId13"/>
    <p:sldId id="269" r:id="rId14"/>
    <p:sldId id="270" r:id="rId15"/>
    <p:sldId id="296" r:id="rId16"/>
    <p:sldId id="272" r:id="rId17"/>
    <p:sldId id="271" r:id="rId18"/>
    <p:sldId id="273" r:id="rId19"/>
    <p:sldId id="286" r:id="rId20"/>
    <p:sldId id="288" r:id="rId21"/>
    <p:sldId id="290" r:id="rId22"/>
    <p:sldId id="293" r:id="rId23"/>
    <p:sldId id="292" r:id="rId24"/>
    <p:sldId id="274" r:id="rId25"/>
    <p:sldId id="275" r:id="rId26"/>
    <p:sldId id="277" r:id="rId27"/>
    <p:sldId id="276" r:id="rId28"/>
    <p:sldId id="285" r:id="rId29"/>
    <p:sldId id="298" r:id="rId30"/>
    <p:sldId id="345" r:id="rId31"/>
    <p:sldId id="347" r:id="rId32"/>
    <p:sldId id="356" r:id="rId33"/>
    <p:sldId id="348" r:id="rId34"/>
    <p:sldId id="349" r:id="rId35"/>
    <p:sldId id="350" r:id="rId36"/>
    <p:sldId id="351" r:id="rId37"/>
    <p:sldId id="352" r:id="rId38"/>
    <p:sldId id="353" r:id="rId39"/>
    <p:sldId id="346" r:id="rId40"/>
    <p:sldId id="300" r:id="rId41"/>
    <p:sldId id="301" r:id="rId42"/>
    <p:sldId id="303" r:id="rId43"/>
    <p:sldId id="305" r:id="rId44"/>
    <p:sldId id="307" r:id="rId45"/>
    <p:sldId id="308" r:id="rId46"/>
    <p:sldId id="340" r:id="rId47"/>
    <p:sldId id="341" r:id="rId48"/>
    <p:sldId id="309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43" r:id="rId63"/>
    <p:sldId id="33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830"/>
    <a:srgbClr val="E74B65"/>
    <a:srgbClr val="660033"/>
    <a:srgbClr val="EA7616"/>
    <a:srgbClr val="24CF07"/>
    <a:srgbClr val="FFFF66"/>
    <a:srgbClr val="D94E3F"/>
    <a:srgbClr val="003300"/>
    <a:srgbClr val="280B08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3051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587B-DD43-4A20-A313-0CADE5D5DBE3}" type="datetimeFigureOut">
              <a:rPr lang="fr-FR" smtClean="0"/>
              <a:pPr/>
              <a:t>12/05/2018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6EFFA-189A-4218-AA07-AF8563EF2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Vitamine_C" TargetMode="External"/><Relationship Id="rId3" Type="http://schemas.openxmlformats.org/officeDocument/2006/relationships/hyperlink" Target="http://fr.wikipedia.org/wiki/A%C3%A9robie" TargetMode="External"/><Relationship Id="rId7" Type="http://schemas.openxmlformats.org/officeDocument/2006/relationships/hyperlink" Target="http://fr.wikipedia.org/wiki/Vitamine_E" TargetMode="External"/><Relationship Id="rId12" Type="http://schemas.openxmlformats.org/officeDocument/2006/relationships/hyperlink" Target="http://fr.wikipedia.org/wiki/Synthas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Glutathion_peroxydase" TargetMode="External"/><Relationship Id="rId11" Type="http://schemas.openxmlformats.org/officeDocument/2006/relationships/hyperlink" Target="http://fr.wikipedia.org/wiki/Monoxyde_d'azote" TargetMode="External"/><Relationship Id="rId5" Type="http://schemas.openxmlformats.org/officeDocument/2006/relationships/hyperlink" Target="http://fr.wikipedia.org/wiki/Catalase" TargetMode="External"/><Relationship Id="rId10" Type="http://schemas.openxmlformats.org/officeDocument/2006/relationships/hyperlink" Target="http://fr.wikipedia.org/wiki/Isoenzyme" TargetMode="External"/><Relationship Id="rId4" Type="http://schemas.openxmlformats.org/officeDocument/2006/relationships/hyperlink" Target="http://fr.wikipedia.org/wiki/Superoxyde_dismutase" TargetMode="External"/><Relationship Id="rId9" Type="http://schemas.openxmlformats.org/officeDocument/2006/relationships/hyperlink" Target="http://fr.wikipedia.org/wiki/Superoxyd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production de ROS et RONS est normale pour tous les organismes vivant en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érobie"/>
              </a:rPr>
              <a:t>aérobie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constitue pas, en soi, une situation de stress oxydant. En effet, la cellule dispose d'un système complexe de détoxification contre les ROS comprenant des enzymes (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uperoxyde dismutase"/>
              </a:rPr>
              <a:t>superoxyde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uperoxyde dismutase"/>
              </a:rPr>
              <a:t>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uperoxyde dismutase"/>
              </a:rPr>
              <a:t>dismutase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atalase"/>
              </a:rPr>
              <a:t>catalase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Glutathion peroxydase"/>
              </a:rPr>
              <a:t>glutathion peroxydase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…) et des petites molécules (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Vitamine E"/>
              </a:rPr>
              <a:t>vitamine 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Vitamine C"/>
              </a:rPr>
              <a:t>vitamine C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…). En situation physiologique, l'anion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Superoxyde"/>
              </a:rPr>
              <a:t>superoxyde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(O</a:t>
            </a:r>
            <a:r>
              <a:rPr lang="fr-FR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fr-F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–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) est produit essentiellement par les NADPH oxydases (NOX) dont on connaît 5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Isoenzyme"/>
              </a:rPr>
              <a:t>isoenzymes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et le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Monoxyde d'azote"/>
              </a:rPr>
              <a:t>monoxyde d'azote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(NO</a:t>
            </a:r>
            <a:r>
              <a:rPr lang="fr-F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par la famille des NO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Synthase"/>
              </a:rPr>
              <a:t>synthases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isoformes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Absence du gène</a:t>
            </a:r>
            <a:r>
              <a:rPr lang="fr-FR" baseline="0" dirty="0" smtClean="0"/>
              <a:t> </a:t>
            </a:r>
            <a:r>
              <a:rPr lang="el-GR" baseline="0" dirty="0" smtClean="0"/>
              <a:t>α</a:t>
            </a:r>
            <a:r>
              <a:rPr lang="fr-FR" baseline="0" dirty="0" smtClean="0"/>
              <a:t>-</a:t>
            </a:r>
            <a:r>
              <a:rPr lang="fr-FR" baseline="0" dirty="0" err="1" smtClean="0"/>
              <a:t>galactosyl</a:t>
            </a:r>
            <a:r>
              <a:rPr lang="fr-FR" baseline="0" dirty="0" smtClean="0"/>
              <a:t> transférase chez l’homme et le singe </a:t>
            </a:r>
          </a:p>
          <a:p>
            <a:r>
              <a:rPr lang="fr-FR" baseline="0" dirty="0" smtClean="0"/>
              <a:t>Incapacité d’exprimer </a:t>
            </a:r>
            <a:r>
              <a:rPr lang="el-GR" baseline="0" dirty="0" smtClean="0"/>
              <a:t>α</a:t>
            </a:r>
            <a:r>
              <a:rPr lang="fr-FR" baseline="0" dirty="0" smtClean="0"/>
              <a:t>-1,3galactose comme les autres </a:t>
            </a:r>
            <a:r>
              <a:rPr lang="fr-FR" baseline="0" dirty="0" err="1" smtClean="0"/>
              <a:t>mammiféres</a:t>
            </a:r>
            <a:r>
              <a:rPr lang="fr-FR" baseline="0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c4d se fixe de </a:t>
            </a:r>
            <a:r>
              <a:rPr lang="fr-FR" dirty="0" err="1" smtClean="0"/>
              <a:t>maniére</a:t>
            </a:r>
            <a:r>
              <a:rPr lang="fr-FR" dirty="0" smtClean="0"/>
              <a:t> covalente à la membrane basale la plus proche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Adhésion plaquettaire augmente la </a:t>
            </a:r>
            <a:r>
              <a:rPr lang="fr-FR" dirty="0" err="1" smtClean="0"/>
              <a:t>secrétion</a:t>
            </a:r>
            <a:r>
              <a:rPr lang="fr-FR" dirty="0" smtClean="0"/>
              <a:t> des facteurs de croissance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EFFA-189A-4218-AA07-AF8563EF22E1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FED16-20FF-4D25-BE89-A70CF532F793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F266F-A60C-499A-ADF5-D606819B0226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7B2B5-FD92-4505-85A3-06F93C88649B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61794-85D9-42B0-9CA4-4B9405482476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EA6C9-1718-48C7-805D-6A3617E9F5D0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3EF31-C8B6-4BD4-9D16-F3AC8DDC775F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5C959-6C9E-4BF8-9032-C5AB7C201A20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B82FE-08FA-4C4D-9C91-CDD6CF99217C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1C2DE9-54D4-4956-9FD6-45392F923A05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945AE-CC9C-46E0-A3F7-7AE51920CE85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AC13F5E-AA95-4998-9B70-2E5CEC66FD9C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56AA2D-5437-4499-B005-9B37D096D43E}" type="datetime1">
              <a:rPr lang="fr-FR" smtClean="0"/>
              <a:pPr/>
              <a:t>12/05/2018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001088" cy="192882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cap="none" dirty="0" smtClean="0">
                <a:solidFill>
                  <a:schemeClr val="accent2"/>
                </a:solidFill>
                <a:latin typeface="Constantia" pitchFamily="18" charset="0"/>
              </a:rPr>
              <a:t>Les mécanismes du rejet  </a:t>
            </a:r>
            <a:br>
              <a:rPr lang="fr-FR" sz="4400" cap="none" dirty="0" smtClean="0">
                <a:solidFill>
                  <a:schemeClr val="accent2"/>
                </a:solidFill>
                <a:latin typeface="Constantia" pitchFamily="18" charset="0"/>
              </a:rPr>
            </a:br>
            <a:r>
              <a:rPr lang="fr-FR" sz="4400" cap="none" dirty="0" smtClean="0">
                <a:solidFill>
                  <a:schemeClr val="accent2"/>
                </a:solidFill>
                <a:latin typeface="Constantia" pitchFamily="18" charset="0"/>
              </a:rPr>
              <a:t>en transplantation d’organes</a:t>
            </a:r>
            <a:endParaRPr lang="fr-FR" sz="4400" cap="none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14400" y="3563314"/>
            <a:ext cx="7772400" cy="1508760"/>
          </a:xfrm>
        </p:spPr>
        <p:txBody>
          <a:bodyPr>
            <a:normAutofit/>
          </a:bodyPr>
          <a:lstStyle/>
          <a:p>
            <a:r>
              <a:rPr lang="fr-F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 </a:t>
            </a:r>
            <a:r>
              <a:rPr lang="fr-F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Khanfri.Y</a:t>
            </a:r>
            <a:endParaRPr lang="fr-F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214290"/>
            <a:ext cx="5643602" cy="1000108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</a:t>
            </a:r>
            <a:r>
              <a:rPr lang="fr-FR" dirty="0" smtClean="0">
                <a:solidFill>
                  <a:srgbClr val="FF0000"/>
                </a:solidFill>
              </a:rPr>
              <a:t>IV-</a:t>
            </a:r>
            <a:r>
              <a:rPr lang="fr-FR" sz="3600" cap="none" dirty="0" smtClean="0">
                <a:solidFill>
                  <a:srgbClr val="FF0000"/>
                </a:solidFill>
                <a:latin typeface="Constantia" pitchFamily="18" charset="0"/>
              </a:rPr>
              <a:t>Réponse allogénique</a:t>
            </a:r>
            <a:endParaRPr lang="fr-FR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928926" y="3143248"/>
            <a:ext cx="3286148" cy="1588"/>
          </a:xfrm>
          <a:prstGeom prst="line">
            <a:avLst/>
          </a:prstGeom>
          <a:ln w="317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2357422" y="3214686"/>
            <a:ext cx="642942" cy="500066"/>
          </a:xfrm>
          <a:prstGeom prst="straightConnector1">
            <a:avLst/>
          </a:prstGeom>
          <a:ln w="317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H="1">
            <a:off x="6143636" y="3214686"/>
            <a:ext cx="642942" cy="500066"/>
          </a:xfrm>
          <a:prstGeom prst="straightConnector1">
            <a:avLst/>
          </a:prstGeom>
          <a:ln w="317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4107256" y="3321446"/>
            <a:ext cx="785818" cy="794"/>
          </a:xfrm>
          <a:prstGeom prst="straightConnector1">
            <a:avLst/>
          </a:prstGeom>
          <a:ln w="317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rganigramme : Alternative 61"/>
          <p:cNvSpPr/>
          <p:nvPr/>
        </p:nvSpPr>
        <p:spPr>
          <a:xfrm>
            <a:off x="2857488" y="1928802"/>
            <a:ext cx="3357586" cy="969838"/>
          </a:xfrm>
          <a:prstGeom prst="flowChartAlternate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Les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</a:rPr>
              <a:t>alloantigènes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3786190"/>
            <a:ext cx="2143140" cy="13430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57225" y="3857628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antigènes majeurs d’histocompatibilités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8992" y="4000504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antigènes du système ABO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428992" y="3786190"/>
            <a:ext cx="2143140" cy="13430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929322" y="3929066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antigènes mineurs d’histocompatibilités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000760" y="3786190"/>
            <a:ext cx="2143140" cy="13430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286412" cy="71438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cap="none" dirty="0" smtClean="0">
                <a:solidFill>
                  <a:srgbClr val="FF0000"/>
                </a:solidFill>
                <a:latin typeface="Constantia" pitchFamily="18" charset="0"/>
              </a:rPr>
              <a:t>IV-Réponse allogénique</a:t>
            </a:r>
            <a:br>
              <a:rPr lang="fr-FR" sz="3200" cap="none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fr-FR" sz="3200" cap="none" dirty="0" smtClean="0">
                <a:latin typeface="Constantia" pitchFamily="18" charset="0"/>
              </a:rPr>
              <a:t/>
            </a:r>
            <a:br>
              <a:rPr lang="fr-FR" sz="3200" cap="none" dirty="0" smtClean="0">
                <a:latin typeface="Constantia" pitchFamily="18" charset="0"/>
              </a:rPr>
            </a:b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44291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          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Tel                        bras long                       </a:t>
            </a:r>
            <a:r>
              <a:rPr lang="fr-FR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Cen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bras court                 Tel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rganigramme : Terminateur 5"/>
          <p:cNvSpPr/>
          <p:nvPr/>
        </p:nvSpPr>
        <p:spPr>
          <a:xfrm>
            <a:off x="142844" y="2500306"/>
            <a:ext cx="4929222" cy="428628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Terminateur 6"/>
          <p:cNvSpPr/>
          <p:nvPr/>
        </p:nvSpPr>
        <p:spPr>
          <a:xfrm>
            <a:off x="5072066" y="2500306"/>
            <a:ext cx="3214710" cy="428628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57224" y="2500306"/>
            <a:ext cx="142876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00166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57356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14546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57488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43240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714744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71934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214414" y="2500306"/>
            <a:ext cx="71438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74" y="2500306"/>
            <a:ext cx="71438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715272" y="2500306"/>
            <a:ext cx="71438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572264" y="2500306"/>
            <a:ext cx="71438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286512" y="2500306"/>
            <a:ext cx="71438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286644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929454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643570" y="2500306"/>
            <a:ext cx="214314" cy="4286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Processus 28"/>
          <p:cNvSpPr/>
          <p:nvPr/>
        </p:nvSpPr>
        <p:spPr>
          <a:xfrm>
            <a:off x="6429388" y="3071810"/>
            <a:ext cx="428628" cy="142876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>
            <a:stCxn id="29" idx="3"/>
          </p:cNvCxnSpPr>
          <p:nvPr/>
        </p:nvCxnSpPr>
        <p:spPr>
          <a:xfrm>
            <a:off x="6858016" y="3143248"/>
            <a:ext cx="1714512" cy="171451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9" idx="1"/>
          </p:cNvCxnSpPr>
          <p:nvPr/>
        </p:nvCxnSpPr>
        <p:spPr>
          <a:xfrm rot="10800000" flipV="1">
            <a:off x="214282" y="3143248"/>
            <a:ext cx="6215106" cy="178595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enthèse ouvrante 38"/>
          <p:cNvSpPr/>
          <p:nvPr/>
        </p:nvSpPr>
        <p:spPr>
          <a:xfrm rot="16200000" flipH="1">
            <a:off x="1464447" y="3893347"/>
            <a:ext cx="214314" cy="2428892"/>
          </a:xfrm>
          <a:prstGeom prst="leftBracke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Parenthèse ouvrante 39"/>
          <p:cNvSpPr/>
          <p:nvPr/>
        </p:nvSpPr>
        <p:spPr>
          <a:xfrm rot="16200000" flipH="1">
            <a:off x="4321967" y="3893347"/>
            <a:ext cx="214314" cy="2428892"/>
          </a:xfrm>
          <a:prstGeom prst="leftBracke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arenthèse ouvrante 40"/>
          <p:cNvSpPr/>
          <p:nvPr/>
        </p:nvSpPr>
        <p:spPr>
          <a:xfrm rot="16200000" flipH="1">
            <a:off x="7179487" y="3893347"/>
            <a:ext cx="214314" cy="2428892"/>
          </a:xfrm>
          <a:prstGeom prst="leftBracket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>
            <a:off x="357158" y="5715016"/>
            <a:ext cx="8215370" cy="7143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15338" y="5500702"/>
            <a:ext cx="7143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8001024" y="5500702"/>
            <a:ext cx="71438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786710" y="5500702"/>
            <a:ext cx="71438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072330" y="5500702"/>
            <a:ext cx="71438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215074" y="5500702"/>
            <a:ext cx="71438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429388" y="5500702"/>
            <a:ext cx="71438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00034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42910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85786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928662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071538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214414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357290" y="5500702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1785918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1643042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2214546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071670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928794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500298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2643174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86050" y="5572140"/>
            <a:ext cx="45719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286116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28992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3786182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3929058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4357686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4500562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4643438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5143504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286380" y="5500702"/>
            <a:ext cx="45719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6643702" y="4500570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CLASSEI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28728" y="4572008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CLASSEII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57620" y="4500570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CLASSEIII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596" y="5143512"/>
            <a:ext cx="250033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D94E3F"/>
                </a:solidFill>
              </a:rPr>
              <a:t>DP         DM         DQ                DR</a:t>
            </a:r>
            <a:endParaRPr lang="fr-FR" sz="1200" b="1" dirty="0">
              <a:solidFill>
                <a:srgbClr val="D94E3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72198" y="5072074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bg2"/>
                </a:solidFill>
              </a:rPr>
              <a:t>B  C          E            A G  F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00364" y="5143512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C4B1  C2HSP70 TNF</a:t>
            </a:r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57884" y="3357562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Région HLA</a:t>
            </a:r>
          </a:p>
          <a:p>
            <a:r>
              <a:rPr lang="fr-FR" sz="1400" b="1" dirty="0" smtClean="0"/>
              <a:t>6p21.1-21.3</a:t>
            </a:r>
            <a:endParaRPr lang="fr-FR" b="1" dirty="0"/>
          </a:p>
        </p:txBody>
      </p:sp>
      <p:sp>
        <p:nvSpPr>
          <p:cNvPr id="83" name="Rectangle 82"/>
          <p:cNvSpPr/>
          <p:nvPr/>
        </p:nvSpPr>
        <p:spPr>
          <a:xfrm>
            <a:off x="2214546" y="1285860"/>
            <a:ext cx="457200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EA7616"/>
                </a:solidFill>
                <a:latin typeface="Constantia" pitchFamily="18" charset="0"/>
              </a:rPr>
              <a:t>1-les antigènes majeurs d’histocompatibilité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642918"/>
            <a:ext cx="592935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cap="none" dirty="0" smtClean="0">
                <a:latin typeface="Constantia" pitchFamily="18" charset="0"/>
              </a:rPr>
              <a:t/>
            </a:r>
            <a:br>
              <a:rPr lang="fr-FR" sz="3100" cap="none" dirty="0" smtClean="0">
                <a:latin typeface="Constantia" pitchFamily="18" charset="0"/>
              </a:rPr>
            </a:br>
            <a:r>
              <a:rPr lang="fr-FR" sz="1800" cap="none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1-Les Antigènes Majeurs D’histocompatibilité</a:t>
            </a:r>
            <a:br>
              <a:rPr lang="fr-FR" sz="1800" cap="none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fr-FR" sz="16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Structure et fonction</a:t>
            </a:r>
            <a:endParaRPr lang="fr-FR" sz="4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643026"/>
            <a:ext cx="7854696" cy="5214974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29323" y="3900530"/>
            <a:ext cx="71438" cy="108066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5" name="Rectangle 4"/>
          <p:cNvSpPr/>
          <p:nvPr/>
        </p:nvSpPr>
        <p:spPr>
          <a:xfrm>
            <a:off x="6541135" y="3900530"/>
            <a:ext cx="71438" cy="108066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7" name="Ellipse 6"/>
          <p:cNvSpPr/>
          <p:nvPr/>
        </p:nvSpPr>
        <p:spPr>
          <a:xfrm>
            <a:off x="5643570" y="2809709"/>
            <a:ext cx="581107" cy="74432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0" name="Ellipse 9"/>
          <p:cNvSpPr/>
          <p:nvPr/>
        </p:nvSpPr>
        <p:spPr>
          <a:xfrm flipH="1">
            <a:off x="6280887" y="2809709"/>
            <a:ext cx="577129" cy="74432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2" name="Ellipse 11"/>
          <p:cNvSpPr/>
          <p:nvPr/>
        </p:nvSpPr>
        <p:spPr>
          <a:xfrm>
            <a:off x="5643570" y="3595528"/>
            <a:ext cx="581106" cy="744319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3" name="Ellipse 12"/>
          <p:cNvSpPr/>
          <p:nvPr/>
        </p:nvSpPr>
        <p:spPr>
          <a:xfrm>
            <a:off x="6276910" y="3625467"/>
            <a:ext cx="581106" cy="744319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5" name="ZoneTexte 132"/>
          <p:cNvSpPr txBox="1">
            <a:spLocks noChangeArrowheads="1"/>
          </p:cNvSpPr>
          <p:nvPr/>
        </p:nvSpPr>
        <p:spPr bwMode="auto">
          <a:xfrm>
            <a:off x="5705032" y="3020621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1</a:t>
            </a:r>
          </a:p>
        </p:txBody>
      </p:sp>
      <p:sp>
        <p:nvSpPr>
          <p:cNvPr id="16" name="ZoneTexte 133"/>
          <p:cNvSpPr txBox="1">
            <a:spLocks noChangeArrowheads="1"/>
          </p:cNvSpPr>
          <p:nvPr/>
        </p:nvSpPr>
        <p:spPr bwMode="auto">
          <a:xfrm>
            <a:off x="6419407" y="3042846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β</a:t>
            </a:r>
            <a:r>
              <a:rPr lang="fr-FR" b="1">
                <a:latin typeface="Calibri" pitchFamily="34" charset="0"/>
              </a:rPr>
              <a:t>1</a:t>
            </a:r>
          </a:p>
        </p:txBody>
      </p:sp>
      <p:sp>
        <p:nvSpPr>
          <p:cNvPr id="17" name="ZoneTexte 134"/>
          <p:cNvSpPr txBox="1">
            <a:spLocks noChangeArrowheads="1"/>
          </p:cNvSpPr>
          <p:nvPr/>
        </p:nvSpPr>
        <p:spPr bwMode="auto">
          <a:xfrm>
            <a:off x="5714557" y="3757221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2</a:t>
            </a:r>
          </a:p>
        </p:txBody>
      </p:sp>
      <p:sp>
        <p:nvSpPr>
          <p:cNvPr id="18" name="ZoneTexte 135"/>
          <p:cNvSpPr txBox="1">
            <a:spLocks noChangeArrowheads="1"/>
          </p:cNvSpPr>
          <p:nvPr/>
        </p:nvSpPr>
        <p:spPr bwMode="auto">
          <a:xfrm>
            <a:off x="6428932" y="3828658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β</a:t>
            </a:r>
            <a:r>
              <a:rPr lang="fr-FR" b="1">
                <a:latin typeface="Calibri" pitchFamily="34" charset="0"/>
              </a:rPr>
              <a:t>2</a:t>
            </a:r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2575557" y="3423008"/>
            <a:ext cx="135953" cy="71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009142" y="3021335"/>
            <a:ext cx="19620" cy="1011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43174" y="3786190"/>
            <a:ext cx="71438" cy="11880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23" name="Ellipse 22"/>
          <p:cNvSpPr/>
          <p:nvPr/>
        </p:nvSpPr>
        <p:spPr bwMode="auto">
          <a:xfrm>
            <a:off x="2356995" y="2666945"/>
            <a:ext cx="581372" cy="682288"/>
          </a:xfrm>
          <a:prstGeom prst="ellipse">
            <a:avLst/>
          </a:prstGeom>
          <a:solidFill>
            <a:srgbClr val="D1056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26" name="Ellipse 25"/>
          <p:cNvSpPr/>
          <p:nvPr/>
        </p:nvSpPr>
        <p:spPr bwMode="auto">
          <a:xfrm flipH="1">
            <a:off x="2951292" y="2666945"/>
            <a:ext cx="577278" cy="682288"/>
          </a:xfrm>
          <a:prstGeom prst="ellipse">
            <a:avLst/>
          </a:prstGeom>
          <a:solidFill>
            <a:srgbClr val="D1056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28" name="Ellipse 27"/>
          <p:cNvSpPr/>
          <p:nvPr/>
        </p:nvSpPr>
        <p:spPr>
          <a:xfrm>
            <a:off x="3062200" y="3419624"/>
            <a:ext cx="438230" cy="50034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29" name="Ellipse 28"/>
          <p:cNvSpPr/>
          <p:nvPr/>
        </p:nvSpPr>
        <p:spPr>
          <a:xfrm>
            <a:off x="2357422" y="3451992"/>
            <a:ext cx="581106" cy="682293"/>
          </a:xfrm>
          <a:prstGeom prst="ellipse">
            <a:avLst/>
          </a:prstGeom>
          <a:solidFill>
            <a:srgbClr val="D1056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30" name="ZoneTexte 161"/>
          <p:cNvSpPr txBox="1">
            <a:spLocks noChangeArrowheads="1"/>
          </p:cNvSpPr>
          <p:nvPr/>
        </p:nvSpPr>
        <p:spPr bwMode="auto">
          <a:xfrm>
            <a:off x="2418907" y="2909496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 dirty="0">
                <a:latin typeface="Calibri" pitchFamily="34" charset="0"/>
              </a:rPr>
              <a:t>α</a:t>
            </a:r>
            <a:r>
              <a:rPr lang="fr-FR" b="1" dirty="0">
                <a:latin typeface="Calibri" pitchFamily="34" charset="0"/>
              </a:rPr>
              <a:t>1</a:t>
            </a:r>
          </a:p>
        </p:txBody>
      </p:sp>
      <p:sp>
        <p:nvSpPr>
          <p:cNvPr id="31" name="ZoneTexte 162"/>
          <p:cNvSpPr txBox="1">
            <a:spLocks noChangeArrowheads="1"/>
          </p:cNvSpPr>
          <p:nvPr/>
        </p:nvSpPr>
        <p:spPr bwMode="auto">
          <a:xfrm>
            <a:off x="3061845" y="2909496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2</a:t>
            </a:r>
          </a:p>
        </p:txBody>
      </p:sp>
      <p:sp>
        <p:nvSpPr>
          <p:cNvPr id="32" name="ZoneTexte 163"/>
          <p:cNvSpPr txBox="1">
            <a:spLocks noChangeArrowheads="1"/>
          </p:cNvSpPr>
          <p:nvPr/>
        </p:nvSpPr>
        <p:spPr bwMode="auto">
          <a:xfrm>
            <a:off x="2428432" y="3623871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3</a:t>
            </a:r>
          </a:p>
        </p:txBody>
      </p:sp>
      <p:sp>
        <p:nvSpPr>
          <p:cNvPr id="33" name="ZoneTexte 164"/>
          <p:cNvSpPr txBox="1">
            <a:spLocks noChangeArrowheads="1"/>
          </p:cNvSpPr>
          <p:nvPr/>
        </p:nvSpPr>
        <p:spPr bwMode="auto">
          <a:xfrm>
            <a:off x="2999932" y="3480996"/>
            <a:ext cx="581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1600" b="1" dirty="0">
                <a:latin typeface="Calibri" pitchFamily="34" charset="0"/>
              </a:rPr>
              <a:t>β</a:t>
            </a:r>
            <a:r>
              <a:rPr lang="fr-FR" sz="1600" b="1" dirty="0">
                <a:latin typeface="Calibri" pitchFamily="34" charset="0"/>
              </a:rPr>
              <a:t>2m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71538" y="4500570"/>
            <a:ext cx="6640340" cy="57150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b="1" dirty="0">
                <a:solidFill>
                  <a:schemeClr val="bg1"/>
                </a:solidFill>
              </a:rPr>
              <a:t>Membrane Cellulaire</a:t>
            </a:r>
          </a:p>
        </p:txBody>
      </p:sp>
      <p:sp>
        <p:nvSpPr>
          <p:cNvPr id="36" name="ZoneTexte 179"/>
          <p:cNvSpPr txBox="1">
            <a:spLocks noChangeArrowheads="1"/>
          </p:cNvSpPr>
          <p:nvPr/>
        </p:nvSpPr>
        <p:spPr bwMode="auto">
          <a:xfrm>
            <a:off x="3500430" y="17144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Cavité du Peptide immunogène</a:t>
            </a:r>
          </a:p>
        </p:txBody>
      </p:sp>
      <p:sp>
        <p:nvSpPr>
          <p:cNvPr id="37" name="Arc 36"/>
          <p:cNvSpPr/>
          <p:nvPr/>
        </p:nvSpPr>
        <p:spPr>
          <a:xfrm>
            <a:off x="2857488" y="1928802"/>
            <a:ext cx="1708150" cy="1857375"/>
          </a:xfrm>
          <a:prstGeom prst="arc">
            <a:avLst>
              <a:gd name="adj1" fmla="val 11264868"/>
              <a:gd name="adj2" fmla="val 15950815"/>
            </a:avLst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fr-FR" sz="1800"/>
          </a:p>
        </p:txBody>
      </p:sp>
      <p:sp>
        <p:nvSpPr>
          <p:cNvPr id="38" name="Arc 37"/>
          <p:cNvSpPr/>
          <p:nvPr/>
        </p:nvSpPr>
        <p:spPr>
          <a:xfrm flipH="1">
            <a:off x="4500562" y="2071678"/>
            <a:ext cx="1792287" cy="1857375"/>
          </a:xfrm>
          <a:prstGeom prst="arc">
            <a:avLst>
              <a:gd name="adj1" fmla="val 11264868"/>
              <a:gd name="adj2" fmla="val 15950815"/>
            </a:avLst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fr-FR" sz="180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000628" y="5052621"/>
            <a:ext cx="2496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fr-FR" sz="1600" b="1" dirty="0">
                <a:latin typeface="+mj-lt"/>
              </a:rPr>
              <a:t>Molécules classe II</a:t>
            </a:r>
            <a:endParaRPr lang="fr-FR" sz="2400" b="1" dirty="0">
              <a:latin typeface="+mj-lt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1285853" y="5052620"/>
            <a:ext cx="2636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fr-FR" sz="1600" b="1" dirty="0">
                <a:latin typeface="+mj-lt"/>
              </a:rPr>
              <a:t>Molécules classe I</a:t>
            </a:r>
          </a:p>
        </p:txBody>
      </p:sp>
      <p:graphicFrame>
        <p:nvGraphicFramePr>
          <p:cNvPr id="44" name="Group 97"/>
          <p:cNvGraphicFramePr>
            <a:graphicFrameLocks noGrp="1"/>
          </p:cNvGraphicFramePr>
          <p:nvPr/>
        </p:nvGraphicFramePr>
        <p:xfrm>
          <a:off x="285720" y="5786454"/>
          <a:ext cx="8429684" cy="792480"/>
        </p:xfrm>
        <a:graphic>
          <a:graphicData uri="http://schemas.openxmlformats.org/drawingml/2006/table">
            <a:tbl>
              <a:tblPr/>
              <a:tblGrid>
                <a:gridCol w="1366537"/>
                <a:gridCol w="3062619"/>
                <a:gridCol w="4000528"/>
              </a:tblGrid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Ubiquitaire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Sur toutes cellules nucléés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Restreinte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: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CPA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:</a:t>
                      </a:r>
                      <a:r>
                        <a:rPr lang="fr-FR" sz="1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Lym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B ;CD, Monocytes macrophages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2" name="Titre 1"/>
          <p:cNvSpPr txBox="1">
            <a:spLocks/>
          </p:cNvSpPr>
          <p:nvPr/>
        </p:nvSpPr>
        <p:spPr>
          <a:xfrm>
            <a:off x="1928794" y="214290"/>
            <a:ext cx="5286412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IV-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Réponse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allogénique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602310" cy="442915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b="1" dirty="0" smtClean="0">
                <a:solidFill>
                  <a:srgbClr val="7030A0"/>
                </a:solidFill>
              </a:rPr>
              <a:t>Caractéristiques </a:t>
            </a:r>
          </a:p>
          <a:p>
            <a:pPr algn="ctr"/>
            <a:endParaRPr lang="fr-F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Polymorphisme: multitude de variant allélique au sein d’une population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Transmission en haplotype: un individu hérite un haplotype paternel et un deuxième maternel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Codominance:  expression membranaire de touts les allèles codés sur le ch6  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b="1" dirty="0" smtClean="0">
                <a:latin typeface="Arial" pitchFamily="34" charset="0"/>
                <a:cs typeface="Arial" pitchFamily="34" charset="0"/>
              </a:rPr>
              <a:t>   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57356" y="642918"/>
            <a:ext cx="5929354" cy="928694"/>
          </a:xfrm>
          <a:prstGeom prst="rect">
            <a:avLst/>
          </a:prstGeom>
        </p:spPr>
        <p:txBody>
          <a:bodyPr vert="horz" anchor="t">
            <a:normAutofit fontScale="82500" lnSpcReduction="200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lang="fr-FR" sz="31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	1-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Les Antigènes Majeurs D’histocompatibilité</a:t>
            </a:r>
            <a:b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Structure caractéristiques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et fonctions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928794" y="214290"/>
            <a:ext cx="5286412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IV-Réponse allogénique</a:t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854696" cy="3857652"/>
          </a:xfrm>
          <a:ln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2000" dirty="0" smtClean="0"/>
              <a:t>                 La principal fonction est la présentation de peptide:</a:t>
            </a:r>
          </a:p>
          <a:p>
            <a:pPr algn="l"/>
            <a:r>
              <a:rPr lang="fr-FR" sz="2000" dirty="0" smtClean="0"/>
              <a:t>    </a:t>
            </a:r>
          </a:p>
          <a:p>
            <a:pPr algn="l">
              <a:lnSpc>
                <a:spcPct val="150000"/>
              </a:lnSpc>
            </a:pPr>
            <a:r>
              <a:rPr lang="fr-FR" sz="2000" dirty="0" smtClean="0"/>
              <a:t>                         Endogène sur les molécules CMH </a:t>
            </a:r>
            <a:r>
              <a:rPr lang="fr-FR" sz="2000" dirty="0" err="1" smtClean="0"/>
              <a:t>classeI</a:t>
            </a:r>
            <a:endParaRPr lang="fr-FR" sz="2000" dirty="0" smtClean="0"/>
          </a:p>
          <a:p>
            <a:pPr algn="l">
              <a:lnSpc>
                <a:spcPct val="150000"/>
              </a:lnSpc>
            </a:pPr>
            <a:r>
              <a:rPr lang="fr-FR" sz="2000" dirty="0" smtClean="0"/>
              <a:t>                         Exogène sur les molécules CMH </a:t>
            </a:r>
            <a:r>
              <a:rPr lang="fr-FR" sz="2000" dirty="0" err="1" smtClean="0"/>
              <a:t>classeII</a:t>
            </a:r>
            <a:endParaRPr lang="fr-FR" sz="2000" dirty="0" smtClean="0"/>
          </a:p>
          <a:p>
            <a:pPr algn="l">
              <a:lnSpc>
                <a:spcPct val="150000"/>
              </a:lnSpc>
            </a:pPr>
            <a:r>
              <a:rPr lang="fr-FR" sz="2000" dirty="0" smtClean="0"/>
              <a:t>                         La cross-présentation</a:t>
            </a:r>
          </a:p>
          <a:p>
            <a:pPr algn="l"/>
            <a:r>
              <a:rPr lang="fr-FR" sz="2000" dirty="0" smtClean="0"/>
              <a:t>  </a:t>
            </a:r>
            <a:r>
              <a:rPr lang="fr-FR" dirty="0" smtClean="0"/>
              <a:t>  </a:t>
            </a:r>
          </a:p>
          <a:p>
            <a:pPr algn="l"/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Organigramme : Connecteur 3"/>
          <p:cNvSpPr/>
          <p:nvPr/>
        </p:nvSpPr>
        <p:spPr>
          <a:xfrm>
            <a:off x="1428728" y="3214686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ouvrante 4"/>
          <p:cNvSpPr/>
          <p:nvPr/>
        </p:nvSpPr>
        <p:spPr>
          <a:xfrm>
            <a:off x="1285852" y="3929066"/>
            <a:ext cx="714380" cy="1143008"/>
          </a:xfrm>
          <a:prstGeom prst="leftBrace">
            <a:avLst/>
          </a:prstGeom>
          <a:ln w="3492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43240" y="2143116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Fonctions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57356" y="642918"/>
            <a:ext cx="5929354" cy="928694"/>
          </a:xfrm>
          <a:prstGeom prst="rect">
            <a:avLst/>
          </a:prstGeom>
        </p:spPr>
        <p:txBody>
          <a:bodyPr vert="horz" anchor="t">
            <a:normAutofit fontScale="82500" lnSpcReduction="200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lang="fr-FR" sz="31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1-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Les Antigènes Majeurs D’histocompatibilité</a:t>
            </a:r>
            <a:b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Structure caractéristiques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et fonctions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928794" y="214290"/>
            <a:ext cx="5286412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IV-Réponse allogénique</a:t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2500306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857356" y="642918"/>
            <a:ext cx="5929354" cy="928694"/>
          </a:xfrm>
          <a:prstGeom prst="rect">
            <a:avLst/>
          </a:prstGeom>
        </p:spPr>
        <p:txBody>
          <a:bodyPr vert="horz" anchor="t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1-</a:t>
            </a:r>
            <a: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Les Antigènes Majeurs D’histocompatibilité</a:t>
            </a:r>
            <a:b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1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Structure et fonction</a:t>
            </a:r>
            <a:endParaRPr kumimoji="0" lang="fr-FR" sz="40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928794" y="214290"/>
            <a:ext cx="5286412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IV-Réponse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allogénique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500166" y="1714488"/>
            <a:ext cx="6643734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La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présence de </a:t>
            </a:r>
            <a:r>
              <a:rPr kumimoji="0" lang="fr-FR" i="0" u="none" strike="noStrike" kern="1200" cap="none" spc="0" normalizeH="0" noProof="0" dirty="0" err="1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mismatche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augmente la possibilité de rejet et diminue sa survie de 10%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00990" cy="1143008"/>
          </a:xfrm>
          <a:ln>
            <a:solidFill>
              <a:srgbClr val="FFFF66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8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cap="none" dirty="0" smtClean="0">
                <a:latin typeface="Arial" pitchFamily="34" charset="0"/>
                <a:cs typeface="Arial" pitchFamily="34" charset="0"/>
              </a:rPr>
            </a:br>
            <a:r>
              <a:rPr lang="fr-FR" sz="18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2-Les antigènes mineurs d’histocompatibilité</a:t>
            </a:r>
            <a:br>
              <a:rPr lang="fr-FR" sz="18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structures caractéristiques et fonctions</a:t>
            </a:r>
            <a:endParaRPr lang="fr-FR" sz="18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6215106" cy="3286148"/>
          </a:xfrm>
          <a:ln>
            <a:solidFill>
              <a:srgbClr val="FFFF66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fr-FR" sz="1800" dirty="0" smtClean="0">
                <a:latin typeface="Constantia" pitchFamily="18" charset="0"/>
                <a:cs typeface="Arial" pitchFamily="34" charset="0"/>
              </a:rPr>
              <a:t>MIC: 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The major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histocompatibility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complex class I related chain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Décrite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en 1990 pour la premiere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fois</a:t>
            </a: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Structure similaire au molecules HLA 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classeI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 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constitué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d’une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chaine</a:t>
            </a:r>
            <a:r>
              <a:rPr lang="el-GR" sz="1800" dirty="0" smtClean="0">
                <a:latin typeface="Constantia" pitchFamily="18" charset="0"/>
                <a:cs typeface="Arial" pitchFamily="34" charset="0"/>
              </a:rPr>
              <a:t>α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avec 3 </a:t>
            </a:r>
            <a:r>
              <a:rPr lang="en-US" sz="1800" dirty="0" err="1" smtClean="0">
                <a:latin typeface="Constantia" pitchFamily="18" charset="0"/>
                <a:cs typeface="Arial" pitchFamily="34" charset="0"/>
              </a:rPr>
              <a:t>domaines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endParaRPr lang="fr-FR" sz="1800" dirty="0" smtClean="0">
              <a:latin typeface="Constant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800" dirty="0" smtClean="0">
                <a:latin typeface="Constantia" pitchFamily="18" charset="0"/>
                <a:cs typeface="Arial" pitchFamily="34" charset="0"/>
              </a:rPr>
              <a:t> Peu polymorphe(70alléle MICA et 30 MICB) le polymorphisme est dispersé sur les 3chaine y compris la région transmembranaire</a:t>
            </a: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7375218" y="3042055"/>
            <a:ext cx="135953" cy="71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808803" y="2640382"/>
            <a:ext cx="19620" cy="1011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42835" y="3405237"/>
            <a:ext cx="71438" cy="11880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3" name="Ellipse 12"/>
          <p:cNvSpPr/>
          <p:nvPr/>
        </p:nvSpPr>
        <p:spPr bwMode="auto">
          <a:xfrm>
            <a:off x="7156656" y="2285992"/>
            <a:ext cx="581372" cy="682288"/>
          </a:xfrm>
          <a:prstGeom prst="ellipse">
            <a:avLst/>
          </a:prstGeom>
          <a:solidFill>
            <a:srgbClr val="EA7616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4" name="Ellipse 13"/>
          <p:cNvSpPr/>
          <p:nvPr/>
        </p:nvSpPr>
        <p:spPr bwMode="auto">
          <a:xfrm flipH="1">
            <a:off x="7750953" y="2285992"/>
            <a:ext cx="577278" cy="682288"/>
          </a:xfrm>
          <a:prstGeom prst="ellipse">
            <a:avLst/>
          </a:prstGeom>
          <a:solidFill>
            <a:srgbClr val="EA7616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6" name="Ellipse 15"/>
          <p:cNvSpPr/>
          <p:nvPr/>
        </p:nvSpPr>
        <p:spPr>
          <a:xfrm>
            <a:off x="7157083" y="3071039"/>
            <a:ext cx="581106" cy="682293"/>
          </a:xfrm>
          <a:prstGeom prst="ellipse">
            <a:avLst/>
          </a:prstGeom>
          <a:solidFill>
            <a:srgbClr val="EA7616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 h="304800"/>
            <a:bevelB w="101600" h="279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/>
          </a:p>
        </p:txBody>
      </p:sp>
      <p:sp>
        <p:nvSpPr>
          <p:cNvPr id="17" name="ZoneTexte 161"/>
          <p:cNvSpPr txBox="1">
            <a:spLocks noChangeArrowheads="1"/>
          </p:cNvSpPr>
          <p:nvPr/>
        </p:nvSpPr>
        <p:spPr bwMode="auto">
          <a:xfrm>
            <a:off x="7218568" y="2528543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 dirty="0">
                <a:latin typeface="Calibri" pitchFamily="34" charset="0"/>
              </a:rPr>
              <a:t>α</a:t>
            </a:r>
            <a:r>
              <a:rPr lang="fr-FR" b="1" dirty="0">
                <a:latin typeface="Calibri" pitchFamily="34" charset="0"/>
              </a:rPr>
              <a:t>1</a:t>
            </a:r>
          </a:p>
        </p:txBody>
      </p:sp>
      <p:sp>
        <p:nvSpPr>
          <p:cNvPr id="18" name="ZoneTexte 162"/>
          <p:cNvSpPr txBox="1">
            <a:spLocks noChangeArrowheads="1"/>
          </p:cNvSpPr>
          <p:nvPr/>
        </p:nvSpPr>
        <p:spPr bwMode="auto">
          <a:xfrm>
            <a:off x="7861506" y="2528543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2</a:t>
            </a:r>
          </a:p>
        </p:txBody>
      </p:sp>
      <p:sp>
        <p:nvSpPr>
          <p:cNvPr id="19" name="ZoneTexte 163"/>
          <p:cNvSpPr txBox="1">
            <a:spLocks noChangeArrowheads="1"/>
          </p:cNvSpPr>
          <p:nvPr/>
        </p:nvSpPr>
        <p:spPr bwMode="auto">
          <a:xfrm>
            <a:off x="7228093" y="3242918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b="1">
                <a:latin typeface="Calibri" pitchFamily="34" charset="0"/>
              </a:rPr>
              <a:t>α</a:t>
            </a:r>
            <a:r>
              <a:rPr lang="fr-FR" b="1">
                <a:latin typeface="Calibri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2264" y="4071942"/>
            <a:ext cx="2214546" cy="571504"/>
          </a:xfrm>
          <a:prstGeom prst="rect">
            <a:avLst/>
          </a:prstGeom>
          <a:solidFill>
            <a:srgbClr val="FFFF66"/>
          </a:solidFill>
          <a:ln>
            <a:solidFill>
              <a:schemeClr val="tx2">
                <a:lumMod val="2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b="1" dirty="0">
                <a:solidFill>
                  <a:schemeClr val="bg1"/>
                </a:solidFill>
              </a:rPr>
              <a:t>Membrane Cellulaire</a:t>
            </a:r>
          </a:p>
        </p:txBody>
      </p:sp>
      <p:graphicFrame>
        <p:nvGraphicFramePr>
          <p:cNvPr id="22" name="Group 97"/>
          <p:cNvGraphicFramePr>
            <a:graphicFrameLocks noGrp="1"/>
          </p:cNvGraphicFramePr>
          <p:nvPr/>
        </p:nvGraphicFramePr>
        <p:xfrm>
          <a:off x="285719" y="5342594"/>
          <a:ext cx="8358247" cy="1158240"/>
        </p:xfrm>
        <a:graphic>
          <a:graphicData uri="http://schemas.openxmlformats.org/drawingml/2006/table">
            <a:tbl>
              <a:tblPr/>
              <a:tblGrid>
                <a:gridCol w="1417917"/>
                <a:gridCol w="2582612"/>
                <a:gridCol w="2214578"/>
                <a:gridCol w="2143140"/>
              </a:tblGrid>
              <a:tr h="72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Expression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Constitutive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Cellules épithéliales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gastrointestinale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fibroblaste, CD,CE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Induitete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Par le stress sur les autres types cellulaire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Ligand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NKG2D  sur les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Nk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et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qlq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sous populations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lymphocytairS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4071966" cy="4286280"/>
          </a:xfrm>
          <a:ln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fr-FR" sz="2000" dirty="0" smtClean="0">
                <a:latin typeface="Constantia" pitchFamily="18" charset="0"/>
              </a:rPr>
              <a:t>Le système ABO est le premier système de groupe sanguin 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sz="2000" dirty="0" smtClean="0">
                <a:latin typeface="Constantia" pitchFamily="18" charset="0"/>
              </a:rPr>
              <a:t>  Oligosaccharides présents à la surface de différents types cellulaires</a:t>
            </a:r>
          </a:p>
          <a:p>
            <a:pPr lvl="1" algn="l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nstantia" pitchFamily="18" charset="0"/>
                <a:cs typeface="Arial" pitchFamily="34" charset="0"/>
              </a:rPr>
              <a:t>           Érythrocytes .</a:t>
            </a:r>
          </a:p>
          <a:p>
            <a:pPr lvl="1" algn="l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900" dirty="0" smtClean="0">
                <a:latin typeface="Constantia" pitchFamily="18" charset="0"/>
                <a:cs typeface="Arial" pitchFamily="34" charset="0"/>
              </a:rPr>
              <a:t>           Endothélium vasculaire.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sz="2000" dirty="0" smtClean="0">
                <a:latin typeface="Constantia" pitchFamily="18" charset="0"/>
              </a:rPr>
              <a:t>   Responsables d’une forte réponse humorale du fait de l’existence d’</a:t>
            </a:r>
            <a:r>
              <a:rPr lang="fr-FR" sz="2000" dirty="0" err="1" smtClean="0">
                <a:latin typeface="Constantia" pitchFamily="18" charset="0"/>
              </a:rPr>
              <a:t>Ac</a:t>
            </a:r>
            <a:r>
              <a:rPr lang="fr-FR" sz="2000" dirty="0" smtClean="0">
                <a:latin typeface="Constantia" pitchFamily="18" charset="0"/>
              </a:rPr>
              <a:t> anti A et anti B </a:t>
            </a:r>
            <a:r>
              <a:rPr lang="fr-FR" dirty="0" smtClean="0">
                <a:latin typeface="Constantia" pitchFamily="18" charset="0"/>
              </a:rPr>
              <a:t>naturels</a:t>
            </a:r>
            <a:r>
              <a:rPr lang="fr-FR" sz="2000" dirty="0" smtClean="0">
                <a:latin typeface="Constantia" pitchFamily="18" charset="0"/>
              </a:rPr>
              <a:t>.</a:t>
            </a:r>
            <a:endParaRPr lang="fr-FR" sz="2000" dirty="0"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42913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571744"/>
            <a:ext cx="857256" cy="5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14348" y="357166"/>
            <a:ext cx="7786742" cy="142876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Réponse contre le greffon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3-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les antigènes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du système ABO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8715436" cy="3786214"/>
          </a:xfrm>
          <a:noFill/>
        </p:spPr>
        <p:txBody>
          <a:bodyPr/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l"/>
            <a:endParaRPr lang="fr-FR" sz="2000" dirty="0" smtClean="0">
              <a:solidFill>
                <a:schemeClr val="bg1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 </a:t>
            </a: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l"/>
            <a:endParaRPr lang="fr-FR" sz="2000" dirty="0" smtClean="0">
              <a:solidFill>
                <a:schemeClr val="bg1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</a:t>
            </a:r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fr-FR" sz="2000" dirty="0" smtClean="0">
              <a:solidFill>
                <a:schemeClr val="bg1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pPr algn="l"/>
            <a:r>
              <a:rPr lang="fr-FR" sz="2400" dirty="0" smtClean="0">
                <a:solidFill>
                  <a:srgbClr val="C00000"/>
                </a:solidFill>
              </a:rPr>
              <a:t>                                                                                   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1" name="Cadre 20"/>
          <p:cNvSpPr/>
          <p:nvPr/>
        </p:nvSpPr>
        <p:spPr>
          <a:xfrm>
            <a:off x="6572264" y="5000636"/>
            <a:ext cx="2357454" cy="1214446"/>
          </a:xfrm>
          <a:prstGeom prst="frame">
            <a:avLst/>
          </a:prstGeom>
          <a:solidFill>
            <a:srgbClr val="D303D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Phase effectrice</a:t>
            </a:r>
            <a:endParaRPr lang="fr-F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dre 25"/>
          <p:cNvSpPr/>
          <p:nvPr/>
        </p:nvSpPr>
        <p:spPr>
          <a:xfrm>
            <a:off x="3286116" y="3786190"/>
            <a:ext cx="2571768" cy="121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d’activation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adre 29"/>
          <p:cNvSpPr/>
          <p:nvPr/>
        </p:nvSpPr>
        <p:spPr>
          <a:xfrm>
            <a:off x="214282" y="2643182"/>
            <a:ext cx="2500330" cy="100013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E74B65"/>
                </a:solidFill>
              </a:rPr>
              <a:t>Phase d’initiation</a:t>
            </a:r>
            <a:endParaRPr lang="fr-FR" sz="2000" dirty="0">
              <a:solidFill>
                <a:srgbClr val="E74B6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480" y="2071678"/>
            <a:ext cx="6786610" cy="369332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 La réponse allogénique se déroule en trois phases principales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3" name="Connecteur en arc 22"/>
          <p:cNvCxnSpPr>
            <a:stCxn id="30" idx="2"/>
          </p:cNvCxnSpPr>
          <p:nvPr/>
        </p:nvCxnSpPr>
        <p:spPr>
          <a:xfrm rot="16200000" flipH="1">
            <a:off x="1946653" y="3161107"/>
            <a:ext cx="857256" cy="1821669"/>
          </a:xfrm>
          <a:prstGeom prst="curved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22"/>
          <p:cNvCxnSpPr/>
          <p:nvPr/>
        </p:nvCxnSpPr>
        <p:spPr>
          <a:xfrm rot="16200000" flipH="1">
            <a:off x="5268521" y="4518430"/>
            <a:ext cx="857256" cy="1821669"/>
          </a:xfrm>
          <a:prstGeom prst="curved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>
          <a:xfrm>
            <a:off x="1928794" y="285728"/>
            <a:ext cx="5286412" cy="71438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IV-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Réponse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allogénique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1538" y="285728"/>
            <a:ext cx="6429420" cy="857256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V-</a:t>
            </a: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Mécanisme moléculaire et cellulaire d l’</a:t>
            </a:r>
            <a:r>
              <a:rPr kumimoji="0" lang="fr-FR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alloreconnaissance</a:t>
            </a: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Initiation de la réponse </a:t>
            </a:r>
            <a:r>
              <a:rPr lang="fr-FR" sz="2000" spc="-100" dirty="0" err="1" smtClean="0">
                <a:solidFill>
                  <a:srgbClr val="FFC000"/>
                </a:solidFill>
                <a:latin typeface="Constantia" pitchFamily="18" charset="0"/>
              </a:rPr>
              <a:t>alloimmune</a:t>
            </a: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1571612"/>
            <a:ext cx="4872294" cy="4001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chemeClr val="accent2"/>
                </a:solidFill>
                <a:latin typeface="Constantia" pitchFamily="18" charset="0"/>
              </a:rPr>
              <a:t>Place de l’immunité innée </a:t>
            </a:r>
            <a:endParaRPr lang="fr-FR" sz="2000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85786" y="2857496"/>
            <a:ext cx="6929486" cy="378621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 est à l’origine de la réaction inflammatoire dans le greffon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fr-FR" sz="1600" dirty="0" smtClean="0"/>
              <a:t>Précoce  immédiatement après l’anastomose </a:t>
            </a:r>
            <a:r>
              <a:rPr lang="fr-FR" sz="1600" dirty="0" err="1" smtClean="0"/>
              <a:t>vxre</a:t>
            </a:r>
            <a:endParaRPr lang="fr-FR" sz="16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Indépendante de l’Ag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fr-FR" sz="1600" dirty="0" smtClean="0"/>
              <a:t>Elle initie la réponse adaptative</a:t>
            </a:r>
          </a:p>
          <a:p>
            <a:pPr marL="411480" marR="0" lvl="0" indent="-342900" algn="l" defTabSz="914400" rtl="0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cellules impliquées sont celles de l’immunité innée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exprimant les PRRs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5050"/>
              </a:buClr>
              <a:buSzPct val="95000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0"/>
            <a:ext cx="78581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: Historique:</a:t>
            </a:r>
          </a:p>
          <a:p>
            <a:pPr marL="400050" indent="-400050">
              <a:buFont typeface="+mj-lt"/>
              <a:buAutoNum type="romanUcPeriod"/>
            </a:pPr>
            <a:endParaRPr lang="fr-FR" sz="1600" dirty="0" smtClean="0"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II. 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Introduction</a:t>
            </a:r>
          </a:p>
          <a:p>
            <a:pPr marL="400050" indent="-400050">
              <a:buFont typeface="+mj-lt"/>
              <a:buAutoNum type="romanUcPeriod"/>
            </a:pPr>
            <a:endParaRPr lang="fr-FR" sz="1600" dirty="0" smtClean="0"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III.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Définitions:</a:t>
            </a:r>
          </a:p>
          <a:p>
            <a:pPr marL="400050" indent="-400050">
              <a:buFont typeface="+mj-lt"/>
              <a:buAutoNum type="romanUcPeriod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Réponse immunitaire aux allo antigènes:</a:t>
            </a:r>
          </a:p>
          <a:p>
            <a:pPr marL="400050" indent="-400050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25462" indent="-342900">
              <a:buFont typeface="+mj-lt"/>
              <a:buAutoNum type="arabicPeriod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  </a:t>
            </a: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Allo antigènes</a:t>
            </a:r>
          </a:p>
          <a:p>
            <a:pPr marL="525462" indent="-342900">
              <a:buFont typeface="+mj-lt"/>
              <a:buAutoNum type="arabicPeriod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 Etapes de la RI aux allo Ag: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Initiation de la réponse.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Modes d’allo reconnaissance.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Activation des LT CD4+.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Génération des effecteurs.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Agression du parenchyme.</a:t>
            </a:r>
          </a:p>
          <a:p>
            <a:pPr marL="457200" indent="-274638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Types de rejet: </a:t>
            </a:r>
          </a:p>
          <a:p>
            <a:pPr marL="400050" indent="-400050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Rejet hyper aigu.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Rejet aigu.</a:t>
            </a:r>
          </a:p>
          <a:p>
            <a:pPr marL="723900" indent="-361950"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Rejet chronique.</a:t>
            </a:r>
          </a:p>
          <a:p>
            <a:pPr marL="400050" indent="-400050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Rôle de la cellule endothéliale dans le rejet d’allogreffes:</a:t>
            </a:r>
          </a:p>
          <a:p>
            <a:pPr marL="400050" indent="-400050">
              <a:buFont typeface="Wingdings" pitchFamily="2" charset="2"/>
              <a:buAutoNum type="romanUcPeriod" startAt="6"/>
            </a:pPr>
            <a:endParaRPr lang="fr-F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400050" indent="-40005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VII.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Conclusion: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5984" y="59272"/>
            <a:ext cx="4624420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Plan Du cours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6182" y="2285992"/>
            <a:ext cx="1000132" cy="500066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fr-FR" sz="2000" b="0" dirty="0" smtClean="0">
                <a:latin typeface="Constantia" pitchFamily="18" charset="0"/>
              </a:rPr>
              <a:t>PRRS</a:t>
            </a:r>
            <a:endParaRPr lang="fr-FR" sz="2000" b="0" dirty="0">
              <a:latin typeface="Constanti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85728"/>
            <a:ext cx="8143932" cy="1071570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spc="-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V-Mécanisme moléculaire et cellulaire d l’</a:t>
            </a:r>
            <a:r>
              <a:rPr kumimoji="0" lang="fr-FR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alloreconnaissanc</a:t>
            </a: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Initiation de la réponse  </a:t>
            </a:r>
            <a:r>
              <a:rPr lang="fr-FR" sz="2000" spc="-100" dirty="0" err="1" smtClean="0">
                <a:solidFill>
                  <a:srgbClr val="FFC000"/>
                </a:solidFill>
                <a:latin typeface="Constantia" pitchFamily="18" charset="0"/>
              </a:rPr>
              <a:t>alloimmune</a:t>
            </a: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1643050"/>
            <a:ext cx="4872294" cy="4001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chemeClr val="accent2"/>
                </a:solidFill>
                <a:latin typeface="Constantia" pitchFamily="18" charset="0"/>
              </a:rPr>
              <a:t>immunité innée </a:t>
            </a:r>
            <a:endParaRPr lang="fr-FR" sz="2000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15074" y="3643314"/>
            <a:ext cx="1000132" cy="5000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Damps</a:t>
            </a:r>
            <a:endParaRPr kumimoji="0" lang="fr-FR" sz="2000" b="0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214414" y="3643314"/>
            <a:ext cx="1000132" cy="5000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pamps</a:t>
            </a:r>
            <a:endParaRPr kumimoji="0" lang="fr-FR" sz="2000" b="0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786182" y="3214686"/>
            <a:ext cx="1000132" cy="5000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 </a:t>
            </a:r>
            <a:r>
              <a:rPr kumimoji="0" lang="fr-FR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tlrS</a:t>
            </a:r>
            <a:endParaRPr kumimoji="0" lang="fr-FR" sz="2000" b="0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cxnSp>
        <p:nvCxnSpPr>
          <p:cNvPr id="21" name="Connecteur droit avec flèche 20"/>
          <p:cNvCxnSpPr>
            <a:stCxn id="2" idx="2"/>
          </p:cNvCxnSpPr>
          <p:nvPr/>
        </p:nvCxnSpPr>
        <p:spPr>
          <a:xfrm rot="5400000">
            <a:off x="4107653" y="2964653"/>
            <a:ext cx="35719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8" idx="1"/>
            <a:endCxn id="19" idx="3"/>
          </p:cNvCxnSpPr>
          <p:nvPr/>
        </p:nvCxnSpPr>
        <p:spPr>
          <a:xfrm rot="10800000">
            <a:off x="4786314" y="3464719"/>
            <a:ext cx="1428760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4" idx="3"/>
            <a:endCxn id="19" idx="1"/>
          </p:cNvCxnSpPr>
          <p:nvPr/>
        </p:nvCxnSpPr>
        <p:spPr>
          <a:xfrm flipV="1">
            <a:off x="2214546" y="3464719"/>
            <a:ext cx="1571636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9" idx="2"/>
          </p:cNvCxnSpPr>
          <p:nvPr/>
        </p:nvCxnSpPr>
        <p:spPr>
          <a:xfrm rot="5400000">
            <a:off x="3643306" y="4357694"/>
            <a:ext cx="1285884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1"/>
          <p:cNvSpPr txBox="1">
            <a:spLocks/>
          </p:cNvSpPr>
          <p:nvPr/>
        </p:nvSpPr>
        <p:spPr>
          <a:xfrm>
            <a:off x="2643174" y="5000636"/>
            <a:ext cx="3357586" cy="4286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     cytokines proinflammatoires</a:t>
            </a:r>
            <a:endParaRPr kumimoji="0" lang="fr-FR" sz="1600" b="1" i="0" u="none" strike="noStrike" kern="1200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 rot="954357">
            <a:off x="4810269" y="3227379"/>
            <a:ext cx="1714512" cy="41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activation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531983">
            <a:off x="2243902" y="330744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activation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3352834" y="4148100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signalisation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772400" cy="714380"/>
          </a:xfrm>
          <a:ln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A-Récepteur de l’immunité innée et rejet d’allogreffe</a:t>
            </a:r>
            <a:endParaRPr lang="fr-FR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214414" y="1829271"/>
          <a:ext cx="6929487" cy="43143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8223"/>
                <a:gridCol w="2250103"/>
                <a:gridCol w="3001161"/>
              </a:tblGrid>
              <a:tr h="53836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TLR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Ligand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Type de greffe</a:t>
                      </a:r>
                      <a:endParaRPr lang="fr-FR" dirty="0"/>
                    </a:p>
                  </a:txBody>
                  <a:tcPr/>
                </a:tc>
              </a:tr>
              <a:tr h="575608">
                <a:tc>
                  <a:txBody>
                    <a:bodyPr/>
                    <a:lstStyle/>
                    <a:p>
                      <a:r>
                        <a:rPr lang="fr-FR" dirty="0" smtClean="0"/>
                        <a:t>TLR2</a:t>
                      </a:r>
                      <a:r>
                        <a:rPr lang="fr-FR" baseline="0" dirty="0" smtClean="0"/>
                        <a:t> et TLR4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Hyaluronan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peau</a:t>
                      </a:r>
                      <a:endParaRPr lang="fr-FR" dirty="0"/>
                    </a:p>
                  </a:txBody>
                  <a:tcPr/>
                </a:tc>
              </a:tr>
              <a:tr h="609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TLR4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Heparane</a:t>
                      </a:r>
                      <a:r>
                        <a:rPr lang="fr-FR" baseline="0" dirty="0" smtClean="0"/>
                        <a:t> sulfate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Tout type de transplantation</a:t>
                      </a:r>
                      <a:endParaRPr lang="fr-FR" dirty="0"/>
                    </a:p>
                  </a:txBody>
                  <a:tcPr/>
                </a:tc>
              </a:tr>
              <a:tr h="609532">
                <a:tc>
                  <a:txBody>
                    <a:bodyPr/>
                    <a:lstStyle/>
                    <a:p>
                      <a:r>
                        <a:rPr lang="fr-FR" dirty="0" smtClean="0"/>
                        <a:t>TLR4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Extra domaine 1 de la </a:t>
                      </a:r>
                      <a:r>
                        <a:rPr lang="fr-FR" dirty="0" err="1" smtClean="0"/>
                        <a:t>fibronectine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Matrice extracellulaire</a:t>
                      </a:r>
                      <a:endParaRPr lang="fr-FR" dirty="0"/>
                    </a:p>
                  </a:txBody>
                  <a:tcPr/>
                </a:tc>
              </a:tr>
              <a:tr h="609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TLR2</a:t>
                      </a:r>
                      <a:r>
                        <a:rPr lang="fr-FR" baseline="0" dirty="0" smtClean="0"/>
                        <a:t> et</a:t>
                      </a:r>
                      <a:r>
                        <a:rPr lang="fr-FR" dirty="0" smtClean="0"/>
                        <a:t>TLR4</a:t>
                      </a:r>
                      <a:r>
                        <a:rPr lang="fr-FR" baseline="0" dirty="0" smtClean="0"/>
                        <a:t>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Biglycane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Matrice extracellulaire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609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TLR2</a:t>
                      </a:r>
                      <a:r>
                        <a:rPr lang="fr-FR" baseline="0" dirty="0" smtClean="0"/>
                        <a:t> et</a:t>
                      </a:r>
                      <a:r>
                        <a:rPr lang="fr-FR" dirty="0" smtClean="0"/>
                        <a:t>TLR4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HSP60, 70,</a:t>
                      </a:r>
                      <a:r>
                        <a:rPr lang="fr-FR" baseline="0" dirty="0" smtClean="0"/>
                        <a:t> gp96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Proteine</a:t>
                      </a:r>
                      <a:r>
                        <a:rPr lang="fr-FR" dirty="0" smtClean="0"/>
                        <a:t> de stress cellulaire</a:t>
                      </a:r>
                      <a:endParaRPr lang="fr-FR" dirty="0"/>
                    </a:p>
                  </a:txBody>
                  <a:tcPr/>
                </a:tc>
              </a:tr>
              <a:tr h="609532">
                <a:tc>
                  <a:txBody>
                    <a:bodyPr/>
                    <a:lstStyle/>
                    <a:p>
                      <a:r>
                        <a:rPr lang="fr-FR" dirty="0" smtClean="0"/>
                        <a:t>TLR2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HMGB1 (</a:t>
                      </a:r>
                      <a:r>
                        <a:rPr lang="fr-FR" dirty="0" err="1" smtClean="0"/>
                        <a:t>high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mobility</a:t>
                      </a:r>
                      <a:r>
                        <a:rPr lang="fr-FR" dirty="0" smtClean="0"/>
                        <a:t> group box1 )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Proteine</a:t>
                      </a:r>
                      <a:r>
                        <a:rPr lang="fr-FR" dirty="0" smtClean="0"/>
                        <a:t> de stress cellulaire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10800000">
            <a:off x="8215338" y="4714883"/>
            <a:ext cx="428628" cy="1530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786578" y="4714883"/>
            <a:ext cx="428628" cy="1530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 rot="16416851">
            <a:off x="7499983" y="5520056"/>
            <a:ext cx="459244" cy="1428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8662" y="1928802"/>
            <a:ext cx="243444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Ischémie/ </a:t>
            </a:r>
            <a:r>
              <a:rPr lang="fr-FR" dirty="0" err="1" smtClean="0">
                <a:latin typeface="Constantia" pitchFamily="18" charset="0"/>
              </a:rPr>
              <a:t>Reperfusion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19682265">
            <a:off x="2178128" y="2410626"/>
            <a:ext cx="436483" cy="822301"/>
          </a:xfrm>
          <a:prstGeom prst="curvedRightArrow">
            <a:avLst>
              <a:gd name="adj1" fmla="val 25000"/>
              <a:gd name="adj2" fmla="val 50000"/>
              <a:gd name="adj3" fmla="val 31339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20142495" flipH="1">
            <a:off x="3560822" y="2129057"/>
            <a:ext cx="437141" cy="735000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86050" y="2928934"/>
            <a:ext cx="21431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onstantia" pitchFamily="18" charset="0"/>
              </a:rPr>
              <a:t> Libération des ROS</a:t>
            </a:r>
          </a:p>
          <a:p>
            <a:pPr algn="ctr"/>
            <a:r>
              <a:rPr lang="fr-FR" sz="1400" b="1" dirty="0" smtClean="0">
                <a:latin typeface="Constantia" pitchFamily="18" charset="0"/>
              </a:rPr>
              <a:t>O2⁻, H2O2⁻, OH⁻</a:t>
            </a:r>
            <a:endParaRPr lang="fr-FR" sz="1400" b="1" dirty="0">
              <a:latin typeface="Constantia" pitchFamily="18" charset="0"/>
            </a:endParaRPr>
          </a:p>
        </p:txBody>
      </p:sp>
      <p:sp>
        <p:nvSpPr>
          <p:cNvPr id="12" name="Éclair 11"/>
          <p:cNvSpPr/>
          <p:nvPr/>
        </p:nvSpPr>
        <p:spPr>
          <a:xfrm rot="1941657">
            <a:off x="3216856" y="3510194"/>
            <a:ext cx="418429" cy="39648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3" name="Éclair 12"/>
          <p:cNvSpPr/>
          <p:nvPr/>
        </p:nvSpPr>
        <p:spPr>
          <a:xfrm rot="1941657">
            <a:off x="3502608" y="3510193"/>
            <a:ext cx="418429" cy="39648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4" name="Éclair 13"/>
          <p:cNvSpPr/>
          <p:nvPr/>
        </p:nvSpPr>
        <p:spPr>
          <a:xfrm rot="1941657">
            <a:off x="3859798" y="3510193"/>
            <a:ext cx="418429" cy="39648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3357554" y="4000504"/>
            <a:ext cx="1143008" cy="1000132"/>
          </a:xfrm>
          <a:prstGeom prst="flowChartConnector">
            <a:avLst/>
          </a:prstGeom>
          <a:solidFill>
            <a:srgbClr val="A638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Cellules du greffon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3643314"/>
            <a:ext cx="2214578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Attaque oxydative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7224" y="5286388"/>
            <a:ext cx="2214578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err="1" smtClean="0">
                <a:latin typeface="Constantia" pitchFamily="18" charset="0"/>
              </a:rPr>
              <a:t>Apoptosec</a:t>
            </a:r>
            <a:r>
              <a:rPr lang="fr-FR" sz="1600" dirty="0" smtClean="0">
                <a:latin typeface="Constantia" pitchFamily="18" charset="0"/>
              </a:rPr>
              <a:t> et nécrose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3286116" y="5643578"/>
            <a:ext cx="1214446" cy="1000132"/>
          </a:xfrm>
          <a:prstGeom prst="flowChartConnector">
            <a:avLst/>
          </a:prstGeom>
          <a:solidFill>
            <a:srgbClr val="A63830"/>
          </a:solidFill>
          <a:ln>
            <a:solidFill>
              <a:srgbClr val="FFC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Cellules du greffon</a:t>
            </a:r>
            <a:endParaRPr lang="fr-FR" sz="1100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3751257" y="5249875"/>
            <a:ext cx="35719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/>
          <p:cNvSpPr/>
          <p:nvPr/>
        </p:nvSpPr>
        <p:spPr>
          <a:xfrm>
            <a:off x="5143504" y="5429264"/>
            <a:ext cx="221457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Libération des </a:t>
            </a:r>
            <a:r>
              <a:rPr lang="fr-FR" sz="1400" dirty="0" err="1" smtClean="0">
                <a:latin typeface="Constantia" pitchFamily="18" charset="0"/>
              </a:rPr>
              <a:t>DAMPs</a:t>
            </a:r>
            <a:endParaRPr lang="fr-FR" sz="1400" dirty="0" smtClean="0">
              <a:latin typeface="Constantia" pitchFamily="18" charset="0"/>
            </a:endParaRPr>
          </a:p>
          <a:p>
            <a:pPr algn="ctr"/>
            <a:r>
              <a:rPr lang="fr-FR" sz="1400" dirty="0" smtClean="0">
                <a:latin typeface="Constantia" pitchFamily="18" charset="0"/>
              </a:rPr>
              <a:t>HMBG1, HSP60,70,  gp96</a:t>
            </a:r>
            <a:endParaRPr lang="fr-FR" sz="1400" dirty="0">
              <a:latin typeface="Constantia" pitchFamily="18" charset="0"/>
            </a:endParaRPr>
          </a:p>
        </p:txBody>
      </p:sp>
      <p:sp>
        <p:nvSpPr>
          <p:cNvPr id="25" name="Flèche courbée vers la droite 24"/>
          <p:cNvSpPr/>
          <p:nvPr/>
        </p:nvSpPr>
        <p:spPr>
          <a:xfrm rot="14905461">
            <a:off x="4818709" y="5869651"/>
            <a:ext cx="489139" cy="1134168"/>
          </a:xfrm>
          <a:prstGeom prst="curvedRightArrow">
            <a:avLst>
              <a:gd name="adj1" fmla="val 25000"/>
              <a:gd name="adj2" fmla="val 50000"/>
              <a:gd name="adj3" fmla="val 31339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6" name="Organigramme : Extraire 25"/>
          <p:cNvSpPr/>
          <p:nvPr/>
        </p:nvSpPr>
        <p:spPr>
          <a:xfrm>
            <a:off x="5643570" y="4643446"/>
            <a:ext cx="214314" cy="214314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Extraire 26"/>
          <p:cNvSpPr/>
          <p:nvPr/>
        </p:nvSpPr>
        <p:spPr>
          <a:xfrm>
            <a:off x="5857884" y="5000636"/>
            <a:ext cx="204790" cy="20479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Extraire 27"/>
          <p:cNvSpPr/>
          <p:nvPr/>
        </p:nvSpPr>
        <p:spPr>
          <a:xfrm>
            <a:off x="4929190" y="4786322"/>
            <a:ext cx="214314" cy="214314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Extraire 28"/>
          <p:cNvSpPr/>
          <p:nvPr/>
        </p:nvSpPr>
        <p:spPr>
          <a:xfrm>
            <a:off x="5357818" y="5072074"/>
            <a:ext cx="214314" cy="214314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Préparation 29"/>
          <p:cNvSpPr/>
          <p:nvPr/>
        </p:nvSpPr>
        <p:spPr>
          <a:xfrm>
            <a:off x="5429256" y="4143380"/>
            <a:ext cx="285752" cy="1840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Préparation 30"/>
          <p:cNvSpPr/>
          <p:nvPr/>
        </p:nvSpPr>
        <p:spPr>
          <a:xfrm>
            <a:off x="5286380" y="4643446"/>
            <a:ext cx="285752" cy="1840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éparation 31"/>
          <p:cNvSpPr/>
          <p:nvPr/>
        </p:nvSpPr>
        <p:spPr>
          <a:xfrm>
            <a:off x="4786314" y="5214950"/>
            <a:ext cx="285752" cy="1840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929190" y="4214818"/>
            <a:ext cx="357190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000760" y="4714884"/>
            <a:ext cx="357190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857884" y="4286256"/>
            <a:ext cx="357190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Connecteur 35"/>
          <p:cNvSpPr/>
          <p:nvPr/>
        </p:nvSpPr>
        <p:spPr>
          <a:xfrm>
            <a:off x="7143768" y="4357694"/>
            <a:ext cx="1143008" cy="107157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</a:rPr>
              <a:t>CDi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7572396" y="5786454"/>
            <a:ext cx="357190" cy="2296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Préparation 40"/>
          <p:cNvSpPr/>
          <p:nvPr/>
        </p:nvSpPr>
        <p:spPr>
          <a:xfrm>
            <a:off x="8572528" y="4714884"/>
            <a:ext cx="285752" cy="19716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Extraire 41"/>
          <p:cNvSpPr/>
          <p:nvPr/>
        </p:nvSpPr>
        <p:spPr>
          <a:xfrm>
            <a:off x="6643702" y="4643446"/>
            <a:ext cx="214314" cy="229622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rot="5400000" flipH="1" flipV="1">
            <a:off x="7287041" y="3642917"/>
            <a:ext cx="856462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Forme libre 3"/>
          <p:cNvSpPr/>
          <p:nvPr/>
        </p:nvSpPr>
        <p:spPr>
          <a:xfrm rot="20384268">
            <a:off x="7165272" y="1774535"/>
            <a:ext cx="1385753" cy="1196920"/>
          </a:xfrm>
          <a:custGeom>
            <a:avLst/>
            <a:gdLst>
              <a:gd name="connsiteX0" fmla="*/ 588818 w 1868054"/>
              <a:gd name="connsiteY0" fmla="*/ 538018 h 1988128"/>
              <a:gd name="connsiteX1" fmla="*/ 602672 w 1868054"/>
              <a:gd name="connsiteY1" fmla="*/ 205509 h 1988128"/>
              <a:gd name="connsiteX2" fmla="*/ 658091 w 1868054"/>
              <a:gd name="connsiteY2" fmla="*/ 11545 h 1988128"/>
              <a:gd name="connsiteX3" fmla="*/ 782782 w 1868054"/>
              <a:gd name="connsiteY3" fmla="*/ 136236 h 1988128"/>
              <a:gd name="connsiteX4" fmla="*/ 852054 w 1868054"/>
              <a:gd name="connsiteY4" fmla="*/ 524163 h 1988128"/>
              <a:gd name="connsiteX5" fmla="*/ 1018309 w 1868054"/>
              <a:gd name="connsiteY5" fmla="*/ 676563 h 1988128"/>
              <a:gd name="connsiteX6" fmla="*/ 1184563 w 1868054"/>
              <a:gd name="connsiteY6" fmla="*/ 579581 h 1988128"/>
              <a:gd name="connsiteX7" fmla="*/ 1392382 w 1868054"/>
              <a:gd name="connsiteY7" fmla="*/ 413327 h 1988128"/>
              <a:gd name="connsiteX8" fmla="*/ 1600200 w 1868054"/>
              <a:gd name="connsiteY8" fmla="*/ 427181 h 1988128"/>
              <a:gd name="connsiteX9" fmla="*/ 1600200 w 1868054"/>
              <a:gd name="connsiteY9" fmla="*/ 607291 h 1988128"/>
              <a:gd name="connsiteX10" fmla="*/ 1267691 w 1868054"/>
              <a:gd name="connsiteY10" fmla="*/ 842818 h 1988128"/>
              <a:gd name="connsiteX11" fmla="*/ 1198418 w 1868054"/>
              <a:gd name="connsiteY11" fmla="*/ 1009072 h 1988128"/>
              <a:gd name="connsiteX12" fmla="*/ 1364672 w 1868054"/>
              <a:gd name="connsiteY12" fmla="*/ 1161472 h 1988128"/>
              <a:gd name="connsiteX13" fmla="*/ 1627909 w 1868054"/>
              <a:gd name="connsiteY13" fmla="*/ 1189181 h 1988128"/>
              <a:gd name="connsiteX14" fmla="*/ 1835727 w 1868054"/>
              <a:gd name="connsiteY14" fmla="*/ 1272309 h 1988128"/>
              <a:gd name="connsiteX15" fmla="*/ 1821872 w 1868054"/>
              <a:gd name="connsiteY15" fmla="*/ 1466272 h 1988128"/>
              <a:gd name="connsiteX16" fmla="*/ 1614054 w 1868054"/>
              <a:gd name="connsiteY16" fmla="*/ 1507836 h 1988128"/>
              <a:gd name="connsiteX17" fmla="*/ 1253836 w 1868054"/>
              <a:gd name="connsiteY17" fmla="*/ 1341581 h 1988128"/>
              <a:gd name="connsiteX18" fmla="*/ 1115291 w 1868054"/>
              <a:gd name="connsiteY18" fmla="*/ 1272309 h 1988128"/>
              <a:gd name="connsiteX19" fmla="*/ 990600 w 1868054"/>
              <a:gd name="connsiteY19" fmla="*/ 1397000 h 1988128"/>
              <a:gd name="connsiteX20" fmla="*/ 1198418 w 1868054"/>
              <a:gd name="connsiteY20" fmla="*/ 1715654 h 1988128"/>
              <a:gd name="connsiteX21" fmla="*/ 1143000 w 1868054"/>
              <a:gd name="connsiteY21" fmla="*/ 1881909 h 1988128"/>
              <a:gd name="connsiteX22" fmla="*/ 1004454 w 1868054"/>
              <a:gd name="connsiteY22" fmla="*/ 1840345 h 1988128"/>
              <a:gd name="connsiteX23" fmla="*/ 907472 w 1868054"/>
              <a:gd name="connsiteY23" fmla="*/ 1590963 h 1988128"/>
              <a:gd name="connsiteX24" fmla="*/ 838200 w 1868054"/>
              <a:gd name="connsiteY24" fmla="*/ 1424709 h 1988128"/>
              <a:gd name="connsiteX25" fmla="*/ 630382 w 1868054"/>
              <a:gd name="connsiteY25" fmla="*/ 1590963 h 1988128"/>
              <a:gd name="connsiteX26" fmla="*/ 602672 w 1868054"/>
              <a:gd name="connsiteY26" fmla="*/ 1798781 h 1988128"/>
              <a:gd name="connsiteX27" fmla="*/ 561109 w 1868054"/>
              <a:gd name="connsiteY27" fmla="*/ 1978891 h 1988128"/>
              <a:gd name="connsiteX28" fmla="*/ 367145 w 1868054"/>
              <a:gd name="connsiteY28" fmla="*/ 1854200 h 1988128"/>
              <a:gd name="connsiteX29" fmla="*/ 422563 w 1868054"/>
              <a:gd name="connsiteY29" fmla="*/ 1563254 h 1988128"/>
              <a:gd name="connsiteX30" fmla="*/ 588818 w 1868054"/>
              <a:gd name="connsiteY30" fmla="*/ 1383145 h 1988128"/>
              <a:gd name="connsiteX31" fmla="*/ 630382 w 1868054"/>
              <a:gd name="connsiteY31" fmla="*/ 1258454 h 1988128"/>
              <a:gd name="connsiteX32" fmla="*/ 561109 w 1868054"/>
              <a:gd name="connsiteY32" fmla="*/ 1147618 h 1988128"/>
              <a:gd name="connsiteX33" fmla="*/ 394854 w 1868054"/>
              <a:gd name="connsiteY33" fmla="*/ 1161472 h 1988128"/>
              <a:gd name="connsiteX34" fmla="*/ 214745 w 1868054"/>
              <a:gd name="connsiteY34" fmla="*/ 1258454 h 1988128"/>
              <a:gd name="connsiteX35" fmla="*/ 20782 w 1868054"/>
              <a:gd name="connsiteY35" fmla="*/ 1258454 h 1988128"/>
              <a:gd name="connsiteX36" fmla="*/ 90054 w 1868054"/>
              <a:gd name="connsiteY36" fmla="*/ 1009072 h 1988128"/>
              <a:gd name="connsiteX37" fmla="*/ 408709 w 1868054"/>
              <a:gd name="connsiteY37" fmla="*/ 939800 h 1988128"/>
              <a:gd name="connsiteX38" fmla="*/ 519545 w 1868054"/>
              <a:gd name="connsiteY38" fmla="*/ 884381 h 1988128"/>
              <a:gd name="connsiteX39" fmla="*/ 616527 w 1868054"/>
              <a:gd name="connsiteY39" fmla="*/ 773545 h 1988128"/>
              <a:gd name="connsiteX40" fmla="*/ 616527 w 1868054"/>
              <a:gd name="connsiteY40" fmla="*/ 648854 h 1988128"/>
              <a:gd name="connsiteX41" fmla="*/ 588818 w 1868054"/>
              <a:gd name="connsiteY41" fmla="*/ 538018 h 19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68054" h="1988128">
                <a:moveTo>
                  <a:pt x="588818" y="538018"/>
                </a:moveTo>
                <a:cubicBezTo>
                  <a:pt x="586509" y="464127"/>
                  <a:pt x="591127" y="293255"/>
                  <a:pt x="602672" y="205509"/>
                </a:cubicBezTo>
                <a:cubicBezTo>
                  <a:pt x="614218" y="117764"/>
                  <a:pt x="628073" y="23090"/>
                  <a:pt x="658091" y="11545"/>
                </a:cubicBezTo>
                <a:cubicBezTo>
                  <a:pt x="688109" y="0"/>
                  <a:pt x="750455" y="50800"/>
                  <a:pt x="782782" y="136236"/>
                </a:cubicBezTo>
                <a:cubicBezTo>
                  <a:pt x="815109" y="221672"/>
                  <a:pt x="812800" y="434109"/>
                  <a:pt x="852054" y="524163"/>
                </a:cubicBezTo>
                <a:cubicBezTo>
                  <a:pt x="891308" y="614217"/>
                  <a:pt x="962891" y="667327"/>
                  <a:pt x="1018309" y="676563"/>
                </a:cubicBezTo>
                <a:cubicBezTo>
                  <a:pt x="1073727" y="685799"/>
                  <a:pt x="1122218" y="623454"/>
                  <a:pt x="1184563" y="579581"/>
                </a:cubicBezTo>
                <a:cubicBezTo>
                  <a:pt x="1246908" y="535708"/>
                  <a:pt x="1323109" y="438727"/>
                  <a:pt x="1392382" y="413327"/>
                </a:cubicBezTo>
                <a:cubicBezTo>
                  <a:pt x="1461655" y="387927"/>
                  <a:pt x="1565564" y="394854"/>
                  <a:pt x="1600200" y="427181"/>
                </a:cubicBezTo>
                <a:cubicBezTo>
                  <a:pt x="1634836" y="459508"/>
                  <a:pt x="1655618" y="538018"/>
                  <a:pt x="1600200" y="607291"/>
                </a:cubicBezTo>
                <a:cubicBezTo>
                  <a:pt x="1544782" y="676564"/>
                  <a:pt x="1334655" y="775855"/>
                  <a:pt x="1267691" y="842818"/>
                </a:cubicBezTo>
                <a:cubicBezTo>
                  <a:pt x="1200727" y="909781"/>
                  <a:pt x="1182255" y="955963"/>
                  <a:pt x="1198418" y="1009072"/>
                </a:cubicBezTo>
                <a:cubicBezTo>
                  <a:pt x="1214581" y="1062181"/>
                  <a:pt x="1293090" y="1131454"/>
                  <a:pt x="1364672" y="1161472"/>
                </a:cubicBezTo>
                <a:cubicBezTo>
                  <a:pt x="1436254" y="1191490"/>
                  <a:pt x="1549400" y="1170708"/>
                  <a:pt x="1627909" y="1189181"/>
                </a:cubicBezTo>
                <a:cubicBezTo>
                  <a:pt x="1706418" y="1207654"/>
                  <a:pt x="1803400" y="1226127"/>
                  <a:pt x="1835727" y="1272309"/>
                </a:cubicBezTo>
                <a:cubicBezTo>
                  <a:pt x="1868054" y="1318491"/>
                  <a:pt x="1858817" y="1427018"/>
                  <a:pt x="1821872" y="1466272"/>
                </a:cubicBezTo>
                <a:cubicBezTo>
                  <a:pt x="1784927" y="1505526"/>
                  <a:pt x="1708727" y="1528618"/>
                  <a:pt x="1614054" y="1507836"/>
                </a:cubicBezTo>
                <a:cubicBezTo>
                  <a:pt x="1519381" y="1487054"/>
                  <a:pt x="1336963" y="1380836"/>
                  <a:pt x="1253836" y="1341581"/>
                </a:cubicBezTo>
                <a:cubicBezTo>
                  <a:pt x="1170709" y="1302327"/>
                  <a:pt x="1159164" y="1263073"/>
                  <a:pt x="1115291" y="1272309"/>
                </a:cubicBezTo>
                <a:cubicBezTo>
                  <a:pt x="1071418" y="1281545"/>
                  <a:pt x="976746" y="1323109"/>
                  <a:pt x="990600" y="1397000"/>
                </a:cubicBezTo>
                <a:cubicBezTo>
                  <a:pt x="1004454" y="1470891"/>
                  <a:pt x="1173018" y="1634836"/>
                  <a:pt x="1198418" y="1715654"/>
                </a:cubicBezTo>
                <a:cubicBezTo>
                  <a:pt x="1223818" y="1796472"/>
                  <a:pt x="1175327" y="1861127"/>
                  <a:pt x="1143000" y="1881909"/>
                </a:cubicBezTo>
                <a:cubicBezTo>
                  <a:pt x="1110673" y="1902691"/>
                  <a:pt x="1043709" y="1888836"/>
                  <a:pt x="1004454" y="1840345"/>
                </a:cubicBezTo>
                <a:cubicBezTo>
                  <a:pt x="965199" y="1791854"/>
                  <a:pt x="935181" y="1660236"/>
                  <a:pt x="907472" y="1590963"/>
                </a:cubicBezTo>
                <a:cubicBezTo>
                  <a:pt x="879763" y="1521690"/>
                  <a:pt x="884382" y="1424709"/>
                  <a:pt x="838200" y="1424709"/>
                </a:cubicBezTo>
                <a:cubicBezTo>
                  <a:pt x="792018" y="1424709"/>
                  <a:pt x="669637" y="1528618"/>
                  <a:pt x="630382" y="1590963"/>
                </a:cubicBezTo>
                <a:cubicBezTo>
                  <a:pt x="591127" y="1653308"/>
                  <a:pt x="614217" y="1734126"/>
                  <a:pt x="602672" y="1798781"/>
                </a:cubicBezTo>
                <a:cubicBezTo>
                  <a:pt x="591127" y="1863436"/>
                  <a:pt x="600364" y="1969654"/>
                  <a:pt x="561109" y="1978891"/>
                </a:cubicBezTo>
                <a:cubicBezTo>
                  <a:pt x="521854" y="1988128"/>
                  <a:pt x="390236" y="1923473"/>
                  <a:pt x="367145" y="1854200"/>
                </a:cubicBezTo>
                <a:cubicBezTo>
                  <a:pt x="344054" y="1784927"/>
                  <a:pt x="385618" y="1641763"/>
                  <a:pt x="422563" y="1563254"/>
                </a:cubicBezTo>
                <a:cubicBezTo>
                  <a:pt x="459509" y="1484745"/>
                  <a:pt x="554182" y="1433945"/>
                  <a:pt x="588818" y="1383145"/>
                </a:cubicBezTo>
                <a:cubicBezTo>
                  <a:pt x="623455" y="1332345"/>
                  <a:pt x="635000" y="1297708"/>
                  <a:pt x="630382" y="1258454"/>
                </a:cubicBezTo>
                <a:cubicBezTo>
                  <a:pt x="625764" y="1219200"/>
                  <a:pt x="600363" y="1163782"/>
                  <a:pt x="561109" y="1147618"/>
                </a:cubicBezTo>
                <a:cubicBezTo>
                  <a:pt x="521855" y="1131454"/>
                  <a:pt x="452581" y="1142999"/>
                  <a:pt x="394854" y="1161472"/>
                </a:cubicBezTo>
                <a:cubicBezTo>
                  <a:pt x="337127" y="1179945"/>
                  <a:pt x="277090" y="1242290"/>
                  <a:pt x="214745" y="1258454"/>
                </a:cubicBezTo>
                <a:cubicBezTo>
                  <a:pt x="152400" y="1274618"/>
                  <a:pt x="41564" y="1300018"/>
                  <a:pt x="20782" y="1258454"/>
                </a:cubicBezTo>
                <a:cubicBezTo>
                  <a:pt x="0" y="1216890"/>
                  <a:pt x="25400" y="1062181"/>
                  <a:pt x="90054" y="1009072"/>
                </a:cubicBezTo>
                <a:cubicBezTo>
                  <a:pt x="154708" y="955963"/>
                  <a:pt x="337127" y="960582"/>
                  <a:pt x="408709" y="939800"/>
                </a:cubicBezTo>
                <a:cubicBezTo>
                  <a:pt x="480291" y="919018"/>
                  <a:pt x="484909" y="912090"/>
                  <a:pt x="519545" y="884381"/>
                </a:cubicBezTo>
                <a:cubicBezTo>
                  <a:pt x="554181" y="856672"/>
                  <a:pt x="600363" y="812799"/>
                  <a:pt x="616527" y="773545"/>
                </a:cubicBezTo>
                <a:cubicBezTo>
                  <a:pt x="632691" y="734291"/>
                  <a:pt x="621145" y="688108"/>
                  <a:pt x="616527" y="648854"/>
                </a:cubicBezTo>
                <a:cubicBezTo>
                  <a:pt x="611909" y="609600"/>
                  <a:pt x="591127" y="611909"/>
                  <a:pt x="588818" y="5380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 rot="5690543">
            <a:off x="7598426" y="2234197"/>
            <a:ext cx="325093" cy="3108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00760" y="3571876"/>
            <a:ext cx="1571636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maturation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2396" y="2143116"/>
            <a:ext cx="590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latin typeface="Calibri"/>
              </a:rPr>
              <a:t>CDm</a:t>
            </a:r>
            <a:endParaRPr lang="fr-FR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1571604" y="357166"/>
            <a:ext cx="6643734" cy="785818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spc="-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V-Mécanisme moléculaire et cellulaire d l’</a:t>
            </a:r>
            <a:r>
              <a:rPr kumimoji="0" lang="fr-FR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alloreconnaissanc</a:t>
            </a: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Initiation de la réponse  </a:t>
            </a:r>
            <a:r>
              <a:rPr lang="fr-FR" sz="2000" spc="-100" dirty="0" err="1" smtClean="0">
                <a:solidFill>
                  <a:srgbClr val="FFC000"/>
                </a:solidFill>
                <a:latin typeface="Constantia" pitchFamily="18" charset="0"/>
              </a:rPr>
              <a:t>alloimmune</a:t>
            </a: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86050" y="1357322"/>
            <a:ext cx="3974766" cy="4001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chemeClr val="accent2"/>
                </a:solidFill>
                <a:latin typeface="Constantia" pitchFamily="18" charset="0"/>
              </a:rPr>
              <a:t>A-immunité innée </a:t>
            </a:r>
            <a:endParaRPr lang="fr-FR" sz="2000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lèche en arc 146"/>
          <p:cNvSpPr/>
          <p:nvPr/>
        </p:nvSpPr>
        <p:spPr>
          <a:xfrm rot="10800000">
            <a:off x="2143108" y="642918"/>
            <a:ext cx="6129381" cy="5500726"/>
          </a:xfrm>
          <a:prstGeom prst="circularArrow">
            <a:avLst>
              <a:gd name="adj1" fmla="val 30380"/>
              <a:gd name="adj2" fmla="val 644175"/>
              <a:gd name="adj3" fmla="val 18902229"/>
              <a:gd name="adj4" fmla="val 10915499"/>
              <a:gd name="adj5" fmla="val 15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" name="Espace réservé du contenu 3"/>
          <p:cNvGrpSpPr>
            <a:grpSpLocks noGrp="1"/>
          </p:cNvGrpSpPr>
          <p:nvPr>
            <p:ph idx="1"/>
          </p:nvPr>
        </p:nvGrpSpPr>
        <p:grpSpPr>
          <a:xfrm>
            <a:off x="-214346" y="1714488"/>
            <a:ext cx="5072098" cy="4429156"/>
            <a:chOff x="-1086735" y="1270062"/>
            <a:chExt cx="7396709" cy="4733453"/>
          </a:xfrm>
        </p:grpSpPr>
        <p:sp>
          <p:nvSpPr>
            <p:cNvPr id="5" name="Forme libre 4"/>
            <p:cNvSpPr/>
            <p:nvPr/>
          </p:nvSpPr>
          <p:spPr>
            <a:xfrm>
              <a:off x="267592" y="1575446"/>
              <a:ext cx="6042382" cy="4428069"/>
            </a:xfrm>
            <a:custGeom>
              <a:avLst/>
              <a:gdLst>
                <a:gd name="connsiteX0" fmla="*/ 4219575 w 4318000"/>
                <a:gd name="connsiteY0" fmla="*/ 1654175 h 3917950"/>
                <a:gd name="connsiteX1" fmla="*/ 3629025 w 4318000"/>
                <a:gd name="connsiteY1" fmla="*/ 2016125 h 3917950"/>
                <a:gd name="connsiteX2" fmla="*/ 2390775 w 4318000"/>
                <a:gd name="connsiteY2" fmla="*/ 2987675 h 3917950"/>
                <a:gd name="connsiteX3" fmla="*/ 1533525 w 4318000"/>
                <a:gd name="connsiteY3" fmla="*/ 3787775 h 3917950"/>
                <a:gd name="connsiteX4" fmla="*/ 1285875 w 4318000"/>
                <a:gd name="connsiteY4" fmla="*/ 3768725 h 3917950"/>
                <a:gd name="connsiteX5" fmla="*/ 904875 w 4318000"/>
                <a:gd name="connsiteY5" fmla="*/ 3387725 h 3917950"/>
                <a:gd name="connsiteX6" fmla="*/ 314325 w 4318000"/>
                <a:gd name="connsiteY6" fmla="*/ 2511425 h 3917950"/>
                <a:gd name="connsiteX7" fmla="*/ 9525 w 4318000"/>
                <a:gd name="connsiteY7" fmla="*/ 1692275 h 3917950"/>
                <a:gd name="connsiteX8" fmla="*/ 371475 w 4318000"/>
                <a:gd name="connsiteY8" fmla="*/ 854075 h 3917950"/>
                <a:gd name="connsiteX9" fmla="*/ 638175 w 4318000"/>
                <a:gd name="connsiteY9" fmla="*/ 511175 h 3917950"/>
                <a:gd name="connsiteX10" fmla="*/ 1057275 w 4318000"/>
                <a:gd name="connsiteY10" fmla="*/ 168275 h 3917950"/>
                <a:gd name="connsiteX11" fmla="*/ 1838325 w 4318000"/>
                <a:gd name="connsiteY11" fmla="*/ 15875 h 3917950"/>
                <a:gd name="connsiteX12" fmla="*/ 2771775 w 4318000"/>
                <a:gd name="connsiteY12" fmla="*/ 263525 h 3917950"/>
                <a:gd name="connsiteX13" fmla="*/ 3609975 w 4318000"/>
                <a:gd name="connsiteY13" fmla="*/ 892175 h 3917950"/>
                <a:gd name="connsiteX14" fmla="*/ 4162425 w 4318000"/>
                <a:gd name="connsiteY14" fmla="*/ 1387475 h 3917950"/>
                <a:gd name="connsiteX15" fmla="*/ 4219575 w 4318000"/>
                <a:gd name="connsiteY15" fmla="*/ 1597025 h 3917950"/>
                <a:gd name="connsiteX16" fmla="*/ 4219575 w 4318000"/>
                <a:gd name="connsiteY16" fmla="*/ 1654175 h 391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8000" h="3917950">
                  <a:moveTo>
                    <a:pt x="4219575" y="1654175"/>
                  </a:moveTo>
                  <a:cubicBezTo>
                    <a:pt x="4121150" y="1724025"/>
                    <a:pt x="3933825" y="1793875"/>
                    <a:pt x="3629025" y="2016125"/>
                  </a:cubicBezTo>
                  <a:cubicBezTo>
                    <a:pt x="3324225" y="2238375"/>
                    <a:pt x="2740025" y="2692400"/>
                    <a:pt x="2390775" y="2987675"/>
                  </a:cubicBezTo>
                  <a:cubicBezTo>
                    <a:pt x="2041525" y="3282950"/>
                    <a:pt x="1717675" y="3657600"/>
                    <a:pt x="1533525" y="3787775"/>
                  </a:cubicBezTo>
                  <a:cubicBezTo>
                    <a:pt x="1349375" y="3917950"/>
                    <a:pt x="1390650" y="3835400"/>
                    <a:pt x="1285875" y="3768725"/>
                  </a:cubicBezTo>
                  <a:cubicBezTo>
                    <a:pt x="1181100" y="3702050"/>
                    <a:pt x="1066800" y="3597275"/>
                    <a:pt x="904875" y="3387725"/>
                  </a:cubicBezTo>
                  <a:cubicBezTo>
                    <a:pt x="742950" y="3178175"/>
                    <a:pt x="463550" y="2794000"/>
                    <a:pt x="314325" y="2511425"/>
                  </a:cubicBezTo>
                  <a:cubicBezTo>
                    <a:pt x="165100" y="2228850"/>
                    <a:pt x="0" y="1968500"/>
                    <a:pt x="9525" y="1692275"/>
                  </a:cubicBezTo>
                  <a:cubicBezTo>
                    <a:pt x="19050" y="1416050"/>
                    <a:pt x="266700" y="1050925"/>
                    <a:pt x="371475" y="854075"/>
                  </a:cubicBezTo>
                  <a:cubicBezTo>
                    <a:pt x="476250" y="657225"/>
                    <a:pt x="523875" y="625475"/>
                    <a:pt x="638175" y="511175"/>
                  </a:cubicBezTo>
                  <a:cubicBezTo>
                    <a:pt x="752475" y="396875"/>
                    <a:pt x="857250" y="250825"/>
                    <a:pt x="1057275" y="168275"/>
                  </a:cubicBezTo>
                  <a:cubicBezTo>
                    <a:pt x="1257300" y="85725"/>
                    <a:pt x="1552575" y="0"/>
                    <a:pt x="1838325" y="15875"/>
                  </a:cubicBezTo>
                  <a:cubicBezTo>
                    <a:pt x="2124075" y="31750"/>
                    <a:pt x="2476500" y="117475"/>
                    <a:pt x="2771775" y="263525"/>
                  </a:cubicBezTo>
                  <a:cubicBezTo>
                    <a:pt x="3067050" y="409575"/>
                    <a:pt x="3378200" y="704850"/>
                    <a:pt x="3609975" y="892175"/>
                  </a:cubicBezTo>
                  <a:cubicBezTo>
                    <a:pt x="3841750" y="1079500"/>
                    <a:pt x="4060825" y="1270000"/>
                    <a:pt x="4162425" y="1387475"/>
                  </a:cubicBezTo>
                  <a:cubicBezTo>
                    <a:pt x="4264025" y="1504950"/>
                    <a:pt x="4210050" y="1555750"/>
                    <a:pt x="4219575" y="1597025"/>
                  </a:cubicBezTo>
                  <a:cubicBezTo>
                    <a:pt x="4229100" y="1638300"/>
                    <a:pt x="4318000" y="1584325"/>
                    <a:pt x="4219575" y="1654175"/>
                  </a:cubicBezTo>
                  <a:close/>
                </a:path>
              </a:pathLst>
            </a:custGeom>
            <a:solidFill>
              <a:srgbClr val="EA7616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6" name="Forme libre 5"/>
            <p:cNvSpPr/>
            <p:nvPr/>
          </p:nvSpPr>
          <p:spPr>
            <a:xfrm rot="11184902">
              <a:off x="4769350" y="2886404"/>
              <a:ext cx="1449374" cy="1256538"/>
            </a:xfrm>
            <a:custGeom>
              <a:avLst/>
              <a:gdLst>
                <a:gd name="connsiteX0" fmla="*/ 968375 w 1028700"/>
                <a:gd name="connsiteY0" fmla="*/ 263525 h 866775"/>
                <a:gd name="connsiteX1" fmla="*/ 530225 w 1028700"/>
                <a:gd name="connsiteY1" fmla="*/ 644525 h 866775"/>
                <a:gd name="connsiteX2" fmla="*/ 320675 w 1028700"/>
                <a:gd name="connsiteY2" fmla="*/ 835025 h 866775"/>
                <a:gd name="connsiteX3" fmla="*/ 225425 w 1028700"/>
                <a:gd name="connsiteY3" fmla="*/ 835025 h 866775"/>
                <a:gd name="connsiteX4" fmla="*/ 53975 w 1028700"/>
                <a:gd name="connsiteY4" fmla="*/ 682625 h 866775"/>
                <a:gd name="connsiteX5" fmla="*/ 53975 w 1028700"/>
                <a:gd name="connsiteY5" fmla="*/ 549275 h 866775"/>
                <a:gd name="connsiteX6" fmla="*/ 377825 w 1028700"/>
                <a:gd name="connsiteY6" fmla="*/ 301625 h 866775"/>
                <a:gd name="connsiteX7" fmla="*/ 663575 w 1028700"/>
                <a:gd name="connsiteY7" fmla="*/ 34925 h 866775"/>
                <a:gd name="connsiteX8" fmla="*/ 796925 w 1028700"/>
                <a:gd name="connsiteY8" fmla="*/ 92075 h 866775"/>
                <a:gd name="connsiteX9" fmla="*/ 892175 w 1028700"/>
                <a:gd name="connsiteY9" fmla="*/ 168275 h 866775"/>
                <a:gd name="connsiteX10" fmla="*/ 968375 w 1028700"/>
                <a:gd name="connsiteY10" fmla="*/ 26352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00" h="866775">
                  <a:moveTo>
                    <a:pt x="968375" y="263525"/>
                  </a:moveTo>
                  <a:cubicBezTo>
                    <a:pt x="908050" y="342900"/>
                    <a:pt x="638175" y="549275"/>
                    <a:pt x="530225" y="644525"/>
                  </a:cubicBezTo>
                  <a:cubicBezTo>
                    <a:pt x="422275" y="739775"/>
                    <a:pt x="371475" y="803275"/>
                    <a:pt x="320675" y="835025"/>
                  </a:cubicBezTo>
                  <a:cubicBezTo>
                    <a:pt x="269875" y="866775"/>
                    <a:pt x="269875" y="860425"/>
                    <a:pt x="225425" y="835025"/>
                  </a:cubicBezTo>
                  <a:cubicBezTo>
                    <a:pt x="180975" y="809625"/>
                    <a:pt x="82550" y="730250"/>
                    <a:pt x="53975" y="682625"/>
                  </a:cubicBezTo>
                  <a:cubicBezTo>
                    <a:pt x="25400" y="635000"/>
                    <a:pt x="0" y="612775"/>
                    <a:pt x="53975" y="549275"/>
                  </a:cubicBezTo>
                  <a:cubicBezTo>
                    <a:pt x="107950" y="485775"/>
                    <a:pt x="276225" y="387350"/>
                    <a:pt x="377825" y="301625"/>
                  </a:cubicBezTo>
                  <a:cubicBezTo>
                    <a:pt x="479425" y="215900"/>
                    <a:pt x="593725" y="69850"/>
                    <a:pt x="663575" y="34925"/>
                  </a:cubicBezTo>
                  <a:cubicBezTo>
                    <a:pt x="733425" y="0"/>
                    <a:pt x="758825" y="69850"/>
                    <a:pt x="796925" y="92075"/>
                  </a:cubicBezTo>
                  <a:cubicBezTo>
                    <a:pt x="835025" y="114300"/>
                    <a:pt x="866775" y="146050"/>
                    <a:pt x="892175" y="168275"/>
                  </a:cubicBezTo>
                  <a:cubicBezTo>
                    <a:pt x="917575" y="190500"/>
                    <a:pt x="1028700" y="184150"/>
                    <a:pt x="968375" y="2635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7" name="Ellipse 6"/>
            <p:cNvSpPr/>
            <p:nvPr/>
          </p:nvSpPr>
          <p:spPr>
            <a:xfrm rot="8815644">
              <a:off x="5042422" y="3489388"/>
              <a:ext cx="707622" cy="17258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grpSp>
          <p:nvGrpSpPr>
            <p:cNvPr id="8" name="Groupe 48"/>
            <p:cNvGrpSpPr/>
            <p:nvPr/>
          </p:nvGrpSpPr>
          <p:grpSpPr>
            <a:xfrm>
              <a:off x="3642214" y="2490448"/>
              <a:ext cx="766768" cy="714380"/>
              <a:chOff x="-496613" y="3233781"/>
              <a:chExt cx="1075590" cy="1211982"/>
            </a:xfrm>
          </p:grpSpPr>
          <p:sp>
            <p:nvSpPr>
              <p:cNvPr id="43" name="Forme libre 3"/>
              <p:cNvSpPr/>
              <p:nvPr/>
            </p:nvSpPr>
            <p:spPr>
              <a:xfrm rot="20384268">
                <a:off x="-496613" y="3233781"/>
                <a:ext cx="1075590" cy="1211982"/>
              </a:xfrm>
              <a:custGeom>
                <a:avLst/>
                <a:gdLst>
                  <a:gd name="connsiteX0" fmla="*/ 588818 w 1868054"/>
                  <a:gd name="connsiteY0" fmla="*/ 538018 h 1988128"/>
                  <a:gd name="connsiteX1" fmla="*/ 602672 w 1868054"/>
                  <a:gd name="connsiteY1" fmla="*/ 205509 h 1988128"/>
                  <a:gd name="connsiteX2" fmla="*/ 658091 w 1868054"/>
                  <a:gd name="connsiteY2" fmla="*/ 11545 h 1988128"/>
                  <a:gd name="connsiteX3" fmla="*/ 782782 w 1868054"/>
                  <a:gd name="connsiteY3" fmla="*/ 136236 h 1988128"/>
                  <a:gd name="connsiteX4" fmla="*/ 852054 w 1868054"/>
                  <a:gd name="connsiteY4" fmla="*/ 524163 h 1988128"/>
                  <a:gd name="connsiteX5" fmla="*/ 1018309 w 1868054"/>
                  <a:gd name="connsiteY5" fmla="*/ 676563 h 1988128"/>
                  <a:gd name="connsiteX6" fmla="*/ 1184563 w 1868054"/>
                  <a:gd name="connsiteY6" fmla="*/ 579581 h 1988128"/>
                  <a:gd name="connsiteX7" fmla="*/ 1392382 w 1868054"/>
                  <a:gd name="connsiteY7" fmla="*/ 413327 h 1988128"/>
                  <a:gd name="connsiteX8" fmla="*/ 1600200 w 1868054"/>
                  <a:gd name="connsiteY8" fmla="*/ 427181 h 1988128"/>
                  <a:gd name="connsiteX9" fmla="*/ 1600200 w 1868054"/>
                  <a:gd name="connsiteY9" fmla="*/ 607291 h 1988128"/>
                  <a:gd name="connsiteX10" fmla="*/ 1267691 w 1868054"/>
                  <a:gd name="connsiteY10" fmla="*/ 842818 h 1988128"/>
                  <a:gd name="connsiteX11" fmla="*/ 1198418 w 1868054"/>
                  <a:gd name="connsiteY11" fmla="*/ 1009072 h 1988128"/>
                  <a:gd name="connsiteX12" fmla="*/ 1364672 w 1868054"/>
                  <a:gd name="connsiteY12" fmla="*/ 1161472 h 1988128"/>
                  <a:gd name="connsiteX13" fmla="*/ 1627909 w 1868054"/>
                  <a:gd name="connsiteY13" fmla="*/ 1189181 h 1988128"/>
                  <a:gd name="connsiteX14" fmla="*/ 1835727 w 1868054"/>
                  <a:gd name="connsiteY14" fmla="*/ 1272309 h 1988128"/>
                  <a:gd name="connsiteX15" fmla="*/ 1821872 w 1868054"/>
                  <a:gd name="connsiteY15" fmla="*/ 1466272 h 1988128"/>
                  <a:gd name="connsiteX16" fmla="*/ 1614054 w 1868054"/>
                  <a:gd name="connsiteY16" fmla="*/ 1507836 h 1988128"/>
                  <a:gd name="connsiteX17" fmla="*/ 1253836 w 1868054"/>
                  <a:gd name="connsiteY17" fmla="*/ 1341581 h 1988128"/>
                  <a:gd name="connsiteX18" fmla="*/ 1115291 w 1868054"/>
                  <a:gd name="connsiteY18" fmla="*/ 1272309 h 1988128"/>
                  <a:gd name="connsiteX19" fmla="*/ 990600 w 1868054"/>
                  <a:gd name="connsiteY19" fmla="*/ 1397000 h 1988128"/>
                  <a:gd name="connsiteX20" fmla="*/ 1198418 w 1868054"/>
                  <a:gd name="connsiteY20" fmla="*/ 1715654 h 1988128"/>
                  <a:gd name="connsiteX21" fmla="*/ 1143000 w 1868054"/>
                  <a:gd name="connsiteY21" fmla="*/ 1881909 h 1988128"/>
                  <a:gd name="connsiteX22" fmla="*/ 1004454 w 1868054"/>
                  <a:gd name="connsiteY22" fmla="*/ 1840345 h 1988128"/>
                  <a:gd name="connsiteX23" fmla="*/ 907472 w 1868054"/>
                  <a:gd name="connsiteY23" fmla="*/ 1590963 h 1988128"/>
                  <a:gd name="connsiteX24" fmla="*/ 838200 w 1868054"/>
                  <a:gd name="connsiteY24" fmla="*/ 1424709 h 1988128"/>
                  <a:gd name="connsiteX25" fmla="*/ 630382 w 1868054"/>
                  <a:gd name="connsiteY25" fmla="*/ 1590963 h 1988128"/>
                  <a:gd name="connsiteX26" fmla="*/ 602672 w 1868054"/>
                  <a:gd name="connsiteY26" fmla="*/ 1798781 h 1988128"/>
                  <a:gd name="connsiteX27" fmla="*/ 561109 w 1868054"/>
                  <a:gd name="connsiteY27" fmla="*/ 1978891 h 1988128"/>
                  <a:gd name="connsiteX28" fmla="*/ 367145 w 1868054"/>
                  <a:gd name="connsiteY28" fmla="*/ 1854200 h 1988128"/>
                  <a:gd name="connsiteX29" fmla="*/ 422563 w 1868054"/>
                  <a:gd name="connsiteY29" fmla="*/ 1563254 h 1988128"/>
                  <a:gd name="connsiteX30" fmla="*/ 588818 w 1868054"/>
                  <a:gd name="connsiteY30" fmla="*/ 1383145 h 1988128"/>
                  <a:gd name="connsiteX31" fmla="*/ 630382 w 1868054"/>
                  <a:gd name="connsiteY31" fmla="*/ 1258454 h 1988128"/>
                  <a:gd name="connsiteX32" fmla="*/ 561109 w 1868054"/>
                  <a:gd name="connsiteY32" fmla="*/ 1147618 h 1988128"/>
                  <a:gd name="connsiteX33" fmla="*/ 394854 w 1868054"/>
                  <a:gd name="connsiteY33" fmla="*/ 1161472 h 1988128"/>
                  <a:gd name="connsiteX34" fmla="*/ 214745 w 1868054"/>
                  <a:gd name="connsiteY34" fmla="*/ 1258454 h 1988128"/>
                  <a:gd name="connsiteX35" fmla="*/ 20782 w 1868054"/>
                  <a:gd name="connsiteY35" fmla="*/ 1258454 h 1988128"/>
                  <a:gd name="connsiteX36" fmla="*/ 90054 w 1868054"/>
                  <a:gd name="connsiteY36" fmla="*/ 1009072 h 1988128"/>
                  <a:gd name="connsiteX37" fmla="*/ 408709 w 1868054"/>
                  <a:gd name="connsiteY37" fmla="*/ 939800 h 1988128"/>
                  <a:gd name="connsiteX38" fmla="*/ 519545 w 1868054"/>
                  <a:gd name="connsiteY38" fmla="*/ 884381 h 1988128"/>
                  <a:gd name="connsiteX39" fmla="*/ 616527 w 1868054"/>
                  <a:gd name="connsiteY39" fmla="*/ 773545 h 1988128"/>
                  <a:gd name="connsiteX40" fmla="*/ 616527 w 1868054"/>
                  <a:gd name="connsiteY40" fmla="*/ 648854 h 1988128"/>
                  <a:gd name="connsiteX41" fmla="*/ 588818 w 1868054"/>
                  <a:gd name="connsiteY41" fmla="*/ 538018 h 198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68054" h="1988128">
                    <a:moveTo>
                      <a:pt x="588818" y="538018"/>
                    </a:moveTo>
                    <a:cubicBezTo>
                      <a:pt x="586509" y="464127"/>
                      <a:pt x="591127" y="293255"/>
                      <a:pt x="602672" y="205509"/>
                    </a:cubicBezTo>
                    <a:cubicBezTo>
                      <a:pt x="614218" y="117764"/>
                      <a:pt x="628073" y="23090"/>
                      <a:pt x="658091" y="11545"/>
                    </a:cubicBezTo>
                    <a:cubicBezTo>
                      <a:pt x="688109" y="0"/>
                      <a:pt x="750455" y="50800"/>
                      <a:pt x="782782" y="136236"/>
                    </a:cubicBezTo>
                    <a:cubicBezTo>
                      <a:pt x="815109" y="221672"/>
                      <a:pt x="812800" y="434109"/>
                      <a:pt x="852054" y="524163"/>
                    </a:cubicBezTo>
                    <a:cubicBezTo>
                      <a:pt x="891308" y="614217"/>
                      <a:pt x="962891" y="667327"/>
                      <a:pt x="1018309" y="676563"/>
                    </a:cubicBezTo>
                    <a:cubicBezTo>
                      <a:pt x="1073727" y="685799"/>
                      <a:pt x="1122218" y="623454"/>
                      <a:pt x="1184563" y="579581"/>
                    </a:cubicBezTo>
                    <a:cubicBezTo>
                      <a:pt x="1246908" y="535708"/>
                      <a:pt x="1323109" y="438727"/>
                      <a:pt x="1392382" y="413327"/>
                    </a:cubicBezTo>
                    <a:cubicBezTo>
                      <a:pt x="1461655" y="387927"/>
                      <a:pt x="1565564" y="394854"/>
                      <a:pt x="1600200" y="427181"/>
                    </a:cubicBezTo>
                    <a:cubicBezTo>
                      <a:pt x="1634836" y="459508"/>
                      <a:pt x="1655618" y="538018"/>
                      <a:pt x="1600200" y="607291"/>
                    </a:cubicBezTo>
                    <a:cubicBezTo>
                      <a:pt x="1544782" y="676564"/>
                      <a:pt x="1334655" y="775855"/>
                      <a:pt x="1267691" y="842818"/>
                    </a:cubicBezTo>
                    <a:cubicBezTo>
                      <a:pt x="1200727" y="909781"/>
                      <a:pt x="1182255" y="955963"/>
                      <a:pt x="1198418" y="1009072"/>
                    </a:cubicBezTo>
                    <a:cubicBezTo>
                      <a:pt x="1214581" y="1062181"/>
                      <a:pt x="1293090" y="1131454"/>
                      <a:pt x="1364672" y="1161472"/>
                    </a:cubicBezTo>
                    <a:cubicBezTo>
                      <a:pt x="1436254" y="1191490"/>
                      <a:pt x="1549400" y="1170708"/>
                      <a:pt x="1627909" y="1189181"/>
                    </a:cubicBezTo>
                    <a:cubicBezTo>
                      <a:pt x="1706418" y="1207654"/>
                      <a:pt x="1803400" y="1226127"/>
                      <a:pt x="1835727" y="1272309"/>
                    </a:cubicBezTo>
                    <a:cubicBezTo>
                      <a:pt x="1868054" y="1318491"/>
                      <a:pt x="1858817" y="1427018"/>
                      <a:pt x="1821872" y="1466272"/>
                    </a:cubicBezTo>
                    <a:cubicBezTo>
                      <a:pt x="1784927" y="1505526"/>
                      <a:pt x="1708727" y="1528618"/>
                      <a:pt x="1614054" y="1507836"/>
                    </a:cubicBezTo>
                    <a:cubicBezTo>
                      <a:pt x="1519381" y="1487054"/>
                      <a:pt x="1336963" y="1380836"/>
                      <a:pt x="1253836" y="1341581"/>
                    </a:cubicBezTo>
                    <a:cubicBezTo>
                      <a:pt x="1170709" y="1302327"/>
                      <a:pt x="1159164" y="1263073"/>
                      <a:pt x="1115291" y="1272309"/>
                    </a:cubicBezTo>
                    <a:cubicBezTo>
                      <a:pt x="1071418" y="1281545"/>
                      <a:pt x="976746" y="1323109"/>
                      <a:pt x="990600" y="1397000"/>
                    </a:cubicBezTo>
                    <a:cubicBezTo>
                      <a:pt x="1004454" y="1470891"/>
                      <a:pt x="1173018" y="1634836"/>
                      <a:pt x="1198418" y="1715654"/>
                    </a:cubicBezTo>
                    <a:cubicBezTo>
                      <a:pt x="1223818" y="1796472"/>
                      <a:pt x="1175327" y="1861127"/>
                      <a:pt x="1143000" y="1881909"/>
                    </a:cubicBezTo>
                    <a:cubicBezTo>
                      <a:pt x="1110673" y="1902691"/>
                      <a:pt x="1043709" y="1888836"/>
                      <a:pt x="1004454" y="1840345"/>
                    </a:cubicBezTo>
                    <a:cubicBezTo>
                      <a:pt x="965199" y="1791854"/>
                      <a:pt x="935181" y="1660236"/>
                      <a:pt x="907472" y="1590963"/>
                    </a:cubicBezTo>
                    <a:cubicBezTo>
                      <a:pt x="879763" y="1521690"/>
                      <a:pt x="884382" y="1424709"/>
                      <a:pt x="838200" y="1424709"/>
                    </a:cubicBezTo>
                    <a:cubicBezTo>
                      <a:pt x="792018" y="1424709"/>
                      <a:pt x="669637" y="1528618"/>
                      <a:pt x="630382" y="1590963"/>
                    </a:cubicBezTo>
                    <a:cubicBezTo>
                      <a:pt x="591127" y="1653308"/>
                      <a:pt x="614217" y="1734126"/>
                      <a:pt x="602672" y="1798781"/>
                    </a:cubicBezTo>
                    <a:cubicBezTo>
                      <a:pt x="591127" y="1863436"/>
                      <a:pt x="600364" y="1969654"/>
                      <a:pt x="561109" y="1978891"/>
                    </a:cubicBezTo>
                    <a:cubicBezTo>
                      <a:pt x="521854" y="1988128"/>
                      <a:pt x="390236" y="1923473"/>
                      <a:pt x="367145" y="1854200"/>
                    </a:cubicBezTo>
                    <a:cubicBezTo>
                      <a:pt x="344054" y="1784927"/>
                      <a:pt x="385618" y="1641763"/>
                      <a:pt x="422563" y="1563254"/>
                    </a:cubicBezTo>
                    <a:cubicBezTo>
                      <a:pt x="459509" y="1484745"/>
                      <a:pt x="554182" y="1433945"/>
                      <a:pt x="588818" y="1383145"/>
                    </a:cubicBezTo>
                    <a:cubicBezTo>
                      <a:pt x="623455" y="1332345"/>
                      <a:pt x="635000" y="1297708"/>
                      <a:pt x="630382" y="1258454"/>
                    </a:cubicBezTo>
                    <a:cubicBezTo>
                      <a:pt x="625764" y="1219200"/>
                      <a:pt x="600363" y="1163782"/>
                      <a:pt x="561109" y="1147618"/>
                    </a:cubicBezTo>
                    <a:cubicBezTo>
                      <a:pt x="521855" y="1131454"/>
                      <a:pt x="452581" y="1142999"/>
                      <a:pt x="394854" y="1161472"/>
                    </a:cubicBezTo>
                    <a:cubicBezTo>
                      <a:pt x="337127" y="1179945"/>
                      <a:pt x="277090" y="1242290"/>
                      <a:pt x="214745" y="1258454"/>
                    </a:cubicBezTo>
                    <a:cubicBezTo>
                      <a:pt x="152400" y="1274618"/>
                      <a:pt x="41564" y="1300018"/>
                      <a:pt x="20782" y="1258454"/>
                    </a:cubicBezTo>
                    <a:cubicBezTo>
                      <a:pt x="0" y="1216890"/>
                      <a:pt x="25400" y="1062181"/>
                      <a:pt x="90054" y="1009072"/>
                    </a:cubicBezTo>
                    <a:cubicBezTo>
                      <a:pt x="154708" y="955963"/>
                      <a:pt x="337127" y="960582"/>
                      <a:pt x="408709" y="939800"/>
                    </a:cubicBezTo>
                    <a:cubicBezTo>
                      <a:pt x="480291" y="919018"/>
                      <a:pt x="484909" y="912090"/>
                      <a:pt x="519545" y="884381"/>
                    </a:cubicBezTo>
                    <a:cubicBezTo>
                      <a:pt x="554181" y="856672"/>
                      <a:pt x="600363" y="812799"/>
                      <a:pt x="616527" y="773545"/>
                    </a:cubicBezTo>
                    <a:cubicBezTo>
                      <a:pt x="632691" y="734291"/>
                      <a:pt x="621145" y="688108"/>
                      <a:pt x="616527" y="648854"/>
                    </a:cubicBezTo>
                    <a:cubicBezTo>
                      <a:pt x="611909" y="609600"/>
                      <a:pt x="591127" y="611909"/>
                      <a:pt x="588818" y="53801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 rot="5690543">
                <a:off x="-130173" y="3788394"/>
                <a:ext cx="268598" cy="214565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>
              <a:off x="3288783" y="2720636"/>
              <a:ext cx="520895" cy="7634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Forme libre 11"/>
            <p:cNvSpPr/>
            <p:nvPr/>
          </p:nvSpPr>
          <p:spPr>
            <a:xfrm rot="11184902">
              <a:off x="3777472" y="3684177"/>
              <a:ext cx="1233570" cy="994812"/>
            </a:xfrm>
            <a:custGeom>
              <a:avLst/>
              <a:gdLst>
                <a:gd name="connsiteX0" fmla="*/ 968375 w 1028700"/>
                <a:gd name="connsiteY0" fmla="*/ 263525 h 866775"/>
                <a:gd name="connsiteX1" fmla="*/ 530225 w 1028700"/>
                <a:gd name="connsiteY1" fmla="*/ 644525 h 866775"/>
                <a:gd name="connsiteX2" fmla="*/ 320675 w 1028700"/>
                <a:gd name="connsiteY2" fmla="*/ 835025 h 866775"/>
                <a:gd name="connsiteX3" fmla="*/ 225425 w 1028700"/>
                <a:gd name="connsiteY3" fmla="*/ 835025 h 866775"/>
                <a:gd name="connsiteX4" fmla="*/ 53975 w 1028700"/>
                <a:gd name="connsiteY4" fmla="*/ 682625 h 866775"/>
                <a:gd name="connsiteX5" fmla="*/ 53975 w 1028700"/>
                <a:gd name="connsiteY5" fmla="*/ 549275 h 866775"/>
                <a:gd name="connsiteX6" fmla="*/ 377825 w 1028700"/>
                <a:gd name="connsiteY6" fmla="*/ 301625 h 866775"/>
                <a:gd name="connsiteX7" fmla="*/ 663575 w 1028700"/>
                <a:gd name="connsiteY7" fmla="*/ 34925 h 866775"/>
                <a:gd name="connsiteX8" fmla="*/ 796925 w 1028700"/>
                <a:gd name="connsiteY8" fmla="*/ 92075 h 866775"/>
                <a:gd name="connsiteX9" fmla="*/ 892175 w 1028700"/>
                <a:gd name="connsiteY9" fmla="*/ 168275 h 866775"/>
                <a:gd name="connsiteX10" fmla="*/ 968375 w 1028700"/>
                <a:gd name="connsiteY10" fmla="*/ 26352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00" h="866775">
                  <a:moveTo>
                    <a:pt x="968375" y="263525"/>
                  </a:moveTo>
                  <a:cubicBezTo>
                    <a:pt x="908050" y="342900"/>
                    <a:pt x="638175" y="549275"/>
                    <a:pt x="530225" y="644525"/>
                  </a:cubicBezTo>
                  <a:cubicBezTo>
                    <a:pt x="422275" y="739775"/>
                    <a:pt x="371475" y="803275"/>
                    <a:pt x="320675" y="835025"/>
                  </a:cubicBezTo>
                  <a:cubicBezTo>
                    <a:pt x="269875" y="866775"/>
                    <a:pt x="269875" y="860425"/>
                    <a:pt x="225425" y="835025"/>
                  </a:cubicBezTo>
                  <a:cubicBezTo>
                    <a:pt x="180975" y="809625"/>
                    <a:pt x="82550" y="730250"/>
                    <a:pt x="53975" y="682625"/>
                  </a:cubicBezTo>
                  <a:cubicBezTo>
                    <a:pt x="25400" y="635000"/>
                    <a:pt x="0" y="612775"/>
                    <a:pt x="53975" y="549275"/>
                  </a:cubicBezTo>
                  <a:cubicBezTo>
                    <a:pt x="107950" y="485775"/>
                    <a:pt x="276225" y="387350"/>
                    <a:pt x="377825" y="301625"/>
                  </a:cubicBezTo>
                  <a:cubicBezTo>
                    <a:pt x="479425" y="215900"/>
                    <a:pt x="593725" y="69850"/>
                    <a:pt x="663575" y="34925"/>
                  </a:cubicBezTo>
                  <a:cubicBezTo>
                    <a:pt x="733425" y="0"/>
                    <a:pt x="758825" y="69850"/>
                    <a:pt x="796925" y="92075"/>
                  </a:cubicBezTo>
                  <a:cubicBezTo>
                    <a:pt x="835025" y="114300"/>
                    <a:pt x="866775" y="146050"/>
                    <a:pt x="892175" y="168275"/>
                  </a:cubicBezTo>
                  <a:cubicBezTo>
                    <a:pt x="917575" y="190500"/>
                    <a:pt x="1028700" y="184150"/>
                    <a:pt x="968375" y="2635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3" name="Ellipse 12"/>
            <p:cNvSpPr/>
            <p:nvPr/>
          </p:nvSpPr>
          <p:spPr>
            <a:xfrm rot="8815644">
              <a:off x="4237630" y="4049600"/>
              <a:ext cx="602600" cy="161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4" name="Forme libre 13"/>
            <p:cNvSpPr/>
            <p:nvPr/>
          </p:nvSpPr>
          <p:spPr>
            <a:xfrm rot="21416023">
              <a:off x="1862307" y="5039351"/>
              <a:ext cx="1478708" cy="906673"/>
            </a:xfrm>
            <a:custGeom>
              <a:avLst/>
              <a:gdLst>
                <a:gd name="connsiteX0" fmla="*/ 968375 w 1028700"/>
                <a:gd name="connsiteY0" fmla="*/ 263525 h 866775"/>
                <a:gd name="connsiteX1" fmla="*/ 530225 w 1028700"/>
                <a:gd name="connsiteY1" fmla="*/ 644525 h 866775"/>
                <a:gd name="connsiteX2" fmla="*/ 320675 w 1028700"/>
                <a:gd name="connsiteY2" fmla="*/ 835025 h 866775"/>
                <a:gd name="connsiteX3" fmla="*/ 225425 w 1028700"/>
                <a:gd name="connsiteY3" fmla="*/ 835025 h 866775"/>
                <a:gd name="connsiteX4" fmla="*/ 53975 w 1028700"/>
                <a:gd name="connsiteY4" fmla="*/ 682625 h 866775"/>
                <a:gd name="connsiteX5" fmla="*/ 53975 w 1028700"/>
                <a:gd name="connsiteY5" fmla="*/ 549275 h 866775"/>
                <a:gd name="connsiteX6" fmla="*/ 377825 w 1028700"/>
                <a:gd name="connsiteY6" fmla="*/ 301625 h 866775"/>
                <a:gd name="connsiteX7" fmla="*/ 663575 w 1028700"/>
                <a:gd name="connsiteY7" fmla="*/ 34925 h 866775"/>
                <a:gd name="connsiteX8" fmla="*/ 796925 w 1028700"/>
                <a:gd name="connsiteY8" fmla="*/ 92075 h 866775"/>
                <a:gd name="connsiteX9" fmla="*/ 892175 w 1028700"/>
                <a:gd name="connsiteY9" fmla="*/ 168275 h 866775"/>
                <a:gd name="connsiteX10" fmla="*/ 968375 w 1028700"/>
                <a:gd name="connsiteY10" fmla="*/ 26352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00" h="866775">
                  <a:moveTo>
                    <a:pt x="968375" y="263525"/>
                  </a:moveTo>
                  <a:cubicBezTo>
                    <a:pt x="908050" y="342900"/>
                    <a:pt x="638175" y="549275"/>
                    <a:pt x="530225" y="644525"/>
                  </a:cubicBezTo>
                  <a:cubicBezTo>
                    <a:pt x="422275" y="739775"/>
                    <a:pt x="371475" y="803275"/>
                    <a:pt x="320675" y="835025"/>
                  </a:cubicBezTo>
                  <a:cubicBezTo>
                    <a:pt x="269875" y="866775"/>
                    <a:pt x="269875" y="860425"/>
                    <a:pt x="225425" y="835025"/>
                  </a:cubicBezTo>
                  <a:cubicBezTo>
                    <a:pt x="180975" y="809625"/>
                    <a:pt x="82550" y="730250"/>
                    <a:pt x="53975" y="682625"/>
                  </a:cubicBezTo>
                  <a:cubicBezTo>
                    <a:pt x="25400" y="635000"/>
                    <a:pt x="0" y="612775"/>
                    <a:pt x="53975" y="549275"/>
                  </a:cubicBezTo>
                  <a:cubicBezTo>
                    <a:pt x="107950" y="485775"/>
                    <a:pt x="276225" y="387350"/>
                    <a:pt x="377825" y="301625"/>
                  </a:cubicBezTo>
                  <a:cubicBezTo>
                    <a:pt x="479425" y="215900"/>
                    <a:pt x="593725" y="69850"/>
                    <a:pt x="663575" y="34925"/>
                  </a:cubicBezTo>
                  <a:cubicBezTo>
                    <a:pt x="733425" y="0"/>
                    <a:pt x="758825" y="69850"/>
                    <a:pt x="796925" y="92075"/>
                  </a:cubicBezTo>
                  <a:cubicBezTo>
                    <a:pt x="835025" y="114300"/>
                    <a:pt x="866775" y="146050"/>
                    <a:pt x="892175" y="168275"/>
                  </a:cubicBezTo>
                  <a:cubicBezTo>
                    <a:pt x="917575" y="190500"/>
                    <a:pt x="1028700" y="184150"/>
                    <a:pt x="968375" y="2635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5" name="Ellipse 14"/>
            <p:cNvSpPr/>
            <p:nvPr/>
          </p:nvSpPr>
          <p:spPr>
            <a:xfrm rot="19046765">
              <a:off x="2136954" y="5453210"/>
              <a:ext cx="642826" cy="17075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6" name="Forme libre 15"/>
            <p:cNvSpPr/>
            <p:nvPr/>
          </p:nvSpPr>
          <p:spPr>
            <a:xfrm rot="10800000">
              <a:off x="2872067" y="4323902"/>
              <a:ext cx="1145969" cy="992497"/>
            </a:xfrm>
            <a:custGeom>
              <a:avLst/>
              <a:gdLst>
                <a:gd name="connsiteX0" fmla="*/ 968375 w 1028700"/>
                <a:gd name="connsiteY0" fmla="*/ 263525 h 866775"/>
                <a:gd name="connsiteX1" fmla="*/ 530225 w 1028700"/>
                <a:gd name="connsiteY1" fmla="*/ 644525 h 866775"/>
                <a:gd name="connsiteX2" fmla="*/ 320675 w 1028700"/>
                <a:gd name="connsiteY2" fmla="*/ 835025 h 866775"/>
                <a:gd name="connsiteX3" fmla="*/ 225425 w 1028700"/>
                <a:gd name="connsiteY3" fmla="*/ 835025 h 866775"/>
                <a:gd name="connsiteX4" fmla="*/ 53975 w 1028700"/>
                <a:gd name="connsiteY4" fmla="*/ 682625 h 866775"/>
                <a:gd name="connsiteX5" fmla="*/ 53975 w 1028700"/>
                <a:gd name="connsiteY5" fmla="*/ 549275 h 866775"/>
                <a:gd name="connsiteX6" fmla="*/ 377825 w 1028700"/>
                <a:gd name="connsiteY6" fmla="*/ 301625 h 866775"/>
                <a:gd name="connsiteX7" fmla="*/ 663575 w 1028700"/>
                <a:gd name="connsiteY7" fmla="*/ 34925 h 866775"/>
                <a:gd name="connsiteX8" fmla="*/ 796925 w 1028700"/>
                <a:gd name="connsiteY8" fmla="*/ 92075 h 866775"/>
                <a:gd name="connsiteX9" fmla="*/ 892175 w 1028700"/>
                <a:gd name="connsiteY9" fmla="*/ 168275 h 866775"/>
                <a:gd name="connsiteX10" fmla="*/ 968375 w 1028700"/>
                <a:gd name="connsiteY10" fmla="*/ 26352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00" h="866775">
                  <a:moveTo>
                    <a:pt x="968375" y="263525"/>
                  </a:moveTo>
                  <a:cubicBezTo>
                    <a:pt x="908050" y="342900"/>
                    <a:pt x="638175" y="549275"/>
                    <a:pt x="530225" y="644525"/>
                  </a:cubicBezTo>
                  <a:cubicBezTo>
                    <a:pt x="422275" y="739775"/>
                    <a:pt x="371475" y="803275"/>
                    <a:pt x="320675" y="835025"/>
                  </a:cubicBezTo>
                  <a:cubicBezTo>
                    <a:pt x="269875" y="866775"/>
                    <a:pt x="269875" y="860425"/>
                    <a:pt x="225425" y="835025"/>
                  </a:cubicBezTo>
                  <a:cubicBezTo>
                    <a:pt x="180975" y="809625"/>
                    <a:pt x="82550" y="730250"/>
                    <a:pt x="53975" y="682625"/>
                  </a:cubicBezTo>
                  <a:cubicBezTo>
                    <a:pt x="25400" y="635000"/>
                    <a:pt x="0" y="612775"/>
                    <a:pt x="53975" y="549275"/>
                  </a:cubicBezTo>
                  <a:cubicBezTo>
                    <a:pt x="107950" y="485775"/>
                    <a:pt x="276225" y="387350"/>
                    <a:pt x="377825" y="301625"/>
                  </a:cubicBezTo>
                  <a:cubicBezTo>
                    <a:pt x="479425" y="215900"/>
                    <a:pt x="593725" y="69850"/>
                    <a:pt x="663575" y="34925"/>
                  </a:cubicBezTo>
                  <a:cubicBezTo>
                    <a:pt x="733425" y="0"/>
                    <a:pt x="758825" y="69850"/>
                    <a:pt x="796925" y="92075"/>
                  </a:cubicBezTo>
                  <a:cubicBezTo>
                    <a:pt x="835025" y="114300"/>
                    <a:pt x="866775" y="146050"/>
                    <a:pt x="892175" y="168275"/>
                  </a:cubicBezTo>
                  <a:cubicBezTo>
                    <a:pt x="917575" y="190500"/>
                    <a:pt x="1028700" y="184150"/>
                    <a:pt x="968375" y="2635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7" name="Ellipse 16"/>
            <p:cNvSpPr/>
            <p:nvPr/>
          </p:nvSpPr>
          <p:spPr>
            <a:xfrm rot="8430742">
              <a:off x="3128119" y="4704806"/>
              <a:ext cx="733250" cy="16639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-774151" y="1270062"/>
              <a:ext cx="2083580" cy="55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E74B65"/>
                  </a:solidFill>
                  <a:latin typeface="Constantia" pitchFamily="18" charset="0"/>
                </a:rPr>
                <a:t>Ischémie/ Reperfusion</a:t>
              </a:r>
              <a:endParaRPr lang="fr-FR" sz="1400" dirty="0">
                <a:solidFill>
                  <a:srgbClr val="E74B65"/>
                </a:solidFill>
                <a:latin typeface="Constantia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774151" y="1957176"/>
              <a:ext cx="1928826" cy="45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74B65"/>
                  </a:solidFill>
                  <a:latin typeface="Constantia" pitchFamily="18" charset="0"/>
                </a:rPr>
                <a:t>GREFFON</a:t>
              </a:r>
              <a:endParaRPr lang="fr-FR" dirty="0">
                <a:solidFill>
                  <a:srgbClr val="E74B65"/>
                </a:solidFill>
                <a:latin typeface="Constantia" pitchFamily="18" charset="0"/>
              </a:endParaRPr>
            </a:p>
          </p:txBody>
        </p:sp>
        <p:sp>
          <p:nvSpPr>
            <p:cNvPr id="20" name="Éclair 19"/>
            <p:cNvSpPr/>
            <p:nvPr/>
          </p:nvSpPr>
          <p:spPr>
            <a:xfrm>
              <a:off x="1621919" y="1499100"/>
              <a:ext cx="714380" cy="500067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455352" y="1804485"/>
              <a:ext cx="833432" cy="3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onstantia" pitchFamily="18" charset="0"/>
                </a:rPr>
                <a:t>ROS</a:t>
              </a:r>
              <a:endParaRPr lang="fr-FR" sz="14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22" name="Flèche courbée vers la droite 21"/>
            <p:cNvSpPr/>
            <p:nvPr/>
          </p:nvSpPr>
          <p:spPr>
            <a:xfrm rot="15141995">
              <a:off x="2351222" y="2339053"/>
              <a:ext cx="241404" cy="807523"/>
            </a:xfrm>
            <a:prstGeom prst="curv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309382" y="2262560"/>
              <a:ext cx="1461246" cy="52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Constantia" pitchFamily="18" charset="0"/>
                </a:rPr>
                <a:t>DAMPS</a:t>
              </a:r>
              <a:endParaRPr lang="fr-FR" sz="1100" b="1" dirty="0" smtClean="0">
                <a:solidFill>
                  <a:schemeClr val="bg1"/>
                </a:solidFill>
                <a:latin typeface="Constantia" pitchFamily="18" charset="0"/>
              </a:endParaRPr>
            </a:p>
            <a:p>
              <a:pPr algn="ctr"/>
              <a:endParaRPr lang="fr-FR" sz="12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767888" y="2033522"/>
              <a:ext cx="1037287" cy="29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  <a:latin typeface="Comic Sans MS" pitchFamily="66" charset="0"/>
                </a:rPr>
                <a:t>TLR2/</a:t>
              </a:r>
              <a:r>
                <a:rPr lang="fr-FR" sz="1200" b="1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fr-FR" sz="12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13857" y="2415252"/>
              <a:ext cx="1294011" cy="32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Arial" pitchFamily="34" charset="0"/>
                </a:rPr>
                <a:t>CDm</a:t>
              </a:r>
              <a:endPara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-1086735" y="5011017"/>
              <a:ext cx="2500296" cy="888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E74B65"/>
                  </a:solidFill>
                  <a:latin typeface="Constantia" pitchFamily="18" charset="0"/>
                </a:rPr>
                <a:t>Cellule endothéliale activée</a:t>
              </a:r>
              <a:endParaRPr lang="fr-FR" sz="1600" dirty="0">
                <a:solidFill>
                  <a:srgbClr val="E74B65"/>
                </a:solidFill>
                <a:latin typeface="Constantia" pitchFamily="18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 rot="19127376">
              <a:off x="2123245" y="4019246"/>
              <a:ext cx="2187431" cy="55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  <a:latin typeface="Constantia" pitchFamily="18" charset="0"/>
                </a:rPr>
                <a:t>Cytokines </a:t>
              </a:r>
              <a:r>
                <a:rPr lang="fr-FR" sz="1400" dirty="0" err="1" smtClean="0">
                  <a:solidFill>
                    <a:schemeClr val="bg1"/>
                  </a:solidFill>
                  <a:latin typeface="Constantia" pitchFamily="18" charset="0"/>
                </a:rPr>
                <a:t>proinflamatoires</a:t>
              </a:r>
              <a:endParaRPr lang="fr-FR" sz="1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0" name="Flèche courbée vers la droite 39"/>
            <p:cNvSpPr/>
            <p:nvPr/>
          </p:nvSpPr>
          <p:spPr>
            <a:xfrm rot="18120000">
              <a:off x="1851090" y="4565743"/>
              <a:ext cx="313864" cy="642943"/>
            </a:xfrm>
            <a:prstGeom prst="curv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45" name="Forme libre 3"/>
          <p:cNvSpPr/>
          <p:nvPr/>
        </p:nvSpPr>
        <p:spPr>
          <a:xfrm rot="20384268">
            <a:off x="4655381" y="2511049"/>
            <a:ext cx="579132" cy="585009"/>
          </a:xfrm>
          <a:custGeom>
            <a:avLst/>
            <a:gdLst>
              <a:gd name="connsiteX0" fmla="*/ 588818 w 1868054"/>
              <a:gd name="connsiteY0" fmla="*/ 538018 h 1988128"/>
              <a:gd name="connsiteX1" fmla="*/ 602672 w 1868054"/>
              <a:gd name="connsiteY1" fmla="*/ 205509 h 1988128"/>
              <a:gd name="connsiteX2" fmla="*/ 658091 w 1868054"/>
              <a:gd name="connsiteY2" fmla="*/ 11545 h 1988128"/>
              <a:gd name="connsiteX3" fmla="*/ 782782 w 1868054"/>
              <a:gd name="connsiteY3" fmla="*/ 136236 h 1988128"/>
              <a:gd name="connsiteX4" fmla="*/ 852054 w 1868054"/>
              <a:gd name="connsiteY4" fmla="*/ 524163 h 1988128"/>
              <a:gd name="connsiteX5" fmla="*/ 1018309 w 1868054"/>
              <a:gd name="connsiteY5" fmla="*/ 676563 h 1988128"/>
              <a:gd name="connsiteX6" fmla="*/ 1184563 w 1868054"/>
              <a:gd name="connsiteY6" fmla="*/ 579581 h 1988128"/>
              <a:gd name="connsiteX7" fmla="*/ 1392382 w 1868054"/>
              <a:gd name="connsiteY7" fmla="*/ 413327 h 1988128"/>
              <a:gd name="connsiteX8" fmla="*/ 1600200 w 1868054"/>
              <a:gd name="connsiteY8" fmla="*/ 427181 h 1988128"/>
              <a:gd name="connsiteX9" fmla="*/ 1600200 w 1868054"/>
              <a:gd name="connsiteY9" fmla="*/ 607291 h 1988128"/>
              <a:gd name="connsiteX10" fmla="*/ 1267691 w 1868054"/>
              <a:gd name="connsiteY10" fmla="*/ 842818 h 1988128"/>
              <a:gd name="connsiteX11" fmla="*/ 1198418 w 1868054"/>
              <a:gd name="connsiteY11" fmla="*/ 1009072 h 1988128"/>
              <a:gd name="connsiteX12" fmla="*/ 1364672 w 1868054"/>
              <a:gd name="connsiteY12" fmla="*/ 1161472 h 1988128"/>
              <a:gd name="connsiteX13" fmla="*/ 1627909 w 1868054"/>
              <a:gd name="connsiteY13" fmla="*/ 1189181 h 1988128"/>
              <a:gd name="connsiteX14" fmla="*/ 1835727 w 1868054"/>
              <a:gd name="connsiteY14" fmla="*/ 1272309 h 1988128"/>
              <a:gd name="connsiteX15" fmla="*/ 1821872 w 1868054"/>
              <a:gd name="connsiteY15" fmla="*/ 1466272 h 1988128"/>
              <a:gd name="connsiteX16" fmla="*/ 1614054 w 1868054"/>
              <a:gd name="connsiteY16" fmla="*/ 1507836 h 1988128"/>
              <a:gd name="connsiteX17" fmla="*/ 1253836 w 1868054"/>
              <a:gd name="connsiteY17" fmla="*/ 1341581 h 1988128"/>
              <a:gd name="connsiteX18" fmla="*/ 1115291 w 1868054"/>
              <a:gd name="connsiteY18" fmla="*/ 1272309 h 1988128"/>
              <a:gd name="connsiteX19" fmla="*/ 990600 w 1868054"/>
              <a:gd name="connsiteY19" fmla="*/ 1397000 h 1988128"/>
              <a:gd name="connsiteX20" fmla="*/ 1198418 w 1868054"/>
              <a:gd name="connsiteY20" fmla="*/ 1715654 h 1988128"/>
              <a:gd name="connsiteX21" fmla="*/ 1143000 w 1868054"/>
              <a:gd name="connsiteY21" fmla="*/ 1881909 h 1988128"/>
              <a:gd name="connsiteX22" fmla="*/ 1004454 w 1868054"/>
              <a:gd name="connsiteY22" fmla="*/ 1840345 h 1988128"/>
              <a:gd name="connsiteX23" fmla="*/ 907472 w 1868054"/>
              <a:gd name="connsiteY23" fmla="*/ 1590963 h 1988128"/>
              <a:gd name="connsiteX24" fmla="*/ 838200 w 1868054"/>
              <a:gd name="connsiteY24" fmla="*/ 1424709 h 1988128"/>
              <a:gd name="connsiteX25" fmla="*/ 630382 w 1868054"/>
              <a:gd name="connsiteY25" fmla="*/ 1590963 h 1988128"/>
              <a:gd name="connsiteX26" fmla="*/ 602672 w 1868054"/>
              <a:gd name="connsiteY26" fmla="*/ 1798781 h 1988128"/>
              <a:gd name="connsiteX27" fmla="*/ 561109 w 1868054"/>
              <a:gd name="connsiteY27" fmla="*/ 1978891 h 1988128"/>
              <a:gd name="connsiteX28" fmla="*/ 367145 w 1868054"/>
              <a:gd name="connsiteY28" fmla="*/ 1854200 h 1988128"/>
              <a:gd name="connsiteX29" fmla="*/ 422563 w 1868054"/>
              <a:gd name="connsiteY29" fmla="*/ 1563254 h 1988128"/>
              <a:gd name="connsiteX30" fmla="*/ 588818 w 1868054"/>
              <a:gd name="connsiteY30" fmla="*/ 1383145 h 1988128"/>
              <a:gd name="connsiteX31" fmla="*/ 630382 w 1868054"/>
              <a:gd name="connsiteY31" fmla="*/ 1258454 h 1988128"/>
              <a:gd name="connsiteX32" fmla="*/ 561109 w 1868054"/>
              <a:gd name="connsiteY32" fmla="*/ 1147618 h 1988128"/>
              <a:gd name="connsiteX33" fmla="*/ 394854 w 1868054"/>
              <a:gd name="connsiteY33" fmla="*/ 1161472 h 1988128"/>
              <a:gd name="connsiteX34" fmla="*/ 214745 w 1868054"/>
              <a:gd name="connsiteY34" fmla="*/ 1258454 h 1988128"/>
              <a:gd name="connsiteX35" fmla="*/ 20782 w 1868054"/>
              <a:gd name="connsiteY35" fmla="*/ 1258454 h 1988128"/>
              <a:gd name="connsiteX36" fmla="*/ 90054 w 1868054"/>
              <a:gd name="connsiteY36" fmla="*/ 1009072 h 1988128"/>
              <a:gd name="connsiteX37" fmla="*/ 408709 w 1868054"/>
              <a:gd name="connsiteY37" fmla="*/ 939800 h 1988128"/>
              <a:gd name="connsiteX38" fmla="*/ 519545 w 1868054"/>
              <a:gd name="connsiteY38" fmla="*/ 884381 h 1988128"/>
              <a:gd name="connsiteX39" fmla="*/ 616527 w 1868054"/>
              <a:gd name="connsiteY39" fmla="*/ 773545 h 1988128"/>
              <a:gd name="connsiteX40" fmla="*/ 616527 w 1868054"/>
              <a:gd name="connsiteY40" fmla="*/ 648854 h 1988128"/>
              <a:gd name="connsiteX41" fmla="*/ 588818 w 1868054"/>
              <a:gd name="connsiteY41" fmla="*/ 538018 h 19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68054" h="1988128">
                <a:moveTo>
                  <a:pt x="588818" y="538018"/>
                </a:moveTo>
                <a:cubicBezTo>
                  <a:pt x="586509" y="464127"/>
                  <a:pt x="591127" y="293255"/>
                  <a:pt x="602672" y="205509"/>
                </a:cubicBezTo>
                <a:cubicBezTo>
                  <a:pt x="614218" y="117764"/>
                  <a:pt x="628073" y="23090"/>
                  <a:pt x="658091" y="11545"/>
                </a:cubicBezTo>
                <a:cubicBezTo>
                  <a:pt x="688109" y="0"/>
                  <a:pt x="750455" y="50800"/>
                  <a:pt x="782782" y="136236"/>
                </a:cubicBezTo>
                <a:cubicBezTo>
                  <a:pt x="815109" y="221672"/>
                  <a:pt x="812800" y="434109"/>
                  <a:pt x="852054" y="524163"/>
                </a:cubicBezTo>
                <a:cubicBezTo>
                  <a:pt x="891308" y="614217"/>
                  <a:pt x="962891" y="667327"/>
                  <a:pt x="1018309" y="676563"/>
                </a:cubicBezTo>
                <a:cubicBezTo>
                  <a:pt x="1073727" y="685799"/>
                  <a:pt x="1122218" y="623454"/>
                  <a:pt x="1184563" y="579581"/>
                </a:cubicBezTo>
                <a:cubicBezTo>
                  <a:pt x="1246908" y="535708"/>
                  <a:pt x="1323109" y="438727"/>
                  <a:pt x="1392382" y="413327"/>
                </a:cubicBezTo>
                <a:cubicBezTo>
                  <a:pt x="1461655" y="387927"/>
                  <a:pt x="1565564" y="394854"/>
                  <a:pt x="1600200" y="427181"/>
                </a:cubicBezTo>
                <a:cubicBezTo>
                  <a:pt x="1634836" y="459508"/>
                  <a:pt x="1655618" y="538018"/>
                  <a:pt x="1600200" y="607291"/>
                </a:cubicBezTo>
                <a:cubicBezTo>
                  <a:pt x="1544782" y="676564"/>
                  <a:pt x="1334655" y="775855"/>
                  <a:pt x="1267691" y="842818"/>
                </a:cubicBezTo>
                <a:cubicBezTo>
                  <a:pt x="1200727" y="909781"/>
                  <a:pt x="1182255" y="955963"/>
                  <a:pt x="1198418" y="1009072"/>
                </a:cubicBezTo>
                <a:cubicBezTo>
                  <a:pt x="1214581" y="1062181"/>
                  <a:pt x="1293090" y="1131454"/>
                  <a:pt x="1364672" y="1161472"/>
                </a:cubicBezTo>
                <a:cubicBezTo>
                  <a:pt x="1436254" y="1191490"/>
                  <a:pt x="1549400" y="1170708"/>
                  <a:pt x="1627909" y="1189181"/>
                </a:cubicBezTo>
                <a:cubicBezTo>
                  <a:pt x="1706418" y="1207654"/>
                  <a:pt x="1803400" y="1226127"/>
                  <a:pt x="1835727" y="1272309"/>
                </a:cubicBezTo>
                <a:cubicBezTo>
                  <a:pt x="1868054" y="1318491"/>
                  <a:pt x="1858817" y="1427018"/>
                  <a:pt x="1821872" y="1466272"/>
                </a:cubicBezTo>
                <a:cubicBezTo>
                  <a:pt x="1784927" y="1505526"/>
                  <a:pt x="1708727" y="1528618"/>
                  <a:pt x="1614054" y="1507836"/>
                </a:cubicBezTo>
                <a:cubicBezTo>
                  <a:pt x="1519381" y="1487054"/>
                  <a:pt x="1336963" y="1380836"/>
                  <a:pt x="1253836" y="1341581"/>
                </a:cubicBezTo>
                <a:cubicBezTo>
                  <a:pt x="1170709" y="1302327"/>
                  <a:pt x="1159164" y="1263073"/>
                  <a:pt x="1115291" y="1272309"/>
                </a:cubicBezTo>
                <a:cubicBezTo>
                  <a:pt x="1071418" y="1281545"/>
                  <a:pt x="976746" y="1323109"/>
                  <a:pt x="990600" y="1397000"/>
                </a:cubicBezTo>
                <a:cubicBezTo>
                  <a:pt x="1004454" y="1470891"/>
                  <a:pt x="1173018" y="1634836"/>
                  <a:pt x="1198418" y="1715654"/>
                </a:cubicBezTo>
                <a:cubicBezTo>
                  <a:pt x="1223818" y="1796472"/>
                  <a:pt x="1175327" y="1861127"/>
                  <a:pt x="1143000" y="1881909"/>
                </a:cubicBezTo>
                <a:cubicBezTo>
                  <a:pt x="1110673" y="1902691"/>
                  <a:pt x="1043709" y="1888836"/>
                  <a:pt x="1004454" y="1840345"/>
                </a:cubicBezTo>
                <a:cubicBezTo>
                  <a:pt x="965199" y="1791854"/>
                  <a:pt x="935181" y="1660236"/>
                  <a:pt x="907472" y="1590963"/>
                </a:cubicBezTo>
                <a:cubicBezTo>
                  <a:pt x="879763" y="1521690"/>
                  <a:pt x="884382" y="1424709"/>
                  <a:pt x="838200" y="1424709"/>
                </a:cubicBezTo>
                <a:cubicBezTo>
                  <a:pt x="792018" y="1424709"/>
                  <a:pt x="669637" y="1528618"/>
                  <a:pt x="630382" y="1590963"/>
                </a:cubicBezTo>
                <a:cubicBezTo>
                  <a:pt x="591127" y="1653308"/>
                  <a:pt x="614217" y="1734126"/>
                  <a:pt x="602672" y="1798781"/>
                </a:cubicBezTo>
                <a:cubicBezTo>
                  <a:pt x="591127" y="1863436"/>
                  <a:pt x="600364" y="1969654"/>
                  <a:pt x="561109" y="1978891"/>
                </a:cubicBezTo>
                <a:cubicBezTo>
                  <a:pt x="521854" y="1988128"/>
                  <a:pt x="390236" y="1923473"/>
                  <a:pt x="367145" y="1854200"/>
                </a:cubicBezTo>
                <a:cubicBezTo>
                  <a:pt x="344054" y="1784927"/>
                  <a:pt x="385618" y="1641763"/>
                  <a:pt x="422563" y="1563254"/>
                </a:cubicBezTo>
                <a:cubicBezTo>
                  <a:pt x="459509" y="1484745"/>
                  <a:pt x="554182" y="1433945"/>
                  <a:pt x="588818" y="1383145"/>
                </a:cubicBezTo>
                <a:cubicBezTo>
                  <a:pt x="623455" y="1332345"/>
                  <a:pt x="635000" y="1297708"/>
                  <a:pt x="630382" y="1258454"/>
                </a:cubicBezTo>
                <a:cubicBezTo>
                  <a:pt x="625764" y="1219200"/>
                  <a:pt x="600363" y="1163782"/>
                  <a:pt x="561109" y="1147618"/>
                </a:cubicBezTo>
                <a:cubicBezTo>
                  <a:pt x="521855" y="1131454"/>
                  <a:pt x="452581" y="1142999"/>
                  <a:pt x="394854" y="1161472"/>
                </a:cubicBezTo>
                <a:cubicBezTo>
                  <a:pt x="337127" y="1179945"/>
                  <a:pt x="277090" y="1242290"/>
                  <a:pt x="214745" y="1258454"/>
                </a:cubicBezTo>
                <a:cubicBezTo>
                  <a:pt x="152400" y="1274618"/>
                  <a:pt x="41564" y="1300018"/>
                  <a:pt x="20782" y="1258454"/>
                </a:cubicBezTo>
                <a:cubicBezTo>
                  <a:pt x="0" y="1216890"/>
                  <a:pt x="25400" y="1062181"/>
                  <a:pt x="90054" y="1009072"/>
                </a:cubicBezTo>
                <a:cubicBezTo>
                  <a:pt x="154708" y="955963"/>
                  <a:pt x="337127" y="960582"/>
                  <a:pt x="408709" y="939800"/>
                </a:cubicBezTo>
                <a:cubicBezTo>
                  <a:pt x="480291" y="919018"/>
                  <a:pt x="484909" y="912090"/>
                  <a:pt x="519545" y="884381"/>
                </a:cubicBezTo>
                <a:cubicBezTo>
                  <a:pt x="554181" y="856672"/>
                  <a:pt x="600363" y="812799"/>
                  <a:pt x="616527" y="773545"/>
                </a:cubicBezTo>
                <a:cubicBezTo>
                  <a:pt x="632691" y="734291"/>
                  <a:pt x="621145" y="688108"/>
                  <a:pt x="616527" y="648854"/>
                </a:cubicBezTo>
                <a:cubicBezTo>
                  <a:pt x="611909" y="609600"/>
                  <a:pt x="591127" y="611909"/>
                  <a:pt x="588818" y="538018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 rot="5690543">
            <a:off x="4849744" y="2723335"/>
            <a:ext cx="158893" cy="129928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Connecteur en arc 48"/>
          <p:cNvCxnSpPr/>
          <p:nvPr/>
        </p:nvCxnSpPr>
        <p:spPr>
          <a:xfrm flipV="1">
            <a:off x="5357818" y="2000240"/>
            <a:ext cx="928694" cy="71438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6215074" y="1714488"/>
            <a:ext cx="2643206" cy="20002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5" name="Éclair 54"/>
          <p:cNvSpPr/>
          <p:nvPr/>
        </p:nvSpPr>
        <p:spPr>
          <a:xfrm>
            <a:off x="1428728" y="2214554"/>
            <a:ext cx="489867" cy="467919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2381339" flipV="1">
            <a:off x="2357422" y="2770850"/>
            <a:ext cx="198253" cy="6137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Connecteur 55"/>
          <p:cNvSpPr/>
          <p:nvPr/>
        </p:nvSpPr>
        <p:spPr>
          <a:xfrm>
            <a:off x="2500298" y="2786058"/>
            <a:ext cx="285752" cy="285752"/>
          </a:xfrm>
          <a:prstGeom prst="flowChartConnector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2714612" y="2643182"/>
            <a:ext cx="458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CDi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9" name="Organigramme : Connecteur 58"/>
          <p:cNvSpPr/>
          <p:nvPr/>
        </p:nvSpPr>
        <p:spPr>
          <a:xfrm>
            <a:off x="1285852" y="3643314"/>
            <a:ext cx="571504" cy="2857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</a:t>
            </a:r>
            <a:r>
              <a:rPr lang="el-GR" sz="1000" b="1" dirty="0" smtClean="0">
                <a:solidFill>
                  <a:schemeClr val="bg1"/>
                </a:solidFill>
              </a:rPr>
              <a:t>Φ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rot="5400000" flipV="1">
            <a:off x="1428728" y="3500438"/>
            <a:ext cx="214314" cy="714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3643306" y="3214686"/>
            <a:ext cx="357190" cy="714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Flèche courbée vers la droite 72"/>
          <p:cNvSpPr/>
          <p:nvPr/>
        </p:nvSpPr>
        <p:spPr>
          <a:xfrm>
            <a:off x="1285852" y="3071810"/>
            <a:ext cx="195947" cy="334228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571604" y="3286124"/>
            <a:ext cx="711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Comic Sans MS" pitchFamily="66" charset="0"/>
              </a:rPr>
              <a:t>TLR2/</a:t>
            </a:r>
            <a:r>
              <a:rPr lang="fr-FR" sz="1200" b="1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fr-FR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" name="Organigramme : Connecteur 81"/>
          <p:cNvSpPr/>
          <p:nvPr/>
        </p:nvSpPr>
        <p:spPr>
          <a:xfrm>
            <a:off x="1785918" y="400050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1938318" y="415290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2071670" y="400050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 flipV="1">
            <a:off x="1857356" y="435769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2243118" y="445770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2090718" y="4305304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2285984" y="4214818"/>
            <a:ext cx="185742" cy="45719"/>
          </a:xfrm>
          <a:prstGeom prst="flowChartConnector">
            <a:avLst/>
          </a:prstGeom>
          <a:solidFill>
            <a:srgbClr val="A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Organigramme : Connecteur 123"/>
          <p:cNvSpPr/>
          <p:nvPr/>
        </p:nvSpPr>
        <p:spPr>
          <a:xfrm>
            <a:off x="1214414" y="407194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Organigramme : Connecteur 124"/>
          <p:cNvSpPr/>
          <p:nvPr/>
        </p:nvSpPr>
        <p:spPr>
          <a:xfrm>
            <a:off x="1366814" y="422434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Organigramme : Connecteur 125"/>
          <p:cNvSpPr/>
          <p:nvPr/>
        </p:nvSpPr>
        <p:spPr>
          <a:xfrm>
            <a:off x="1500166" y="407194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Organigramme : Connecteur 126"/>
          <p:cNvSpPr/>
          <p:nvPr/>
        </p:nvSpPr>
        <p:spPr>
          <a:xfrm flipV="1">
            <a:off x="1285852" y="442913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Organigramme : Connecteur 127"/>
          <p:cNvSpPr/>
          <p:nvPr/>
        </p:nvSpPr>
        <p:spPr>
          <a:xfrm>
            <a:off x="1671614" y="452914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Organigramme : Connecteur 128"/>
          <p:cNvSpPr/>
          <p:nvPr/>
        </p:nvSpPr>
        <p:spPr>
          <a:xfrm>
            <a:off x="1519214" y="4376742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Organigramme : Connecteur 129"/>
          <p:cNvSpPr/>
          <p:nvPr/>
        </p:nvSpPr>
        <p:spPr>
          <a:xfrm>
            <a:off x="1714480" y="4286256"/>
            <a:ext cx="104780" cy="14287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6000760" y="1571612"/>
            <a:ext cx="606256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OLII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3" name="Forme libre 3"/>
          <p:cNvSpPr/>
          <p:nvPr/>
        </p:nvSpPr>
        <p:spPr>
          <a:xfrm rot="20384268">
            <a:off x="7155711" y="2153859"/>
            <a:ext cx="579132" cy="585009"/>
          </a:xfrm>
          <a:custGeom>
            <a:avLst/>
            <a:gdLst>
              <a:gd name="connsiteX0" fmla="*/ 588818 w 1868054"/>
              <a:gd name="connsiteY0" fmla="*/ 538018 h 1988128"/>
              <a:gd name="connsiteX1" fmla="*/ 602672 w 1868054"/>
              <a:gd name="connsiteY1" fmla="*/ 205509 h 1988128"/>
              <a:gd name="connsiteX2" fmla="*/ 658091 w 1868054"/>
              <a:gd name="connsiteY2" fmla="*/ 11545 h 1988128"/>
              <a:gd name="connsiteX3" fmla="*/ 782782 w 1868054"/>
              <a:gd name="connsiteY3" fmla="*/ 136236 h 1988128"/>
              <a:gd name="connsiteX4" fmla="*/ 852054 w 1868054"/>
              <a:gd name="connsiteY4" fmla="*/ 524163 h 1988128"/>
              <a:gd name="connsiteX5" fmla="*/ 1018309 w 1868054"/>
              <a:gd name="connsiteY5" fmla="*/ 676563 h 1988128"/>
              <a:gd name="connsiteX6" fmla="*/ 1184563 w 1868054"/>
              <a:gd name="connsiteY6" fmla="*/ 579581 h 1988128"/>
              <a:gd name="connsiteX7" fmla="*/ 1392382 w 1868054"/>
              <a:gd name="connsiteY7" fmla="*/ 413327 h 1988128"/>
              <a:gd name="connsiteX8" fmla="*/ 1600200 w 1868054"/>
              <a:gd name="connsiteY8" fmla="*/ 427181 h 1988128"/>
              <a:gd name="connsiteX9" fmla="*/ 1600200 w 1868054"/>
              <a:gd name="connsiteY9" fmla="*/ 607291 h 1988128"/>
              <a:gd name="connsiteX10" fmla="*/ 1267691 w 1868054"/>
              <a:gd name="connsiteY10" fmla="*/ 842818 h 1988128"/>
              <a:gd name="connsiteX11" fmla="*/ 1198418 w 1868054"/>
              <a:gd name="connsiteY11" fmla="*/ 1009072 h 1988128"/>
              <a:gd name="connsiteX12" fmla="*/ 1364672 w 1868054"/>
              <a:gd name="connsiteY12" fmla="*/ 1161472 h 1988128"/>
              <a:gd name="connsiteX13" fmla="*/ 1627909 w 1868054"/>
              <a:gd name="connsiteY13" fmla="*/ 1189181 h 1988128"/>
              <a:gd name="connsiteX14" fmla="*/ 1835727 w 1868054"/>
              <a:gd name="connsiteY14" fmla="*/ 1272309 h 1988128"/>
              <a:gd name="connsiteX15" fmla="*/ 1821872 w 1868054"/>
              <a:gd name="connsiteY15" fmla="*/ 1466272 h 1988128"/>
              <a:gd name="connsiteX16" fmla="*/ 1614054 w 1868054"/>
              <a:gd name="connsiteY16" fmla="*/ 1507836 h 1988128"/>
              <a:gd name="connsiteX17" fmla="*/ 1253836 w 1868054"/>
              <a:gd name="connsiteY17" fmla="*/ 1341581 h 1988128"/>
              <a:gd name="connsiteX18" fmla="*/ 1115291 w 1868054"/>
              <a:gd name="connsiteY18" fmla="*/ 1272309 h 1988128"/>
              <a:gd name="connsiteX19" fmla="*/ 990600 w 1868054"/>
              <a:gd name="connsiteY19" fmla="*/ 1397000 h 1988128"/>
              <a:gd name="connsiteX20" fmla="*/ 1198418 w 1868054"/>
              <a:gd name="connsiteY20" fmla="*/ 1715654 h 1988128"/>
              <a:gd name="connsiteX21" fmla="*/ 1143000 w 1868054"/>
              <a:gd name="connsiteY21" fmla="*/ 1881909 h 1988128"/>
              <a:gd name="connsiteX22" fmla="*/ 1004454 w 1868054"/>
              <a:gd name="connsiteY22" fmla="*/ 1840345 h 1988128"/>
              <a:gd name="connsiteX23" fmla="*/ 907472 w 1868054"/>
              <a:gd name="connsiteY23" fmla="*/ 1590963 h 1988128"/>
              <a:gd name="connsiteX24" fmla="*/ 838200 w 1868054"/>
              <a:gd name="connsiteY24" fmla="*/ 1424709 h 1988128"/>
              <a:gd name="connsiteX25" fmla="*/ 630382 w 1868054"/>
              <a:gd name="connsiteY25" fmla="*/ 1590963 h 1988128"/>
              <a:gd name="connsiteX26" fmla="*/ 602672 w 1868054"/>
              <a:gd name="connsiteY26" fmla="*/ 1798781 h 1988128"/>
              <a:gd name="connsiteX27" fmla="*/ 561109 w 1868054"/>
              <a:gd name="connsiteY27" fmla="*/ 1978891 h 1988128"/>
              <a:gd name="connsiteX28" fmla="*/ 367145 w 1868054"/>
              <a:gd name="connsiteY28" fmla="*/ 1854200 h 1988128"/>
              <a:gd name="connsiteX29" fmla="*/ 422563 w 1868054"/>
              <a:gd name="connsiteY29" fmla="*/ 1563254 h 1988128"/>
              <a:gd name="connsiteX30" fmla="*/ 588818 w 1868054"/>
              <a:gd name="connsiteY30" fmla="*/ 1383145 h 1988128"/>
              <a:gd name="connsiteX31" fmla="*/ 630382 w 1868054"/>
              <a:gd name="connsiteY31" fmla="*/ 1258454 h 1988128"/>
              <a:gd name="connsiteX32" fmla="*/ 561109 w 1868054"/>
              <a:gd name="connsiteY32" fmla="*/ 1147618 h 1988128"/>
              <a:gd name="connsiteX33" fmla="*/ 394854 w 1868054"/>
              <a:gd name="connsiteY33" fmla="*/ 1161472 h 1988128"/>
              <a:gd name="connsiteX34" fmla="*/ 214745 w 1868054"/>
              <a:gd name="connsiteY34" fmla="*/ 1258454 h 1988128"/>
              <a:gd name="connsiteX35" fmla="*/ 20782 w 1868054"/>
              <a:gd name="connsiteY35" fmla="*/ 1258454 h 1988128"/>
              <a:gd name="connsiteX36" fmla="*/ 90054 w 1868054"/>
              <a:gd name="connsiteY36" fmla="*/ 1009072 h 1988128"/>
              <a:gd name="connsiteX37" fmla="*/ 408709 w 1868054"/>
              <a:gd name="connsiteY37" fmla="*/ 939800 h 1988128"/>
              <a:gd name="connsiteX38" fmla="*/ 519545 w 1868054"/>
              <a:gd name="connsiteY38" fmla="*/ 884381 h 1988128"/>
              <a:gd name="connsiteX39" fmla="*/ 616527 w 1868054"/>
              <a:gd name="connsiteY39" fmla="*/ 773545 h 1988128"/>
              <a:gd name="connsiteX40" fmla="*/ 616527 w 1868054"/>
              <a:gd name="connsiteY40" fmla="*/ 648854 h 1988128"/>
              <a:gd name="connsiteX41" fmla="*/ 588818 w 1868054"/>
              <a:gd name="connsiteY41" fmla="*/ 538018 h 19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68054" h="1988128">
                <a:moveTo>
                  <a:pt x="588818" y="538018"/>
                </a:moveTo>
                <a:cubicBezTo>
                  <a:pt x="586509" y="464127"/>
                  <a:pt x="591127" y="293255"/>
                  <a:pt x="602672" y="205509"/>
                </a:cubicBezTo>
                <a:cubicBezTo>
                  <a:pt x="614218" y="117764"/>
                  <a:pt x="628073" y="23090"/>
                  <a:pt x="658091" y="11545"/>
                </a:cubicBezTo>
                <a:cubicBezTo>
                  <a:pt x="688109" y="0"/>
                  <a:pt x="750455" y="50800"/>
                  <a:pt x="782782" y="136236"/>
                </a:cubicBezTo>
                <a:cubicBezTo>
                  <a:pt x="815109" y="221672"/>
                  <a:pt x="812800" y="434109"/>
                  <a:pt x="852054" y="524163"/>
                </a:cubicBezTo>
                <a:cubicBezTo>
                  <a:pt x="891308" y="614217"/>
                  <a:pt x="962891" y="667327"/>
                  <a:pt x="1018309" y="676563"/>
                </a:cubicBezTo>
                <a:cubicBezTo>
                  <a:pt x="1073727" y="685799"/>
                  <a:pt x="1122218" y="623454"/>
                  <a:pt x="1184563" y="579581"/>
                </a:cubicBezTo>
                <a:cubicBezTo>
                  <a:pt x="1246908" y="535708"/>
                  <a:pt x="1323109" y="438727"/>
                  <a:pt x="1392382" y="413327"/>
                </a:cubicBezTo>
                <a:cubicBezTo>
                  <a:pt x="1461655" y="387927"/>
                  <a:pt x="1565564" y="394854"/>
                  <a:pt x="1600200" y="427181"/>
                </a:cubicBezTo>
                <a:cubicBezTo>
                  <a:pt x="1634836" y="459508"/>
                  <a:pt x="1655618" y="538018"/>
                  <a:pt x="1600200" y="607291"/>
                </a:cubicBezTo>
                <a:cubicBezTo>
                  <a:pt x="1544782" y="676564"/>
                  <a:pt x="1334655" y="775855"/>
                  <a:pt x="1267691" y="842818"/>
                </a:cubicBezTo>
                <a:cubicBezTo>
                  <a:pt x="1200727" y="909781"/>
                  <a:pt x="1182255" y="955963"/>
                  <a:pt x="1198418" y="1009072"/>
                </a:cubicBezTo>
                <a:cubicBezTo>
                  <a:pt x="1214581" y="1062181"/>
                  <a:pt x="1293090" y="1131454"/>
                  <a:pt x="1364672" y="1161472"/>
                </a:cubicBezTo>
                <a:cubicBezTo>
                  <a:pt x="1436254" y="1191490"/>
                  <a:pt x="1549400" y="1170708"/>
                  <a:pt x="1627909" y="1189181"/>
                </a:cubicBezTo>
                <a:cubicBezTo>
                  <a:pt x="1706418" y="1207654"/>
                  <a:pt x="1803400" y="1226127"/>
                  <a:pt x="1835727" y="1272309"/>
                </a:cubicBezTo>
                <a:cubicBezTo>
                  <a:pt x="1868054" y="1318491"/>
                  <a:pt x="1858817" y="1427018"/>
                  <a:pt x="1821872" y="1466272"/>
                </a:cubicBezTo>
                <a:cubicBezTo>
                  <a:pt x="1784927" y="1505526"/>
                  <a:pt x="1708727" y="1528618"/>
                  <a:pt x="1614054" y="1507836"/>
                </a:cubicBezTo>
                <a:cubicBezTo>
                  <a:pt x="1519381" y="1487054"/>
                  <a:pt x="1336963" y="1380836"/>
                  <a:pt x="1253836" y="1341581"/>
                </a:cubicBezTo>
                <a:cubicBezTo>
                  <a:pt x="1170709" y="1302327"/>
                  <a:pt x="1159164" y="1263073"/>
                  <a:pt x="1115291" y="1272309"/>
                </a:cubicBezTo>
                <a:cubicBezTo>
                  <a:pt x="1071418" y="1281545"/>
                  <a:pt x="976746" y="1323109"/>
                  <a:pt x="990600" y="1397000"/>
                </a:cubicBezTo>
                <a:cubicBezTo>
                  <a:pt x="1004454" y="1470891"/>
                  <a:pt x="1173018" y="1634836"/>
                  <a:pt x="1198418" y="1715654"/>
                </a:cubicBezTo>
                <a:cubicBezTo>
                  <a:pt x="1223818" y="1796472"/>
                  <a:pt x="1175327" y="1861127"/>
                  <a:pt x="1143000" y="1881909"/>
                </a:cubicBezTo>
                <a:cubicBezTo>
                  <a:pt x="1110673" y="1902691"/>
                  <a:pt x="1043709" y="1888836"/>
                  <a:pt x="1004454" y="1840345"/>
                </a:cubicBezTo>
                <a:cubicBezTo>
                  <a:pt x="965199" y="1791854"/>
                  <a:pt x="935181" y="1660236"/>
                  <a:pt x="907472" y="1590963"/>
                </a:cubicBezTo>
                <a:cubicBezTo>
                  <a:pt x="879763" y="1521690"/>
                  <a:pt x="884382" y="1424709"/>
                  <a:pt x="838200" y="1424709"/>
                </a:cubicBezTo>
                <a:cubicBezTo>
                  <a:pt x="792018" y="1424709"/>
                  <a:pt x="669637" y="1528618"/>
                  <a:pt x="630382" y="1590963"/>
                </a:cubicBezTo>
                <a:cubicBezTo>
                  <a:pt x="591127" y="1653308"/>
                  <a:pt x="614217" y="1734126"/>
                  <a:pt x="602672" y="1798781"/>
                </a:cubicBezTo>
                <a:cubicBezTo>
                  <a:pt x="591127" y="1863436"/>
                  <a:pt x="600364" y="1969654"/>
                  <a:pt x="561109" y="1978891"/>
                </a:cubicBezTo>
                <a:cubicBezTo>
                  <a:pt x="521854" y="1988128"/>
                  <a:pt x="390236" y="1923473"/>
                  <a:pt x="367145" y="1854200"/>
                </a:cubicBezTo>
                <a:cubicBezTo>
                  <a:pt x="344054" y="1784927"/>
                  <a:pt x="385618" y="1641763"/>
                  <a:pt x="422563" y="1563254"/>
                </a:cubicBezTo>
                <a:cubicBezTo>
                  <a:pt x="459509" y="1484745"/>
                  <a:pt x="554182" y="1433945"/>
                  <a:pt x="588818" y="1383145"/>
                </a:cubicBezTo>
                <a:cubicBezTo>
                  <a:pt x="623455" y="1332345"/>
                  <a:pt x="635000" y="1297708"/>
                  <a:pt x="630382" y="1258454"/>
                </a:cubicBezTo>
                <a:cubicBezTo>
                  <a:pt x="625764" y="1219200"/>
                  <a:pt x="600363" y="1163782"/>
                  <a:pt x="561109" y="1147618"/>
                </a:cubicBezTo>
                <a:cubicBezTo>
                  <a:pt x="521855" y="1131454"/>
                  <a:pt x="452581" y="1142999"/>
                  <a:pt x="394854" y="1161472"/>
                </a:cubicBezTo>
                <a:cubicBezTo>
                  <a:pt x="337127" y="1179945"/>
                  <a:pt x="277090" y="1242290"/>
                  <a:pt x="214745" y="1258454"/>
                </a:cubicBezTo>
                <a:cubicBezTo>
                  <a:pt x="152400" y="1274618"/>
                  <a:pt x="41564" y="1300018"/>
                  <a:pt x="20782" y="1258454"/>
                </a:cubicBezTo>
                <a:cubicBezTo>
                  <a:pt x="0" y="1216890"/>
                  <a:pt x="25400" y="1062181"/>
                  <a:pt x="90054" y="1009072"/>
                </a:cubicBezTo>
                <a:cubicBezTo>
                  <a:pt x="154708" y="955963"/>
                  <a:pt x="337127" y="960582"/>
                  <a:pt x="408709" y="939800"/>
                </a:cubicBezTo>
                <a:cubicBezTo>
                  <a:pt x="480291" y="919018"/>
                  <a:pt x="484909" y="912090"/>
                  <a:pt x="519545" y="884381"/>
                </a:cubicBezTo>
                <a:cubicBezTo>
                  <a:pt x="554181" y="856672"/>
                  <a:pt x="600363" y="812799"/>
                  <a:pt x="616527" y="773545"/>
                </a:cubicBezTo>
                <a:cubicBezTo>
                  <a:pt x="632691" y="734291"/>
                  <a:pt x="621145" y="688108"/>
                  <a:pt x="616527" y="648854"/>
                </a:cubicBezTo>
                <a:cubicBezTo>
                  <a:pt x="611909" y="609600"/>
                  <a:pt x="591127" y="611909"/>
                  <a:pt x="588818" y="538018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Ellipse 133"/>
          <p:cNvSpPr/>
          <p:nvPr/>
        </p:nvSpPr>
        <p:spPr>
          <a:xfrm rot="5690543">
            <a:off x="7350074" y="2366145"/>
            <a:ext cx="158893" cy="129928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rganigramme : Connecteur 134"/>
          <p:cNvSpPr/>
          <p:nvPr/>
        </p:nvSpPr>
        <p:spPr>
          <a:xfrm>
            <a:off x="7786710" y="2071678"/>
            <a:ext cx="642942" cy="357190"/>
          </a:xfrm>
          <a:prstGeom prst="flowChartConnector">
            <a:avLst/>
          </a:prstGeom>
          <a:solidFill>
            <a:srgbClr val="A638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Tcd4+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6" name="Organigramme : Connecteur 135"/>
          <p:cNvSpPr/>
          <p:nvPr/>
        </p:nvSpPr>
        <p:spPr>
          <a:xfrm>
            <a:off x="7215206" y="1785926"/>
            <a:ext cx="642942" cy="35719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Tcd8+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7" name="Organigramme : Connecteur 136"/>
          <p:cNvSpPr/>
          <p:nvPr/>
        </p:nvSpPr>
        <p:spPr>
          <a:xfrm>
            <a:off x="6715140" y="2071678"/>
            <a:ext cx="500066" cy="285752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B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8" name="Organigramme : Connecteur 137"/>
          <p:cNvSpPr/>
          <p:nvPr/>
        </p:nvSpPr>
        <p:spPr>
          <a:xfrm>
            <a:off x="7643834" y="2500306"/>
            <a:ext cx="500066" cy="35719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NK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39" name="Organigramme : Connecteur 138"/>
          <p:cNvSpPr/>
          <p:nvPr/>
        </p:nvSpPr>
        <p:spPr>
          <a:xfrm>
            <a:off x="7215206" y="2857496"/>
            <a:ext cx="571504" cy="285752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TDH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1" name="Organigramme : Connecteur 140"/>
          <p:cNvSpPr/>
          <p:nvPr/>
        </p:nvSpPr>
        <p:spPr>
          <a:xfrm>
            <a:off x="6572264" y="2500306"/>
            <a:ext cx="571504" cy="2857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</a:t>
            </a:r>
            <a:r>
              <a:rPr lang="el-GR" sz="1000" b="1" dirty="0" smtClean="0">
                <a:solidFill>
                  <a:schemeClr val="bg1"/>
                </a:solidFill>
              </a:rPr>
              <a:t>Φ</a:t>
            </a:r>
            <a:endParaRPr lang="fr-FR" sz="1000" b="1" dirty="0">
              <a:solidFill>
                <a:schemeClr val="bg1"/>
              </a:solidFill>
            </a:endParaRPr>
          </a:p>
        </p:txBody>
      </p:sp>
      <p:cxnSp>
        <p:nvCxnSpPr>
          <p:cNvPr id="148" name="Connecteur droit avec flèche 147"/>
          <p:cNvCxnSpPr/>
          <p:nvPr/>
        </p:nvCxnSpPr>
        <p:spPr>
          <a:xfrm rot="5400000">
            <a:off x="6929454" y="3571876"/>
            <a:ext cx="642942" cy="2143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8" name="Organigramme : Connecteur 157"/>
          <p:cNvSpPr/>
          <p:nvPr/>
        </p:nvSpPr>
        <p:spPr>
          <a:xfrm>
            <a:off x="3571868" y="4714884"/>
            <a:ext cx="642942" cy="357190"/>
          </a:xfrm>
          <a:prstGeom prst="flowChartConnector">
            <a:avLst/>
          </a:prstGeom>
          <a:solidFill>
            <a:srgbClr val="A638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Tcd4+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59" name="Organigramme : Connecteur 158"/>
          <p:cNvSpPr/>
          <p:nvPr/>
        </p:nvSpPr>
        <p:spPr>
          <a:xfrm>
            <a:off x="3929058" y="5072074"/>
            <a:ext cx="642942" cy="35719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Tcd8+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0" name="Organigramme : Connecteur 159"/>
          <p:cNvSpPr/>
          <p:nvPr/>
        </p:nvSpPr>
        <p:spPr>
          <a:xfrm>
            <a:off x="4214810" y="4643446"/>
            <a:ext cx="500066" cy="285752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B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1" name="Organigramme : Connecteur 160"/>
          <p:cNvSpPr/>
          <p:nvPr/>
        </p:nvSpPr>
        <p:spPr>
          <a:xfrm>
            <a:off x="4786314" y="4572008"/>
            <a:ext cx="571504" cy="2857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</a:t>
            </a:r>
            <a:r>
              <a:rPr lang="el-GR" sz="1000" b="1" dirty="0" smtClean="0">
                <a:solidFill>
                  <a:schemeClr val="bg1"/>
                </a:solidFill>
              </a:rPr>
              <a:t>Φ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62" name="Organigramme : Connecteur 161"/>
          <p:cNvSpPr/>
          <p:nvPr/>
        </p:nvSpPr>
        <p:spPr>
          <a:xfrm>
            <a:off x="3286116" y="5143512"/>
            <a:ext cx="500066" cy="357190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NK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63" name="Organigramme : Connecteur 162"/>
          <p:cNvSpPr/>
          <p:nvPr/>
        </p:nvSpPr>
        <p:spPr>
          <a:xfrm>
            <a:off x="3857620" y="5500702"/>
            <a:ext cx="571504" cy="285752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TDH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64" name="Organigramme : Connecteur 163"/>
          <p:cNvSpPr/>
          <p:nvPr/>
        </p:nvSpPr>
        <p:spPr>
          <a:xfrm>
            <a:off x="4714876" y="4929198"/>
            <a:ext cx="785818" cy="357190"/>
          </a:xfrm>
          <a:prstGeom prst="flowChartConnector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 smtClean="0">
                <a:solidFill>
                  <a:schemeClr val="bg1"/>
                </a:solidFill>
              </a:rPr>
              <a:t>Plasmo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65" name="Organigramme : Connecteur 164"/>
          <p:cNvSpPr/>
          <p:nvPr/>
        </p:nvSpPr>
        <p:spPr>
          <a:xfrm>
            <a:off x="4500562" y="5429264"/>
            <a:ext cx="785818" cy="357190"/>
          </a:xfrm>
          <a:prstGeom prst="flowChartConnector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PNN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7" name="ZoneTexte 166"/>
          <p:cNvSpPr txBox="1"/>
          <p:nvPr/>
        </p:nvSpPr>
        <p:spPr>
          <a:xfrm rot="1946667">
            <a:off x="5914018" y="4441011"/>
            <a:ext cx="15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Lymphatique afférent</a:t>
            </a:r>
            <a:endParaRPr lang="fr-FR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5" name="Titre 74"/>
          <p:cNvSpPr>
            <a:spLocks noGrp="1"/>
          </p:cNvSpPr>
          <p:nvPr>
            <p:ph type="title"/>
          </p:nvPr>
        </p:nvSpPr>
        <p:spPr>
          <a:xfrm>
            <a:off x="2786050" y="1357298"/>
            <a:ext cx="3657600" cy="569232"/>
          </a:xfrm>
        </p:spPr>
        <p:txBody>
          <a:bodyPr/>
          <a:lstStyle/>
          <a:p>
            <a:r>
              <a:rPr lang="fr-FR" sz="1800" dirty="0" smtClean="0">
                <a:latin typeface="Constantia" pitchFamily="18" charset="0"/>
              </a:rPr>
              <a:t>Activation de la cellule dendritique</a:t>
            </a:r>
            <a:endParaRPr lang="fr-FR" sz="1800" dirty="0">
              <a:latin typeface="Constantia" pitchFamily="18" charset="0"/>
            </a:endParaRPr>
          </a:p>
        </p:txBody>
      </p:sp>
      <p:sp>
        <p:nvSpPr>
          <p:cNvPr id="76" name="Titre 1"/>
          <p:cNvSpPr txBox="1">
            <a:spLocks/>
          </p:cNvSpPr>
          <p:nvPr/>
        </p:nvSpPr>
        <p:spPr>
          <a:xfrm>
            <a:off x="1571604" y="214290"/>
            <a:ext cx="6572296" cy="571528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spc="-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Initiation de la réponse  </a:t>
            </a:r>
            <a:r>
              <a:rPr lang="fr-FR" sz="2000" spc="-100" dirty="0" err="1" smtClean="0">
                <a:solidFill>
                  <a:srgbClr val="FFC000"/>
                </a:solidFill>
                <a:latin typeface="Constantia" pitchFamily="18" charset="0"/>
              </a:rPr>
              <a:t>alloimmune</a:t>
            </a:r>
            <a:r>
              <a:rPr lang="fr-FR" sz="2000" spc="-100" dirty="0" smtClean="0">
                <a:solidFill>
                  <a:srgbClr val="FFC000"/>
                </a:solidFill>
                <a:latin typeface="Constantia" pitchFamily="18" charset="0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EA76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00298" y="857232"/>
            <a:ext cx="3974766" cy="4001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000" spc="-100" dirty="0" smtClean="0">
                <a:solidFill>
                  <a:schemeClr val="accent2"/>
                </a:solidFill>
                <a:latin typeface="Constantia" pitchFamily="18" charset="0"/>
              </a:rPr>
              <a:t>B-immunité  Adaptative </a:t>
            </a:r>
            <a:endParaRPr lang="fr-FR" sz="2000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6000792" cy="1000132"/>
          </a:xfrm>
          <a:ln>
            <a:solidFill>
              <a:srgbClr val="FFFF66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cap="none" dirty="0" smtClean="0">
                <a:solidFill>
                  <a:srgbClr val="FF0000"/>
                </a:solidFill>
                <a:latin typeface="Constantia" pitchFamily="18" charset="0"/>
              </a:rPr>
              <a:t>Mécanisme de l’</a:t>
            </a:r>
            <a:r>
              <a:rPr lang="fr-FR" sz="2000" cap="none" dirty="0" err="1" smtClean="0">
                <a:solidFill>
                  <a:srgbClr val="FF0000"/>
                </a:solidFill>
                <a:latin typeface="Constantia" pitchFamily="18" charset="0"/>
              </a:rPr>
              <a:t>alloreconnaissance</a:t>
            </a:r>
            <a:r>
              <a:rPr lang="fr-FR" sz="2000" cap="none" dirty="0" smtClean="0">
                <a:solidFill>
                  <a:srgbClr val="FFC000"/>
                </a:solidFill>
                <a:latin typeface="Constantia" pitchFamily="18" charset="0"/>
              </a:rPr>
              <a:t/>
            </a:r>
            <a:br>
              <a:rPr lang="fr-FR" sz="2000" cap="none" dirty="0" smtClean="0">
                <a:solidFill>
                  <a:srgbClr val="FFC000"/>
                </a:solidFill>
                <a:latin typeface="Constantia" pitchFamily="18" charset="0"/>
              </a:rPr>
            </a:br>
            <a:r>
              <a:rPr lang="fr-FR" sz="2000" cap="none" dirty="0" smtClean="0">
                <a:solidFill>
                  <a:schemeClr val="accent2"/>
                </a:solidFill>
                <a:latin typeface="Constantia" pitchFamily="18" charset="0"/>
              </a:rPr>
              <a:t>B-réponse adaptative</a:t>
            </a:r>
            <a:br>
              <a:rPr lang="fr-FR" sz="2000" cap="none" dirty="0" smtClean="0">
                <a:solidFill>
                  <a:schemeClr val="accent2"/>
                </a:solidFill>
                <a:latin typeface="Constantia" pitchFamily="18" charset="0"/>
              </a:rPr>
            </a:br>
            <a:endParaRPr lang="fr-FR" sz="2000" cap="none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7783258" cy="428628"/>
          </a:xfrm>
          <a:noFill/>
          <a:ln>
            <a:solidFill>
              <a:srgbClr val="FFFF66"/>
            </a:solidFill>
          </a:ln>
        </p:spPr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La CD empreinte 3  voies pour  présenter l’Ag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alloréactif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786050" y="3071810"/>
            <a:ext cx="3000396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L’</a:t>
            </a:r>
            <a:r>
              <a:rPr lang="fr-FR" b="1" dirty="0" err="1" smtClean="0">
                <a:solidFill>
                  <a:schemeClr val="bg1"/>
                </a:solidFill>
              </a:rPr>
              <a:t>alloreconnaisance</a:t>
            </a:r>
            <a:endParaRPr lang="fr-FR" dirty="0"/>
          </a:p>
        </p:txBody>
      </p:sp>
      <p:sp>
        <p:nvSpPr>
          <p:cNvPr id="9" name="Organigramme : Données stockées 8"/>
          <p:cNvSpPr/>
          <p:nvPr/>
        </p:nvSpPr>
        <p:spPr>
          <a:xfrm>
            <a:off x="1142976" y="3214686"/>
            <a:ext cx="1643074" cy="1255590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74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C0066"/>
                </a:solidFill>
              </a:rPr>
              <a:t>La voie</a:t>
            </a:r>
          </a:p>
          <a:p>
            <a:pPr algn="ctr"/>
            <a:r>
              <a:rPr lang="fr-FR" b="1" dirty="0" smtClean="0">
                <a:solidFill>
                  <a:srgbClr val="CC0066"/>
                </a:solidFill>
              </a:rPr>
              <a:t>direct</a:t>
            </a:r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13" name="Organigramme : Données stockées 12"/>
          <p:cNvSpPr/>
          <p:nvPr/>
        </p:nvSpPr>
        <p:spPr>
          <a:xfrm rot="10800000">
            <a:off x="5857884" y="3214686"/>
            <a:ext cx="1714512" cy="1285884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74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D10561"/>
              </a:solidFill>
              <a:effectLst>
                <a:outerShdw blurRad="50800" dist="38100" algn="l" rotWithShape="0">
                  <a:srgbClr val="F9B5EF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5074" y="3357562"/>
            <a:ext cx="11430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D10561"/>
                </a:solidFill>
                <a:effectLst>
                  <a:outerShdw blurRad="50800" dist="38100" algn="l" rotWithShape="0">
                    <a:srgbClr val="F9B5EF">
                      <a:alpha val="40000"/>
                    </a:srgbClr>
                  </a:outerShdw>
                </a:effectLst>
              </a:rPr>
              <a:t>La voie</a:t>
            </a:r>
          </a:p>
          <a:p>
            <a:pPr algn="ctr"/>
            <a:r>
              <a:rPr lang="fr-FR" b="1" dirty="0" smtClean="0">
                <a:solidFill>
                  <a:srgbClr val="D10561"/>
                </a:solidFill>
                <a:effectLst>
                  <a:outerShdw blurRad="50800" dist="38100" algn="l" rotWithShape="0">
                    <a:srgbClr val="F9B5EF">
                      <a:alpha val="40000"/>
                    </a:srgbClr>
                  </a:outerShdw>
                </a:effectLst>
              </a:rPr>
              <a:t>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e libre 67"/>
          <p:cNvSpPr/>
          <p:nvPr/>
        </p:nvSpPr>
        <p:spPr>
          <a:xfrm>
            <a:off x="4143404" y="2857496"/>
            <a:ext cx="537029" cy="399143"/>
          </a:xfrm>
          <a:custGeom>
            <a:avLst/>
            <a:gdLst>
              <a:gd name="connsiteX0" fmla="*/ 70153 w 537029"/>
              <a:gd name="connsiteY0" fmla="*/ 319315 h 399143"/>
              <a:gd name="connsiteX1" fmla="*/ 70153 w 537029"/>
              <a:gd name="connsiteY1" fmla="*/ 217715 h 399143"/>
              <a:gd name="connsiteX2" fmla="*/ 26610 w 537029"/>
              <a:gd name="connsiteY2" fmla="*/ 101600 h 399143"/>
              <a:gd name="connsiteX3" fmla="*/ 26610 w 537029"/>
              <a:gd name="connsiteY3" fmla="*/ 58058 h 399143"/>
              <a:gd name="connsiteX4" fmla="*/ 186268 w 537029"/>
              <a:gd name="connsiteY4" fmla="*/ 0 h 399143"/>
              <a:gd name="connsiteX5" fmla="*/ 215296 w 537029"/>
              <a:gd name="connsiteY5" fmla="*/ 58058 h 399143"/>
              <a:gd name="connsiteX6" fmla="*/ 229810 w 537029"/>
              <a:gd name="connsiteY6" fmla="*/ 130629 h 399143"/>
              <a:gd name="connsiteX7" fmla="*/ 389468 w 537029"/>
              <a:gd name="connsiteY7" fmla="*/ 72572 h 399143"/>
              <a:gd name="connsiteX8" fmla="*/ 491068 w 537029"/>
              <a:gd name="connsiteY8" fmla="*/ 58058 h 399143"/>
              <a:gd name="connsiteX9" fmla="*/ 534610 w 537029"/>
              <a:gd name="connsiteY9" fmla="*/ 130629 h 399143"/>
              <a:gd name="connsiteX10" fmla="*/ 476553 w 537029"/>
              <a:gd name="connsiteY10" fmla="*/ 203200 h 399143"/>
              <a:gd name="connsiteX11" fmla="*/ 360439 w 537029"/>
              <a:gd name="connsiteY11" fmla="*/ 232229 h 399143"/>
              <a:gd name="connsiteX12" fmla="*/ 316896 w 537029"/>
              <a:gd name="connsiteY12" fmla="*/ 246743 h 399143"/>
              <a:gd name="connsiteX13" fmla="*/ 287868 w 537029"/>
              <a:gd name="connsiteY13" fmla="*/ 391886 h 399143"/>
              <a:gd name="connsiteX14" fmla="*/ 70153 w 537029"/>
              <a:gd name="connsiteY14" fmla="*/ 319315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029" h="399143">
                <a:moveTo>
                  <a:pt x="70153" y="319315"/>
                </a:moveTo>
                <a:cubicBezTo>
                  <a:pt x="33867" y="290287"/>
                  <a:pt x="77410" y="254001"/>
                  <a:pt x="70153" y="217715"/>
                </a:cubicBezTo>
                <a:cubicBezTo>
                  <a:pt x="62896" y="181429"/>
                  <a:pt x="33867" y="128210"/>
                  <a:pt x="26610" y="101600"/>
                </a:cubicBezTo>
                <a:cubicBezTo>
                  <a:pt x="19353" y="74990"/>
                  <a:pt x="0" y="74991"/>
                  <a:pt x="26610" y="58058"/>
                </a:cubicBezTo>
                <a:cubicBezTo>
                  <a:pt x="53220" y="41125"/>
                  <a:pt x="154820" y="0"/>
                  <a:pt x="186268" y="0"/>
                </a:cubicBezTo>
                <a:cubicBezTo>
                  <a:pt x="217716" y="0"/>
                  <a:pt x="208039" y="36287"/>
                  <a:pt x="215296" y="58058"/>
                </a:cubicBezTo>
                <a:cubicBezTo>
                  <a:pt x="222553" y="79829"/>
                  <a:pt x="200781" y="128210"/>
                  <a:pt x="229810" y="130629"/>
                </a:cubicBezTo>
                <a:cubicBezTo>
                  <a:pt x="258839" y="133048"/>
                  <a:pt x="345925" y="84667"/>
                  <a:pt x="389468" y="72572"/>
                </a:cubicBezTo>
                <a:cubicBezTo>
                  <a:pt x="433011" y="60477"/>
                  <a:pt x="466878" y="48382"/>
                  <a:pt x="491068" y="58058"/>
                </a:cubicBezTo>
                <a:cubicBezTo>
                  <a:pt x="515258" y="67734"/>
                  <a:pt x="537029" y="106439"/>
                  <a:pt x="534610" y="130629"/>
                </a:cubicBezTo>
                <a:cubicBezTo>
                  <a:pt x="532191" y="154819"/>
                  <a:pt x="505581" y="186267"/>
                  <a:pt x="476553" y="203200"/>
                </a:cubicBezTo>
                <a:cubicBezTo>
                  <a:pt x="447525" y="220133"/>
                  <a:pt x="387049" y="224972"/>
                  <a:pt x="360439" y="232229"/>
                </a:cubicBezTo>
                <a:cubicBezTo>
                  <a:pt x="333829" y="239486"/>
                  <a:pt x="328991" y="220134"/>
                  <a:pt x="316896" y="246743"/>
                </a:cubicBezTo>
                <a:cubicBezTo>
                  <a:pt x="304801" y="273352"/>
                  <a:pt x="328992" y="384629"/>
                  <a:pt x="287868" y="391886"/>
                </a:cubicBezTo>
                <a:cubicBezTo>
                  <a:pt x="246744" y="399143"/>
                  <a:pt x="106439" y="348343"/>
                  <a:pt x="70153" y="319315"/>
                </a:cubicBezTo>
                <a:close/>
              </a:path>
            </a:pathLst>
          </a:custGeom>
          <a:solidFill>
            <a:srgbClr val="3C02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/>
            </a:endParaRPr>
          </a:p>
        </p:txBody>
      </p:sp>
      <p:sp>
        <p:nvSpPr>
          <p:cNvPr id="34" name="Demi-cadre 33"/>
          <p:cNvSpPr/>
          <p:nvPr/>
        </p:nvSpPr>
        <p:spPr>
          <a:xfrm rot="2475592">
            <a:off x="4181301" y="2392872"/>
            <a:ext cx="523111" cy="528522"/>
          </a:xfrm>
          <a:prstGeom prst="halfFram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Secteurs 31"/>
          <p:cNvSpPr/>
          <p:nvPr/>
        </p:nvSpPr>
        <p:spPr>
          <a:xfrm rot="7652103">
            <a:off x="6565296" y="2501922"/>
            <a:ext cx="466365" cy="572509"/>
          </a:xfrm>
          <a:prstGeom prst="pie">
            <a:avLst/>
          </a:prstGeom>
          <a:solidFill>
            <a:srgbClr val="CC6600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08838" cy="1571612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>
              <a:solidFill>
                <a:srgbClr val="EA7616"/>
              </a:solidFill>
            </a:endParaRPr>
          </a:p>
        </p:txBody>
      </p:sp>
      <p:grpSp>
        <p:nvGrpSpPr>
          <p:cNvPr id="4" name="Sous-titre 3"/>
          <p:cNvGrpSpPr>
            <a:grpSpLocks noGrp="1"/>
          </p:cNvGrpSpPr>
          <p:nvPr>
            <p:ph type="subTitle" idx="1"/>
          </p:nvPr>
        </p:nvGrpSpPr>
        <p:grpSpPr>
          <a:xfrm>
            <a:off x="3714776" y="1643050"/>
            <a:ext cx="4049695" cy="4007604"/>
            <a:chOff x="3267511" y="2259538"/>
            <a:chExt cx="2284975" cy="3360119"/>
          </a:xfrm>
        </p:grpSpPr>
        <p:grpSp>
          <p:nvGrpSpPr>
            <p:cNvPr id="5" name="Groupe 55"/>
            <p:cNvGrpSpPr/>
            <p:nvPr/>
          </p:nvGrpSpPr>
          <p:grpSpPr>
            <a:xfrm>
              <a:off x="3267511" y="2259538"/>
              <a:ext cx="2284975" cy="1752692"/>
              <a:chOff x="4481925" y="2032402"/>
              <a:chExt cx="2284975" cy="1752692"/>
            </a:xfrm>
          </p:grpSpPr>
          <p:sp>
            <p:nvSpPr>
              <p:cNvPr id="7" name="Chevron 6"/>
              <p:cNvSpPr/>
              <p:nvPr/>
            </p:nvSpPr>
            <p:spPr>
              <a:xfrm rot="4475031">
                <a:off x="6103716" y="3515094"/>
                <a:ext cx="396000" cy="144000"/>
              </a:xfrm>
              <a:prstGeom prst="chevron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600" b="1" kern="0" dirty="0">
                  <a:solidFill>
                    <a:srgbClr val="D303D3"/>
                  </a:solidFill>
                  <a:latin typeface="Calibri"/>
                </a:endParaRPr>
              </a:p>
            </p:txBody>
          </p:sp>
          <p:grpSp>
            <p:nvGrpSpPr>
              <p:cNvPr id="13" name="Groupe 16"/>
              <p:cNvGrpSpPr/>
              <p:nvPr/>
            </p:nvGrpSpPr>
            <p:grpSpPr>
              <a:xfrm>
                <a:off x="5815104" y="2265785"/>
                <a:ext cx="951796" cy="642942"/>
                <a:chOff x="6321350" y="4120320"/>
                <a:chExt cx="814349" cy="469904"/>
              </a:xfrm>
              <a:solidFill>
                <a:srgbClr val="219B11"/>
              </a:solidFill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6321350" y="4120320"/>
                  <a:ext cx="814349" cy="469904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6543144" y="4205608"/>
                  <a:ext cx="328175" cy="297056"/>
                </a:xfrm>
                <a:prstGeom prst="ellipse">
                  <a:avLst/>
                </a:prstGeom>
                <a:solidFill>
                  <a:srgbClr val="FFFF66"/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6479774" y="4248251"/>
                  <a:ext cx="619857" cy="183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CD4+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Groupe 16"/>
              <p:cNvGrpSpPr/>
              <p:nvPr/>
            </p:nvGrpSpPr>
            <p:grpSpPr>
              <a:xfrm>
                <a:off x="4481925" y="2032402"/>
                <a:ext cx="909640" cy="642943"/>
                <a:chOff x="6342002" y="4158597"/>
                <a:chExt cx="778280" cy="469905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6342002" y="4158597"/>
                  <a:ext cx="714380" cy="46990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>
                  <a:off x="6500424" y="4201240"/>
                  <a:ext cx="380219" cy="322668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6500425" y="4286526"/>
                  <a:ext cx="619857" cy="183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CD8+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" name="ZoneTexte 5"/>
            <p:cNvSpPr txBox="1"/>
            <p:nvPr/>
          </p:nvSpPr>
          <p:spPr>
            <a:xfrm>
              <a:off x="3428992" y="5335801"/>
              <a:ext cx="2071702" cy="283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CD</a:t>
              </a:r>
              <a:r>
                <a:rPr kumimoji="0" lang="fr-FR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du DONNEUR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Larme 32"/>
          <p:cNvSpPr/>
          <p:nvPr/>
        </p:nvSpPr>
        <p:spPr>
          <a:xfrm rot="8814320">
            <a:off x="6776443" y="2889014"/>
            <a:ext cx="199764" cy="283777"/>
          </a:xfrm>
          <a:prstGeom prst="teardrop">
            <a:avLst>
              <a:gd name="adj" fmla="val 141714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Larme 34"/>
          <p:cNvSpPr/>
          <p:nvPr/>
        </p:nvSpPr>
        <p:spPr>
          <a:xfrm rot="8814320">
            <a:off x="4347550" y="2603262"/>
            <a:ext cx="199764" cy="283777"/>
          </a:xfrm>
          <a:prstGeom prst="teardrop">
            <a:avLst>
              <a:gd name="adj" fmla="val 141714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5" name="Forme libre 54"/>
          <p:cNvSpPr/>
          <p:nvPr/>
        </p:nvSpPr>
        <p:spPr>
          <a:xfrm rot="168806">
            <a:off x="3429019" y="2746386"/>
            <a:ext cx="4071970" cy="2835441"/>
          </a:xfrm>
          <a:custGeom>
            <a:avLst/>
            <a:gdLst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432068"/>
              <a:gd name="connsiteY0" fmla="*/ 626533 h 2760133"/>
              <a:gd name="connsiteX1" fmla="*/ 2160210 w 4432068"/>
              <a:gd name="connsiteY1" fmla="*/ 684591 h 2760133"/>
              <a:gd name="connsiteX2" fmla="*/ 2581124 w 4432068"/>
              <a:gd name="connsiteY2" fmla="*/ 205619 h 2760133"/>
              <a:gd name="connsiteX3" fmla="*/ 2624667 w 4432068"/>
              <a:gd name="connsiteY3" fmla="*/ 1061962 h 2760133"/>
              <a:gd name="connsiteX4" fmla="*/ 3959982 w 4432068"/>
              <a:gd name="connsiteY4" fmla="*/ 713619 h 2760133"/>
              <a:gd name="connsiteX5" fmla="*/ 3945467 w 4432068"/>
              <a:gd name="connsiteY5" fmla="*/ 1032933 h 2760133"/>
              <a:gd name="connsiteX6" fmla="*/ 2595639 w 4432068"/>
              <a:gd name="connsiteY6" fmla="*/ 1569962 h 2760133"/>
              <a:gd name="connsiteX7" fmla="*/ 4076096 w 4432068"/>
              <a:gd name="connsiteY7" fmla="*/ 2092476 h 2760133"/>
              <a:gd name="connsiteX8" fmla="*/ 2145696 w 4432068"/>
              <a:gd name="connsiteY8" fmla="*/ 1787676 h 2760133"/>
              <a:gd name="connsiteX9" fmla="*/ 1507067 w 4432068"/>
              <a:gd name="connsiteY9" fmla="*/ 2760133 h 2760133"/>
              <a:gd name="connsiteX10" fmla="*/ 1637696 w 4432068"/>
              <a:gd name="connsiteY10" fmla="*/ 1787676 h 2760133"/>
              <a:gd name="connsiteX11" fmla="*/ 1144210 w 4432068"/>
              <a:gd name="connsiteY11" fmla="*/ 1555448 h 2760133"/>
              <a:gd name="connsiteX12" fmla="*/ 258839 w 4432068"/>
              <a:gd name="connsiteY12" fmla="*/ 2411791 h 2760133"/>
              <a:gd name="connsiteX13" fmla="*/ 955524 w 4432068"/>
              <a:gd name="connsiteY13" fmla="*/ 1192591 h 2760133"/>
              <a:gd name="connsiteX14" fmla="*/ 26610 w 4432068"/>
              <a:gd name="connsiteY14" fmla="*/ 800705 h 2760133"/>
              <a:gd name="connsiteX15" fmla="*/ 1115182 w 4432068"/>
              <a:gd name="connsiteY15" fmla="*/ 844248 h 2760133"/>
              <a:gd name="connsiteX16" fmla="*/ 258839 w 4432068"/>
              <a:gd name="connsiteY16" fmla="*/ 31448 h 2760133"/>
              <a:gd name="connsiteX17" fmla="*/ 1739296 w 4432068"/>
              <a:gd name="connsiteY17" fmla="*/ 655562 h 2760133"/>
              <a:gd name="connsiteX18" fmla="*/ 1739296 w 4432068"/>
              <a:gd name="connsiteY18" fmla="*/ 655562 h 2760133"/>
              <a:gd name="connsiteX19" fmla="*/ 1768324 w 4432068"/>
              <a:gd name="connsiteY19" fmla="*/ 641048 h 2760133"/>
              <a:gd name="connsiteX20" fmla="*/ 1768324 w 4432068"/>
              <a:gd name="connsiteY20" fmla="*/ 641048 h 2760133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243121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1089816 w 4432068"/>
              <a:gd name="connsiteY17" fmla="*/ 933098 h 2910778"/>
              <a:gd name="connsiteX18" fmla="*/ 258839 w 4432068"/>
              <a:gd name="connsiteY18" fmla="*/ 182093 h 2910778"/>
              <a:gd name="connsiteX19" fmla="*/ 1739296 w 4432068"/>
              <a:gd name="connsiteY19" fmla="*/ 806207 h 2910778"/>
              <a:gd name="connsiteX20" fmla="*/ 1739296 w 4432068"/>
              <a:gd name="connsiteY20" fmla="*/ 806207 h 2910778"/>
              <a:gd name="connsiteX21" fmla="*/ 1768324 w 4432068"/>
              <a:gd name="connsiteY21" fmla="*/ 791693 h 2910778"/>
              <a:gd name="connsiteX22" fmla="*/ 1768324 w 4432068"/>
              <a:gd name="connsiteY22" fmla="*/ 791693 h 29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2068" h="2910778">
                <a:moveTo>
                  <a:pt x="1666724" y="777178"/>
                </a:moveTo>
                <a:cubicBezTo>
                  <a:pt x="1837267" y="841283"/>
                  <a:pt x="2007810" y="954283"/>
                  <a:pt x="2160210" y="835236"/>
                </a:cubicBezTo>
                <a:cubicBezTo>
                  <a:pt x="2312610" y="716189"/>
                  <a:pt x="2503715" y="0"/>
                  <a:pt x="2581124" y="62895"/>
                </a:cubicBezTo>
                <a:cubicBezTo>
                  <a:pt x="2658533" y="125790"/>
                  <a:pt x="2394858" y="1079046"/>
                  <a:pt x="2624667" y="1212607"/>
                </a:cubicBezTo>
                <a:cubicBezTo>
                  <a:pt x="2854476" y="1346168"/>
                  <a:pt x="3739849" y="869102"/>
                  <a:pt x="3959982" y="864264"/>
                </a:cubicBezTo>
                <a:cubicBezTo>
                  <a:pt x="4180115" y="859426"/>
                  <a:pt x="4432068" y="938113"/>
                  <a:pt x="3945467" y="1183578"/>
                </a:cubicBezTo>
                <a:cubicBezTo>
                  <a:pt x="3667954" y="1128753"/>
                  <a:pt x="2573868" y="1482907"/>
                  <a:pt x="2595639" y="1720607"/>
                </a:cubicBezTo>
                <a:cubicBezTo>
                  <a:pt x="2617410" y="1958307"/>
                  <a:pt x="4151087" y="2573491"/>
                  <a:pt x="4076096" y="2609777"/>
                </a:cubicBezTo>
                <a:cubicBezTo>
                  <a:pt x="4001105" y="2646063"/>
                  <a:pt x="2573867" y="1888154"/>
                  <a:pt x="2145696" y="1938321"/>
                </a:cubicBezTo>
                <a:cubicBezTo>
                  <a:pt x="1717525" y="1988488"/>
                  <a:pt x="1591734" y="2910778"/>
                  <a:pt x="1507067" y="2910778"/>
                </a:cubicBezTo>
                <a:cubicBezTo>
                  <a:pt x="1422400" y="2910778"/>
                  <a:pt x="1698172" y="2139102"/>
                  <a:pt x="1637696" y="1938321"/>
                </a:cubicBezTo>
                <a:cubicBezTo>
                  <a:pt x="1577220" y="1737540"/>
                  <a:pt x="1374019" y="1602074"/>
                  <a:pt x="1144210" y="1706093"/>
                </a:cubicBezTo>
                <a:cubicBezTo>
                  <a:pt x="914401" y="1810112"/>
                  <a:pt x="290287" y="2622912"/>
                  <a:pt x="258839" y="2562436"/>
                </a:cubicBezTo>
                <a:cubicBezTo>
                  <a:pt x="227391" y="2501960"/>
                  <a:pt x="994229" y="1611750"/>
                  <a:pt x="955524" y="1343236"/>
                </a:cubicBezTo>
                <a:cubicBezTo>
                  <a:pt x="916819" y="1074722"/>
                  <a:pt x="0" y="1009407"/>
                  <a:pt x="26610" y="951350"/>
                </a:cubicBezTo>
                <a:cubicBezTo>
                  <a:pt x="53220" y="893293"/>
                  <a:pt x="935348" y="992968"/>
                  <a:pt x="1115182" y="994893"/>
                </a:cubicBezTo>
                <a:cubicBezTo>
                  <a:pt x="1295016" y="996818"/>
                  <a:pt x="1109842" y="973197"/>
                  <a:pt x="1105614" y="962898"/>
                </a:cubicBezTo>
                <a:cubicBezTo>
                  <a:pt x="1101386" y="952599"/>
                  <a:pt x="1230945" y="1063232"/>
                  <a:pt x="1089816" y="933098"/>
                </a:cubicBezTo>
                <a:cubicBezTo>
                  <a:pt x="948687" y="802964"/>
                  <a:pt x="150592" y="203241"/>
                  <a:pt x="258839" y="182093"/>
                </a:cubicBezTo>
                <a:cubicBezTo>
                  <a:pt x="367086" y="160945"/>
                  <a:pt x="1739296" y="806207"/>
                  <a:pt x="1739296" y="806207"/>
                </a:cubicBezTo>
                <a:lnTo>
                  <a:pt x="1739296" y="806207"/>
                </a:lnTo>
                <a:lnTo>
                  <a:pt x="1768324" y="791693"/>
                </a:lnTo>
                <a:lnTo>
                  <a:pt x="1768324" y="791693"/>
                </a:lnTo>
              </a:path>
            </a:pathLst>
          </a:custGeom>
          <a:solidFill>
            <a:srgbClr val="D303D3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4786345" y="3691893"/>
            <a:ext cx="787606" cy="487123"/>
          </a:xfrm>
          <a:prstGeom prst="ellipse">
            <a:avLst/>
          </a:prstGeom>
          <a:solidFill>
            <a:srgbClr val="F9B5EF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latin typeface="Calibri"/>
              </a:rPr>
              <a:t>CDd</a:t>
            </a:r>
            <a:endParaRPr lang="fr-FR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0" y="4357694"/>
            <a:ext cx="1071570" cy="1500198"/>
          </a:xfrm>
          <a:custGeom>
            <a:avLst/>
            <a:gdLst>
              <a:gd name="connsiteX0" fmla="*/ 1233714 w 1533676"/>
              <a:gd name="connsiteY0" fmla="*/ 972456 h 2781904"/>
              <a:gd name="connsiteX1" fmla="*/ 1306286 w 1533676"/>
              <a:gd name="connsiteY1" fmla="*/ 856342 h 2781904"/>
              <a:gd name="connsiteX2" fmla="*/ 1393371 w 1533676"/>
              <a:gd name="connsiteY2" fmla="*/ 362856 h 2781904"/>
              <a:gd name="connsiteX3" fmla="*/ 986971 w 1533676"/>
              <a:gd name="connsiteY3" fmla="*/ 29028 h 2781904"/>
              <a:gd name="connsiteX4" fmla="*/ 391886 w 1533676"/>
              <a:gd name="connsiteY4" fmla="*/ 188685 h 2781904"/>
              <a:gd name="connsiteX5" fmla="*/ 72571 w 1533676"/>
              <a:gd name="connsiteY5" fmla="*/ 1059542 h 2781904"/>
              <a:gd name="connsiteX6" fmla="*/ 159657 w 1533676"/>
              <a:gd name="connsiteY6" fmla="*/ 2133599 h 2781904"/>
              <a:gd name="connsiteX7" fmla="*/ 1030514 w 1533676"/>
              <a:gd name="connsiteY7" fmla="*/ 2743199 h 2781904"/>
              <a:gd name="connsiteX8" fmla="*/ 1480457 w 1533676"/>
              <a:gd name="connsiteY8" fmla="*/ 2365828 h 2781904"/>
              <a:gd name="connsiteX9" fmla="*/ 1349828 w 1533676"/>
              <a:gd name="connsiteY9" fmla="*/ 1712685 h 2781904"/>
              <a:gd name="connsiteX10" fmla="*/ 1045028 w 1533676"/>
              <a:gd name="connsiteY10" fmla="*/ 1480456 h 2781904"/>
              <a:gd name="connsiteX11" fmla="*/ 1030514 w 1533676"/>
              <a:gd name="connsiteY11" fmla="*/ 1320799 h 2781904"/>
              <a:gd name="connsiteX12" fmla="*/ 1262743 w 1533676"/>
              <a:gd name="connsiteY12" fmla="*/ 914399 h 2781904"/>
              <a:gd name="connsiteX13" fmla="*/ 1262743 w 1533676"/>
              <a:gd name="connsiteY13" fmla="*/ 914399 h 2781904"/>
              <a:gd name="connsiteX0" fmla="*/ 1233714 w 1533676"/>
              <a:gd name="connsiteY0" fmla="*/ 972456 h 2781904"/>
              <a:gd name="connsiteX1" fmla="*/ 1306286 w 1533676"/>
              <a:gd name="connsiteY1" fmla="*/ 856342 h 2781904"/>
              <a:gd name="connsiteX2" fmla="*/ 1393371 w 1533676"/>
              <a:gd name="connsiteY2" fmla="*/ 362856 h 2781904"/>
              <a:gd name="connsiteX3" fmla="*/ 986971 w 1533676"/>
              <a:gd name="connsiteY3" fmla="*/ 29028 h 2781904"/>
              <a:gd name="connsiteX4" fmla="*/ 391886 w 1533676"/>
              <a:gd name="connsiteY4" fmla="*/ 188685 h 2781904"/>
              <a:gd name="connsiteX5" fmla="*/ 72571 w 1533676"/>
              <a:gd name="connsiteY5" fmla="*/ 1059542 h 2781904"/>
              <a:gd name="connsiteX6" fmla="*/ 159657 w 1533676"/>
              <a:gd name="connsiteY6" fmla="*/ 2133599 h 2781904"/>
              <a:gd name="connsiteX7" fmla="*/ 1030514 w 1533676"/>
              <a:gd name="connsiteY7" fmla="*/ 2743199 h 2781904"/>
              <a:gd name="connsiteX8" fmla="*/ 1480457 w 1533676"/>
              <a:gd name="connsiteY8" fmla="*/ 2365828 h 2781904"/>
              <a:gd name="connsiteX9" fmla="*/ 1349828 w 1533676"/>
              <a:gd name="connsiteY9" fmla="*/ 1712685 h 2781904"/>
              <a:gd name="connsiteX10" fmla="*/ 1045028 w 1533676"/>
              <a:gd name="connsiteY10" fmla="*/ 1480456 h 2781904"/>
              <a:gd name="connsiteX11" fmla="*/ 1030514 w 1533676"/>
              <a:gd name="connsiteY11" fmla="*/ 1320799 h 2781904"/>
              <a:gd name="connsiteX12" fmla="*/ 1262743 w 1533676"/>
              <a:gd name="connsiteY12" fmla="*/ 914399 h 2781904"/>
              <a:gd name="connsiteX13" fmla="*/ 1262743 w 1533676"/>
              <a:gd name="connsiteY13" fmla="*/ 914399 h 278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676" h="2781904">
                <a:moveTo>
                  <a:pt x="1233714" y="972456"/>
                </a:moveTo>
                <a:cubicBezTo>
                  <a:pt x="1256695" y="965199"/>
                  <a:pt x="1279677" y="957942"/>
                  <a:pt x="1306286" y="856342"/>
                </a:cubicBezTo>
                <a:cubicBezTo>
                  <a:pt x="1332895" y="754742"/>
                  <a:pt x="1446590" y="500742"/>
                  <a:pt x="1393371" y="362856"/>
                </a:cubicBezTo>
                <a:cubicBezTo>
                  <a:pt x="1340152" y="224970"/>
                  <a:pt x="1153885" y="58056"/>
                  <a:pt x="986971" y="29028"/>
                </a:cubicBezTo>
                <a:cubicBezTo>
                  <a:pt x="820057" y="0"/>
                  <a:pt x="544286" y="16933"/>
                  <a:pt x="391886" y="188685"/>
                </a:cubicBezTo>
                <a:cubicBezTo>
                  <a:pt x="239486" y="360437"/>
                  <a:pt x="111276" y="735390"/>
                  <a:pt x="72571" y="1059542"/>
                </a:cubicBezTo>
                <a:cubicBezTo>
                  <a:pt x="33866" y="1383694"/>
                  <a:pt x="0" y="1852990"/>
                  <a:pt x="159657" y="2133599"/>
                </a:cubicBezTo>
                <a:cubicBezTo>
                  <a:pt x="319314" y="2414208"/>
                  <a:pt x="810381" y="2704494"/>
                  <a:pt x="1030514" y="2743199"/>
                </a:cubicBezTo>
                <a:cubicBezTo>
                  <a:pt x="1250647" y="2781904"/>
                  <a:pt x="1427238" y="2537580"/>
                  <a:pt x="1480457" y="2365828"/>
                </a:cubicBezTo>
                <a:cubicBezTo>
                  <a:pt x="1533676" y="2194076"/>
                  <a:pt x="1422400" y="1860247"/>
                  <a:pt x="1349828" y="1712685"/>
                </a:cubicBezTo>
                <a:cubicBezTo>
                  <a:pt x="1277256" y="1565123"/>
                  <a:pt x="1098247" y="1545770"/>
                  <a:pt x="1045028" y="1480456"/>
                </a:cubicBezTo>
                <a:cubicBezTo>
                  <a:pt x="991809" y="1415142"/>
                  <a:pt x="994228" y="1415142"/>
                  <a:pt x="1030514" y="1320799"/>
                </a:cubicBezTo>
                <a:cubicBezTo>
                  <a:pt x="1066800" y="1226456"/>
                  <a:pt x="1224038" y="982132"/>
                  <a:pt x="1262743" y="914399"/>
                </a:cubicBezTo>
                <a:lnTo>
                  <a:pt x="1262743" y="914399"/>
                </a:lnTo>
              </a:path>
            </a:pathLst>
          </a:custGeom>
          <a:solidFill>
            <a:srgbClr val="A63830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71504" y="6215082"/>
            <a:ext cx="8286776" cy="4160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Ce mode de reconnaissance n’obéit pas à  la loi de restriction  par le  CMH du soi.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43074" y="5286388"/>
            <a:ext cx="1000132" cy="57150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Greffon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7" name="Flèche courbée vers le bas 46"/>
          <p:cNvSpPr/>
          <p:nvPr/>
        </p:nvSpPr>
        <p:spPr>
          <a:xfrm rot="18651005">
            <a:off x="458237" y="2128246"/>
            <a:ext cx="1684566" cy="46535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0396" y="1428736"/>
            <a:ext cx="5786478" cy="4572032"/>
          </a:xfrm>
          <a:prstGeom prst="rect">
            <a:avLst/>
          </a:prstGeom>
          <a:noFill/>
          <a:ln>
            <a:solidFill>
              <a:srgbClr val="A63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1143008" y="3143248"/>
            <a:ext cx="1464449" cy="1285885"/>
          </a:xfrm>
          <a:custGeom>
            <a:avLst/>
            <a:gdLst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432068"/>
              <a:gd name="connsiteY0" fmla="*/ 626533 h 2760133"/>
              <a:gd name="connsiteX1" fmla="*/ 2160210 w 4432068"/>
              <a:gd name="connsiteY1" fmla="*/ 684591 h 2760133"/>
              <a:gd name="connsiteX2" fmla="*/ 2581124 w 4432068"/>
              <a:gd name="connsiteY2" fmla="*/ 205619 h 2760133"/>
              <a:gd name="connsiteX3" fmla="*/ 2624667 w 4432068"/>
              <a:gd name="connsiteY3" fmla="*/ 1061962 h 2760133"/>
              <a:gd name="connsiteX4" fmla="*/ 3959982 w 4432068"/>
              <a:gd name="connsiteY4" fmla="*/ 713619 h 2760133"/>
              <a:gd name="connsiteX5" fmla="*/ 3945467 w 4432068"/>
              <a:gd name="connsiteY5" fmla="*/ 1032933 h 2760133"/>
              <a:gd name="connsiteX6" fmla="*/ 2595639 w 4432068"/>
              <a:gd name="connsiteY6" fmla="*/ 1569962 h 2760133"/>
              <a:gd name="connsiteX7" fmla="*/ 4076096 w 4432068"/>
              <a:gd name="connsiteY7" fmla="*/ 2092476 h 2760133"/>
              <a:gd name="connsiteX8" fmla="*/ 2145696 w 4432068"/>
              <a:gd name="connsiteY8" fmla="*/ 1787676 h 2760133"/>
              <a:gd name="connsiteX9" fmla="*/ 1507067 w 4432068"/>
              <a:gd name="connsiteY9" fmla="*/ 2760133 h 2760133"/>
              <a:gd name="connsiteX10" fmla="*/ 1637696 w 4432068"/>
              <a:gd name="connsiteY10" fmla="*/ 1787676 h 2760133"/>
              <a:gd name="connsiteX11" fmla="*/ 1144210 w 4432068"/>
              <a:gd name="connsiteY11" fmla="*/ 1555448 h 2760133"/>
              <a:gd name="connsiteX12" fmla="*/ 258839 w 4432068"/>
              <a:gd name="connsiteY12" fmla="*/ 2411791 h 2760133"/>
              <a:gd name="connsiteX13" fmla="*/ 955524 w 4432068"/>
              <a:gd name="connsiteY13" fmla="*/ 1192591 h 2760133"/>
              <a:gd name="connsiteX14" fmla="*/ 26610 w 4432068"/>
              <a:gd name="connsiteY14" fmla="*/ 800705 h 2760133"/>
              <a:gd name="connsiteX15" fmla="*/ 1115182 w 4432068"/>
              <a:gd name="connsiteY15" fmla="*/ 844248 h 2760133"/>
              <a:gd name="connsiteX16" fmla="*/ 258839 w 4432068"/>
              <a:gd name="connsiteY16" fmla="*/ 31448 h 2760133"/>
              <a:gd name="connsiteX17" fmla="*/ 1739296 w 4432068"/>
              <a:gd name="connsiteY17" fmla="*/ 655562 h 2760133"/>
              <a:gd name="connsiteX18" fmla="*/ 1739296 w 4432068"/>
              <a:gd name="connsiteY18" fmla="*/ 655562 h 2760133"/>
              <a:gd name="connsiteX19" fmla="*/ 1768324 w 4432068"/>
              <a:gd name="connsiteY19" fmla="*/ 641048 h 2760133"/>
              <a:gd name="connsiteX20" fmla="*/ 1768324 w 4432068"/>
              <a:gd name="connsiteY20" fmla="*/ 641048 h 2760133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243121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1089816 w 4432068"/>
              <a:gd name="connsiteY17" fmla="*/ 933098 h 2910778"/>
              <a:gd name="connsiteX18" fmla="*/ 258839 w 4432068"/>
              <a:gd name="connsiteY18" fmla="*/ 182093 h 2910778"/>
              <a:gd name="connsiteX19" fmla="*/ 1739296 w 4432068"/>
              <a:gd name="connsiteY19" fmla="*/ 806207 h 2910778"/>
              <a:gd name="connsiteX20" fmla="*/ 1739296 w 4432068"/>
              <a:gd name="connsiteY20" fmla="*/ 806207 h 2910778"/>
              <a:gd name="connsiteX21" fmla="*/ 1768324 w 4432068"/>
              <a:gd name="connsiteY21" fmla="*/ 791693 h 2910778"/>
              <a:gd name="connsiteX22" fmla="*/ 1768324 w 4432068"/>
              <a:gd name="connsiteY22" fmla="*/ 791693 h 29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2068" h="2910778">
                <a:moveTo>
                  <a:pt x="1666724" y="777178"/>
                </a:moveTo>
                <a:cubicBezTo>
                  <a:pt x="1837267" y="841283"/>
                  <a:pt x="2007810" y="954283"/>
                  <a:pt x="2160210" y="835236"/>
                </a:cubicBezTo>
                <a:cubicBezTo>
                  <a:pt x="2312610" y="716189"/>
                  <a:pt x="2503715" y="0"/>
                  <a:pt x="2581124" y="62895"/>
                </a:cubicBezTo>
                <a:cubicBezTo>
                  <a:pt x="2658533" y="125790"/>
                  <a:pt x="2394858" y="1079046"/>
                  <a:pt x="2624667" y="1212607"/>
                </a:cubicBezTo>
                <a:cubicBezTo>
                  <a:pt x="2854476" y="1346168"/>
                  <a:pt x="3739849" y="869102"/>
                  <a:pt x="3959982" y="864264"/>
                </a:cubicBezTo>
                <a:cubicBezTo>
                  <a:pt x="4180115" y="859426"/>
                  <a:pt x="4432068" y="938113"/>
                  <a:pt x="3945467" y="1183578"/>
                </a:cubicBezTo>
                <a:cubicBezTo>
                  <a:pt x="3667954" y="1128753"/>
                  <a:pt x="2573868" y="1482907"/>
                  <a:pt x="2595639" y="1720607"/>
                </a:cubicBezTo>
                <a:cubicBezTo>
                  <a:pt x="2617410" y="1958307"/>
                  <a:pt x="4151087" y="2573491"/>
                  <a:pt x="4076096" y="2609777"/>
                </a:cubicBezTo>
                <a:cubicBezTo>
                  <a:pt x="4001105" y="2646063"/>
                  <a:pt x="2573867" y="1888154"/>
                  <a:pt x="2145696" y="1938321"/>
                </a:cubicBezTo>
                <a:cubicBezTo>
                  <a:pt x="1717525" y="1988488"/>
                  <a:pt x="1591734" y="2910778"/>
                  <a:pt x="1507067" y="2910778"/>
                </a:cubicBezTo>
                <a:cubicBezTo>
                  <a:pt x="1422400" y="2910778"/>
                  <a:pt x="1698172" y="2139102"/>
                  <a:pt x="1637696" y="1938321"/>
                </a:cubicBezTo>
                <a:cubicBezTo>
                  <a:pt x="1577220" y="1737540"/>
                  <a:pt x="1374019" y="1602074"/>
                  <a:pt x="1144210" y="1706093"/>
                </a:cubicBezTo>
                <a:cubicBezTo>
                  <a:pt x="914401" y="1810112"/>
                  <a:pt x="290287" y="2622912"/>
                  <a:pt x="258839" y="2562436"/>
                </a:cubicBezTo>
                <a:cubicBezTo>
                  <a:pt x="227391" y="2501960"/>
                  <a:pt x="994229" y="1611750"/>
                  <a:pt x="955524" y="1343236"/>
                </a:cubicBezTo>
                <a:cubicBezTo>
                  <a:pt x="916819" y="1074722"/>
                  <a:pt x="0" y="1009407"/>
                  <a:pt x="26610" y="951350"/>
                </a:cubicBezTo>
                <a:cubicBezTo>
                  <a:pt x="53220" y="893293"/>
                  <a:pt x="935348" y="992968"/>
                  <a:pt x="1115182" y="994893"/>
                </a:cubicBezTo>
                <a:cubicBezTo>
                  <a:pt x="1295016" y="996818"/>
                  <a:pt x="1109842" y="973197"/>
                  <a:pt x="1105614" y="962898"/>
                </a:cubicBezTo>
                <a:cubicBezTo>
                  <a:pt x="1101386" y="952599"/>
                  <a:pt x="1230945" y="1063232"/>
                  <a:pt x="1089816" y="933098"/>
                </a:cubicBezTo>
                <a:cubicBezTo>
                  <a:pt x="948687" y="802964"/>
                  <a:pt x="150592" y="203241"/>
                  <a:pt x="258839" y="182093"/>
                </a:cubicBezTo>
                <a:cubicBezTo>
                  <a:pt x="367086" y="160945"/>
                  <a:pt x="1739296" y="806207"/>
                  <a:pt x="1739296" y="806207"/>
                </a:cubicBezTo>
                <a:lnTo>
                  <a:pt x="1739296" y="806207"/>
                </a:lnTo>
                <a:lnTo>
                  <a:pt x="1768324" y="791693"/>
                </a:lnTo>
                <a:lnTo>
                  <a:pt x="1768324" y="791693"/>
                </a:lnTo>
              </a:path>
            </a:pathLst>
          </a:custGeom>
          <a:solidFill>
            <a:srgbClr val="D303D3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71637" y="3643314"/>
            <a:ext cx="395378" cy="166689"/>
          </a:xfrm>
          <a:prstGeom prst="ellipse">
            <a:avLst/>
          </a:prstGeom>
          <a:solidFill>
            <a:srgbClr val="F9B5EF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2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1" name="Flèche courbée vers le haut 50"/>
          <p:cNvSpPr/>
          <p:nvPr/>
        </p:nvSpPr>
        <p:spPr>
          <a:xfrm rot="18520576">
            <a:off x="999510" y="4614578"/>
            <a:ext cx="1216152" cy="39968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00166" y="3571876"/>
            <a:ext cx="534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latin typeface="Calibri"/>
              </a:rPr>
              <a:t>CDd</a:t>
            </a:r>
            <a:endParaRPr lang="fr-FR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2071702" y="1714488"/>
            <a:ext cx="914400" cy="714380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OLII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00794" y="142873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kern="0" dirty="0" smtClean="0">
                <a:cs typeface="Arial" pitchFamily="34" charset="0"/>
              </a:rPr>
              <a:t>LT allo réactif</a:t>
            </a:r>
          </a:p>
          <a:p>
            <a:pPr lvl="0" algn="ctr">
              <a:defRPr/>
            </a:pPr>
            <a:r>
              <a:rPr lang="fr-FR" kern="0" dirty="0" smtClean="0">
                <a:cs typeface="Arial" pitchFamily="34" charset="0"/>
              </a:rPr>
              <a:t>Receveur</a:t>
            </a:r>
            <a:endParaRPr lang="fr-FR" kern="0" dirty="0"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358114" y="292893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TCR</a:t>
            </a:r>
          </a:p>
          <a:p>
            <a:pPr algn="ctr"/>
            <a:r>
              <a:rPr lang="fr-FR" sz="2000" dirty="0" smtClean="0"/>
              <a:t>CMHII</a:t>
            </a:r>
            <a:endParaRPr lang="fr-FR" sz="2000" dirty="0"/>
          </a:p>
        </p:txBody>
      </p:sp>
      <p:sp>
        <p:nvSpPr>
          <p:cNvPr id="70" name="Titre 1"/>
          <p:cNvSpPr txBox="1">
            <a:spLocks/>
          </p:cNvSpPr>
          <p:nvPr/>
        </p:nvSpPr>
        <p:spPr>
          <a:xfrm>
            <a:off x="1500166" y="214290"/>
            <a:ext cx="5429288" cy="71438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Mécanisme de l’</a:t>
            </a:r>
            <a:r>
              <a:rPr kumimoji="0" lang="fr-FR" sz="1800" b="1" i="0" u="none" strike="noStrike" kern="1200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alloreconnaissance</a:t>
            </a:r>
            <a: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B-1-</a:t>
            </a:r>
            <a:r>
              <a:rPr kumimoji="0" lang="fr-FR" sz="1800" b="1" i="0" u="none" strike="noStrike" kern="1200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alloreconnaissance</a:t>
            </a:r>
            <a: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directe</a:t>
            </a:r>
            <a:br>
              <a:rPr kumimoji="0" lang="fr-FR" sz="1800" b="1" i="0" u="none" strike="noStrike" kern="1200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1800" b="1" i="0" u="none" strike="noStrike" kern="1200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500990" cy="1071570"/>
          </a:xfrm>
          <a:ln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algn="l"/>
            <a:r>
              <a:rPr lang="fr-FR" dirty="0" smtClean="0"/>
              <a:t>   </a:t>
            </a:r>
          </a:p>
          <a:p>
            <a:pPr algn="l"/>
            <a:endParaRPr lang="fr-FR" sz="1900" dirty="0" smtClean="0"/>
          </a:p>
          <a:p>
            <a:pPr algn="l"/>
            <a:r>
              <a:rPr lang="fr-FR" sz="1900" dirty="0" smtClean="0"/>
              <a:t>   </a:t>
            </a:r>
          </a:p>
          <a:p>
            <a:pPr algn="l"/>
            <a:r>
              <a:rPr lang="fr-FR" sz="1900" dirty="0" smtClean="0"/>
              <a:t>  </a:t>
            </a:r>
            <a:r>
              <a:rPr lang="fr-FR" sz="2900" dirty="0" smtClean="0"/>
              <a:t>•   La voie directe active les lymphocytes </a:t>
            </a:r>
            <a:r>
              <a:rPr lang="fr-FR" sz="2900" dirty="0" err="1" smtClean="0"/>
              <a:t>alloréactifs</a:t>
            </a:r>
            <a:r>
              <a:rPr lang="fr-FR" sz="2900" dirty="0" smtClean="0"/>
              <a:t> (CD4 etCD8)</a:t>
            </a:r>
          </a:p>
          <a:p>
            <a:pPr algn="l"/>
            <a:endParaRPr lang="fr-FR" sz="2900" dirty="0" smtClean="0"/>
          </a:p>
          <a:p>
            <a:pPr algn="l"/>
            <a:r>
              <a:rPr lang="fr-FR" sz="2900" dirty="0" smtClean="0">
                <a:solidFill>
                  <a:schemeClr val="bg1"/>
                </a:solidFill>
              </a:rPr>
              <a:t>  </a:t>
            </a:r>
            <a:r>
              <a:rPr lang="fr-FR" sz="2900" dirty="0" smtClean="0"/>
              <a:t>•   Elle est impliquée dans le rejet  aigu mais pas dans le chronique</a:t>
            </a:r>
            <a:endParaRPr lang="fr-FR" sz="1900" dirty="0" smtClean="0"/>
          </a:p>
          <a:p>
            <a:pPr algn="l"/>
            <a:endParaRPr lang="fr-FR" sz="2100" dirty="0" smtClean="0"/>
          </a:p>
          <a:p>
            <a:pPr algn="l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3857628"/>
            <a:ext cx="7429552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14348" y="392906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smtClean="0"/>
              <a:t>Les LT alloréactif appartiennent au répertoire lymphocytaire périphérique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la reconnaissance se fait par réaction croisées ou mimétisme moléculaire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leurs fréquence est de 0,1-10%  du répertoire LT total  </a:t>
            </a:r>
          </a:p>
          <a:p>
            <a:r>
              <a:rPr lang="fr-FR" dirty="0" smtClean="0"/>
              <a:t>  </a:t>
            </a:r>
            <a:endParaRPr lang="fr-FR" sz="1600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00166" y="0"/>
            <a:ext cx="5857916" cy="1143008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Mécanisme de l’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alloreconnaissance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B65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réponse adaptative</a:t>
            </a:r>
          </a:p>
          <a:p>
            <a:pPr marR="9144" lvl="0" algn="ctr">
              <a:spcBef>
                <a:spcPct val="0"/>
              </a:spcBef>
            </a:pPr>
            <a: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B-1-</a:t>
            </a:r>
            <a:r>
              <a:rPr lang="fr-FR" sz="2000" b="1" dirty="0" err="1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Alloreconnaissance</a:t>
            </a:r>
            <a: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 directe</a:t>
            </a:r>
            <a:b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eurs 5"/>
          <p:cNvSpPr/>
          <p:nvPr/>
        </p:nvSpPr>
        <p:spPr>
          <a:xfrm rot="7652103">
            <a:off x="6565296" y="2501922"/>
            <a:ext cx="466365" cy="572509"/>
          </a:xfrm>
          <a:prstGeom prst="pie">
            <a:avLst/>
          </a:prstGeom>
          <a:solidFill>
            <a:srgbClr val="CC6600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Demi-cadre 4"/>
          <p:cNvSpPr/>
          <p:nvPr/>
        </p:nvSpPr>
        <p:spPr>
          <a:xfrm rot="2475592">
            <a:off x="3966956" y="2321435"/>
            <a:ext cx="523111" cy="528522"/>
          </a:xfrm>
          <a:prstGeom prst="halfFrame">
            <a:avLst/>
          </a:prstGeom>
          <a:solidFill>
            <a:schemeClr val="tx2">
              <a:lumMod val="1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" name="Sous-titre 3"/>
          <p:cNvGrpSpPr>
            <a:grpSpLocks noGrp="1"/>
          </p:cNvGrpSpPr>
          <p:nvPr>
            <p:ph type="subTitle" idx="1"/>
          </p:nvPr>
        </p:nvGrpSpPr>
        <p:grpSpPr>
          <a:xfrm>
            <a:off x="3428993" y="1571612"/>
            <a:ext cx="4335477" cy="4079042"/>
            <a:chOff x="3106263" y="2199642"/>
            <a:chExt cx="2446223" cy="3420015"/>
          </a:xfrm>
        </p:grpSpPr>
        <p:grpSp>
          <p:nvGrpSpPr>
            <p:cNvPr id="8" name="Groupe 55"/>
            <p:cNvGrpSpPr/>
            <p:nvPr/>
          </p:nvGrpSpPr>
          <p:grpSpPr>
            <a:xfrm>
              <a:off x="3106263" y="2199642"/>
              <a:ext cx="2446223" cy="1812588"/>
              <a:chOff x="4320677" y="1972506"/>
              <a:chExt cx="2446223" cy="1812588"/>
            </a:xfrm>
          </p:grpSpPr>
          <p:sp>
            <p:nvSpPr>
              <p:cNvPr id="10" name="Chevron 9"/>
              <p:cNvSpPr/>
              <p:nvPr/>
            </p:nvSpPr>
            <p:spPr>
              <a:xfrm rot="4475031">
                <a:off x="6103716" y="3515094"/>
                <a:ext cx="396000" cy="144000"/>
              </a:xfrm>
              <a:prstGeom prst="chevron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600" b="1" kern="0" dirty="0">
                  <a:solidFill>
                    <a:srgbClr val="D303D3"/>
                  </a:solidFill>
                  <a:latin typeface="Calibri"/>
                </a:endParaRPr>
              </a:p>
            </p:txBody>
          </p:sp>
          <p:grpSp>
            <p:nvGrpSpPr>
              <p:cNvPr id="11" name="Groupe 16"/>
              <p:cNvGrpSpPr/>
              <p:nvPr/>
            </p:nvGrpSpPr>
            <p:grpSpPr>
              <a:xfrm>
                <a:off x="5815104" y="2265785"/>
                <a:ext cx="951796" cy="642942"/>
                <a:chOff x="6321350" y="4120320"/>
                <a:chExt cx="814349" cy="469904"/>
              </a:xfrm>
              <a:solidFill>
                <a:srgbClr val="219B11"/>
              </a:solidFill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6321350" y="4120320"/>
                  <a:ext cx="814349" cy="469904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6543144" y="4205608"/>
                  <a:ext cx="328175" cy="297056"/>
                </a:xfrm>
                <a:prstGeom prst="ellipse">
                  <a:avLst/>
                </a:prstGeom>
                <a:solidFill>
                  <a:srgbClr val="FFFF66"/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6479774" y="4248251"/>
                  <a:ext cx="619857" cy="183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CD4+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e 16"/>
              <p:cNvGrpSpPr/>
              <p:nvPr/>
            </p:nvGrpSpPr>
            <p:grpSpPr>
              <a:xfrm>
                <a:off x="4320677" y="1972506"/>
                <a:ext cx="926017" cy="642943"/>
                <a:chOff x="6204039" y="4114821"/>
                <a:chExt cx="792292" cy="469905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3" name="Ellipse 12"/>
                <p:cNvSpPr/>
                <p:nvPr/>
              </p:nvSpPr>
              <p:spPr>
                <a:xfrm>
                  <a:off x="6204039" y="4114821"/>
                  <a:ext cx="714380" cy="46990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6341987" y="4202373"/>
                  <a:ext cx="380219" cy="322668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6376474" y="4246149"/>
                  <a:ext cx="619857" cy="183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CD8+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ZoneTexte 5"/>
            <p:cNvSpPr txBox="1"/>
            <p:nvPr/>
          </p:nvSpPr>
          <p:spPr>
            <a:xfrm>
              <a:off x="3428992" y="5335801"/>
              <a:ext cx="2071702" cy="283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CD</a:t>
              </a:r>
              <a:r>
                <a:rPr kumimoji="0" lang="fr-FR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du </a:t>
              </a:r>
              <a:r>
                <a:rPr lang="fr-FR" sz="1600" b="1" kern="0" dirty="0" smtClean="0">
                  <a:latin typeface="Arial" pitchFamily="34" charset="0"/>
                  <a:cs typeface="Arial" pitchFamily="34" charset="0"/>
                </a:rPr>
                <a:t>Receveur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rme libre 3"/>
          <p:cNvSpPr/>
          <p:nvPr/>
        </p:nvSpPr>
        <p:spPr>
          <a:xfrm>
            <a:off x="3929059" y="2786059"/>
            <a:ext cx="537029" cy="399143"/>
          </a:xfrm>
          <a:custGeom>
            <a:avLst/>
            <a:gdLst>
              <a:gd name="connsiteX0" fmla="*/ 70153 w 537029"/>
              <a:gd name="connsiteY0" fmla="*/ 319315 h 399143"/>
              <a:gd name="connsiteX1" fmla="*/ 70153 w 537029"/>
              <a:gd name="connsiteY1" fmla="*/ 217715 h 399143"/>
              <a:gd name="connsiteX2" fmla="*/ 26610 w 537029"/>
              <a:gd name="connsiteY2" fmla="*/ 101600 h 399143"/>
              <a:gd name="connsiteX3" fmla="*/ 26610 w 537029"/>
              <a:gd name="connsiteY3" fmla="*/ 58058 h 399143"/>
              <a:gd name="connsiteX4" fmla="*/ 186268 w 537029"/>
              <a:gd name="connsiteY4" fmla="*/ 0 h 399143"/>
              <a:gd name="connsiteX5" fmla="*/ 215296 w 537029"/>
              <a:gd name="connsiteY5" fmla="*/ 58058 h 399143"/>
              <a:gd name="connsiteX6" fmla="*/ 229810 w 537029"/>
              <a:gd name="connsiteY6" fmla="*/ 130629 h 399143"/>
              <a:gd name="connsiteX7" fmla="*/ 389468 w 537029"/>
              <a:gd name="connsiteY7" fmla="*/ 72572 h 399143"/>
              <a:gd name="connsiteX8" fmla="*/ 491068 w 537029"/>
              <a:gd name="connsiteY8" fmla="*/ 58058 h 399143"/>
              <a:gd name="connsiteX9" fmla="*/ 534610 w 537029"/>
              <a:gd name="connsiteY9" fmla="*/ 130629 h 399143"/>
              <a:gd name="connsiteX10" fmla="*/ 476553 w 537029"/>
              <a:gd name="connsiteY10" fmla="*/ 203200 h 399143"/>
              <a:gd name="connsiteX11" fmla="*/ 360439 w 537029"/>
              <a:gd name="connsiteY11" fmla="*/ 232229 h 399143"/>
              <a:gd name="connsiteX12" fmla="*/ 316896 w 537029"/>
              <a:gd name="connsiteY12" fmla="*/ 246743 h 399143"/>
              <a:gd name="connsiteX13" fmla="*/ 287868 w 537029"/>
              <a:gd name="connsiteY13" fmla="*/ 391886 h 399143"/>
              <a:gd name="connsiteX14" fmla="*/ 70153 w 537029"/>
              <a:gd name="connsiteY14" fmla="*/ 319315 h 39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029" h="399143">
                <a:moveTo>
                  <a:pt x="70153" y="319315"/>
                </a:moveTo>
                <a:cubicBezTo>
                  <a:pt x="33867" y="290287"/>
                  <a:pt x="77410" y="254001"/>
                  <a:pt x="70153" y="217715"/>
                </a:cubicBezTo>
                <a:cubicBezTo>
                  <a:pt x="62896" y="181429"/>
                  <a:pt x="33867" y="128210"/>
                  <a:pt x="26610" y="101600"/>
                </a:cubicBezTo>
                <a:cubicBezTo>
                  <a:pt x="19353" y="74990"/>
                  <a:pt x="0" y="74991"/>
                  <a:pt x="26610" y="58058"/>
                </a:cubicBezTo>
                <a:cubicBezTo>
                  <a:pt x="53220" y="41125"/>
                  <a:pt x="154820" y="0"/>
                  <a:pt x="186268" y="0"/>
                </a:cubicBezTo>
                <a:cubicBezTo>
                  <a:pt x="217716" y="0"/>
                  <a:pt x="208039" y="36287"/>
                  <a:pt x="215296" y="58058"/>
                </a:cubicBezTo>
                <a:cubicBezTo>
                  <a:pt x="222553" y="79829"/>
                  <a:pt x="200781" y="128210"/>
                  <a:pt x="229810" y="130629"/>
                </a:cubicBezTo>
                <a:cubicBezTo>
                  <a:pt x="258839" y="133048"/>
                  <a:pt x="345925" y="84667"/>
                  <a:pt x="389468" y="72572"/>
                </a:cubicBezTo>
                <a:cubicBezTo>
                  <a:pt x="433011" y="60477"/>
                  <a:pt x="466878" y="48382"/>
                  <a:pt x="491068" y="58058"/>
                </a:cubicBezTo>
                <a:cubicBezTo>
                  <a:pt x="515258" y="67734"/>
                  <a:pt x="537029" y="106439"/>
                  <a:pt x="534610" y="130629"/>
                </a:cubicBezTo>
                <a:cubicBezTo>
                  <a:pt x="532191" y="154819"/>
                  <a:pt x="505581" y="186267"/>
                  <a:pt x="476553" y="203200"/>
                </a:cubicBezTo>
                <a:cubicBezTo>
                  <a:pt x="447525" y="220133"/>
                  <a:pt x="387049" y="224972"/>
                  <a:pt x="360439" y="232229"/>
                </a:cubicBezTo>
                <a:cubicBezTo>
                  <a:pt x="333829" y="239486"/>
                  <a:pt x="328991" y="220134"/>
                  <a:pt x="316896" y="246743"/>
                </a:cubicBezTo>
                <a:cubicBezTo>
                  <a:pt x="304801" y="273352"/>
                  <a:pt x="328992" y="384629"/>
                  <a:pt x="287868" y="391886"/>
                </a:cubicBezTo>
                <a:cubicBezTo>
                  <a:pt x="246744" y="399143"/>
                  <a:pt x="106439" y="348343"/>
                  <a:pt x="70153" y="319315"/>
                </a:cubicBezTo>
                <a:close/>
              </a:path>
            </a:pathLst>
          </a:custGeom>
          <a:solidFill>
            <a:srgbClr val="3C02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/>
            </a:endParaRPr>
          </a:p>
        </p:txBody>
      </p:sp>
      <p:sp>
        <p:nvSpPr>
          <p:cNvPr id="19" name="Larme 18"/>
          <p:cNvSpPr/>
          <p:nvPr/>
        </p:nvSpPr>
        <p:spPr>
          <a:xfrm rot="8814320">
            <a:off x="6776443" y="2889014"/>
            <a:ext cx="199764" cy="283777"/>
          </a:xfrm>
          <a:prstGeom prst="teardrop">
            <a:avLst>
              <a:gd name="adj" fmla="val 141714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Larme 19"/>
          <p:cNvSpPr/>
          <p:nvPr/>
        </p:nvSpPr>
        <p:spPr>
          <a:xfrm rot="8814320">
            <a:off x="4133205" y="2531825"/>
            <a:ext cx="199764" cy="283777"/>
          </a:xfrm>
          <a:prstGeom prst="teardrop">
            <a:avLst>
              <a:gd name="adj" fmla="val 141714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Forme libre 20"/>
          <p:cNvSpPr/>
          <p:nvPr/>
        </p:nvSpPr>
        <p:spPr>
          <a:xfrm rot="168806">
            <a:off x="3429019" y="2746386"/>
            <a:ext cx="4071970" cy="2835441"/>
          </a:xfrm>
          <a:custGeom>
            <a:avLst/>
            <a:gdLst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432068"/>
              <a:gd name="connsiteY0" fmla="*/ 626533 h 2760133"/>
              <a:gd name="connsiteX1" fmla="*/ 2160210 w 4432068"/>
              <a:gd name="connsiteY1" fmla="*/ 684591 h 2760133"/>
              <a:gd name="connsiteX2" fmla="*/ 2581124 w 4432068"/>
              <a:gd name="connsiteY2" fmla="*/ 205619 h 2760133"/>
              <a:gd name="connsiteX3" fmla="*/ 2624667 w 4432068"/>
              <a:gd name="connsiteY3" fmla="*/ 1061962 h 2760133"/>
              <a:gd name="connsiteX4" fmla="*/ 3959982 w 4432068"/>
              <a:gd name="connsiteY4" fmla="*/ 713619 h 2760133"/>
              <a:gd name="connsiteX5" fmla="*/ 3945467 w 4432068"/>
              <a:gd name="connsiteY5" fmla="*/ 1032933 h 2760133"/>
              <a:gd name="connsiteX6" fmla="*/ 2595639 w 4432068"/>
              <a:gd name="connsiteY6" fmla="*/ 1569962 h 2760133"/>
              <a:gd name="connsiteX7" fmla="*/ 4076096 w 4432068"/>
              <a:gd name="connsiteY7" fmla="*/ 2092476 h 2760133"/>
              <a:gd name="connsiteX8" fmla="*/ 2145696 w 4432068"/>
              <a:gd name="connsiteY8" fmla="*/ 1787676 h 2760133"/>
              <a:gd name="connsiteX9" fmla="*/ 1507067 w 4432068"/>
              <a:gd name="connsiteY9" fmla="*/ 2760133 h 2760133"/>
              <a:gd name="connsiteX10" fmla="*/ 1637696 w 4432068"/>
              <a:gd name="connsiteY10" fmla="*/ 1787676 h 2760133"/>
              <a:gd name="connsiteX11" fmla="*/ 1144210 w 4432068"/>
              <a:gd name="connsiteY11" fmla="*/ 1555448 h 2760133"/>
              <a:gd name="connsiteX12" fmla="*/ 258839 w 4432068"/>
              <a:gd name="connsiteY12" fmla="*/ 2411791 h 2760133"/>
              <a:gd name="connsiteX13" fmla="*/ 955524 w 4432068"/>
              <a:gd name="connsiteY13" fmla="*/ 1192591 h 2760133"/>
              <a:gd name="connsiteX14" fmla="*/ 26610 w 4432068"/>
              <a:gd name="connsiteY14" fmla="*/ 800705 h 2760133"/>
              <a:gd name="connsiteX15" fmla="*/ 1115182 w 4432068"/>
              <a:gd name="connsiteY15" fmla="*/ 844248 h 2760133"/>
              <a:gd name="connsiteX16" fmla="*/ 258839 w 4432068"/>
              <a:gd name="connsiteY16" fmla="*/ 31448 h 2760133"/>
              <a:gd name="connsiteX17" fmla="*/ 1739296 w 4432068"/>
              <a:gd name="connsiteY17" fmla="*/ 655562 h 2760133"/>
              <a:gd name="connsiteX18" fmla="*/ 1739296 w 4432068"/>
              <a:gd name="connsiteY18" fmla="*/ 655562 h 2760133"/>
              <a:gd name="connsiteX19" fmla="*/ 1768324 w 4432068"/>
              <a:gd name="connsiteY19" fmla="*/ 641048 h 2760133"/>
              <a:gd name="connsiteX20" fmla="*/ 1768324 w 4432068"/>
              <a:gd name="connsiteY20" fmla="*/ 641048 h 2760133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243121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1089816 w 4432068"/>
              <a:gd name="connsiteY17" fmla="*/ 933098 h 2910778"/>
              <a:gd name="connsiteX18" fmla="*/ 258839 w 4432068"/>
              <a:gd name="connsiteY18" fmla="*/ 182093 h 2910778"/>
              <a:gd name="connsiteX19" fmla="*/ 1739296 w 4432068"/>
              <a:gd name="connsiteY19" fmla="*/ 806207 h 2910778"/>
              <a:gd name="connsiteX20" fmla="*/ 1739296 w 4432068"/>
              <a:gd name="connsiteY20" fmla="*/ 806207 h 2910778"/>
              <a:gd name="connsiteX21" fmla="*/ 1768324 w 4432068"/>
              <a:gd name="connsiteY21" fmla="*/ 791693 h 2910778"/>
              <a:gd name="connsiteX22" fmla="*/ 1768324 w 4432068"/>
              <a:gd name="connsiteY22" fmla="*/ 791693 h 29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2068" h="2910778">
                <a:moveTo>
                  <a:pt x="1666724" y="777178"/>
                </a:moveTo>
                <a:cubicBezTo>
                  <a:pt x="1837267" y="841283"/>
                  <a:pt x="2007810" y="954283"/>
                  <a:pt x="2160210" y="835236"/>
                </a:cubicBezTo>
                <a:cubicBezTo>
                  <a:pt x="2312610" y="716189"/>
                  <a:pt x="2503715" y="0"/>
                  <a:pt x="2581124" y="62895"/>
                </a:cubicBezTo>
                <a:cubicBezTo>
                  <a:pt x="2658533" y="125790"/>
                  <a:pt x="2394858" y="1079046"/>
                  <a:pt x="2624667" y="1212607"/>
                </a:cubicBezTo>
                <a:cubicBezTo>
                  <a:pt x="2854476" y="1346168"/>
                  <a:pt x="3739849" y="869102"/>
                  <a:pt x="3959982" y="864264"/>
                </a:cubicBezTo>
                <a:cubicBezTo>
                  <a:pt x="4180115" y="859426"/>
                  <a:pt x="4432068" y="938113"/>
                  <a:pt x="3945467" y="1183578"/>
                </a:cubicBezTo>
                <a:cubicBezTo>
                  <a:pt x="3667954" y="1128753"/>
                  <a:pt x="2573868" y="1482907"/>
                  <a:pt x="2595639" y="1720607"/>
                </a:cubicBezTo>
                <a:cubicBezTo>
                  <a:pt x="2617410" y="1958307"/>
                  <a:pt x="4151087" y="2573491"/>
                  <a:pt x="4076096" y="2609777"/>
                </a:cubicBezTo>
                <a:cubicBezTo>
                  <a:pt x="4001105" y="2646063"/>
                  <a:pt x="2573867" y="1888154"/>
                  <a:pt x="2145696" y="1938321"/>
                </a:cubicBezTo>
                <a:cubicBezTo>
                  <a:pt x="1717525" y="1988488"/>
                  <a:pt x="1591734" y="2910778"/>
                  <a:pt x="1507067" y="2910778"/>
                </a:cubicBezTo>
                <a:cubicBezTo>
                  <a:pt x="1422400" y="2910778"/>
                  <a:pt x="1698172" y="2139102"/>
                  <a:pt x="1637696" y="1938321"/>
                </a:cubicBezTo>
                <a:cubicBezTo>
                  <a:pt x="1577220" y="1737540"/>
                  <a:pt x="1374019" y="1602074"/>
                  <a:pt x="1144210" y="1706093"/>
                </a:cubicBezTo>
                <a:cubicBezTo>
                  <a:pt x="914401" y="1810112"/>
                  <a:pt x="290287" y="2622912"/>
                  <a:pt x="258839" y="2562436"/>
                </a:cubicBezTo>
                <a:cubicBezTo>
                  <a:pt x="227391" y="2501960"/>
                  <a:pt x="994229" y="1611750"/>
                  <a:pt x="955524" y="1343236"/>
                </a:cubicBezTo>
                <a:cubicBezTo>
                  <a:pt x="916819" y="1074722"/>
                  <a:pt x="0" y="1009407"/>
                  <a:pt x="26610" y="951350"/>
                </a:cubicBezTo>
                <a:cubicBezTo>
                  <a:pt x="53220" y="893293"/>
                  <a:pt x="935348" y="992968"/>
                  <a:pt x="1115182" y="994893"/>
                </a:cubicBezTo>
                <a:cubicBezTo>
                  <a:pt x="1295016" y="996818"/>
                  <a:pt x="1109842" y="973197"/>
                  <a:pt x="1105614" y="962898"/>
                </a:cubicBezTo>
                <a:cubicBezTo>
                  <a:pt x="1101386" y="952599"/>
                  <a:pt x="1230945" y="1063232"/>
                  <a:pt x="1089816" y="933098"/>
                </a:cubicBezTo>
                <a:cubicBezTo>
                  <a:pt x="948687" y="802964"/>
                  <a:pt x="150592" y="203241"/>
                  <a:pt x="258839" y="182093"/>
                </a:cubicBezTo>
                <a:cubicBezTo>
                  <a:pt x="367086" y="160945"/>
                  <a:pt x="1739296" y="806207"/>
                  <a:pt x="1739296" y="806207"/>
                </a:cubicBezTo>
                <a:lnTo>
                  <a:pt x="1739296" y="806207"/>
                </a:lnTo>
                <a:lnTo>
                  <a:pt x="1768324" y="791693"/>
                </a:lnTo>
                <a:lnTo>
                  <a:pt x="1768324" y="791693"/>
                </a:lnTo>
              </a:path>
            </a:pathLst>
          </a:custGeom>
          <a:solidFill>
            <a:srgbClr val="D303D3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786345" y="3691893"/>
            <a:ext cx="787606" cy="487123"/>
          </a:xfrm>
          <a:prstGeom prst="ellipse">
            <a:avLst/>
          </a:prstGeom>
          <a:solidFill>
            <a:srgbClr val="F9B5EF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latin typeface="Calibri"/>
              </a:rPr>
              <a:t>CDr</a:t>
            </a:r>
            <a:endParaRPr lang="fr-FR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0" y="4357694"/>
            <a:ext cx="1071570" cy="1500198"/>
          </a:xfrm>
          <a:custGeom>
            <a:avLst/>
            <a:gdLst>
              <a:gd name="connsiteX0" fmla="*/ 1233714 w 1533676"/>
              <a:gd name="connsiteY0" fmla="*/ 972456 h 2781904"/>
              <a:gd name="connsiteX1" fmla="*/ 1306286 w 1533676"/>
              <a:gd name="connsiteY1" fmla="*/ 856342 h 2781904"/>
              <a:gd name="connsiteX2" fmla="*/ 1393371 w 1533676"/>
              <a:gd name="connsiteY2" fmla="*/ 362856 h 2781904"/>
              <a:gd name="connsiteX3" fmla="*/ 986971 w 1533676"/>
              <a:gd name="connsiteY3" fmla="*/ 29028 h 2781904"/>
              <a:gd name="connsiteX4" fmla="*/ 391886 w 1533676"/>
              <a:gd name="connsiteY4" fmla="*/ 188685 h 2781904"/>
              <a:gd name="connsiteX5" fmla="*/ 72571 w 1533676"/>
              <a:gd name="connsiteY5" fmla="*/ 1059542 h 2781904"/>
              <a:gd name="connsiteX6" fmla="*/ 159657 w 1533676"/>
              <a:gd name="connsiteY6" fmla="*/ 2133599 h 2781904"/>
              <a:gd name="connsiteX7" fmla="*/ 1030514 w 1533676"/>
              <a:gd name="connsiteY7" fmla="*/ 2743199 h 2781904"/>
              <a:gd name="connsiteX8" fmla="*/ 1480457 w 1533676"/>
              <a:gd name="connsiteY8" fmla="*/ 2365828 h 2781904"/>
              <a:gd name="connsiteX9" fmla="*/ 1349828 w 1533676"/>
              <a:gd name="connsiteY9" fmla="*/ 1712685 h 2781904"/>
              <a:gd name="connsiteX10" fmla="*/ 1045028 w 1533676"/>
              <a:gd name="connsiteY10" fmla="*/ 1480456 h 2781904"/>
              <a:gd name="connsiteX11" fmla="*/ 1030514 w 1533676"/>
              <a:gd name="connsiteY11" fmla="*/ 1320799 h 2781904"/>
              <a:gd name="connsiteX12" fmla="*/ 1262743 w 1533676"/>
              <a:gd name="connsiteY12" fmla="*/ 914399 h 2781904"/>
              <a:gd name="connsiteX13" fmla="*/ 1262743 w 1533676"/>
              <a:gd name="connsiteY13" fmla="*/ 914399 h 2781904"/>
              <a:gd name="connsiteX0" fmla="*/ 1233714 w 1533676"/>
              <a:gd name="connsiteY0" fmla="*/ 972456 h 2781904"/>
              <a:gd name="connsiteX1" fmla="*/ 1306286 w 1533676"/>
              <a:gd name="connsiteY1" fmla="*/ 856342 h 2781904"/>
              <a:gd name="connsiteX2" fmla="*/ 1393371 w 1533676"/>
              <a:gd name="connsiteY2" fmla="*/ 362856 h 2781904"/>
              <a:gd name="connsiteX3" fmla="*/ 986971 w 1533676"/>
              <a:gd name="connsiteY3" fmla="*/ 29028 h 2781904"/>
              <a:gd name="connsiteX4" fmla="*/ 391886 w 1533676"/>
              <a:gd name="connsiteY4" fmla="*/ 188685 h 2781904"/>
              <a:gd name="connsiteX5" fmla="*/ 72571 w 1533676"/>
              <a:gd name="connsiteY5" fmla="*/ 1059542 h 2781904"/>
              <a:gd name="connsiteX6" fmla="*/ 159657 w 1533676"/>
              <a:gd name="connsiteY6" fmla="*/ 2133599 h 2781904"/>
              <a:gd name="connsiteX7" fmla="*/ 1030514 w 1533676"/>
              <a:gd name="connsiteY7" fmla="*/ 2743199 h 2781904"/>
              <a:gd name="connsiteX8" fmla="*/ 1480457 w 1533676"/>
              <a:gd name="connsiteY8" fmla="*/ 2365828 h 2781904"/>
              <a:gd name="connsiteX9" fmla="*/ 1349828 w 1533676"/>
              <a:gd name="connsiteY9" fmla="*/ 1712685 h 2781904"/>
              <a:gd name="connsiteX10" fmla="*/ 1045028 w 1533676"/>
              <a:gd name="connsiteY10" fmla="*/ 1480456 h 2781904"/>
              <a:gd name="connsiteX11" fmla="*/ 1030514 w 1533676"/>
              <a:gd name="connsiteY11" fmla="*/ 1320799 h 2781904"/>
              <a:gd name="connsiteX12" fmla="*/ 1262743 w 1533676"/>
              <a:gd name="connsiteY12" fmla="*/ 914399 h 2781904"/>
              <a:gd name="connsiteX13" fmla="*/ 1262743 w 1533676"/>
              <a:gd name="connsiteY13" fmla="*/ 914399 h 278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676" h="2781904">
                <a:moveTo>
                  <a:pt x="1233714" y="972456"/>
                </a:moveTo>
                <a:cubicBezTo>
                  <a:pt x="1256695" y="965199"/>
                  <a:pt x="1279677" y="957942"/>
                  <a:pt x="1306286" y="856342"/>
                </a:cubicBezTo>
                <a:cubicBezTo>
                  <a:pt x="1332895" y="754742"/>
                  <a:pt x="1446590" y="500742"/>
                  <a:pt x="1393371" y="362856"/>
                </a:cubicBezTo>
                <a:cubicBezTo>
                  <a:pt x="1340152" y="224970"/>
                  <a:pt x="1153885" y="58056"/>
                  <a:pt x="986971" y="29028"/>
                </a:cubicBezTo>
                <a:cubicBezTo>
                  <a:pt x="820057" y="0"/>
                  <a:pt x="544286" y="16933"/>
                  <a:pt x="391886" y="188685"/>
                </a:cubicBezTo>
                <a:cubicBezTo>
                  <a:pt x="239486" y="360437"/>
                  <a:pt x="111276" y="735390"/>
                  <a:pt x="72571" y="1059542"/>
                </a:cubicBezTo>
                <a:cubicBezTo>
                  <a:pt x="33866" y="1383694"/>
                  <a:pt x="0" y="1852990"/>
                  <a:pt x="159657" y="2133599"/>
                </a:cubicBezTo>
                <a:cubicBezTo>
                  <a:pt x="319314" y="2414208"/>
                  <a:pt x="810381" y="2704494"/>
                  <a:pt x="1030514" y="2743199"/>
                </a:cubicBezTo>
                <a:cubicBezTo>
                  <a:pt x="1250647" y="2781904"/>
                  <a:pt x="1427238" y="2537580"/>
                  <a:pt x="1480457" y="2365828"/>
                </a:cubicBezTo>
                <a:cubicBezTo>
                  <a:pt x="1533676" y="2194076"/>
                  <a:pt x="1422400" y="1860247"/>
                  <a:pt x="1349828" y="1712685"/>
                </a:cubicBezTo>
                <a:cubicBezTo>
                  <a:pt x="1277256" y="1565123"/>
                  <a:pt x="1098247" y="1545770"/>
                  <a:pt x="1045028" y="1480456"/>
                </a:cubicBezTo>
                <a:cubicBezTo>
                  <a:pt x="991809" y="1415142"/>
                  <a:pt x="994228" y="1415142"/>
                  <a:pt x="1030514" y="1320799"/>
                </a:cubicBezTo>
                <a:cubicBezTo>
                  <a:pt x="1066800" y="1226456"/>
                  <a:pt x="1224038" y="982132"/>
                  <a:pt x="1262743" y="914399"/>
                </a:cubicBezTo>
                <a:lnTo>
                  <a:pt x="1262743" y="914399"/>
                </a:lnTo>
              </a:path>
            </a:pathLst>
          </a:custGeom>
          <a:solidFill>
            <a:srgbClr val="A63830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43074" y="5286388"/>
            <a:ext cx="1000132" cy="57150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Greffon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Flèche courbée vers le bas 24"/>
          <p:cNvSpPr/>
          <p:nvPr/>
        </p:nvSpPr>
        <p:spPr>
          <a:xfrm rot="18651005">
            <a:off x="458237" y="2128246"/>
            <a:ext cx="1684566" cy="46535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0396" y="1428736"/>
            <a:ext cx="5786478" cy="4572032"/>
          </a:xfrm>
          <a:prstGeom prst="rect">
            <a:avLst/>
          </a:prstGeom>
          <a:noFill/>
          <a:ln>
            <a:solidFill>
              <a:srgbClr val="A63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1143008" y="3143248"/>
            <a:ext cx="1464449" cy="1285885"/>
          </a:xfrm>
          <a:custGeom>
            <a:avLst/>
            <a:gdLst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180115"/>
              <a:gd name="connsiteY0" fmla="*/ 626533 h 2760133"/>
              <a:gd name="connsiteX1" fmla="*/ 2160210 w 4180115"/>
              <a:gd name="connsiteY1" fmla="*/ 684591 h 2760133"/>
              <a:gd name="connsiteX2" fmla="*/ 2581124 w 4180115"/>
              <a:gd name="connsiteY2" fmla="*/ 205619 h 2760133"/>
              <a:gd name="connsiteX3" fmla="*/ 2624667 w 4180115"/>
              <a:gd name="connsiteY3" fmla="*/ 1061962 h 2760133"/>
              <a:gd name="connsiteX4" fmla="*/ 3959982 w 4180115"/>
              <a:gd name="connsiteY4" fmla="*/ 713619 h 2760133"/>
              <a:gd name="connsiteX5" fmla="*/ 3945467 w 4180115"/>
              <a:gd name="connsiteY5" fmla="*/ 1032933 h 2760133"/>
              <a:gd name="connsiteX6" fmla="*/ 2595639 w 4180115"/>
              <a:gd name="connsiteY6" fmla="*/ 1569962 h 2760133"/>
              <a:gd name="connsiteX7" fmla="*/ 4076096 w 4180115"/>
              <a:gd name="connsiteY7" fmla="*/ 2092476 h 2760133"/>
              <a:gd name="connsiteX8" fmla="*/ 2145696 w 4180115"/>
              <a:gd name="connsiteY8" fmla="*/ 1787676 h 2760133"/>
              <a:gd name="connsiteX9" fmla="*/ 1507067 w 4180115"/>
              <a:gd name="connsiteY9" fmla="*/ 2760133 h 2760133"/>
              <a:gd name="connsiteX10" fmla="*/ 1637696 w 4180115"/>
              <a:gd name="connsiteY10" fmla="*/ 1787676 h 2760133"/>
              <a:gd name="connsiteX11" fmla="*/ 1144210 w 4180115"/>
              <a:gd name="connsiteY11" fmla="*/ 1555448 h 2760133"/>
              <a:gd name="connsiteX12" fmla="*/ 258839 w 4180115"/>
              <a:gd name="connsiteY12" fmla="*/ 2411791 h 2760133"/>
              <a:gd name="connsiteX13" fmla="*/ 955524 w 4180115"/>
              <a:gd name="connsiteY13" fmla="*/ 1192591 h 2760133"/>
              <a:gd name="connsiteX14" fmla="*/ 26610 w 4180115"/>
              <a:gd name="connsiteY14" fmla="*/ 800705 h 2760133"/>
              <a:gd name="connsiteX15" fmla="*/ 1115182 w 4180115"/>
              <a:gd name="connsiteY15" fmla="*/ 844248 h 2760133"/>
              <a:gd name="connsiteX16" fmla="*/ 258839 w 4180115"/>
              <a:gd name="connsiteY16" fmla="*/ 31448 h 2760133"/>
              <a:gd name="connsiteX17" fmla="*/ 1739296 w 4180115"/>
              <a:gd name="connsiteY17" fmla="*/ 655562 h 2760133"/>
              <a:gd name="connsiteX18" fmla="*/ 1739296 w 4180115"/>
              <a:gd name="connsiteY18" fmla="*/ 655562 h 2760133"/>
              <a:gd name="connsiteX19" fmla="*/ 1768324 w 4180115"/>
              <a:gd name="connsiteY19" fmla="*/ 641048 h 2760133"/>
              <a:gd name="connsiteX20" fmla="*/ 1768324 w 4180115"/>
              <a:gd name="connsiteY20" fmla="*/ 641048 h 2760133"/>
              <a:gd name="connsiteX0" fmla="*/ 1666724 w 4432068"/>
              <a:gd name="connsiteY0" fmla="*/ 626533 h 2760133"/>
              <a:gd name="connsiteX1" fmla="*/ 2160210 w 4432068"/>
              <a:gd name="connsiteY1" fmla="*/ 684591 h 2760133"/>
              <a:gd name="connsiteX2" fmla="*/ 2581124 w 4432068"/>
              <a:gd name="connsiteY2" fmla="*/ 205619 h 2760133"/>
              <a:gd name="connsiteX3" fmla="*/ 2624667 w 4432068"/>
              <a:gd name="connsiteY3" fmla="*/ 1061962 h 2760133"/>
              <a:gd name="connsiteX4" fmla="*/ 3959982 w 4432068"/>
              <a:gd name="connsiteY4" fmla="*/ 713619 h 2760133"/>
              <a:gd name="connsiteX5" fmla="*/ 3945467 w 4432068"/>
              <a:gd name="connsiteY5" fmla="*/ 1032933 h 2760133"/>
              <a:gd name="connsiteX6" fmla="*/ 2595639 w 4432068"/>
              <a:gd name="connsiteY6" fmla="*/ 1569962 h 2760133"/>
              <a:gd name="connsiteX7" fmla="*/ 4076096 w 4432068"/>
              <a:gd name="connsiteY7" fmla="*/ 2092476 h 2760133"/>
              <a:gd name="connsiteX8" fmla="*/ 2145696 w 4432068"/>
              <a:gd name="connsiteY8" fmla="*/ 1787676 h 2760133"/>
              <a:gd name="connsiteX9" fmla="*/ 1507067 w 4432068"/>
              <a:gd name="connsiteY9" fmla="*/ 2760133 h 2760133"/>
              <a:gd name="connsiteX10" fmla="*/ 1637696 w 4432068"/>
              <a:gd name="connsiteY10" fmla="*/ 1787676 h 2760133"/>
              <a:gd name="connsiteX11" fmla="*/ 1144210 w 4432068"/>
              <a:gd name="connsiteY11" fmla="*/ 1555448 h 2760133"/>
              <a:gd name="connsiteX12" fmla="*/ 258839 w 4432068"/>
              <a:gd name="connsiteY12" fmla="*/ 2411791 h 2760133"/>
              <a:gd name="connsiteX13" fmla="*/ 955524 w 4432068"/>
              <a:gd name="connsiteY13" fmla="*/ 1192591 h 2760133"/>
              <a:gd name="connsiteX14" fmla="*/ 26610 w 4432068"/>
              <a:gd name="connsiteY14" fmla="*/ 800705 h 2760133"/>
              <a:gd name="connsiteX15" fmla="*/ 1115182 w 4432068"/>
              <a:gd name="connsiteY15" fmla="*/ 844248 h 2760133"/>
              <a:gd name="connsiteX16" fmla="*/ 258839 w 4432068"/>
              <a:gd name="connsiteY16" fmla="*/ 31448 h 2760133"/>
              <a:gd name="connsiteX17" fmla="*/ 1739296 w 4432068"/>
              <a:gd name="connsiteY17" fmla="*/ 655562 h 2760133"/>
              <a:gd name="connsiteX18" fmla="*/ 1739296 w 4432068"/>
              <a:gd name="connsiteY18" fmla="*/ 655562 h 2760133"/>
              <a:gd name="connsiteX19" fmla="*/ 1768324 w 4432068"/>
              <a:gd name="connsiteY19" fmla="*/ 641048 h 2760133"/>
              <a:gd name="connsiteX20" fmla="*/ 1768324 w 4432068"/>
              <a:gd name="connsiteY20" fmla="*/ 641048 h 2760133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243121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258839 w 4432068"/>
              <a:gd name="connsiteY16" fmla="*/ 182093 h 2910778"/>
              <a:gd name="connsiteX17" fmla="*/ 1739296 w 4432068"/>
              <a:gd name="connsiteY17" fmla="*/ 806207 h 2910778"/>
              <a:gd name="connsiteX18" fmla="*/ 1739296 w 4432068"/>
              <a:gd name="connsiteY18" fmla="*/ 806207 h 2910778"/>
              <a:gd name="connsiteX19" fmla="*/ 1768324 w 4432068"/>
              <a:gd name="connsiteY19" fmla="*/ 791693 h 2910778"/>
              <a:gd name="connsiteX20" fmla="*/ 1768324 w 4432068"/>
              <a:gd name="connsiteY20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258839 w 4432068"/>
              <a:gd name="connsiteY17" fmla="*/ 182093 h 2910778"/>
              <a:gd name="connsiteX18" fmla="*/ 1739296 w 4432068"/>
              <a:gd name="connsiteY18" fmla="*/ 806207 h 2910778"/>
              <a:gd name="connsiteX19" fmla="*/ 1739296 w 4432068"/>
              <a:gd name="connsiteY19" fmla="*/ 806207 h 2910778"/>
              <a:gd name="connsiteX20" fmla="*/ 1768324 w 4432068"/>
              <a:gd name="connsiteY20" fmla="*/ 791693 h 2910778"/>
              <a:gd name="connsiteX21" fmla="*/ 1768324 w 4432068"/>
              <a:gd name="connsiteY21" fmla="*/ 791693 h 2910778"/>
              <a:gd name="connsiteX0" fmla="*/ 1666724 w 4432068"/>
              <a:gd name="connsiteY0" fmla="*/ 777178 h 2910778"/>
              <a:gd name="connsiteX1" fmla="*/ 2160210 w 4432068"/>
              <a:gd name="connsiteY1" fmla="*/ 835236 h 2910778"/>
              <a:gd name="connsiteX2" fmla="*/ 2581124 w 4432068"/>
              <a:gd name="connsiteY2" fmla="*/ 62895 h 2910778"/>
              <a:gd name="connsiteX3" fmla="*/ 2624667 w 4432068"/>
              <a:gd name="connsiteY3" fmla="*/ 1212607 h 2910778"/>
              <a:gd name="connsiteX4" fmla="*/ 3959982 w 4432068"/>
              <a:gd name="connsiteY4" fmla="*/ 864264 h 2910778"/>
              <a:gd name="connsiteX5" fmla="*/ 3945467 w 4432068"/>
              <a:gd name="connsiteY5" fmla="*/ 1183578 h 2910778"/>
              <a:gd name="connsiteX6" fmla="*/ 2595639 w 4432068"/>
              <a:gd name="connsiteY6" fmla="*/ 1720607 h 2910778"/>
              <a:gd name="connsiteX7" fmla="*/ 4076096 w 4432068"/>
              <a:gd name="connsiteY7" fmla="*/ 2609777 h 2910778"/>
              <a:gd name="connsiteX8" fmla="*/ 2145696 w 4432068"/>
              <a:gd name="connsiteY8" fmla="*/ 1938321 h 2910778"/>
              <a:gd name="connsiteX9" fmla="*/ 1507067 w 4432068"/>
              <a:gd name="connsiteY9" fmla="*/ 2910778 h 2910778"/>
              <a:gd name="connsiteX10" fmla="*/ 1637696 w 4432068"/>
              <a:gd name="connsiteY10" fmla="*/ 1938321 h 2910778"/>
              <a:gd name="connsiteX11" fmla="*/ 1144210 w 4432068"/>
              <a:gd name="connsiteY11" fmla="*/ 1706093 h 2910778"/>
              <a:gd name="connsiteX12" fmla="*/ 258839 w 4432068"/>
              <a:gd name="connsiteY12" fmla="*/ 2562436 h 2910778"/>
              <a:gd name="connsiteX13" fmla="*/ 955524 w 4432068"/>
              <a:gd name="connsiteY13" fmla="*/ 1343236 h 2910778"/>
              <a:gd name="connsiteX14" fmla="*/ 26610 w 4432068"/>
              <a:gd name="connsiteY14" fmla="*/ 951350 h 2910778"/>
              <a:gd name="connsiteX15" fmla="*/ 1115182 w 4432068"/>
              <a:gd name="connsiteY15" fmla="*/ 994893 h 2910778"/>
              <a:gd name="connsiteX16" fmla="*/ 1105614 w 4432068"/>
              <a:gd name="connsiteY16" fmla="*/ 962898 h 2910778"/>
              <a:gd name="connsiteX17" fmla="*/ 1089816 w 4432068"/>
              <a:gd name="connsiteY17" fmla="*/ 933098 h 2910778"/>
              <a:gd name="connsiteX18" fmla="*/ 258839 w 4432068"/>
              <a:gd name="connsiteY18" fmla="*/ 182093 h 2910778"/>
              <a:gd name="connsiteX19" fmla="*/ 1739296 w 4432068"/>
              <a:gd name="connsiteY19" fmla="*/ 806207 h 2910778"/>
              <a:gd name="connsiteX20" fmla="*/ 1739296 w 4432068"/>
              <a:gd name="connsiteY20" fmla="*/ 806207 h 2910778"/>
              <a:gd name="connsiteX21" fmla="*/ 1768324 w 4432068"/>
              <a:gd name="connsiteY21" fmla="*/ 791693 h 2910778"/>
              <a:gd name="connsiteX22" fmla="*/ 1768324 w 4432068"/>
              <a:gd name="connsiteY22" fmla="*/ 791693 h 29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2068" h="2910778">
                <a:moveTo>
                  <a:pt x="1666724" y="777178"/>
                </a:moveTo>
                <a:cubicBezTo>
                  <a:pt x="1837267" y="841283"/>
                  <a:pt x="2007810" y="954283"/>
                  <a:pt x="2160210" y="835236"/>
                </a:cubicBezTo>
                <a:cubicBezTo>
                  <a:pt x="2312610" y="716189"/>
                  <a:pt x="2503715" y="0"/>
                  <a:pt x="2581124" y="62895"/>
                </a:cubicBezTo>
                <a:cubicBezTo>
                  <a:pt x="2658533" y="125790"/>
                  <a:pt x="2394858" y="1079046"/>
                  <a:pt x="2624667" y="1212607"/>
                </a:cubicBezTo>
                <a:cubicBezTo>
                  <a:pt x="2854476" y="1346168"/>
                  <a:pt x="3739849" y="869102"/>
                  <a:pt x="3959982" y="864264"/>
                </a:cubicBezTo>
                <a:cubicBezTo>
                  <a:pt x="4180115" y="859426"/>
                  <a:pt x="4432068" y="938113"/>
                  <a:pt x="3945467" y="1183578"/>
                </a:cubicBezTo>
                <a:cubicBezTo>
                  <a:pt x="3667954" y="1128753"/>
                  <a:pt x="2573868" y="1482907"/>
                  <a:pt x="2595639" y="1720607"/>
                </a:cubicBezTo>
                <a:cubicBezTo>
                  <a:pt x="2617410" y="1958307"/>
                  <a:pt x="4151087" y="2573491"/>
                  <a:pt x="4076096" y="2609777"/>
                </a:cubicBezTo>
                <a:cubicBezTo>
                  <a:pt x="4001105" y="2646063"/>
                  <a:pt x="2573867" y="1888154"/>
                  <a:pt x="2145696" y="1938321"/>
                </a:cubicBezTo>
                <a:cubicBezTo>
                  <a:pt x="1717525" y="1988488"/>
                  <a:pt x="1591734" y="2910778"/>
                  <a:pt x="1507067" y="2910778"/>
                </a:cubicBezTo>
                <a:cubicBezTo>
                  <a:pt x="1422400" y="2910778"/>
                  <a:pt x="1698172" y="2139102"/>
                  <a:pt x="1637696" y="1938321"/>
                </a:cubicBezTo>
                <a:cubicBezTo>
                  <a:pt x="1577220" y="1737540"/>
                  <a:pt x="1374019" y="1602074"/>
                  <a:pt x="1144210" y="1706093"/>
                </a:cubicBezTo>
                <a:cubicBezTo>
                  <a:pt x="914401" y="1810112"/>
                  <a:pt x="290287" y="2622912"/>
                  <a:pt x="258839" y="2562436"/>
                </a:cubicBezTo>
                <a:cubicBezTo>
                  <a:pt x="227391" y="2501960"/>
                  <a:pt x="994229" y="1611750"/>
                  <a:pt x="955524" y="1343236"/>
                </a:cubicBezTo>
                <a:cubicBezTo>
                  <a:pt x="916819" y="1074722"/>
                  <a:pt x="0" y="1009407"/>
                  <a:pt x="26610" y="951350"/>
                </a:cubicBezTo>
                <a:cubicBezTo>
                  <a:pt x="53220" y="893293"/>
                  <a:pt x="935348" y="992968"/>
                  <a:pt x="1115182" y="994893"/>
                </a:cubicBezTo>
                <a:cubicBezTo>
                  <a:pt x="1295016" y="996818"/>
                  <a:pt x="1109842" y="973197"/>
                  <a:pt x="1105614" y="962898"/>
                </a:cubicBezTo>
                <a:cubicBezTo>
                  <a:pt x="1101386" y="952599"/>
                  <a:pt x="1230945" y="1063232"/>
                  <a:pt x="1089816" y="933098"/>
                </a:cubicBezTo>
                <a:cubicBezTo>
                  <a:pt x="948687" y="802964"/>
                  <a:pt x="150592" y="203241"/>
                  <a:pt x="258839" y="182093"/>
                </a:cubicBezTo>
                <a:cubicBezTo>
                  <a:pt x="367086" y="160945"/>
                  <a:pt x="1739296" y="806207"/>
                  <a:pt x="1739296" y="806207"/>
                </a:cubicBezTo>
                <a:lnTo>
                  <a:pt x="1739296" y="806207"/>
                </a:lnTo>
                <a:lnTo>
                  <a:pt x="1768324" y="791693"/>
                </a:lnTo>
                <a:lnTo>
                  <a:pt x="1768324" y="791693"/>
                </a:lnTo>
              </a:path>
            </a:pathLst>
          </a:custGeom>
          <a:solidFill>
            <a:srgbClr val="D303D3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571637" y="3643314"/>
            <a:ext cx="395378" cy="166689"/>
          </a:xfrm>
          <a:prstGeom prst="ellipse">
            <a:avLst/>
          </a:prstGeom>
          <a:solidFill>
            <a:srgbClr val="F9B5EF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algn="ctr">
              <a:defRPr/>
            </a:pPr>
            <a:endParaRPr lang="fr-FR" sz="12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9" name="Flèche courbée vers le haut 28"/>
          <p:cNvSpPr/>
          <p:nvPr/>
        </p:nvSpPr>
        <p:spPr>
          <a:xfrm rot="18520576">
            <a:off x="999510" y="4614578"/>
            <a:ext cx="1216152" cy="39968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7256" y="3714752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1600" b="1" kern="0" dirty="0" err="1" smtClean="0">
                <a:latin typeface="Calibri"/>
              </a:rPr>
              <a:t>CDr</a:t>
            </a:r>
            <a:endParaRPr lang="fr-FR" sz="1600" b="1" kern="0" dirty="0">
              <a:latin typeface="Calibri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071702" y="1714488"/>
            <a:ext cx="914400" cy="714380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OLII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58114" y="2928934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TCR</a:t>
            </a:r>
          </a:p>
          <a:p>
            <a:pPr algn="ctr"/>
            <a:r>
              <a:rPr lang="fr-FR" sz="1400" dirty="0" smtClean="0"/>
              <a:t>CMHII/pep allogénique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6500794" y="1428736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kern="0" dirty="0" smtClean="0">
                <a:cs typeface="Arial" pitchFamily="34" charset="0"/>
              </a:rPr>
              <a:t>LT allo réactif</a:t>
            </a:r>
          </a:p>
          <a:p>
            <a:pPr lvl="0" algn="ctr">
              <a:defRPr/>
            </a:pPr>
            <a:r>
              <a:rPr lang="fr-FR" sz="1400" kern="0" dirty="0" smtClean="0">
                <a:cs typeface="Arial" pitchFamily="34" charset="0"/>
              </a:rPr>
              <a:t>Receveur</a:t>
            </a:r>
            <a:endParaRPr lang="fr-FR" sz="1400" kern="0" dirty="0"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1504" y="6215082"/>
            <a:ext cx="7572428" cy="4160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Ce mode de reconnaissance obéit à  la loi de restriction  par le CMH du soi.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43438" y="2071678"/>
            <a:ext cx="1643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kern="0" dirty="0" smtClean="0">
                <a:cs typeface="Arial" pitchFamily="34" charset="0"/>
              </a:rPr>
              <a:t>Les CD8 sont activés par cross-priming</a:t>
            </a:r>
            <a:endParaRPr lang="fr-FR" sz="1400" kern="0" dirty="0">
              <a:cs typeface="Arial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500166" y="142852"/>
            <a:ext cx="5857916" cy="1143008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Mécanisme de l’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alloreconnaissance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B-réponse adaptative</a:t>
            </a:r>
          </a:p>
          <a:p>
            <a:pPr marR="9144" lvl="0" algn="ctr">
              <a:spcBef>
                <a:spcPct val="0"/>
              </a:spcBef>
            </a:pPr>
            <a: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B-2-</a:t>
            </a:r>
            <a:r>
              <a:rPr lang="fr-FR" sz="2000" b="1" dirty="0" err="1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Alloreconnaissance</a:t>
            </a:r>
            <a: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 indirecte</a:t>
            </a:r>
            <a:br>
              <a:rPr lang="fr-FR" sz="2000" b="1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4500594" cy="4500594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fr-FR" sz="1600" dirty="0" smtClean="0"/>
              <a:t>     La voie direct  active les LT  CD4 et CD8 et elle est impliquée dans  le rejet aigu mais pas dans le chronique</a:t>
            </a:r>
          </a:p>
          <a:p>
            <a:pPr>
              <a:buClr>
                <a:srgbClr val="FF5050"/>
              </a:buClr>
            </a:pPr>
            <a:r>
              <a:rPr lang="fr-FR" sz="1600" dirty="0" smtClean="0"/>
              <a:t>  </a:t>
            </a: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fr-FR" sz="1600" dirty="0" smtClean="0"/>
              <a:t>     La MLR est l’équivalent de la voie direct </a:t>
            </a:r>
            <a:r>
              <a:rPr lang="fr-FR" sz="1600" dirty="0" err="1" smtClean="0"/>
              <a:t>invtro</a:t>
            </a:r>
            <a:endParaRPr lang="fr-FR" sz="1600" dirty="0" smtClean="0"/>
          </a:p>
          <a:p>
            <a:pPr>
              <a:buClr>
                <a:srgbClr val="FF5050"/>
              </a:buClr>
            </a:pPr>
            <a:endParaRPr lang="fr-FR" sz="1600" dirty="0" smtClean="0"/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fr-FR" sz="1600" dirty="0" smtClean="0"/>
              <a:t>      La voie indirect  active les CD4  alloréactif et autoréactifs s’ils existent, les CD8 sont activés par cross-priming</a:t>
            </a: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endParaRPr lang="fr-FR" sz="1600" dirty="0" smtClean="0"/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fr-FR" sz="1600" dirty="0" smtClean="0"/>
              <a:t>      Lavoie indirect remplace la direct  et elle est plus durable</a:t>
            </a: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endParaRPr lang="fr-FR" sz="1600" dirty="0" smtClean="0"/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fr-FR" dirty="0" smtClean="0"/>
              <a:t>     </a:t>
            </a:r>
            <a:r>
              <a:rPr lang="fr-FR" sz="1600" dirty="0" smtClean="0"/>
              <a:t>La voie semi-direct est prouvée in-vitro mais pas in-vivo prend le relais </a:t>
            </a:r>
            <a:r>
              <a:rPr lang="fr-FR" sz="1600" dirty="0" err="1" smtClean="0"/>
              <a:t>del</a:t>
            </a:r>
            <a:r>
              <a:rPr lang="fr-FR" sz="1600" smtClean="0"/>
              <a:t> a </a:t>
            </a:r>
            <a:r>
              <a:rPr lang="fr-FR" sz="1600" dirty="0" smtClean="0"/>
              <a:t>voie directe et est  impliquée dans le rejet chronique</a:t>
            </a:r>
            <a:endParaRPr lang="fr-FR" dirty="0" smtClean="0"/>
          </a:p>
        </p:txBody>
      </p:sp>
      <p:grpSp>
        <p:nvGrpSpPr>
          <p:cNvPr id="5" name="Espace réservé du contenu 4"/>
          <p:cNvGrpSpPr>
            <a:grpSpLocks noGrp="1"/>
          </p:cNvGrpSpPr>
          <p:nvPr>
            <p:ph sz="half" idx="1"/>
          </p:nvPr>
        </p:nvGrpSpPr>
        <p:grpSpPr>
          <a:xfrm>
            <a:off x="4857752" y="3000372"/>
            <a:ext cx="4286248" cy="3429024"/>
            <a:chOff x="2662224" y="2631039"/>
            <a:chExt cx="3894880" cy="2643206"/>
          </a:xfrm>
        </p:grpSpPr>
        <p:sp>
          <p:nvSpPr>
            <p:cNvPr id="6" name="Rectangle 5"/>
            <p:cNvSpPr/>
            <p:nvPr/>
          </p:nvSpPr>
          <p:spPr>
            <a:xfrm>
              <a:off x="2662224" y="2631039"/>
              <a:ext cx="3857652" cy="264320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4"/>
            <p:cNvGrpSpPr/>
            <p:nvPr/>
          </p:nvGrpSpPr>
          <p:grpSpPr>
            <a:xfrm>
              <a:off x="2706763" y="2754864"/>
              <a:ext cx="3850341" cy="2369800"/>
              <a:chOff x="3455098" y="2809690"/>
              <a:chExt cx="2417609" cy="1207768"/>
            </a:xfrm>
          </p:grpSpPr>
          <p:sp>
            <p:nvSpPr>
              <p:cNvPr id="9" name="Forme libre 8"/>
              <p:cNvSpPr/>
              <p:nvPr/>
            </p:nvSpPr>
            <p:spPr>
              <a:xfrm>
                <a:off x="3460026" y="2809690"/>
                <a:ext cx="2377344" cy="1089025"/>
              </a:xfrm>
              <a:custGeom>
                <a:avLst/>
                <a:gdLst>
                  <a:gd name="connsiteX0" fmla="*/ 0 w 2451100"/>
                  <a:gd name="connsiteY0" fmla="*/ 0 h 1089025"/>
                  <a:gd name="connsiteX1" fmla="*/ 76200 w 2451100"/>
                  <a:gd name="connsiteY1" fmla="*/ 171450 h 1089025"/>
                  <a:gd name="connsiteX2" fmla="*/ 190500 w 2451100"/>
                  <a:gd name="connsiteY2" fmla="*/ 552450 h 1089025"/>
                  <a:gd name="connsiteX3" fmla="*/ 457200 w 2451100"/>
                  <a:gd name="connsiteY3" fmla="*/ 857250 h 1089025"/>
                  <a:gd name="connsiteX4" fmla="*/ 800100 w 2451100"/>
                  <a:gd name="connsiteY4" fmla="*/ 1028700 h 1089025"/>
                  <a:gd name="connsiteX5" fmla="*/ 1181100 w 2451100"/>
                  <a:gd name="connsiteY5" fmla="*/ 1066800 h 1089025"/>
                  <a:gd name="connsiteX6" fmla="*/ 1619250 w 2451100"/>
                  <a:gd name="connsiteY6" fmla="*/ 1066800 h 1089025"/>
                  <a:gd name="connsiteX7" fmla="*/ 1981200 w 2451100"/>
                  <a:gd name="connsiteY7" fmla="*/ 1066800 h 1089025"/>
                  <a:gd name="connsiteX8" fmla="*/ 2381250 w 2451100"/>
                  <a:gd name="connsiteY8" fmla="*/ 1085850 h 1089025"/>
                  <a:gd name="connsiteX9" fmla="*/ 2400300 w 2451100"/>
                  <a:gd name="connsiteY9" fmla="*/ 1085850 h 108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1100" h="1089025">
                    <a:moveTo>
                      <a:pt x="0" y="0"/>
                    </a:moveTo>
                    <a:cubicBezTo>
                      <a:pt x="22225" y="39687"/>
                      <a:pt x="44450" y="79375"/>
                      <a:pt x="76200" y="171450"/>
                    </a:cubicBezTo>
                    <a:cubicBezTo>
                      <a:pt x="107950" y="263525"/>
                      <a:pt x="127000" y="438150"/>
                      <a:pt x="190500" y="552450"/>
                    </a:cubicBezTo>
                    <a:cubicBezTo>
                      <a:pt x="254000" y="666750"/>
                      <a:pt x="355600" y="777875"/>
                      <a:pt x="457200" y="857250"/>
                    </a:cubicBezTo>
                    <a:cubicBezTo>
                      <a:pt x="558800" y="936625"/>
                      <a:pt x="679450" y="993775"/>
                      <a:pt x="800100" y="1028700"/>
                    </a:cubicBezTo>
                    <a:cubicBezTo>
                      <a:pt x="920750" y="1063625"/>
                      <a:pt x="1044575" y="1060450"/>
                      <a:pt x="1181100" y="1066800"/>
                    </a:cubicBezTo>
                    <a:cubicBezTo>
                      <a:pt x="1317625" y="1073150"/>
                      <a:pt x="1619250" y="1066800"/>
                      <a:pt x="1619250" y="1066800"/>
                    </a:cubicBezTo>
                    <a:cubicBezTo>
                      <a:pt x="1752600" y="1066800"/>
                      <a:pt x="1854200" y="1063625"/>
                      <a:pt x="1981200" y="1066800"/>
                    </a:cubicBezTo>
                    <a:cubicBezTo>
                      <a:pt x="2108200" y="1069975"/>
                      <a:pt x="2311400" y="1082675"/>
                      <a:pt x="2381250" y="1085850"/>
                    </a:cubicBezTo>
                    <a:cubicBezTo>
                      <a:pt x="2451100" y="1089025"/>
                      <a:pt x="2425700" y="1087437"/>
                      <a:pt x="2400300" y="1085850"/>
                    </a:cubicBezTo>
                  </a:path>
                </a:pathLst>
              </a:cu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orme libre 9"/>
              <p:cNvSpPr/>
              <p:nvPr/>
            </p:nvSpPr>
            <p:spPr>
              <a:xfrm rot="21371126">
                <a:off x="3455098" y="3566608"/>
                <a:ext cx="2417609" cy="450850"/>
              </a:xfrm>
              <a:custGeom>
                <a:avLst/>
                <a:gdLst>
                  <a:gd name="connsiteX0" fmla="*/ 0 w 2381250"/>
                  <a:gd name="connsiteY0" fmla="*/ 450850 h 450850"/>
                  <a:gd name="connsiteX1" fmla="*/ 723900 w 2381250"/>
                  <a:gd name="connsiteY1" fmla="*/ 393700 h 450850"/>
                  <a:gd name="connsiteX2" fmla="*/ 1028700 w 2381250"/>
                  <a:gd name="connsiteY2" fmla="*/ 355600 h 450850"/>
                  <a:gd name="connsiteX3" fmla="*/ 1295400 w 2381250"/>
                  <a:gd name="connsiteY3" fmla="*/ 222250 h 450850"/>
                  <a:gd name="connsiteX4" fmla="*/ 1657350 w 2381250"/>
                  <a:gd name="connsiteY4" fmla="*/ 88900 h 450850"/>
                  <a:gd name="connsiteX5" fmla="*/ 2019300 w 2381250"/>
                  <a:gd name="connsiteY5" fmla="*/ 12700 h 450850"/>
                  <a:gd name="connsiteX6" fmla="*/ 2343150 w 2381250"/>
                  <a:gd name="connsiteY6" fmla="*/ 12700 h 450850"/>
                  <a:gd name="connsiteX7" fmla="*/ 2381250 w 2381250"/>
                  <a:gd name="connsiteY7" fmla="*/ 1270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250" h="450850">
                    <a:moveTo>
                      <a:pt x="0" y="450850"/>
                    </a:moveTo>
                    <a:lnTo>
                      <a:pt x="723900" y="393700"/>
                    </a:lnTo>
                    <a:cubicBezTo>
                      <a:pt x="895350" y="377825"/>
                      <a:pt x="933450" y="384175"/>
                      <a:pt x="1028700" y="355600"/>
                    </a:cubicBezTo>
                    <a:cubicBezTo>
                      <a:pt x="1123950" y="327025"/>
                      <a:pt x="1190625" y="266700"/>
                      <a:pt x="1295400" y="222250"/>
                    </a:cubicBezTo>
                    <a:cubicBezTo>
                      <a:pt x="1400175" y="177800"/>
                      <a:pt x="1536700" y="123825"/>
                      <a:pt x="1657350" y="88900"/>
                    </a:cubicBezTo>
                    <a:cubicBezTo>
                      <a:pt x="1778000" y="53975"/>
                      <a:pt x="1905000" y="25400"/>
                      <a:pt x="2019300" y="12700"/>
                    </a:cubicBezTo>
                    <a:cubicBezTo>
                      <a:pt x="2133600" y="0"/>
                      <a:pt x="2343150" y="12700"/>
                      <a:pt x="2343150" y="12700"/>
                    </a:cubicBezTo>
                    <a:lnTo>
                      <a:pt x="2381250" y="12700"/>
                    </a:lnTo>
                  </a:path>
                </a:pathLst>
              </a:cu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3116630" y="2961440"/>
              <a:ext cx="3440474" cy="64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Allo reconnaissance directe(</a:t>
              </a:r>
              <a:r>
                <a:rPr lang="fr-FR" sz="1600" dirty="0" err="1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CDd</a:t>
              </a:r>
              <a:r>
                <a:rPr lang="fr-FR" sz="1600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)</a:t>
              </a:r>
              <a:endPara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endParaRPr>
            </a:p>
            <a:p>
              <a:r>
                <a:rPr lang="fr-FR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Allo reconnaissance indirecte(</a:t>
              </a:r>
              <a:r>
                <a:rPr lang="fr-FR" sz="16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CDr</a:t>
              </a:r>
              <a:r>
                <a:rPr lang="fr-FR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    )</a:t>
              </a:r>
            </a:p>
            <a:p>
              <a:r>
                <a:rPr lang="fr-FR" sz="1600" dirty="0" smtClean="0">
                  <a:solidFill>
                    <a:srgbClr val="FFFF00"/>
                  </a:solidFill>
                  <a:latin typeface="Constantia" pitchFamily="18" charset="0"/>
                </a:rPr>
                <a:t>Allo reconnaissance semi-directe(</a:t>
              </a:r>
              <a:r>
                <a:rPr lang="fr-FR" sz="1600" dirty="0" err="1" smtClean="0">
                  <a:solidFill>
                    <a:srgbClr val="FFFF00"/>
                  </a:solidFill>
                  <a:latin typeface="Constantia" pitchFamily="18" charset="0"/>
                </a:rPr>
                <a:t>CDr</a:t>
              </a:r>
              <a:r>
                <a:rPr lang="fr-FR" sz="1600" dirty="0" smtClean="0">
                  <a:solidFill>
                    <a:srgbClr val="FFFF00"/>
                  </a:solidFill>
                  <a:latin typeface="Constantia" pitchFamily="18" charset="0"/>
                </a:rPr>
                <a:t>    )</a:t>
              </a:r>
              <a:endParaRPr lang="fr-FR" sz="1600" dirty="0">
                <a:solidFill>
                  <a:srgbClr val="FFFF00"/>
                </a:solidFill>
                <a:latin typeface="Constantia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57752" y="2143116"/>
            <a:ext cx="4000560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  <a:latin typeface="Constantia" pitchFamily="18" charset="0"/>
                <a:cs typeface="Arial" pitchFamily="34" charset="0"/>
              </a:rPr>
              <a:t>Dynamique au cours du temps des mécanismes d’allo- reconnaissance </a:t>
            </a:r>
            <a:endParaRPr lang="fr-FR" dirty="0">
              <a:solidFill>
                <a:schemeClr val="accent6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500166" y="285728"/>
            <a:ext cx="6429420" cy="928694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9144" lvl="0"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Mécanisme de l’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alloreconnaissance</a:t>
            </a:r>
            <a:r>
              <a:rPr lang="fr-FR" sz="2000" b="1" dirty="0" smtClean="0"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/>
            </a:r>
            <a:br>
              <a:rPr lang="fr-FR" sz="2000" b="1" dirty="0" smtClean="0"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</a:br>
            <a:r>
              <a:rPr lang="fr-FR" sz="2000" b="1" dirty="0" smtClean="0">
                <a:solidFill>
                  <a:schemeClr val="accent2"/>
                </a:solidFill>
                <a:effectLst>
                  <a:reflection blurRad="12700" stA="34000" endA="740" endPos="53000" dir="5400000" sy="-100000" algn="bl" rotWithShape="0"/>
                </a:effectLst>
                <a:latin typeface="Constantia" pitchFamily="18" charset="0"/>
              </a:rPr>
              <a:t>B-réponse adaptative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H="1">
            <a:off x="8322495" y="3536157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8466165" y="3749677"/>
            <a:ext cx="284958" cy="72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4991725" y="5124138"/>
            <a:ext cx="4062334" cy="1284157"/>
          </a:xfrm>
          <a:custGeom>
            <a:avLst/>
            <a:gdLst>
              <a:gd name="connsiteX0" fmla="*/ 0 w 4062334"/>
              <a:gd name="connsiteY0" fmla="*/ 1276662 h 1284157"/>
              <a:gd name="connsiteX1" fmla="*/ 179882 w 4062334"/>
              <a:gd name="connsiteY1" fmla="*/ 1276662 h 1284157"/>
              <a:gd name="connsiteX2" fmla="*/ 389744 w 4062334"/>
              <a:gd name="connsiteY2" fmla="*/ 1276662 h 1284157"/>
              <a:gd name="connsiteX3" fmla="*/ 554636 w 4062334"/>
              <a:gd name="connsiteY3" fmla="*/ 1231692 h 1284157"/>
              <a:gd name="connsiteX4" fmla="*/ 599606 w 4062334"/>
              <a:gd name="connsiteY4" fmla="*/ 1201711 h 1284157"/>
              <a:gd name="connsiteX5" fmla="*/ 779488 w 4062334"/>
              <a:gd name="connsiteY5" fmla="*/ 1141751 h 1284157"/>
              <a:gd name="connsiteX6" fmla="*/ 929390 w 4062334"/>
              <a:gd name="connsiteY6" fmla="*/ 1111770 h 1284157"/>
              <a:gd name="connsiteX7" fmla="*/ 1109272 w 4062334"/>
              <a:gd name="connsiteY7" fmla="*/ 1051810 h 1284157"/>
              <a:gd name="connsiteX8" fmla="*/ 1274164 w 4062334"/>
              <a:gd name="connsiteY8" fmla="*/ 1036819 h 1284157"/>
              <a:gd name="connsiteX9" fmla="*/ 1439055 w 4062334"/>
              <a:gd name="connsiteY9" fmla="*/ 976859 h 1284157"/>
              <a:gd name="connsiteX10" fmla="*/ 1633927 w 4062334"/>
              <a:gd name="connsiteY10" fmla="*/ 931888 h 1284157"/>
              <a:gd name="connsiteX11" fmla="*/ 1753849 w 4062334"/>
              <a:gd name="connsiteY11" fmla="*/ 737016 h 1284157"/>
              <a:gd name="connsiteX12" fmla="*/ 1933731 w 4062334"/>
              <a:gd name="connsiteY12" fmla="*/ 617095 h 1284157"/>
              <a:gd name="connsiteX13" fmla="*/ 2248524 w 4062334"/>
              <a:gd name="connsiteY13" fmla="*/ 377252 h 1284157"/>
              <a:gd name="connsiteX14" fmla="*/ 2548327 w 4062334"/>
              <a:gd name="connsiteY14" fmla="*/ 227351 h 1284157"/>
              <a:gd name="connsiteX15" fmla="*/ 2818150 w 4062334"/>
              <a:gd name="connsiteY15" fmla="*/ 152400 h 1284157"/>
              <a:gd name="connsiteX16" fmla="*/ 3043003 w 4062334"/>
              <a:gd name="connsiteY16" fmla="*/ 137410 h 1284157"/>
              <a:gd name="connsiteX17" fmla="*/ 3327816 w 4062334"/>
              <a:gd name="connsiteY17" fmla="*/ 62459 h 1284157"/>
              <a:gd name="connsiteX18" fmla="*/ 3432747 w 4062334"/>
              <a:gd name="connsiteY18" fmla="*/ 17488 h 1284157"/>
              <a:gd name="connsiteX19" fmla="*/ 3657600 w 4062334"/>
              <a:gd name="connsiteY19" fmla="*/ 17488 h 1284157"/>
              <a:gd name="connsiteX20" fmla="*/ 4002373 w 4062334"/>
              <a:gd name="connsiteY20" fmla="*/ 2498 h 1284157"/>
              <a:gd name="connsiteX21" fmla="*/ 4017364 w 4062334"/>
              <a:gd name="connsiteY21" fmla="*/ 2498 h 128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62334" h="1284157">
                <a:moveTo>
                  <a:pt x="0" y="1276662"/>
                </a:moveTo>
                <a:lnTo>
                  <a:pt x="179882" y="1276662"/>
                </a:lnTo>
                <a:cubicBezTo>
                  <a:pt x="244839" y="1276662"/>
                  <a:pt x="327285" y="1284157"/>
                  <a:pt x="389744" y="1276662"/>
                </a:cubicBezTo>
                <a:cubicBezTo>
                  <a:pt x="452203" y="1269167"/>
                  <a:pt x="519659" y="1244184"/>
                  <a:pt x="554636" y="1231692"/>
                </a:cubicBezTo>
                <a:cubicBezTo>
                  <a:pt x="589613" y="1219200"/>
                  <a:pt x="562131" y="1216701"/>
                  <a:pt x="599606" y="1201711"/>
                </a:cubicBezTo>
                <a:cubicBezTo>
                  <a:pt x="637081" y="1186721"/>
                  <a:pt x="724524" y="1156741"/>
                  <a:pt x="779488" y="1141751"/>
                </a:cubicBezTo>
                <a:cubicBezTo>
                  <a:pt x="834452" y="1126761"/>
                  <a:pt x="874426" y="1126760"/>
                  <a:pt x="929390" y="1111770"/>
                </a:cubicBezTo>
                <a:cubicBezTo>
                  <a:pt x="984354" y="1096780"/>
                  <a:pt x="1051810" y="1064302"/>
                  <a:pt x="1109272" y="1051810"/>
                </a:cubicBezTo>
                <a:cubicBezTo>
                  <a:pt x="1166734" y="1039318"/>
                  <a:pt x="1219200" y="1049311"/>
                  <a:pt x="1274164" y="1036819"/>
                </a:cubicBezTo>
                <a:cubicBezTo>
                  <a:pt x="1329128" y="1024327"/>
                  <a:pt x="1379095" y="994348"/>
                  <a:pt x="1439055" y="976859"/>
                </a:cubicBezTo>
                <a:cubicBezTo>
                  <a:pt x="1499016" y="959371"/>
                  <a:pt x="1581461" y="971862"/>
                  <a:pt x="1633927" y="931888"/>
                </a:cubicBezTo>
                <a:cubicBezTo>
                  <a:pt x="1686393" y="891914"/>
                  <a:pt x="1703882" y="789482"/>
                  <a:pt x="1753849" y="737016"/>
                </a:cubicBezTo>
                <a:cubicBezTo>
                  <a:pt x="1803816" y="684551"/>
                  <a:pt x="1851285" y="677056"/>
                  <a:pt x="1933731" y="617095"/>
                </a:cubicBezTo>
                <a:cubicBezTo>
                  <a:pt x="2016177" y="557134"/>
                  <a:pt x="2146091" y="442209"/>
                  <a:pt x="2248524" y="377252"/>
                </a:cubicBezTo>
                <a:cubicBezTo>
                  <a:pt x="2350957" y="312295"/>
                  <a:pt x="2453389" y="264826"/>
                  <a:pt x="2548327" y="227351"/>
                </a:cubicBezTo>
                <a:cubicBezTo>
                  <a:pt x="2643265" y="189876"/>
                  <a:pt x="2735704" y="167390"/>
                  <a:pt x="2818150" y="152400"/>
                </a:cubicBezTo>
                <a:cubicBezTo>
                  <a:pt x="2900596" y="137410"/>
                  <a:pt x="2958059" y="152400"/>
                  <a:pt x="3043003" y="137410"/>
                </a:cubicBezTo>
                <a:cubicBezTo>
                  <a:pt x="3127947" y="122420"/>
                  <a:pt x="3262859" y="82446"/>
                  <a:pt x="3327816" y="62459"/>
                </a:cubicBezTo>
                <a:cubicBezTo>
                  <a:pt x="3392773" y="42472"/>
                  <a:pt x="3377783" y="24983"/>
                  <a:pt x="3432747" y="17488"/>
                </a:cubicBezTo>
                <a:cubicBezTo>
                  <a:pt x="3487711" y="9993"/>
                  <a:pt x="3562662" y="19986"/>
                  <a:pt x="3657600" y="17488"/>
                </a:cubicBezTo>
                <a:cubicBezTo>
                  <a:pt x="3752538" y="14990"/>
                  <a:pt x="3942412" y="4996"/>
                  <a:pt x="4002373" y="2498"/>
                </a:cubicBezTo>
                <a:cubicBezTo>
                  <a:pt x="4062334" y="0"/>
                  <a:pt x="4039849" y="1249"/>
                  <a:pt x="4017364" y="2498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rot="5400000" flipH="1" flipV="1">
            <a:off x="8751917" y="4035429"/>
            <a:ext cx="284958" cy="72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 65"/>
          <p:cNvSpPr/>
          <p:nvPr/>
        </p:nvSpPr>
        <p:spPr>
          <a:xfrm rot="10800000">
            <a:off x="0" y="1428736"/>
            <a:ext cx="9144000" cy="1143008"/>
          </a:xfrm>
          <a:custGeom>
            <a:avLst/>
            <a:gdLst>
              <a:gd name="connsiteX0" fmla="*/ 8835 w 8675757"/>
              <a:gd name="connsiteY0" fmla="*/ 3089966 h 3222487"/>
              <a:gd name="connsiteX1" fmla="*/ 8835 w 8675757"/>
              <a:gd name="connsiteY1" fmla="*/ 1976783 h 3222487"/>
              <a:gd name="connsiteX2" fmla="*/ 61844 w 8675757"/>
              <a:gd name="connsiteY2" fmla="*/ 1552713 h 3222487"/>
              <a:gd name="connsiteX3" fmla="*/ 379896 w 8675757"/>
              <a:gd name="connsiteY3" fmla="*/ 982870 h 3222487"/>
              <a:gd name="connsiteX4" fmla="*/ 485913 w 8675757"/>
              <a:gd name="connsiteY4" fmla="*/ 717826 h 3222487"/>
              <a:gd name="connsiteX5" fmla="*/ 724453 w 8675757"/>
              <a:gd name="connsiteY5" fmla="*/ 452783 h 3222487"/>
              <a:gd name="connsiteX6" fmla="*/ 962992 w 8675757"/>
              <a:gd name="connsiteY6" fmla="*/ 254000 h 3222487"/>
              <a:gd name="connsiteX7" fmla="*/ 1254539 w 8675757"/>
              <a:gd name="connsiteY7" fmla="*/ 147983 h 3222487"/>
              <a:gd name="connsiteX8" fmla="*/ 1599096 w 8675757"/>
              <a:gd name="connsiteY8" fmla="*/ 147983 h 3222487"/>
              <a:gd name="connsiteX9" fmla="*/ 2036418 w 8675757"/>
              <a:gd name="connsiteY9" fmla="*/ 134731 h 3222487"/>
              <a:gd name="connsiteX10" fmla="*/ 2685774 w 8675757"/>
              <a:gd name="connsiteY10" fmla="*/ 81722 h 3222487"/>
              <a:gd name="connsiteX11" fmla="*/ 3136348 w 8675757"/>
              <a:gd name="connsiteY11" fmla="*/ 108226 h 3222487"/>
              <a:gd name="connsiteX12" fmla="*/ 3401392 w 8675757"/>
              <a:gd name="connsiteY12" fmla="*/ 121479 h 3222487"/>
              <a:gd name="connsiteX13" fmla="*/ 3626679 w 8675757"/>
              <a:gd name="connsiteY13" fmla="*/ 121479 h 3222487"/>
              <a:gd name="connsiteX14" fmla="*/ 3984487 w 8675757"/>
              <a:gd name="connsiteY14" fmla="*/ 108226 h 3222487"/>
              <a:gd name="connsiteX15" fmla="*/ 4196522 w 8675757"/>
              <a:gd name="connsiteY15" fmla="*/ 94974 h 3222487"/>
              <a:gd name="connsiteX16" fmla="*/ 4594087 w 8675757"/>
              <a:gd name="connsiteY16" fmla="*/ 41966 h 3222487"/>
              <a:gd name="connsiteX17" fmla="*/ 4991653 w 8675757"/>
              <a:gd name="connsiteY17" fmla="*/ 41966 h 3222487"/>
              <a:gd name="connsiteX18" fmla="*/ 5468731 w 8675757"/>
              <a:gd name="connsiteY18" fmla="*/ 15461 h 3222487"/>
              <a:gd name="connsiteX19" fmla="*/ 5853044 w 8675757"/>
              <a:gd name="connsiteY19" fmla="*/ 28713 h 3222487"/>
              <a:gd name="connsiteX20" fmla="*/ 6502400 w 8675757"/>
              <a:gd name="connsiteY20" fmla="*/ 187739 h 3222487"/>
              <a:gd name="connsiteX21" fmla="*/ 6793948 w 8675757"/>
              <a:gd name="connsiteY21" fmla="*/ 147983 h 3222487"/>
              <a:gd name="connsiteX22" fmla="*/ 6939722 w 8675757"/>
              <a:gd name="connsiteY22" fmla="*/ 214244 h 3222487"/>
              <a:gd name="connsiteX23" fmla="*/ 7324035 w 8675757"/>
              <a:gd name="connsiteY23" fmla="*/ 333513 h 3222487"/>
              <a:gd name="connsiteX24" fmla="*/ 7549322 w 8675757"/>
              <a:gd name="connsiteY24" fmla="*/ 439531 h 3222487"/>
              <a:gd name="connsiteX25" fmla="*/ 7814366 w 8675757"/>
              <a:gd name="connsiteY25" fmla="*/ 558800 h 3222487"/>
              <a:gd name="connsiteX26" fmla="*/ 7946887 w 8675757"/>
              <a:gd name="connsiteY26" fmla="*/ 638313 h 3222487"/>
              <a:gd name="connsiteX27" fmla="*/ 8119166 w 8675757"/>
              <a:gd name="connsiteY27" fmla="*/ 770835 h 3222487"/>
              <a:gd name="connsiteX28" fmla="*/ 8238435 w 8675757"/>
              <a:gd name="connsiteY28" fmla="*/ 1115392 h 3222487"/>
              <a:gd name="connsiteX29" fmla="*/ 8357705 w 8675757"/>
              <a:gd name="connsiteY29" fmla="*/ 1353931 h 3222487"/>
              <a:gd name="connsiteX30" fmla="*/ 8384209 w 8675757"/>
              <a:gd name="connsiteY30" fmla="*/ 1526209 h 3222487"/>
              <a:gd name="connsiteX31" fmla="*/ 8516731 w 8675757"/>
              <a:gd name="connsiteY31" fmla="*/ 2082800 h 3222487"/>
              <a:gd name="connsiteX32" fmla="*/ 8556487 w 8675757"/>
              <a:gd name="connsiteY32" fmla="*/ 2533374 h 3222487"/>
              <a:gd name="connsiteX33" fmla="*/ 8675757 w 8675757"/>
              <a:gd name="connsiteY33" fmla="*/ 3222487 h 3222487"/>
              <a:gd name="connsiteX34" fmla="*/ 8675757 w 8675757"/>
              <a:gd name="connsiteY34" fmla="*/ 3222487 h 3222487"/>
              <a:gd name="connsiteX35" fmla="*/ 8675757 w 8675757"/>
              <a:gd name="connsiteY35" fmla="*/ 3222487 h 3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75757" h="3222487">
                <a:moveTo>
                  <a:pt x="8835" y="3089966"/>
                </a:moveTo>
                <a:cubicBezTo>
                  <a:pt x="4417" y="2661479"/>
                  <a:pt x="0" y="2232992"/>
                  <a:pt x="8835" y="1976783"/>
                </a:cubicBezTo>
                <a:cubicBezTo>
                  <a:pt x="17670" y="1720574"/>
                  <a:pt x="1" y="1718365"/>
                  <a:pt x="61844" y="1552713"/>
                </a:cubicBezTo>
                <a:cubicBezTo>
                  <a:pt x="123688" y="1387061"/>
                  <a:pt x="309218" y="1122018"/>
                  <a:pt x="379896" y="982870"/>
                </a:cubicBezTo>
                <a:cubicBezTo>
                  <a:pt x="450574" y="843722"/>
                  <a:pt x="428487" y="806174"/>
                  <a:pt x="485913" y="717826"/>
                </a:cubicBezTo>
                <a:cubicBezTo>
                  <a:pt x="543339" y="629478"/>
                  <a:pt x="644940" y="530087"/>
                  <a:pt x="724453" y="452783"/>
                </a:cubicBezTo>
                <a:cubicBezTo>
                  <a:pt x="803966" y="375479"/>
                  <a:pt x="874644" y="304800"/>
                  <a:pt x="962992" y="254000"/>
                </a:cubicBezTo>
                <a:cubicBezTo>
                  <a:pt x="1051340" y="203200"/>
                  <a:pt x="1148522" y="165652"/>
                  <a:pt x="1254539" y="147983"/>
                </a:cubicBezTo>
                <a:cubicBezTo>
                  <a:pt x="1360556" y="130314"/>
                  <a:pt x="1468783" y="150192"/>
                  <a:pt x="1599096" y="147983"/>
                </a:cubicBezTo>
                <a:cubicBezTo>
                  <a:pt x="1729409" y="145774"/>
                  <a:pt x="1855305" y="145775"/>
                  <a:pt x="2036418" y="134731"/>
                </a:cubicBezTo>
                <a:cubicBezTo>
                  <a:pt x="2217531" y="123688"/>
                  <a:pt x="2502452" y="86139"/>
                  <a:pt x="2685774" y="81722"/>
                </a:cubicBezTo>
                <a:cubicBezTo>
                  <a:pt x="2869096" y="77305"/>
                  <a:pt x="3136348" y="108226"/>
                  <a:pt x="3136348" y="108226"/>
                </a:cubicBezTo>
                <a:cubicBezTo>
                  <a:pt x="3255618" y="114852"/>
                  <a:pt x="3319670" y="119270"/>
                  <a:pt x="3401392" y="121479"/>
                </a:cubicBezTo>
                <a:cubicBezTo>
                  <a:pt x="3483114" y="123688"/>
                  <a:pt x="3529497" y="123688"/>
                  <a:pt x="3626679" y="121479"/>
                </a:cubicBezTo>
                <a:cubicBezTo>
                  <a:pt x="3723861" y="119270"/>
                  <a:pt x="3889513" y="112643"/>
                  <a:pt x="3984487" y="108226"/>
                </a:cubicBezTo>
                <a:cubicBezTo>
                  <a:pt x="4079461" y="103809"/>
                  <a:pt x="4094922" y="106017"/>
                  <a:pt x="4196522" y="94974"/>
                </a:cubicBezTo>
                <a:cubicBezTo>
                  <a:pt x="4298122" y="83931"/>
                  <a:pt x="4461565" y="50801"/>
                  <a:pt x="4594087" y="41966"/>
                </a:cubicBezTo>
                <a:cubicBezTo>
                  <a:pt x="4726609" y="33131"/>
                  <a:pt x="4845879" y="46383"/>
                  <a:pt x="4991653" y="41966"/>
                </a:cubicBezTo>
                <a:cubicBezTo>
                  <a:pt x="5137427" y="37549"/>
                  <a:pt x="5325166" y="17670"/>
                  <a:pt x="5468731" y="15461"/>
                </a:cubicBezTo>
                <a:cubicBezTo>
                  <a:pt x="5612296" y="13252"/>
                  <a:pt x="5680766" y="0"/>
                  <a:pt x="5853044" y="28713"/>
                </a:cubicBezTo>
                <a:cubicBezTo>
                  <a:pt x="6025322" y="57426"/>
                  <a:pt x="6345583" y="167861"/>
                  <a:pt x="6502400" y="187739"/>
                </a:cubicBezTo>
                <a:cubicBezTo>
                  <a:pt x="6659217" y="207617"/>
                  <a:pt x="6721061" y="143566"/>
                  <a:pt x="6793948" y="147983"/>
                </a:cubicBezTo>
                <a:cubicBezTo>
                  <a:pt x="6866835" y="152400"/>
                  <a:pt x="6851374" y="183322"/>
                  <a:pt x="6939722" y="214244"/>
                </a:cubicBezTo>
                <a:cubicBezTo>
                  <a:pt x="7028070" y="245166"/>
                  <a:pt x="7222435" y="295965"/>
                  <a:pt x="7324035" y="333513"/>
                </a:cubicBezTo>
                <a:cubicBezTo>
                  <a:pt x="7425635" y="371061"/>
                  <a:pt x="7549322" y="439531"/>
                  <a:pt x="7549322" y="439531"/>
                </a:cubicBezTo>
                <a:cubicBezTo>
                  <a:pt x="7631044" y="477079"/>
                  <a:pt x="7748105" y="525670"/>
                  <a:pt x="7814366" y="558800"/>
                </a:cubicBezTo>
                <a:cubicBezTo>
                  <a:pt x="7880627" y="591930"/>
                  <a:pt x="7896087" y="602974"/>
                  <a:pt x="7946887" y="638313"/>
                </a:cubicBezTo>
                <a:cubicBezTo>
                  <a:pt x="7997687" y="673652"/>
                  <a:pt x="8070575" y="691322"/>
                  <a:pt x="8119166" y="770835"/>
                </a:cubicBezTo>
                <a:cubicBezTo>
                  <a:pt x="8167757" y="850348"/>
                  <a:pt x="8198679" y="1018209"/>
                  <a:pt x="8238435" y="1115392"/>
                </a:cubicBezTo>
                <a:cubicBezTo>
                  <a:pt x="8278192" y="1212575"/>
                  <a:pt x="8333409" y="1285462"/>
                  <a:pt x="8357705" y="1353931"/>
                </a:cubicBezTo>
                <a:cubicBezTo>
                  <a:pt x="8382001" y="1422400"/>
                  <a:pt x="8357705" y="1404731"/>
                  <a:pt x="8384209" y="1526209"/>
                </a:cubicBezTo>
                <a:cubicBezTo>
                  <a:pt x="8410713" y="1647687"/>
                  <a:pt x="8488018" y="1914939"/>
                  <a:pt x="8516731" y="2082800"/>
                </a:cubicBezTo>
                <a:cubicBezTo>
                  <a:pt x="8545444" y="2250661"/>
                  <a:pt x="8529983" y="2343426"/>
                  <a:pt x="8556487" y="2533374"/>
                </a:cubicBezTo>
                <a:cubicBezTo>
                  <a:pt x="8582991" y="2723322"/>
                  <a:pt x="8675757" y="3222487"/>
                  <a:pt x="8675757" y="3222487"/>
                </a:cubicBezTo>
                <a:lnTo>
                  <a:pt x="8675757" y="3222487"/>
                </a:lnTo>
                <a:lnTo>
                  <a:pt x="8675757" y="3222487"/>
                </a:lnTo>
              </a:path>
            </a:pathLst>
          </a:custGeom>
          <a:solidFill>
            <a:srgbClr val="FCE274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Forme libre 64"/>
          <p:cNvSpPr/>
          <p:nvPr/>
        </p:nvSpPr>
        <p:spPr>
          <a:xfrm>
            <a:off x="0" y="3929066"/>
            <a:ext cx="9144000" cy="2928934"/>
          </a:xfrm>
          <a:custGeom>
            <a:avLst/>
            <a:gdLst>
              <a:gd name="connsiteX0" fmla="*/ 8835 w 8675757"/>
              <a:gd name="connsiteY0" fmla="*/ 3089966 h 3222487"/>
              <a:gd name="connsiteX1" fmla="*/ 8835 w 8675757"/>
              <a:gd name="connsiteY1" fmla="*/ 1976783 h 3222487"/>
              <a:gd name="connsiteX2" fmla="*/ 61844 w 8675757"/>
              <a:gd name="connsiteY2" fmla="*/ 1552713 h 3222487"/>
              <a:gd name="connsiteX3" fmla="*/ 379896 w 8675757"/>
              <a:gd name="connsiteY3" fmla="*/ 982870 h 3222487"/>
              <a:gd name="connsiteX4" fmla="*/ 485913 w 8675757"/>
              <a:gd name="connsiteY4" fmla="*/ 717826 h 3222487"/>
              <a:gd name="connsiteX5" fmla="*/ 724453 w 8675757"/>
              <a:gd name="connsiteY5" fmla="*/ 452783 h 3222487"/>
              <a:gd name="connsiteX6" fmla="*/ 962992 w 8675757"/>
              <a:gd name="connsiteY6" fmla="*/ 254000 h 3222487"/>
              <a:gd name="connsiteX7" fmla="*/ 1254539 w 8675757"/>
              <a:gd name="connsiteY7" fmla="*/ 147983 h 3222487"/>
              <a:gd name="connsiteX8" fmla="*/ 1599096 w 8675757"/>
              <a:gd name="connsiteY8" fmla="*/ 147983 h 3222487"/>
              <a:gd name="connsiteX9" fmla="*/ 2036418 w 8675757"/>
              <a:gd name="connsiteY9" fmla="*/ 134731 h 3222487"/>
              <a:gd name="connsiteX10" fmla="*/ 2685774 w 8675757"/>
              <a:gd name="connsiteY10" fmla="*/ 81722 h 3222487"/>
              <a:gd name="connsiteX11" fmla="*/ 3136348 w 8675757"/>
              <a:gd name="connsiteY11" fmla="*/ 108226 h 3222487"/>
              <a:gd name="connsiteX12" fmla="*/ 3401392 w 8675757"/>
              <a:gd name="connsiteY12" fmla="*/ 121479 h 3222487"/>
              <a:gd name="connsiteX13" fmla="*/ 3626679 w 8675757"/>
              <a:gd name="connsiteY13" fmla="*/ 121479 h 3222487"/>
              <a:gd name="connsiteX14" fmla="*/ 3984487 w 8675757"/>
              <a:gd name="connsiteY14" fmla="*/ 108226 h 3222487"/>
              <a:gd name="connsiteX15" fmla="*/ 4196522 w 8675757"/>
              <a:gd name="connsiteY15" fmla="*/ 94974 h 3222487"/>
              <a:gd name="connsiteX16" fmla="*/ 4594087 w 8675757"/>
              <a:gd name="connsiteY16" fmla="*/ 41966 h 3222487"/>
              <a:gd name="connsiteX17" fmla="*/ 4991653 w 8675757"/>
              <a:gd name="connsiteY17" fmla="*/ 41966 h 3222487"/>
              <a:gd name="connsiteX18" fmla="*/ 5468731 w 8675757"/>
              <a:gd name="connsiteY18" fmla="*/ 15461 h 3222487"/>
              <a:gd name="connsiteX19" fmla="*/ 5853044 w 8675757"/>
              <a:gd name="connsiteY19" fmla="*/ 28713 h 3222487"/>
              <a:gd name="connsiteX20" fmla="*/ 6502400 w 8675757"/>
              <a:gd name="connsiteY20" fmla="*/ 187739 h 3222487"/>
              <a:gd name="connsiteX21" fmla="*/ 6793948 w 8675757"/>
              <a:gd name="connsiteY21" fmla="*/ 147983 h 3222487"/>
              <a:gd name="connsiteX22" fmla="*/ 6939722 w 8675757"/>
              <a:gd name="connsiteY22" fmla="*/ 214244 h 3222487"/>
              <a:gd name="connsiteX23" fmla="*/ 7324035 w 8675757"/>
              <a:gd name="connsiteY23" fmla="*/ 333513 h 3222487"/>
              <a:gd name="connsiteX24" fmla="*/ 7549322 w 8675757"/>
              <a:gd name="connsiteY24" fmla="*/ 439531 h 3222487"/>
              <a:gd name="connsiteX25" fmla="*/ 7814366 w 8675757"/>
              <a:gd name="connsiteY25" fmla="*/ 558800 h 3222487"/>
              <a:gd name="connsiteX26" fmla="*/ 7946887 w 8675757"/>
              <a:gd name="connsiteY26" fmla="*/ 638313 h 3222487"/>
              <a:gd name="connsiteX27" fmla="*/ 8119166 w 8675757"/>
              <a:gd name="connsiteY27" fmla="*/ 770835 h 3222487"/>
              <a:gd name="connsiteX28" fmla="*/ 8238435 w 8675757"/>
              <a:gd name="connsiteY28" fmla="*/ 1115392 h 3222487"/>
              <a:gd name="connsiteX29" fmla="*/ 8357705 w 8675757"/>
              <a:gd name="connsiteY29" fmla="*/ 1353931 h 3222487"/>
              <a:gd name="connsiteX30" fmla="*/ 8384209 w 8675757"/>
              <a:gd name="connsiteY30" fmla="*/ 1526209 h 3222487"/>
              <a:gd name="connsiteX31" fmla="*/ 8516731 w 8675757"/>
              <a:gd name="connsiteY31" fmla="*/ 2082800 h 3222487"/>
              <a:gd name="connsiteX32" fmla="*/ 8556487 w 8675757"/>
              <a:gd name="connsiteY32" fmla="*/ 2533374 h 3222487"/>
              <a:gd name="connsiteX33" fmla="*/ 8675757 w 8675757"/>
              <a:gd name="connsiteY33" fmla="*/ 3222487 h 3222487"/>
              <a:gd name="connsiteX34" fmla="*/ 8675757 w 8675757"/>
              <a:gd name="connsiteY34" fmla="*/ 3222487 h 3222487"/>
              <a:gd name="connsiteX35" fmla="*/ 8675757 w 8675757"/>
              <a:gd name="connsiteY35" fmla="*/ 3222487 h 3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75757" h="3222487">
                <a:moveTo>
                  <a:pt x="8835" y="3089966"/>
                </a:moveTo>
                <a:cubicBezTo>
                  <a:pt x="4417" y="2661479"/>
                  <a:pt x="0" y="2232992"/>
                  <a:pt x="8835" y="1976783"/>
                </a:cubicBezTo>
                <a:cubicBezTo>
                  <a:pt x="17670" y="1720574"/>
                  <a:pt x="1" y="1718365"/>
                  <a:pt x="61844" y="1552713"/>
                </a:cubicBezTo>
                <a:cubicBezTo>
                  <a:pt x="123688" y="1387061"/>
                  <a:pt x="309218" y="1122018"/>
                  <a:pt x="379896" y="982870"/>
                </a:cubicBezTo>
                <a:cubicBezTo>
                  <a:pt x="450574" y="843722"/>
                  <a:pt x="428487" y="806174"/>
                  <a:pt x="485913" y="717826"/>
                </a:cubicBezTo>
                <a:cubicBezTo>
                  <a:pt x="543339" y="629478"/>
                  <a:pt x="644940" y="530087"/>
                  <a:pt x="724453" y="452783"/>
                </a:cubicBezTo>
                <a:cubicBezTo>
                  <a:pt x="803966" y="375479"/>
                  <a:pt x="874644" y="304800"/>
                  <a:pt x="962992" y="254000"/>
                </a:cubicBezTo>
                <a:cubicBezTo>
                  <a:pt x="1051340" y="203200"/>
                  <a:pt x="1148522" y="165652"/>
                  <a:pt x="1254539" y="147983"/>
                </a:cubicBezTo>
                <a:cubicBezTo>
                  <a:pt x="1360556" y="130314"/>
                  <a:pt x="1468783" y="150192"/>
                  <a:pt x="1599096" y="147983"/>
                </a:cubicBezTo>
                <a:cubicBezTo>
                  <a:pt x="1729409" y="145774"/>
                  <a:pt x="1855305" y="145775"/>
                  <a:pt x="2036418" y="134731"/>
                </a:cubicBezTo>
                <a:cubicBezTo>
                  <a:pt x="2217531" y="123688"/>
                  <a:pt x="2502452" y="86139"/>
                  <a:pt x="2685774" y="81722"/>
                </a:cubicBezTo>
                <a:cubicBezTo>
                  <a:pt x="2869096" y="77305"/>
                  <a:pt x="3136348" y="108226"/>
                  <a:pt x="3136348" y="108226"/>
                </a:cubicBezTo>
                <a:cubicBezTo>
                  <a:pt x="3255618" y="114852"/>
                  <a:pt x="3319670" y="119270"/>
                  <a:pt x="3401392" y="121479"/>
                </a:cubicBezTo>
                <a:cubicBezTo>
                  <a:pt x="3483114" y="123688"/>
                  <a:pt x="3529497" y="123688"/>
                  <a:pt x="3626679" y="121479"/>
                </a:cubicBezTo>
                <a:cubicBezTo>
                  <a:pt x="3723861" y="119270"/>
                  <a:pt x="3889513" y="112643"/>
                  <a:pt x="3984487" y="108226"/>
                </a:cubicBezTo>
                <a:cubicBezTo>
                  <a:pt x="4079461" y="103809"/>
                  <a:pt x="4094922" y="106017"/>
                  <a:pt x="4196522" y="94974"/>
                </a:cubicBezTo>
                <a:cubicBezTo>
                  <a:pt x="4298122" y="83931"/>
                  <a:pt x="4461565" y="50801"/>
                  <a:pt x="4594087" y="41966"/>
                </a:cubicBezTo>
                <a:cubicBezTo>
                  <a:pt x="4726609" y="33131"/>
                  <a:pt x="4845879" y="46383"/>
                  <a:pt x="4991653" y="41966"/>
                </a:cubicBezTo>
                <a:cubicBezTo>
                  <a:pt x="5137427" y="37549"/>
                  <a:pt x="5325166" y="17670"/>
                  <a:pt x="5468731" y="15461"/>
                </a:cubicBezTo>
                <a:cubicBezTo>
                  <a:pt x="5612296" y="13252"/>
                  <a:pt x="5680766" y="0"/>
                  <a:pt x="5853044" y="28713"/>
                </a:cubicBezTo>
                <a:cubicBezTo>
                  <a:pt x="6025322" y="57426"/>
                  <a:pt x="6345583" y="167861"/>
                  <a:pt x="6502400" y="187739"/>
                </a:cubicBezTo>
                <a:cubicBezTo>
                  <a:pt x="6659217" y="207617"/>
                  <a:pt x="6721061" y="143566"/>
                  <a:pt x="6793948" y="147983"/>
                </a:cubicBezTo>
                <a:cubicBezTo>
                  <a:pt x="6866835" y="152400"/>
                  <a:pt x="6851374" y="183322"/>
                  <a:pt x="6939722" y="214244"/>
                </a:cubicBezTo>
                <a:cubicBezTo>
                  <a:pt x="7028070" y="245166"/>
                  <a:pt x="7222435" y="295965"/>
                  <a:pt x="7324035" y="333513"/>
                </a:cubicBezTo>
                <a:cubicBezTo>
                  <a:pt x="7425635" y="371061"/>
                  <a:pt x="7549322" y="439531"/>
                  <a:pt x="7549322" y="439531"/>
                </a:cubicBezTo>
                <a:cubicBezTo>
                  <a:pt x="7631044" y="477079"/>
                  <a:pt x="7748105" y="525670"/>
                  <a:pt x="7814366" y="558800"/>
                </a:cubicBezTo>
                <a:cubicBezTo>
                  <a:pt x="7880627" y="591930"/>
                  <a:pt x="7896087" y="602974"/>
                  <a:pt x="7946887" y="638313"/>
                </a:cubicBezTo>
                <a:cubicBezTo>
                  <a:pt x="7997687" y="673652"/>
                  <a:pt x="8070575" y="691322"/>
                  <a:pt x="8119166" y="770835"/>
                </a:cubicBezTo>
                <a:cubicBezTo>
                  <a:pt x="8167757" y="850348"/>
                  <a:pt x="8198679" y="1018209"/>
                  <a:pt x="8238435" y="1115392"/>
                </a:cubicBezTo>
                <a:cubicBezTo>
                  <a:pt x="8278192" y="1212575"/>
                  <a:pt x="8333409" y="1285462"/>
                  <a:pt x="8357705" y="1353931"/>
                </a:cubicBezTo>
                <a:cubicBezTo>
                  <a:pt x="8382001" y="1422400"/>
                  <a:pt x="8357705" y="1404731"/>
                  <a:pt x="8384209" y="1526209"/>
                </a:cubicBezTo>
                <a:cubicBezTo>
                  <a:pt x="8410713" y="1647687"/>
                  <a:pt x="8488018" y="1914939"/>
                  <a:pt x="8516731" y="2082800"/>
                </a:cubicBezTo>
                <a:cubicBezTo>
                  <a:pt x="8545444" y="2250661"/>
                  <a:pt x="8529983" y="2343426"/>
                  <a:pt x="8556487" y="2533374"/>
                </a:cubicBezTo>
                <a:cubicBezTo>
                  <a:pt x="8582991" y="2723322"/>
                  <a:pt x="8675757" y="3222487"/>
                  <a:pt x="8675757" y="3222487"/>
                </a:cubicBezTo>
                <a:lnTo>
                  <a:pt x="8675757" y="3222487"/>
                </a:lnTo>
                <a:lnTo>
                  <a:pt x="8675757" y="3222487"/>
                </a:lnTo>
              </a:path>
            </a:pathLst>
          </a:custGeom>
          <a:solidFill>
            <a:srgbClr val="FCE274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42910" y="285728"/>
            <a:ext cx="7858180" cy="785818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Mécanisme d l’</a:t>
            </a:r>
            <a:r>
              <a:rPr kumimoji="0" lang="fr-FR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alloreconnaissance</a:t>
            </a: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FFC000"/>
                </a:solidFill>
              </a:rPr>
              <a:t>C-</a:t>
            </a:r>
            <a:r>
              <a:rPr lang="fr-FR" sz="2000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Réponse adaptative: activation des les LT</a:t>
            </a:r>
            <a: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Organigramme : Alternative 67"/>
          <p:cNvSpPr/>
          <p:nvPr/>
        </p:nvSpPr>
        <p:spPr>
          <a:xfrm rot="5400000">
            <a:off x="1082686" y="4132234"/>
            <a:ext cx="1049276" cy="7143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Organigramme : Alternative 70"/>
          <p:cNvSpPr/>
          <p:nvPr/>
        </p:nvSpPr>
        <p:spPr>
          <a:xfrm rot="5400000">
            <a:off x="939810" y="4132234"/>
            <a:ext cx="1049276" cy="7143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Organigramme : Alternative 71"/>
          <p:cNvSpPr/>
          <p:nvPr/>
        </p:nvSpPr>
        <p:spPr>
          <a:xfrm rot="5400000">
            <a:off x="1832785" y="4096515"/>
            <a:ext cx="1120714" cy="7143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Organigramme : Alternative 72"/>
          <p:cNvSpPr/>
          <p:nvPr/>
        </p:nvSpPr>
        <p:spPr>
          <a:xfrm rot="5400000">
            <a:off x="3011512" y="3917920"/>
            <a:ext cx="906400" cy="7143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rganigramme : Alternative 73"/>
          <p:cNvSpPr/>
          <p:nvPr/>
        </p:nvSpPr>
        <p:spPr>
          <a:xfrm rot="5400000">
            <a:off x="3154388" y="3917920"/>
            <a:ext cx="906400" cy="7143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Organigramme : Alternative 74"/>
          <p:cNvSpPr/>
          <p:nvPr/>
        </p:nvSpPr>
        <p:spPr>
          <a:xfrm rot="5400000">
            <a:off x="4071934" y="3929066"/>
            <a:ext cx="1071570" cy="7143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Organigramme : Alternative 75"/>
          <p:cNvSpPr/>
          <p:nvPr/>
        </p:nvSpPr>
        <p:spPr>
          <a:xfrm rot="5400000">
            <a:off x="4261676" y="3882200"/>
            <a:ext cx="1049276" cy="14287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Alternative 76"/>
          <p:cNvSpPr/>
          <p:nvPr/>
        </p:nvSpPr>
        <p:spPr>
          <a:xfrm rot="5400000">
            <a:off x="4190238" y="3882200"/>
            <a:ext cx="1049276" cy="14287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5572133" y="3072226"/>
            <a:ext cx="537120" cy="808383"/>
          </a:xfrm>
          <a:custGeom>
            <a:avLst/>
            <a:gdLst>
              <a:gd name="connsiteX0" fmla="*/ 420646 w 420646"/>
              <a:gd name="connsiteY0" fmla="*/ 808383 h 808383"/>
              <a:gd name="connsiteX1" fmla="*/ 380890 w 420646"/>
              <a:gd name="connsiteY1" fmla="*/ 675861 h 808383"/>
              <a:gd name="connsiteX2" fmla="*/ 367637 w 420646"/>
              <a:gd name="connsiteY2" fmla="*/ 463826 h 808383"/>
              <a:gd name="connsiteX3" fmla="*/ 354385 w 420646"/>
              <a:gd name="connsiteY3" fmla="*/ 424070 h 808383"/>
              <a:gd name="connsiteX4" fmla="*/ 341133 w 420646"/>
              <a:gd name="connsiteY4" fmla="*/ 357809 h 808383"/>
              <a:gd name="connsiteX5" fmla="*/ 314629 w 420646"/>
              <a:gd name="connsiteY5" fmla="*/ 265044 h 808383"/>
              <a:gd name="connsiteX6" fmla="*/ 248368 w 420646"/>
              <a:gd name="connsiteY6" fmla="*/ 212035 h 808383"/>
              <a:gd name="connsiteX7" fmla="*/ 129098 w 420646"/>
              <a:gd name="connsiteY7" fmla="*/ 225287 h 808383"/>
              <a:gd name="connsiteX8" fmla="*/ 248368 w 420646"/>
              <a:gd name="connsiteY8" fmla="*/ 384313 h 808383"/>
              <a:gd name="connsiteX9" fmla="*/ 274872 w 420646"/>
              <a:gd name="connsiteY9" fmla="*/ 344557 h 808383"/>
              <a:gd name="connsiteX10" fmla="*/ 274872 w 420646"/>
              <a:gd name="connsiteY10" fmla="*/ 39757 h 808383"/>
              <a:gd name="connsiteX11" fmla="*/ 235116 w 420646"/>
              <a:gd name="connsiteY11" fmla="*/ 26504 h 808383"/>
              <a:gd name="connsiteX12" fmla="*/ 221864 w 420646"/>
              <a:gd name="connsiteY12" fmla="*/ 0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646" h="808383">
                <a:moveTo>
                  <a:pt x="420646" y="808383"/>
                </a:moveTo>
                <a:cubicBezTo>
                  <a:pt x="388382" y="711591"/>
                  <a:pt x="400918" y="755974"/>
                  <a:pt x="380890" y="675861"/>
                </a:cubicBezTo>
                <a:cubicBezTo>
                  <a:pt x="376472" y="605183"/>
                  <a:pt x="375051" y="534253"/>
                  <a:pt x="367637" y="463826"/>
                </a:cubicBezTo>
                <a:cubicBezTo>
                  <a:pt x="366175" y="449934"/>
                  <a:pt x="357773" y="437622"/>
                  <a:pt x="354385" y="424070"/>
                </a:cubicBezTo>
                <a:cubicBezTo>
                  <a:pt x="348922" y="402218"/>
                  <a:pt x="346019" y="379797"/>
                  <a:pt x="341133" y="357809"/>
                </a:cubicBezTo>
                <a:cubicBezTo>
                  <a:pt x="339094" y="348635"/>
                  <a:pt x="322442" y="278066"/>
                  <a:pt x="314629" y="265044"/>
                </a:cubicBezTo>
                <a:cubicBezTo>
                  <a:pt x="302040" y="244062"/>
                  <a:pt x="266426" y="224074"/>
                  <a:pt x="248368" y="212035"/>
                </a:cubicBezTo>
                <a:cubicBezTo>
                  <a:pt x="208611" y="216452"/>
                  <a:pt x="148944" y="190556"/>
                  <a:pt x="129098" y="225287"/>
                </a:cubicBezTo>
                <a:cubicBezTo>
                  <a:pt x="0" y="451209"/>
                  <a:pt x="174911" y="393495"/>
                  <a:pt x="248368" y="384313"/>
                </a:cubicBezTo>
                <a:cubicBezTo>
                  <a:pt x="257203" y="371061"/>
                  <a:pt x="267749" y="358803"/>
                  <a:pt x="274872" y="344557"/>
                </a:cubicBezTo>
                <a:cubicBezTo>
                  <a:pt x="317301" y="259698"/>
                  <a:pt x="281194" y="72947"/>
                  <a:pt x="274872" y="39757"/>
                </a:cubicBezTo>
                <a:cubicBezTo>
                  <a:pt x="272258" y="26035"/>
                  <a:pt x="246291" y="34885"/>
                  <a:pt x="235116" y="26504"/>
                </a:cubicBezTo>
                <a:cubicBezTo>
                  <a:pt x="227214" y="20577"/>
                  <a:pt x="226281" y="8835"/>
                  <a:pt x="221864" y="0"/>
                </a:cubicBezTo>
              </a:path>
            </a:pathLst>
          </a:cu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5910471" y="3017298"/>
            <a:ext cx="603269" cy="876563"/>
          </a:xfrm>
          <a:custGeom>
            <a:avLst/>
            <a:gdLst>
              <a:gd name="connsiteX0" fmla="*/ 0 w 603269"/>
              <a:gd name="connsiteY0" fmla="*/ 876563 h 876563"/>
              <a:gd name="connsiteX1" fmla="*/ 13252 w 603269"/>
              <a:gd name="connsiteY1" fmla="*/ 677780 h 876563"/>
              <a:gd name="connsiteX2" fmla="*/ 26504 w 603269"/>
              <a:gd name="connsiteY2" fmla="*/ 638024 h 876563"/>
              <a:gd name="connsiteX3" fmla="*/ 66260 w 603269"/>
              <a:gd name="connsiteY3" fmla="*/ 624772 h 876563"/>
              <a:gd name="connsiteX4" fmla="*/ 92765 w 603269"/>
              <a:gd name="connsiteY4" fmla="*/ 598267 h 876563"/>
              <a:gd name="connsiteX5" fmla="*/ 132521 w 603269"/>
              <a:gd name="connsiteY5" fmla="*/ 571763 h 876563"/>
              <a:gd name="connsiteX6" fmla="*/ 159026 w 603269"/>
              <a:gd name="connsiteY6" fmla="*/ 532006 h 876563"/>
              <a:gd name="connsiteX7" fmla="*/ 185530 w 603269"/>
              <a:gd name="connsiteY7" fmla="*/ 213954 h 876563"/>
              <a:gd name="connsiteX8" fmla="*/ 198782 w 603269"/>
              <a:gd name="connsiteY8" fmla="*/ 121189 h 876563"/>
              <a:gd name="connsiteX9" fmla="*/ 225287 w 603269"/>
              <a:gd name="connsiteY9" fmla="*/ 94685 h 876563"/>
              <a:gd name="connsiteX10" fmla="*/ 304800 w 603269"/>
              <a:gd name="connsiteY10" fmla="*/ 54928 h 876563"/>
              <a:gd name="connsiteX11" fmla="*/ 344556 w 603269"/>
              <a:gd name="connsiteY11" fmla="*/ 28424 h 876563"/>
              <a:gd name="connsiteX12" fmla="*/ 424069 w 603269"/>
              <a:gd name="connsiteY12" fmla="*/ 1919 h 876563"/>
              <a:gd name="connsiteX13" fmla="*/ 556591 w 603269"/>
              <a:gd name="connsiteY13" fmla="*/ 15172 h 876563"/>
              <a:gd name="connsiteX14" fmla="*/ 569843 w 603269"/>
              <a:gd name="connsiteY14" fmla="*/ 54928 h 876563"/>
              <a:gd name="connsiteX15" fmla="*/ 516834 w 603269"/>
              <a:gd name="connsiteY15" fmla="*/ 227206 h 876563"/>
              <a:gd name="connsiteX16" fmla="*/ 344556 w 603269"/>
              <a:gd name="connsiteY16" fmla="*/ 213954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3269" h="876563">
                <a:moveTo>
                  <a:pt x="0" y="876563"/>
                </a:moveTo>
                <a:cubicBezTo>
                  <a:pt x="4417" y="810302"/>
                  <a:pt x="5919" y="743782"/>
                  <a:pt x="13252" y="677780"/>
                </a:cubicBezTo>
                <a:cubicBezTo>
                  <a:pt x="14795" y="663897"/>
                  <a:pt x="16627" y="647901"/>
                  <a:pt x="26504" y="638024"/>
                </a:cubicBezTo>
                <a:cubicBezTo>
                  <a:pt x="36381" y="628147"/>
                  <a:pt x="53008" y="629189"/>
                  <a:pt x="66260" y="624772"/>
                </a:cubicBezTo>
                <a:cubicBezTo>
                  <a:pt x="75095" y="615937"/>
                  <a:pt x="83008" y="606072"/>
                  <a:pt x="92765" y="598267"/>
                </a:cubicBezTo>
                <a:cubicBezTo>
                  <a:pt x="105202" y="588318"/>
                  <a:pt x="121259" y="583025"/>
                  <a:pt x="132521" y="571763"/>
                </a:cubicBezTo>
                <a:cubicBezTo>
                  <a:pt x="143783" y="560501"/>
                  <a:pt x="150191" y="545258"/>
                  <a:pt x="159026" y="532006"/>
                </a:cubicBezTo>
                <a:cubicBezTo>
                  <a:pt x="202978" y="400149"/>
                  <a:pt x="162758" y="532771"/>
                  <a:pt x="185530" y="213954"/>
                </a:cubicBezTo>
                <a:cubicBezTo>
                  <a:pt x="187755" y="182798"/>
                  <a:pt x="188904" y="150822"/>
                  <a:pt x="198782" y="121189"/>
                </a:cubicBezTo>
                <a:cubicBezTo>
                  <a:pt x="202733" y="109336"/>
                  <a:pt x="215531" y="102490"/>
                  <a:pt x="225287" y="94685"/>
                </a:cubicBezTo>
                <a:cubicBezTo>
                  <a:pt x="261989" y="65323"/>
                  <a:pt x="262806" y="68926"/>
                  <a:pt x="304800" y="54928"/>
                </a:cubicBezTo>
                <a:cubicBezTo>
                  <a:pt x="318052" y="46093"/>
                  <a:pt x="330002" y="34893"/>
                  <a:pt x="344556" y="28424"/>
                </a:cubicBezTo>
                <a:cubicBezTo>
                  <a:pt x="370086" y="17077"/>
                  <a:pt x="424069" y="1919"/>
                  <a:pt x="424069" y="1919"/>
                </a:cubicBezTo>
                <a:cubicBezTo>
                  <a:pt x="468243" y="6337"/>
                  <a:pt x="514870" y="0"/>
                  <a:pt x="556591" y="15172"/>
                </a:cubicBezTo>
                <a:cubicBezTo>
                  <a:pt x="569719" y="19946"/>
                  <a:pt x="569843" y="40959"/>
                  <a:pt x="569843" y="54928"/>
                </a:cubicBezTo>
                <a:cubicBezTo>
                  <a:pt x="569843" y="223071"/>
                  <a:pt x="603269" y="198395"/>
                  <a:pt x="516834" y="227206"/>
                </a:cubicBezTo>
                <a:cubicBezTo>
                  <a:pt x="380003" y="212003"/>
                  <a:pt x="437566" y="213954"/>
                  <a:pt x="344556" y="213954"/>
                </a:cubicBezTo>
              </a:path>
            </a:pathLst>
          </a:cu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Alternative 79"/>
          <p:cNvSpPr/>
          <p:nvPr/>
        </p:nvSpPr>
        <p:spPr>
          <a:xfrm rot="5400000">
            <a:off x="6536546" y="4107662"/>
            <a:ext cx="857256" cy="71439"/>
          </a:xfrm>
          <a:prstGeom prst="flowChartAlternateProcess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Alternative 80"/>
          <p:cNvSpPr/>
          <p:nvPr/>
        </p:nvSpPr>
        <p:spPr>
          <a:xfrm rot="5400000">
            <a:off x="6965174" y="3893348"/>
            <a:ext cx="1500198" cy="142876"/>
          </a:xfrm>
          <a:prstGeom prst="flowChartAlternateProcess">
            <a:avLst/>
          </a:prstGeom>
          <a:solidFill>
            <a:srgbClr val="5C33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Alternative 81"/>
          <p:cNvSpPr/>
          <p:nvPr/>
        </p:nvSpPr>
        <p:spPr>
          <a:xfrm rot="5400000">
            <a:off x="7108050" y="3679034"/>
            <a:ext cx="1000132" cy="71438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Alternative 82"/>
          <p:cNvSpPr/>
          <p:nvPr/>
        </p:nvSpPr>
        <p:spPr>
          <a:xfrm rot="5400000">
            <a:off x="7250925" y="3750471"/>
            <a:ext cx="1143008" cy="71438"/>
          </a:xfrm>
          <a:prstGeom prst="flowChartAlternateProcess">
            <a:avLst/>
          </a:prstGeom>
          <a:solidFill>
            <a:srgbClr val="5C33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Alternative 83"/>
          <p:cNvSpPr/>
          <p:nvPr/>
        </p:nvSpPr>
        <p:spPr>
          <a:xfrm rot="5400000">
            <a:off x="1214415" y="2071679"/>
            <a:ext cx="785818" cy="714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Alternative 84"/>
          <p:cNvSpPr/>
          <p:nvPr/>
        </p:nvSpPr>
        <p:spPr>
          <a:xfrm rot="5400000">
            <a:off x="1000101" y="2071679"/>
            <a:ext cx="785818" cy="714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Alternative 85"/>
          <p:cNvSpPr/>
          <p:nvPr/>
        </p:nvSpPr>
        <p:spPr>
          <a:xfrm rot="5400000" flipV="1">
            <a:off x="2928930" y="2500307"/>
            <a:ext cx="928692" cy="71437"/>
          </a:xfrm>
          <a:prstGeom prst="flowChartAlternateProcess">
            <a:avLst/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Alternative 86"/>
          <p:cNvSpPr/>
          <p:nvPr/>
        </p:nvSpPr>
        <p:spPr>
          <a:xfrm rot="5400000">
            <a:off x="3250398" y="2464588"/>
            <a:ext cx="857256" cy="71438"/>
          </a:xfrm>
          <a:prstGeom prst="flowChartAlternateProcess">
            <a:avLst/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Alternative 87"/>
          <p:cNvSpPr/>
          <p:nvPr/>
        </p:nvSpPr>
        <p:spPr>
          <a:xfrm rot="5400000">
            <a:off x="4083081" y="2274845"/>
            <a:ext cx="1049276" cy="7143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Alternative 88"/>
          <p:cNvSpPr/>
          <p:nvPr/>
        </p:nvSpPr>
        <p:spPr>
          <a:xfrm rot="5400000">
            <a:off x="4118800" y="2310564"/>
            <a:ext cx="1120714" cy="7143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Alternative 89"/>
          <p:cNvSpPr/>
          <p:nvPr/>
        </p:nvSpPr>
        <p:spPr>
          <a:xfrm rot="5400000">
            <a:off x="4225957" y="2274845"/>
            <a:ext cx="1049276" cy="7143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Organigramme : Alternative 90"/>
          <p:cNvSpPr/>
          <p:nvPr/>
        </p:nvSpPr>
        <p:spPr>
          <a:xfrm rot="5400000">
            <a:off x="5822166" y="2178836"/>
            <a:ext cx="571504" cy="71438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 rot="5400000" flipV="1">
            <a:off x="1250135" y="4107662"/>
            <a:ext cx="1214447" cy="1428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 rot="5400000" flipV="1">
            <a:off x="1428730" y="4071944"/>
            <a:ext cx="1143009" cy="1428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 rot="5400000" flipV="1">
            <a:off x="607193" y="4107662"/>
            <a:ext cx="1214447" cy="1428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 rot="5400000" flipV="1">
            <a:off x="535755" y="4036225"/>
            <a:ext cx="1071571" cy="1428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 rot="5768112" flipV="1">
            <a:off x="1393009" y="3393284"/>
            <a:ext cx="500069" cy="1428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Secteurs 96"/>
          <p:cNvSpPr/>
          <p:nvPr/>
        </p:nvSpPr>
        <p:spPr>
          <a:xfrm rot="18679734">
            <a:off x="1507318" y="2986023"/>
            <a:ext cx="261955" cy="243012"/>
          </a:xfrm>
          <a:prstGeom prst="pi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 rot="16032832" flipV="1">
            <a:off x="1178694" y="3393283"/>
            <a:ext cx="500069" cy="1428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Secteurs 98"/>
          <p:cNvSpPr/>
          <p:nvPr/>
        </p:nvSpPr>
        <p:spPr>
          <a:xfrm rot="19288753">
            <a:off x="1275525" y="2968354"/>
            <a:ext cx="234967" cy="278349"/>
          </a:xfrm>
          <a:prstGeom prst="pi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 rot="4901945">
            <a:off x="2178827" y="3393282"/>
            <a:ext cx="357190" cy="1428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 rot="4301361">
            <a:off x="2088444" y="3049493"/>
            <a:ext cx="357190" cy="1428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 rot="3662998">
            <a:off x="1972087" y="2761725"/>
            <a:ext cx="357191" cy="1462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1500167" y="2428869"/>
            <a:ext cx="214314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1285853" y="2428869"/>
            <a:ext cx="214314" cy="285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 rot="10800000">
            <a:off x="1214415" y="2643180"/>
            <a:ext cx="357190" cy="357191"/>
          </a:xfrm>
          <a:custGeom>
            <a:avLst/>
            <a:gdLst>
              <a:gd name="connsiteX0" fmla="*/ 918818 w 1055757"/>
              <a:gd name="connsiteY0" fmla="*/ 33130 h 1011582"/>
              <a:gd name="connsiteX1" fmla="*/ 918818 w 1055757"/>
              <a:gd name="connsiteY1" fmla="*/ 854765 h 1011582"/>
              <a:gd name="connsiteX2" fmla="*/ 97183 w 1055757"/>
              <a:gd name="connsiteY2" fmla="*/ 974035 h 1011582"/>
              <a:gd name="connsiteX3" fmla="*/ 335722 w 1055757"/>
              <a:gd name="connsiteY3" fmla="*/ 655983 h 1011582"/>
              <a:gd name="connsiteX4" fmla="*/ 918818 w 1055757"/>
              <a:gd name="connsiteY4" fmla="*/ 33130 h 101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757" h="1011582">
                <a:moveTo>
                  <a:pt x="918818" y="33130"/>
                </a:moveTo>
                <a:cubicBezTo>
                  <a:pt x="1016001" y="66260"/>
                  <a:pt x="1055757" y="697948"/>
                  <a:pt x="918818" y="854765"/>
                </a:cubicBezTo>
                <a:cubicBezTo>
                  <a:pt x="781879" y="1011582"/>
                  <a:pt x="194366" y="1007165"/>
                  <a:pt x="97183" y="974035"/>
                </a:cubicBezTo>
                <a:cubicBezTo>
                  <a:pt x="0" y="940905"/>
                  <a:pt x="198783" y="808383"/>
                  <a:pt x="335722" y="655983"/>
                </a:cubicBezTo>
                <a:cubicBezTo>
                  <a:pt x="472661" y="503583"/>
                  <a:pt x="821635" y="0"/>
                  <a:pt x="918818" y="331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orme libre 105"/>
          <p:cNvSpPr/>
          <p:nvPr/>
        </p:nvSpPr>
        <p:spPr>
          <a:xfrm rot="16478510">
            <a:off x="1448978" y="2694373"/>
            <a:ext cx="388133" cy="285751"/>
          </a:xfrm>
          <a:custGeom>
            <a:avLst/>
            <a:gdLst>
              <a:gd name="connsiteX0" fmla="*/ 918818 w 1055757"/>
              <a:gd name="connsiteY0" fmla="*/ 33130 h 1011582"/>
              <a:gd name="connsiteX1" fmla="*/ 918818 w 1055757"/>
              <a:gd name="connsiteY1" fmla="*/ 854765 h 1011582"/>
              <a:gd name="connsiteX2" fmla="*/ 97183 w 1055757"/>
              <a:gd name="connsiteY2" fmla="*/ 974035 h 1011582"/>
              <a:gd name="connsiteX3" fmla="*/ 335722 w 1055757"/>
              <a:gd name="connsiteY3" fmla="*/ 655983 h 1011582"/>
              <a:gd name="connsiteX4" fmla="*/ 918818 w 1055757"/>
              <a:gd name="connsiteY4" fmla="*/ 33130 h 101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757" h="1011582">
                <a:moveTo>
                  <a:pt x="918818" y="33130"/>
                </a:moveTo>
                <a:cubicBezTo>
                  <a:pt x="1016001" y="66260"/>
                  <a:pt x="1055757" y="697948"/>
                  <a:pt x="918818" y="854765"/>
                </a:cubicBezTo>
                <a:cubicBezTo>
                  <a:pt x="781879" y="1011582"/>
                  <a:pt x="194366" y="1007165"/>
                  <a:pt x="97183" y="974035"/>
                </a:cubicBezTo>
                <a:cubicBezTo>
                  <a:pt x="0" y="940905"/>
                  <a:pt x="198783" y="808383"/>
                  <a:pt x="335722" y="655983"/>
                </a:cubicBezTo>
                <a:cubicBezTo>
                  <a:pt x="472661" y="503583"/>
                  <a:pt x="821635" y="0"/>
                  <a:pt x="918818" y="331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Corde 106"/>
          <p:cNvSpPr/>
          <p:nvPr/>
        </p:nvSpPr>
        <p:spPr>
          <a:xfrm rot="17398030">
            <a:off x="1387443" y="2816209"/>
            <a:ext cx="214312" cy="214316"/>
          </a:xfrm>
          <a:prstGeom prst="chord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 rot="1632357">
            <a:off x="1723610" y="2525249"/>
            <a:ext cx="372456" cy="1445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 rot="5400000">
            <a:off x="3421360" y="3222320"/>
            <a:ext cx="372456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 rot="5400000">
            <a:off x="3279313" y="3221491"/>
            <a:ext cx="372456" cy="2159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Secteurs 110"/>
          <p:cNvSpPr/>
          <p:nvPr/>
        </p:nvSpPr>
        <p:spPr>
          <a:xfrm rot="8075749">
            <a:off x="3267670" y="2909407"/>
            <a:ext cx="252208" cy="254348"/>
          </a:xfrm>
          <a:prstGeom prst="pie">
            <a:avLst>
              <a:gd name="adj1" fmla="val 20508507"/>
              <a:gd name="adj2" fmla="val 16917141"/>
            </a:avLst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Secteurs 111"/>
          <p:cNvSpPr/>
          <p:nvPr/>
        </p:nvSpPr>
        <p:spPr>
          <a:xfrm rot="8075749">
            <a:off x="3550123" y="2910997"/>
            <a:ext cx="252923" cy="245381"/>
          </a:xfrm>
          <a:prstGeom prst="pie">
            <a:avLst>
              <a:gd name="adj1" fmla="val 20508507"/>
              <a:gd name="adj2" fmla="val 16917141"/>
            </a:avLst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Rectangle à coins arrondis 112"/>
          <p:cNvSpPr/>
          <p:nvPr/>
        </p:nvSpPr>
        <p:spPr>
          <a:xfrm>
            <a:off x="3571869" y="2571745"/>
            <a:ext cx="214314" cy="214314"/>
          </a:xfrm>
          <a:prstGeom prst="roundRect">
            <a:avLst/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à coins arrondis 113"/>
          <p:cNvSpPr/>
          <p:nvPr/>
        </p:nvSpPr>
        <p:spPr>
          <a:xfrm>
            <a:off x="3286117" y="2571745"/>
            <a:ext cx="214314" cy="214314"/>
          </a:xfrm>
          <a:prstGeom prst="roundRect">
            <a:avLst/>
          </a:prstGeom>
          <a:solidFill>
            <a:srgbClr val="EA76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 rot="5400000">
            <a:off x="4636634" y="3150052"/>
            <a:ext cx="372456" cy="215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 rot="5400000">
            <a:off x="4350882" y="3150052"/>
            <a:ext cx="372456" cy="215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 rot="5400000">
            <a:off x="4493758" y="3150052"/>
            <a:ext cx="372456" cy="215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6000761" y="2500307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6000761" y="2714621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6000761" y="2928935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6000761" y="3143249"/>
            <a:ext cx="214314" cy="2143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6715141" y="1928803"/>
            <a:ext cx="285752" cy="57150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6715141" y="2428869"/>
            <a:ext cx="285752" cy="64294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6786580" y="3500439"/>
            <a:ext cx="357190" cy="35719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Secteurs 124"/>
          <p:cNvSpPr/>
          <p:nvPr/>
        </p:nvSpPr>
        <p:spPr>
          <a:xfrm rot="18875130">
            <a:off x="6728866" y="3154019"/>
            <a:ext cx="401180" cy="407027"/>
          </a:xfrm>
          <a:prstGeom prst="pi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6" name="Hexagone 125"/>
          <p:cNvSpPr/>
          <p:nvPr/>
        </p:nvSpPr>
        <p:spPr>
          <a:xfrm>
            <a:off x="7643835" y="2928935"/>
            <a:ext cx="142876" cy="285752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5643571" y="3357563"/>
            <a:ext cx="537120" cy="808383"/>
          </a:xfrm>
          <a:custGeom>
            <a:avLst/>
            <a:gdLst>
              <a:gd name="connsiteX0" fmla="*/ 420646 w 420646"/>
              <a:gd name="connsiteY0" fmla="*/ 808383 h 808383"/>
              <a:gd name="connsiteX1" fmla="*/ 380890 w 420646"/>
              <a:gd name="connsiteY1" fmla="*/ 675861 h 808383"/>
              <a:gd name="connsiteX2" fmla="*/ 367637 w 420646"/>
              <a:gd name="connsiteY2" fmla="*/ 463826 h 808383"/>
              <a:gd name="connsiteX3" fmla="*/ 354385 w 420646"/>
              <a:gd name="connsiteY3" fmla="*/ 424070 h 808383"/>
              <a:gd name="connsiteX4" fmla="*/ 341133 w 420646"/>
              <a:gd name="connsiteY4" fmla="*/ 357809 h 808383"/>
              <a:gd name="connsiteX5" fmla="*/ 314629 w 420646"/>
              <a:gd name="connsiteY5" fmla="*/ 265044 h 808383"/>
              <a:gd name="connsiteX6" fmla="*/ 248368 w 420646"/>
              <a:gd name="connsiteY6" fmla="*/ 212035 h 808383"/>
              <a:gd name="connsiteX7" fmla="*/ 129098 w 420646"/>
              <a:gd name="connsiteY7" fmla="*/ 225287 h 808383"/>
              <a:gd name="connsiteX8" fmla="*/ 248368 w 420646"/>
              <a:gd name="connsiteY8" fmla="*/ 384313 h 808383"/>
              <a:gd name="connsiteX9" fmla="*/ 274872 w 420646"/>
              <a:gd name="connsiteY9" fmla="*/ 344557 h 808383"/>
              <a:gd name="connsiteX10" fmla="*/ 274872 w 420646"/>
              <a:gd name="connsiteY10" fmla="*/ 39757 h 808383"/>
              <a:gd name="connsiteX11" fmla="*/ 235116 w 420646"/>
              <a:gd name="connsiteY11" fmla="*/ 26504 h 808383"/>
              <a:gd name="connsiteX12" fmla="*/ 221864 w 420646"/>
              <a:gd name="connsiteY12" fmla="*/ 0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646" h="808383">
                <a:moveTo>
                  <a:pt x="420646" y="808383"/>
                </a:moveTo>
                <a:cubicBezTo>
                  <a:pt x="388382" y="711591"/>
                  <a:pt x="400918" y="755974"/>
                  <a:pt x="380890" y="675861"/>
                </a:cubicBezTo>
                <a:cubicBezTo>
                  <a:pt x="376472" y="605183"/>
                  <a:pt x="375051" y="534253"/>
                  <a:pt x="367637" y="463826"/>
                </a:cubicBezTo>
                <a:cubicBezTo>
                  <a:pt x="366175" y="449934"/>
                  <a:pt x="357773" y="437622"/>
                  <a:pt x="354385" y="424070"/>
                </a:cubicBezTo>
                <a:cubicBezTo>
                  <a:pt x="348922" y="402218"/>
                  <a:pt x="346019" y="379797"/>
                  <a:pt x="341133" y="357809"/>
                </a:cubicBezTo>
                <a:cubicBezTo>
                  <a:pt x="339094" y="348635"/>
                  <a:pt x="322442" y="278066"/>
                  <a:pt x="314629" y="265044"/>
                </a:cubicBezTo>
                <a:cubicBezTo>
                  <a:pt x="302040" y="244062"/>
                  <a:pt x="266426" y="224074"/>
                  <a:pt x="248368" y="212035"/>
                </a:cubicBezTo>
                <a:cubicBezTo>
                  <a:pt x="208611" y="216452"/>
                  <a:pt x="148944" y="190556"/>
                  <a:pt x="129098" y="225287"/>
                </a:cubicBezTo>
                <a:cubicBezTo>
                  <a:pt x="0" y="451209"/>
                  <a:pt x="174911" y="393495"/>
                  <a:pt x="248368" y="384313"/>
                </a:cubicBezTo>
                <a:cubicBezTo>
                  <a:pt x="257203" y="371061"/>
                  <a:pt x="267749" y="358803"/>
                  <a:pt x="274872" y="344557"/>
                </a:cubicBezTo>
                <a:cubicBezTo>
                  <a:pt x="317301" y="259698"/>
                  <a:pt x="281194" y="72947"/>
                  <a:pt x="274872" y="39757"/>
                </a:cubicBezTo>
                <a:cubicBezTo>
                  <a:pt x="272258" y="26035"/>
                  <a:pt x="246291" y="34885"/>
                  <a:pt x="235116" y="26504"/>
                </a:cubicBezTo>
                <a:cubicBezTo>
                  <a:pt x="227214" y="20577"/>
                  <a:pt x="226281" y="8835"/>
                  <a:pt x="221864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6000761" y="3357563"/>
            <a:ext cx="603269" cy="876563"/>
          </a:xfrm>
          <a:custGeom>
            <a:avLst/>
            <a:gdLst>
              <a:gd name="connsiteX0" fmla="*/ 0 w 603269"/>
              <a:gd name="connsiteY0" fmla="*/ 876563 h 876563"/>
              <a:gd name="connsiteX1" fmla="*/ 13252 w 603269"/>
              <a:gd name="connsiteY1" fmla="*/ 677780 h 876563"/>
              <a:gd name="connsiteX2" fmla="*/ 26504 w 603269"/>
              <a:gd name="connsiteY2" fmla="*/ 638024 h 876563"/>
              <a:gd name="connsiteX3" fmla="*/ 66260 w 603269"/>
              <a:gd name="connsiteY3" fmla="*/ 624772 h 876563"/>
              <a:gd name="connsiteX4" fmla="*/ 92765 w 603269"/>
              <a:gd name="connsiteY4" fmla="*/ 598267 h 876563"/>
              <a:gd name="connsiteX5" fmla="*/ 132521 w 603269"/>
              <a:gd name="connsiteY5" fmla="*/ 571763 h 876563"/>
              <a:gd name="connsiteX6" fmla="*/ 159026 w 603269"/>
              <a:gd name="connsiteY6" fmla="*/ 532006 h 876563"/>
              <a:gd name="connsiteX7" fmla="*/ 185530 w 603269"/>
              <a:gd name="connsiteY7" fmla="*/ 213954 h 876563"/>
              <a:gd name="connsiteX8" fmla="*/ 198782 w 603269"/>
              <a:gd name="connsiteY8" fmla="*/ 121189 h 876563"/>
              <a:gd name="connsiteX9" fmla="*/ 225287 w 603269"/>
              <a:gd name="connsiteY9" fmla="*/ 94685 h 876563"/>
              <a:gd name="connsiteX10" fmla="*/ 304800 w 603269"/>
              <a:gd name="connsiteY10" fmla="*/ 54928 h 876563"/>
              <a:gd name="connsiteX11" fmla="*/ 344556 w 603269"/>
              <a:gd name="connsiteY11" fmla="*/ 28424 h 876563"/>
              <a:gd name="connsiteX12" fmla="*/ 424069 w 603269"/>
              <a:gd name="connsiteY12" fmla="*/ 1919 h 876563"/>
              <a:gd name="connsiteX13" fmla="*/ 556591 w 603269"/>
              <a:gd name="connsiteY13" fmla="*/ 15172 h 876563"/>
              <a:gd name="connsiteX14" fmla="*/ 569843 w 603269"/>
              <a:gd name="connsiteY14" fmla="*/ 54928 h 876563"/>
              <a:gd name="connsiteX15" fmla="*/ 516834 w 603269"/>
              <a:gd name="connsiteY15" fmla="*/ 227206 h 876563"/>
              <a:gd name="connsiteX16" fmla="*/ 344556 w 603269"/>
              <a:gd name="connsiteY16" fmla="*/ 213954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3269" h="876563">
                <a:moveTo>
                  <a:pt x="0" y="876563"/>
                </a:moveTo>
                <a:cubicBezTo>
                  <a:pt x="4417" y="810302"/>
                  <a:pt x="5919" y="743782"/>
                  <a:pt x="13252" y="677780"/>
                </a:cubicBezTo>
                <a:cubicBezTo>
                  <a:pt x="14795" y="663897"/>
                  <a:pt x="16627" y="647901"/>
                  <a:pt x="26504" y="638024"/>
                </a:cubicBezTo>
                <a:cubicBezTo>
                  <a:pt x="36381" y="628147"/>
                  <a:pt x="53008" y="629189"/>
                  <a:pt x="66260" y="624772"/>
                </a:cubicBezTo>
                <a:cubicBezTo>
                  <a:pt x="75095" y="615937"/>
                  <a:pt x="83008" y="606072"/>
                  <a:pt x="92765" y="598267"/>
                </a:cubicBezTo>
                <a:cubicBezTo>
                  <a:pt x="105202" y="588318"/>
                  <a:pt x="121259" y="583025"/>
                  <a:pt x="132521" y="571763"/>
                </a:cubicBezTo>
                <a:cubicBezTo>
                  <a:pt x="143783" y="560501"/>
                  <a:pt x="150191" y="545258"/>
                  <a:pt x="159026" y="532006"/>
                </a:cubicBezTo>
                <a:cubicBezTo>
                  <a:pt x="202978" y="400149"/>
                  <a:pt x="162758" y="532771"/>
                  <a:pt x="185530" y="213954"/>
                </a:cubicBezTo>
                <a:cubicBezTo>
                  <a:pt x="187755" y="182798"/>
                  <a:pt x="188904" y="150822"/>
                  <a:pt x="198782" y="121189"/>
                </a:cubicBezTo>
                <a:cubicBezTo>
                  <a:pt x="202733" y="109336"/>
                  <a:pt x="215531" y="102490"/>
                  <a:pt x="225287" y="94685"/>
                </a:cubicBezTo>
                <a:cubicBezTo>
                  <a:pt x="261989" y="65323"/>
                  <a:pt x="262806" y="68926"/>
                  <a:pt x="304800" y="54928"/>
                </a:cubicBezTo>
                <a:cubicBezTo>
                  <a:pt x="318052" y="46093"/>
                  <a:pt x="330002" y="34893"/>
                  <a:pt x="344556" y="28424"/>
                </a:cubicBezTo>
                <a:cubicBezTo>
                  <a:pt x="370086" y="17077"/>
                  <a:pt x="424069" y="1919"/>
                  <a:pt x="424069" y="1919"/>
                </a:cubicBezTo>
                <a:cubicBezTo>
                  <a:pt x="468243" y="6337"/>
                  <a:pt x="514870" y="0"/>
                  <a:pt x="556591" y="15172"/>
                </a:cubicBezTo>
                <a:cubicBezTo>
                  <a:pt x="569719" y="19946"/>
                  <a:pt x="569843" y="40959"/>
                  <a:pt x="569843" y="54928"/>
                </a:cubicBezTo>
                <a:cubicBezTo>
                  <a:pt x="569843" y="223071"/>
                  <a:pt x="603269" y="198395"/>
                  <a:pt x="516834" y="227206"/>
                </a:cubicBezTo>
                <a:cubicBezTo>
                  <a:pt x="380003" y="212003"/>
                  <a:pt x="437566" y="213954"/>
                  <a:pt x="344556" y="213954"/>
                </a:cubicBezTo>
              </a:path>
            </a:pathLst>
          </a:cu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569626" y="5099154"/>
            <a:ext cx="7585023" cy="1811312"/>
          </a:xfrm>
          <a:custGeom>
            <a:avLst/>
            <a:gdLst>
              <a:gd name="connsiteX0" fmla="*/ 0 w 7585023"/>
              <a:gd name="connsiteY0" fmla="*/ 1601449 h 1811312"/>
              <a:gd name="connsiteX1" fmla="*/ 164892 w 7585023"/>
              <a:gd name="connsiteY1" fmla="*/ 971862 h 1811312"/>
              <a:gd name="connsiteX2" fmla="*/ 449705 w 7585023"/>
              <a:gd name="connsiteY2" fmla="*/ 687049 h 1811312"/>
              <a:gd name="connsiteX3" fmla="*/ 719528 w 7585023"/>
              <a:gd name="connsiteY3" fmla="*/ 537148 h 1811312"/>
              <a:gd name="connsiteX4" fmla="*/ 1124263 w 7585023"/>
              <a:gd name="connsiteY4" fmla="*/ 402236 h 1811312"/>
              <a:gd name="connsiteX5" fmla="*/ 1888761 w 7585023"/>
              <a:gd name="connsiteY5" fmla="*/ 132413 h 1811312"/>
              <a:gd name="connsiteX6" fmla="*/ 2668249 w 7585023"/>
              <a:gd name="connsiteY6" fmla="*/ 42472 h 1811312"/>
              <a:gd name="connsiteX7" fmla="*/ 2968053 w 7585023"/>
              <a:gd name="connsiteY7" fmla="*/ 27482 h 1811312"/>
              <a:gd name="connsiteX8" fmla="*/ 3162925 w 7585023"/>
              <a:gd name="connsiteY8" fmla="*/ 42472 h 1811312"/>
              <a:gd name="connsiteX9" fmla="*/ 3432748 w 7585023"/>
              <a:gd name="connsiteY9" fmla="*/ 57462 h 1811312"/>
              <a:gd name="connsiteX10" fmla="*/ 3732551 w 7585023"/>
              <a:gd name="connsiteY10" fmla="*/ 57462 h 1811312"/>
              <a:gd name="connsiteX11" fmla="*/ 3927423 w 7585023"/>
              <a:gd name="connsiteY11" fmla="*/ 87443 h 1811312"/>
              <a:gd name="connsiteX12" fmla="*/ 5711253 w 7585023"/>
              <a:gd name="connsiteY12" fmla="*/ 12492 h 1811312"/>
              <a:gd name="connsiteX13" fmla="*/ 5966085 w 7585023"/>
              <a:gd name="connsiteY13" fmla="*/ 12492 h 1811312"/>
              <a:gd name="connsiteX14" fmla="*/ 6205928 w 7585023"/>
              <a:gd name="connsiteY14" fmla="*/ 42472 h 1811312"/>
              <a:gd name="connsiteX15" fmla="*/ 6445771 w 7585023"/>
              <a:gd name="connsiteY15" fmla="*/ 117423 h 1811312"/>
              <a:gd name="connsiteX16" fmla="*/ 6895476 w 7585023"/>
              <a:gd name="connsiteY16" fmla="*/ 597108 h 1811312"/>
              <a:gd name="connsiteX17" fmla="*/ 7420131 w 7585023"/>
              <a:gd name="connsiteY17" fmla="*/ 1046813 h 1811312"/>
              <a:gd name="connsiteX18" fmla="*/ 7465102 w 7585023"/>
              <a:gd name="connsiteY18" fmla="*/ 1421567 h 1811312"/>
              <a:gd name="connsiteX19" fmla="*/ 7570033 w 7585023"/>
              <a:gd name="connsiteY19" fmla="*/ 1811312 h 1811312"/>
              <a:gd name="connsiteX20" fmla="*/ 7570033 w 7585023"/>
              <a:gd name="connsiteY20" fmla="*/ 1811312 h 1811312"/>
              <a:gd name="connsiteX21" fmla="*/ 7570033 w 7585023"/>
              <a:gd name="connsiteY21" fmla="*/ 1811312 h 1811312"/>
              <a:gd name="connsiteX22" fmla="*/ 7585023 w 7585023"/>
              <a:gd name="connsiteY22" fmla="*/ 1811312 h 1811312"/>
              <a:gd name="connsiteX23" fmla="*/ 7585023 w 7585023"/>
              <a:gd name="connsiteY23" fmla="*/ 1811312 h 1811312"/>
              <a:gd name="connsiteX24" fmla="*/ 7585023 w 7585023"/>
              <a:gd name="connsiteY24" fmla="*/ 1781331 h 181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85023" h="1811312">
                <a:moveTo>
                  <a:pt x="0" y="1601449"/>
                </a:moveTo>
                <a:cubicBezTo>
                  <a:pt x="44970" y="1362855"/>
                  <a:pt x="89941" y="1124262"/>
                  <a:pt x="164892" y="971862"/>
                </a:cubicBezTo>
                <a:cubicBezTo>
                  <a:pt x="239843" y="819462"/>
                  <a:pt x="357266" y="759501"/>
                  <a:pt x="449705" y="687049"/>
                </a:cubicBezTo>
                <a:cubicBezTo>
                  <a:pt x="542144" y="614597"/>
                  <a:pt x="607102" y="584617"/>
                  <a:pt x="719528" y="537148"/>
                </a:cubicBezTo>
                <a:cubicBezTo>
                  <a:pt x="831954" y="489679"/>
                  <a:pt x="1124263" y="402236"/>
                  <a:pt x="1124263" y="402236"/>
                </a:cubicBezTo>
                <a:cubicBezTo>
                  <a:pt x="1319135" y="334780"/>
                  <a:pt x="1631430" y="192374"/>
                  <a:pt x="1888761" y="132413"/>
                </a:cubicBezTo>
                <a:cubicBezTo>
                  <a:pt x="2146092" y="72452"/>
                  <a:pt x="2488367" y="59961"/>
                  <a:pt x="2668249" y="42472"/>
                </a:cubicBezTo>
                <a:cubicBezTo>
                  <a:pt x="2848131" y="24984"/>
                  <a:pt x="2885607" y="27482"/>
                  <a:pt x="2968053" y="27482"/>
                </a:cubicBezTo>
                <a:cubicBezTo>
                  <a:pt x="3050499" y="27482"/>
                  <a:pt x="3162925" y="42472"/>
                  <a:pt x="3162925" y="42472"/>
                </a:cubicBezTo>
                <a:cubicBezTo>
                  <a:pt x="3240374" y="47469"/>
                  <a:pt x="3337810" y="54964"/>
                  <a:pt x="3432748" y="57462"/>
                </a:cubicBezTo>
                <a:cubicBezTo>
                  <a:pt x="3527686" y="59960"/>
                  <a:pt x="3650105" y="52465"/>
                  <a:pt x="3732551" y="57462"/>
                </a:cubicBezTo>
                <a:cubicBezTo>
                  <a:pt x="3814997" y="62459"/>
                  <a:pt x="3597639" y="94938"/>
                  <a:pt x="3927423" y="87443"/>
                </a:cubicBezTo>
                <a:cubicBezTo>
                  <a:pt x="4257207" y="79948"/>
                  <a:pt x="5371476" y="24984"/>
                  <a:pt x="5711253" y="12492"/>
                </a:cubicBezTo>
                <a:cubicBezTo>
                  <a:pt x="6051030" y="0"/>
                  <a:pt x="5883639" y="7495"/>
                  <a:pt x="5966085" y="12492"/>
                </a:cubicBezTo>
                <a:cubicBezTo>
                  <a:pt x="6048531" y="17489"/>
                  <a:pt x="6125980" y="24984"/>
                  <a:pt x="6205928" y="42472"/>
                </a:cubicBezTo>
                <a:cubicBezTo>
                  <a:pt x="6285876" y="59960"/>
                  <a:pt x="6330846" y="24984"/>
                  <a:pt x="6445771" y="117423"/>
                </a:cubicBezTo>
                <a:cubicBezTo>
                  <a:pt x="6560696" y="209862"/>
                  <a:pt x="6733083" y="442210"/>
                  <a:pt x="6895476" y="597108"/>
                </a:cubicBezTo>
                <a:cubicBezTo>
                  <a:pt x="7057869" y="752006"/>
                  <a:pt x="7325193" y="909403"/>
                  <a:pt x="7420131" y="1046813"/>
                </a:cubicBezTo>
                <a:cubicBezTo>
                  <a:pt x="7515069" y="1184223"/>
                  <a:pt x="7440118" y="1294151"/>
                  <a:pt x="7465102" y="1421567"/>
                </a:cubicBezTo>
                <a:cubicBezTo>
                  <a:pt x="7490086" y="1548983"/>
                  <a:pt x="7570033" y="1811312"/>
                  <a:pt x="7570033" y="1811312"/>
                </a:cubicBezTo>
                <a:lnTo>
                  <a:pt x="7570033" y="1811312"/>
                </a:lnTo>
                <a:lnTo>
                  <a:pt x="7570033" y="1811312"/>
                </a:lnTo>
                <a:lnTo>
                  <a:pt x="7585023" y="1811312"/>
                </a:lnTo>
                <a:lnTo>
                  <a:pt x="7585023" y="1811312"/>
                </a:lnTo>
                <a:lnTo>
                  <a:pt x="7585023" y="1781331"/>
                </a:lnTo>
              </a:path>
            </a:pathLst>
          </a:custGeom>
          <a:ln w="38100">
            <a:solidFill>
              <a:schemeClr val="bg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3357554" y="1643050"/>
            <a:ext cx="893411" cy="3693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Constantia" pitchFamily="18" charset="0"/>
              </a:rPr>
              <a:t>CPA</a:t>
            </a:r>
            <a:endParaRPr lang="fr-FR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71472" y="2714620"/>
            <a:ext cx="65274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100" dirty="0" err="1" smtClean="0">
                <a:latin typeface="Constantia" pitchFamily="18" charset="0"/>
              </a:rPr>
              <a:t>pCMH</a:t>
            </a:r>
            <a:endParaRPr lang="fr-FR" sz="1100" dirty="0">
              <a:latin typeface="Constantia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57422" y="2571744"/>
            <a:ext cx="95250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400" dirty="0" smtClean="0">
                <a:latin typeface="Constantia" pitchFamily="18" charset="0"/>
              </a:rPr>
              <a:t>CD80/86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285984" y="3000372"/>
            <a:ext cx="64633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100" dirty="0" smtClean="0">
                <a:latin typeface="Constantia" pitchFamily="18" charset="0"/>
              </a:rPr>
              <a:t>CD4/8</a:t>
            </a:r>
            <a:endParaRPr lang="fr-FR" sz="1400" dirty="0">
              <a:latin typeface="Constantia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857488" y="3571876"/>
            <a:ext cx="58381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100" dirty="0" smtClean="0">
                <a:latin typeface="Constantia" pitchFamily="18" charset="0"/>
              </a:rPr>
              <a:t>CD28</a:t>
            </a:r>
            <a:endParaRPr lang="fr-FR" sz="1400" dirty="0">
              <a:latin typeface="Constantia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000496" y="2571744"/>
            <a:ext cx="64294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CD40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857752" y="3071810"/>
            <a:ext cx="64806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CD154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500430" y="3643314"/>
            <a:ext cx="114967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 </a:t>
            </a:r>
            <a:r>
              <a:rPr lang="fr-FR" sz="1050" b="1" u="sng" dirty="0" smtClean="0">
                <a:latin typeface="Constantia" pitchFamily="18" charset="0"/>
              </a:rPr>
              <a:t>Costimulation</a:t>
            </a:r>
            <a:endParaRPr lang="fr-FR" sz="1050" b="1" u="sng" dirty="0">
              <a:latin typeface="Constantia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286380" y="2571744"/>
            <a:ext cx="74411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ICAM-1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286380" y="3214686"/>
            <a:ext cx="66223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ILFA-1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143636" y="2500306"/>
            <a:ext cx="6846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ILFA-3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429388" y="3714752"/>
            <a:ext cx="53412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CD2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4" name="Hexagone 143"/>
          <p:cNvSpPr/>
          <p:nvPr/>
        </p:nvSpPr>
        <p:spPr>
          <a:xfrm>
            <a:off x="7358082" y="3357562"/>
            <a:ext cx="142876" cy="285752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7072330" y="3071810"/>
            <a:ext cx="45557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IL2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6" name="Ellipse 145"/>
          <p:cNvSpPr/>
          <p:nvPr/>
        </p:nvSpPr>
        <p:spPr>
          <a:xfrm rot="5400000">
            <a:off x="7351278" y="4578812"/>
            <a:ext cx="372456" cy="21597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 rot="5400000">
            <a:off x="7797063" y="4275903"/>
            <a:ext cx="276228" cy="15405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/>
          <p:cNvSpPr/>
          <p:nvPr/>
        </p:nvSpPr>
        <p:spPr>
          <a:xfrm>
            <a:off x="4929190" y="3643314"/>
            <a:ext cx="83388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 </a:t>
            </a:r>
            <a:r>
              <a:rPr lang="fr-FR" sz="1050" b="1" u="sng" dirty="0" smtClean="0">
                <a:latin typeface="Constantia" pitchFamily="18" charset="0"/>
              </a:rPr>
              <a:t>Adhésion</a:t>
            </a:r>
            <a:endParaRPr lang="fr-FR" sz="1050" b="1" u="sng" dirty="0">
              <a:latin typeface="Constantia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072330" y="3571876"/>
            <a:ext cx="57579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050" dirty="0" smtClean="0">
                <a:latin typeface="Constantia" pitchFamily="18" charset="0"/>
              </a:rPr>
              <a:t>CD25</a:t>
            </a:r>
            <a:endParaRPr lang="fr-FR" sz="1200" dirty="0">
              <a:latin typeface="Constantia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85786" y="3071810"/>
            <a:ext cx="53347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sz="1200" dirty="0" smtClean="0">
                <a:latin typeface="Constantia" pitchFamily="18" charset="0"/>
              </a:rPr>
              <a:t>TCR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00034" y="3571876"/>
            <a:ext cx="48442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atin typeface="Constantia" pitchFamily="18" charset="0"/>
              </a:rPr>
              <a:t> </a:t>
            </a:r>
            <a:r>
              <a:rPr lang="fr-FR" sz="1100" dirty="0" smtClean="0">
                <a:latin typeface="Constantia" pitchFamily="18" charset="0"/>
              </a:rPr>
              <a:t>CD3</a:t>
            </a:r>
            <a:endParaRPr lang="fr-FR" sz="1100" dirty="0">
              <a:latin typeface="Constantia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0" y="2500306"/>
            <a:ext cx="928662" cy="30777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  <a:latin typeface="Constantia" pitchFamily="18" charset="0"/>
              </a:rPr>
              <a:t>Signal1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14282" y="5072074"/>
            <a:ext cx="1079142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Constantia" pitchFamily="18" charset="0"/>
              </a:rPr>
              <a:t>Calcineurine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285852" y="5000636"/>
            <a:ext cx="627095" cy="30777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1100" dirty="0" smtClean="0">
                <a:solidFill>
                  <a:schemeClr val="bg1"/>
                </a:solidFill>
                <a:latin typeface="Constantia" pitchFamily="18" charset="0"/>
              </a:rPr>
              <a:t>MAPK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67" name="Connecteur en arc 166"/>
          <p:cNvCxnSpPr/>
          <p:nvPr/>
        </p:nvCxnSpPr>
        <p:spPr>
          <a:xfrm rot="16200000" flipH="1">
            <a:off x="1299750" y="4772424"/>
            <a:ext cx="500066" cy="242110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2071670" y="4857760"/>
            <a:ext cx="48442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Constantia" pitchFamily="18" charset="0"/>
              </a:rPr>
              <a:t>IKK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74" name="Connecteur en arc 173"/>
          <p:cNvCxnSpPr>
            <a:stCxn id="68" idx="3"/>
          </p:cNvCxnSpPr>
          <p:nvPr/>
        </p:nvCxnSpPr>
        <p:spPr>
          <a:xfrm rot="16200000" flipH="1">
            <a:off x="1756913" y="4543002"/>
            <a:ext cx="308047" cy="607224"/>
          </a:xfrm>
          <a:prstGeom prst="curvedConnector2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en arc 178"/>
          <p:cNvCxnSpPr/>
          <p:nvPr/>
        </p:nvCxnSpPr>
        <p:spPr>
          <a:xfrm rot="5400000">
            <a:off x="428596" y="4572008"/>
            <a:ext cx="571504" cy="571504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en arc 182"/>
          <p:cNvCxnSpPr/>
          <p:nvPr/>
        </p:nvCxnSpPr>
        <p:spPr>
          <a:xfrm>
            <a:off x="785786" y="5429264"/>
            <a:ext cx="1143008" cy="642942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en arc 184"/>
          <p:cNvCxnSpPr>
            <a:endCxn id="198" idx="0"/>
          </p:cNvCxnSpPr>
          <p:nvPr/>
        </p:nvCxnSpPr>
        <p:spPr>
          <a:xfrm>
            <a:off x="1785918" y="5286388"/>
            <a:ext cx="1003288" cy="714380"/>
          </a:xfrm>
          <a:prstGeom prst="curvedConnector2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en arc 186"/>
          <p:cNvCxnSpPr>
            <a:stCxn id="173" idx="3"/>
          </p:cNvCxnSpPr>
          <p:nvPr/>
        </p:nvCxnSpPr>
        <p:spPr>
          <a:xfrm>
            <a:off x="2556098" y="5011649"/>
            <a:ext cx="587142" cy="989119"/>
          </a:xfrm>
          <a:prstGeom prst="curvedConnector2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>
            <a:off x="1785918" y="6286520"/>
            <a:ext cx="192882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1785918" y="6000768"/>
            <a:ext cx="2006575" cy="30777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NFAT        AP-1    NF-</a:t>
            </a:r>
            <a:r>
              <a:rPr lang="el-GR" sz="1400" dirty="0" smtClean="0">
                <a:solidFill>
                  <a:schemeClr val="bg1"/>
                </a:solidFill>
                <a:latin typeface="Constantia" pitchFamily="18" charset="0"/>
              </a:rPr>
              <a:t>κ</a:t>
            </a:r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B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4" name="Flèche à angle droit 213"/>
          <p:cNvSpPr/>
          <p:nvPr/>
        </p:nvSpPr>
        <p:spPr>
          <a:xfrm rot="5400000">
            <a:off x="1905077" y="6238799"/>
            <a:ext cx="273750" cy="369192"/>
          </a:xfrm>
          <a:prstGeom prst="bent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Rectangle 214"/>
          <p:cNvSpPr/>
          <p:nvPr/>
        </p:nvSpPr>
        <p:spPr>
          <a:xfrm>
            <a:off x="2285984" y="6357958"/>
            <a:ext cx="1235467" cy="30777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Transcription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357686" y="6286520"/>
            <a:ext cx="635109" cy="27699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  <a:latin typeface="Constantia" pitchFamily="18" charset="0"/>
              </a:rPr>
              <a:t>ARNm</a:t>
            </a:r>
            <a:endParaRPr lang="fr-FR" sz="11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19" name="Connecteur en arc 218"/>
          <p:cNvCxnSpPr/>
          <p:nvPr/>
        </p:nvCxnSpPr>
        <p:spPr>
          <a:xfrm rot="5400000" flipH="1" flipV="1">
            <a:off x="3964777" y="4893479"/>
            <a:ext cx="1643074" cy="428628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en arc 238"/>
          <p:cNvCxnSpPr>
            <a:endCxn id="144" idx="3"/>
          </p:cNvCxnSpPr>
          <p:nvPr/>
        </p:nvCxnSpPr>
        <p:spPr>
          <a:xfrm flipV="1">
            <a:off x="4643438" y="3500438"/>
            <a:ext cx="2714644" cy="2428892"/>
          </a:xfrm>
          <a:prstGeom prst="curvedConnector3">
            <a:avLst>
              <a:gd name="adj1" fmla="val 87549"/>
            </a:avLst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en arc 243"/>
          <p:cNvCxnSpPr/>
          <p:nvPr/>
        </p:nvCxnSpPr>
        <p:spPr>
          <a:xfrm flipV="1">
            <a:off x="4938714" y="4000504"/>
            <a:ext cx="2633682" cy="2152664"/>
          </a:xfrm>
          <a:prstGeom prst="curvedConnector3">
            <a:avLst>
              <a:gd name="adj1" fmla="val 88135"/>
            </a:avLst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3786182" y="4500570"/>
            <a:ext cx="9685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Constantia" pitchFamily="18" charset="0"/>
              </a:rPr>
              <a:t>Signal2</a:t>
            </a:r>
            <a:endParaRPr lang="fr-FR" sz="1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57" name="Ellipse 256"/>
          <p:cNvSpPr/>
          <p:nvPr/>
        </p:nvSpPr>
        <p:spPr>
          <a:xfrm rot="5400000">
            <a:off x="3565064" y="4293060"/>
            <a:ext cx="372456" cy="21597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Rectangle 257"/>
          <p:cNvSpPr/>
          <p:nvPr/>
        </p:nvSpPr>
        <p:spPr>
          <a:xfrm>
            <a:off x="3071802" y="4429132"/>
            <a:ext cx="58830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PI-3k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7286644" y="4857760"/>
            <a:ext cx="588303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PI-3k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7929586" y="4572008"/>
            <a:ext cx="562975" cy="30777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Constantia" pitchFamily="18" charset="0"/>
              </a:rPr>
              <a:t>JAK3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4429124" y="5929330"/>
            <a:ext cx="506870" cy="2789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Forme libre 262"/>
          <p:cNvSpPr/>
          <p:nvPr/>
        </p:nvSpPr>
        <p:spPr>
          <a:xfrm>
            <a:off x="7358082" y="2500306"/>
            <a:ext cx="357190" cy="642941"/>
          </a:xfrm>
          <a:custGeom>
            <a:avLst/>
            <a:gdLst>
              <a:gd name="connsiteX0" fmla="*/ 0 w 337279"/>
              <a:gd name="connsiteY0" fmla="*/ 334780 h 334780"/>
              <a:gd name="connsiteX1" fmla="*/ 89941 w 337279"/>
              <a:gd name="connsiteY1" fmla="*/ 49967 h 334780"/>
              <a:gd name="connsiteX2" fmla="*/ 194872 w 337279"/>
              <a:gd name="connsiteY2" fmla="*/ 34977 h 334780"/>
              <a:gd name="connsiteX3" fmla="*/ 239843 w 337279"/>
              <a:gd name="connsiteY3" fmla="*/ 34977 h 334780"/>
              <a:gd name="connsiteX4" fmla="*/ 284813 w 337279"/>
              <a:gd name="connsiteY4" fmla="*/ 64957 h 334780"/>
              <a:gd name="connsiteX5" fmla="*/ 329784 w 337279"/>
              <a:gd name="connsiteY5" fmla="*/ 124918 h 334780"/>
              <a:gd name="connsiteX6" fmla="*/ 329784 w 337279"/>
              <a:gd name="connsiteY6" fmla="*/ 139908 h 334780"/>
              <a:gd name="connsiteX7" fmla="*/ 329784 w 337279"/>
              <a:gd name="connsiteY7" fmla="*/ 139908 h 33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279" h="334780">
                <a:moveTo>
                  <a:pt x="0" y="334780"/>
                </a:moveTo>
                <a:cubicBezTo>
                  <a:pt x="28731" y="217357"/>
                  <a:pt x="57462" y="99934"/>
                  <a:pt x="89941" y="49967"/>
                </a:cubicBezTo>
                <a:cubicBezTo>
                  <a:pt x="122420" y="0"/>
                  <a:pt x="169888" y="37475"/>
                  <a:pt x="194872" y="34977"/>
                </a:cubicBezTo>
                <a:cubicBezTo>
                  <a:pt x="219856" y="32479"/>
                  <a:pt x="224853" y="29980"/>
                  <a:pt x="239843" y="34977"/>
                </a:cubicBezTo>
                <a:cubicBezTo>
                  <a:pt x="254833" y="39974"/>
                  <a:pt x="269823" y="49967"/>
                  <a:pt x="284813" y="64957"/>
                </a:cubicBezTo>
                <a:cubicBezTo>
                  <a:pt x="299803" y="79947"/>
                  <a:pt x="322289" y="112426"/>
                  <a:pt x="329784" y="124918"/>
                </a:cubicBezTo>
                <a:cubicBezTo>
                  <a:pt x="337279" y="137410"/>
                  <a:pt x="329784" y="139908"/>
                  <a:pt x="329784" y="139908"/>
                </a:cubicBezTo>
                <a:lnTo>
                  <a:pt x="329784" y="13990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5" name="Connecteur droit avec flèche 264"/>
          <p:cNvCxnSpPr>
            <a:stCxn id="263" idx="4"/>
          </p:cNvCxnSpPr>
          <p:nvPr/>
        </p:nvCxnSpPr>
        <p:spPr>
          <a:xfrm>
            <a:off x="7659709" y="2625055"/>
            <a:ext cx="55564" cy="2324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avec flèche 273"/>
          <p:cNvCxnSpPr/>
          <p:nvPr/>
        </p:nvCxnSpPr>
        <p:spPr>
          <a:xfrm rot="16200000" flipH="1">
            <a:off x="7679552" y="4893478"/>
            <a:ext cx="642944" cy="428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8143900" y="5429264"/>
            <a:ext cx="706219" cy="30777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  <a:latin typeface="Constantia" pitchFamily="18" charset="0"/>
              </a:rPr>
              <a:t>mTOR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7929586" y="2571744"/>
            <a:ext cx="96212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Constantia" pitchFamily="18" charset="0"/>
              </a:rPr>
              <a:t>Signal3</a:t>
            </a:r>
            <a:endParaRPr lang="fr-FR" sz="1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281" name="Forme 280"/>
          <p:cNvCxnSpPr>
            <a:endCxn id="284" idx="3"/>
          </p:cNvCxnSpPr>
          <p:nvPr/>
        </p:nvCxnSpPr>
        <p:spPr>
          <a:xfrm rot="10800000" flipV="1">
            <a:off x="7579968" y="5715015"/>
            <a:ext cx="563932" cy="20224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Rectangle 283"/>
          <p:cNvSpPr/>
          <p:nvPr/>
        </p:nvSpPr>
        <p:spPr>
          <a:xfrm>
            <a:off x="6500826" y="5786454"/>
            <a:ext cx="1079142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Constantia" pitchFamily="18" charset="0"/>
              </a:rPr>
              <a:t>CDK/cyclines</a:t>
            </a:r>
            <a:endParaRPr lang="fr-FR" sz="11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88" name="Organigramme : Connecteur 287"/>
          <p:cNvSpPr/>
          <p:nvPr/>
        </p:nvSpPr>
        <p:spPr>
          <a:xfrm>
            <a:off x="6286512" y="6000768"/>
            <a:ext cx="785818" cy="642942"/>
          </a:xfrm>
          <a:prstGeom prst="flowChartConnector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Rectangle 290"/>
          <p:cNvSpPr/>
          <p:nvPr/>
        </p:nvSpPr>
        <p:spPr>
          <a:xfrm>
            <a:off x="6286512" y="6072206"/>
            <a:ext cx="785817" cy="46166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Constantia" pitchFamily="18" charset="0"/>
              </a:rPr>
              <a:t>Cycle cellulaire</a:t>
            </a:r>
            <a:endParaRPr lang="fr-FR" sz="11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929354" cy="9144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Constantia" pitchFamily="18" charset="0"/>
              </a:rPr>
              <a:t>I-Survol historique </a:t>
            </a:r>
            <a:endParaRPr lang="fr-FR" sz="4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0719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fr-FR" sz="1600" dirty="0" smtClean="0">
              <a:latin typeface="Constantia" pitchFamily="18" charset="0"/>
            </a:endParaRPr>
          </a:p>
          <a:p>
            <a:r>
              <a:rPr lang="fr-FR" sz="1600" dirty="0" smtClean="0">
                <a:latin typeface="Constantia" pitchFamily="18" charset="0"/>
              </a:rPr>
              <a:t>Des greffes sont imaginées dans les mythologies égyptiennes et gréco-romaines et dans les miracles chrétiens</a:t>
            </a:r>
          </a:p>
          <a:p>
            <a:r>
              <a:rPr lang="fr-FR" sz="1600" dirty="0" smtClean="0">
                <a:latin typeface="Constantia" pitchFamily="18" charset="0"/>
              </a:rPr>
              <a:t> </a:t>
            </a:r>
            <a:r>
              <a:rPr lang="fr-FR" sz="1600" dirty="0" err="1" smtClean="0">
                <a:latin typeface="Constantia" pitchFamily="18" charset="0"/>
              </a:rPr>
              <a:t>Sushruta</a:t>
            </a:r>
            <a:r>
              <a:rPr lang="fr-FR" sz="1600" dirty="0" smtClean="0">
                <a:latin typeface="Constantia" pitchFamily="18" charset="0"/>
              </a:rPr>
              <a:t> 800 ans avant JC  décrit des greffes de peau sur les nez amputés des criminels</a:t>
            </a:r>
          </a:p>
          <a:p>
            <a:r>
              <a:rPr lang="fr-FR" sz="1600" dirty="0" smtClean="0">
                <a:latin typeface="Constantia" pitchFamily="18" charset="0"/>
              </a:rPr>
              <a:t> Au XVIe siècle, Tagliacozzi réalise avec succès des autogreffes de la peau du nez </a:t>
            </a:r>
          </a:p>
          <a:p>
            <a:r>
              <a:rPr lang="fr-FR" sz="1600" dirty="0" smtClean="0">
                <a:latin typeface="Constantia" pitchFamily="18" charset="0"/>
              </a:rPr>
              <a:t>1906  </a:t>
            </a:r>
            <a:r>
              <a:rPr lang="fr-FR" sz="1600" dirty="0" err="1" smtClean="0">
                <a:latin typeface="Constantia" pitchFamily="18" charset="0"/>
              </a:rPr>
              <a:t>Jaboulay</a:t>
            </a:r>
            <a:r>
              <a:rPr lang="fr-FR" sz="1600" dirty="0" smtClean="0">
                <a:latin typeface="Constantia" pitchFamily="18" charset="0"/>
              </a:rPr>
              <a:t> et Alexis Carrel font les premières xénogreffes de reins</a:t>
            </a:r>
          </a:p>
          <a:p>
            <a:r>
              <a:rPr lang="fr-FR" sz="1600" dirty="0" smtClean="0">
                <a:latin typeface="Constantia" pitchFamily="18" charset="0"/>
              </a:rPr>
              <a:t>1905  la première greffe de cornée avec succès, par le docteur Eduard </a:t>
            </a:r>
            <a:r>
              <a:rPr lang="fr-FR" sz="1600" dirty="0" err="1" smtClean="0">
                <a:latin typeface="Constantia" pitchFamily="18" charset="0"/>
              </a:rPr>
              <a:t>Zirm</a:t>
            </a:r>
            <a:endParaRPr lang="fr-FR" sz="1600" dirty="0" smtClean="0">
              <a:latin typeface="Constantia" pitchFamily="18" charset="0"/>
            </a:endParaRPr>
          </a:p>
          <a:p>
            <a:r>
              <a:rPr lang="fr-FR" sz="1600" dirty="0" smtClean="0">
                <a:latin typeface="Constantia" pitchFamily="18" charset="0"/>
              </a:rPr>
              <a:t>1952  La première transplantation rénale à partir d'un donneur  vivant par l'équipe de Louis Michon à l'Hôpital Necker à Paris</a:t>
            </a:r>
          </a:p>
          <a:p>
            <a:r>
              <a:rPr lang="fr-FR" sz="1600" dirty="0" smtClean="0">
                <a:latin typeface="Constantia" pitchFamily="18" charset="0"/>
              </a:rPr>
              <a:t> 1954 Murray réalise la première transplantation rénale réussie  au monde sur des jumeaux monozygotes. </a:t>
            </a:r>
          </a:p>
          <a:p>
            <a:r>
              <a:rPr lang="fr-FR" sz="1600" dirty="0" smtClean="0">
                <a:latin typeface="Constantia" pitchFamily="18" charset="0"/>
              </a:rPr>
              <a:t> 1957  La première transplantation de moelle par Edward </a:t>
            </a:r>
            <a:r>
              <a:rPr lang="fr-FR" sz="1600" dirty="0" err="1" smtClean="0">
                <a:latin typeface="Constantia" pitchFamily="18" charset="0"/>
              </a:rPr>
              <a:t>Donnall</a:t>
            </a:r>
            <a:r>
              <a:rPr lang="fr-FR" sz="1600" dirty="0" smtClean="0">
                <a:latin typeface="Constantia" pitchFamily="18" charset="0"/>
              </a:rPr>
              <a:t> Thomas.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42910" y="285728"/>
            <a:ext cx="7858180" cy="1000132"/>
          </a:xfrm>
          <a:prstGeom prst="rect">
            <a:avLst/>
          </a:prstGeom>
          <a:ln>
            <a:solidFill>
              <a:srgbClr val="A6383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Mécanisme d l’</a:t>
            </a:r>
            <a:r>
              <a:rPr kumimoji="0" lang="fr-FR" sz="2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alloreconnaissance</a:t>
            </a:r>
            <a:r>
              <a:rPr lang="fr-FR" sz="2000" b="1" dirty="0" smtClean="0">
                <a:solidFill>
                  <a:srgbClr val="FFC000"/>
                </a:solidFill>
              </a:rPr>
              <a:t/>
            </a:r>
            <a:br>
              <a:rPr lang="fr-FR" sz="2000" b="1" dirty="0" smtClean="0">
                <a:solidFill>
                  <a:srgbClr val="FFC000"/>
                </a:solidFill>
              </a:rPr>
            </a:br>
            <a:r>
              <a:rPr lang="fr-FR" sz="2000" b="1" dirty="0" smtClean="0">
                <a:solidFill>
                  <a:srgbClr val="FFC000"/>
                </a:solidFill>
              </a:rPr>
              <a:t>C</a:t>
            </a:r>
            <a:r>
              <a:rPr lang="fr-FR" sz="2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-Réponse adaptative: activation des les LT</a:t>
            </a:r>
            <a:r>
              <a:rPr kumimoji="0" lang="fr-FR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2143116"/>
            <a:ext cx="1357322" cy="7000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Signal1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9058" y="2143116"/>
            <a:ext cx="1357322" cy="7000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Signal2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88" y="2214554"/>
            <a:ext cx="1357322" cy="7000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63830"/>
                </a:solidFill>
              </a:rPr>
              <a:t>Signal3</a:t>
            </a:r>
            <a:endParaRPr lang="fr-FR" dirty="0">
              <a:solidFill>
                <a:srgbClr val="A638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3000372"/>
            <a:ext cx="2214578" cy="271464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A63830"/>
              </a:solidFill>
            </a:endParaRPr>
          </a:p>
          <a:p>
            <a:pPr algn="ctr"/>
            <a:endParaRPr lang="fr-FR" dirty="0" smtClean="0">
              <a:solidFill>
                <a:srgbClr val="A63830"/>
              </a:solidFill>
            </a:endParaRPr>
          </a:p>
          <a:p>
            <a:pPr algn="ctr"/>
            <a:endParaRPr lang="fr-FR" dirty="0" smtClean="0">
              <a:solidFill>
                <a:srgbClr val="A63830"/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Fourni par l’interaction TCR-CMH/pep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Signalisation via les facteurs de transcription NFAT, AP1 </a:t>
            </a:r>
            <a:r>
              <a:rPr lang="fr-FR" dirty="0" smtClean="0">
                <a:solidFill>
                  <a:schemeClr val="tx1"/>
                </a:solidFill>
                <a:latin typeface="Constantia" pitchFamily="18" charset="0"/>
              </a:rPr>
              <a:t>NF-</a:t>
            </a:r>
            <a:r>
              <a:rPr lang="el-GR" dirty="0" smtClean="0">
                <a:solidFill>
                  <a:schemeClr val="tx1"/>
                </a:solidFill>
                <a:latin typeface="Constantia" pitchFamily="18" charset="0"/>
              </a:rPr>
              <a:t>κ</a:t>
            </a:r>
            <a:r>
              <a:rPr lang="fr-FR" dirty="0" smtClean="0">
                <a:solidFill>
                  <a:schemeClr val="tx1"/>
                </a:solidFill>
                <a:latin typeface="Constantia" pitchFamily="18" charset="0"/>
              </a:rPr>
              <a:t>B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Constantia" pitchFamily="18" charset="0"/>
              </a:rPr>
              <a:t>Transcription de l’</a:t>
            </a:r>
            <a:r>
              <a:rPr lang="fr-FR" dirty="0" err="1" smtClean="0">
                <a:solidFill>
                  <a:schemeClr val="tx1"/>
                </a:solidFill>
                <a:latin typeface="Constantia" pitchFamily="18" charset="0"/>
              </a:rPr>
              <a:t>ARNm</a:t>
            </a:r>
            <a:endParaRPr lang="fr-FR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fr-FR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fr-FR" dirty="0" smtClean="0">
              <a:solidFill>
                <a:srgbClr val="A63830"/>
              </a:solidFill>
            </a:endParaRPr>
          </a:p>
          <a:p>
            <a:pPr algn="ctr"/>
            <a:endParaRPr lang="fr-FR" dirty="0" smtClean="0">
              <a:solidFill>
                <a:srgbClr val="A63830"/>
              </a:solidFill>
            </a:endParaRPr>
          </a:p>
          <a:p>
            <a:pPr algn="ctr"/>
            <a:endParaRPr lang="fr-FR" dirty="0">
              <a:solidFill>
                <a:srgbClr val="A638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3143249"/>
            <a:ext cx="1857387" cy="25853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De </a:t>
            </a:r>
            <a:r>
              <a:rPr lang="fr-FR" dirty="0" err="1" smtClean="0">
                <a:latin typeface="Constantia" pitchFamily="18" charset="0"/>
              </a:rPr>
              <a:t>costimulation</a:t>
            </a:r>
            <a:endParaRPr lang="fr-FR" dirty="0" smtClean="0">
              <a:latin typeface="Constantia" pitchFamily="18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Renforcement de la SI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induction de synthèse de IL2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 et son récepteur de haute affinité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5074" y="3071810"/>
            <a:ext cx="1857387" cy="25853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La liaison de IL2 avec son récepteur de haute affinité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Signalisation via la voie PI-3K</a:t>
            </a:r>
          </a:p>
          <a:p>
            <a:pPr>
              <a:buClr>
                <a:schemeClr val="accent2"/>
              </a:buClr>
            </a:pPr>
            <a:r>
              <a:rPr lang="fr-FR" dirty="0" err="1" smtClean="0">
                <a:latin typeface="Constantia" pitchFamily="18" charset="0"/>
              </a:rPr>
              <a:t>mTOR</a:t>
            </a:r>
            <a:endParaRPr lang="fr-FR" dirty="0" smtClean="0">
              <a:latin typeface="Constantia" pitchFamily="18" charset="0"/>
            </a:endParaRPr>
          </a:p>
          <a:p>
            <a:pPr>
              <a:buClr>
                <a:schemeClr val="accent2"/>
              </a:buClr>
            </a:pPr>
            <a:endParaRPr lang="fr-FR" dirty="0" smtClean="0">
              <a:latin typeface="Constantia" pitchFamily="18" charset="0"/>
            </a:endParaRPr>
          </a:p>
          <a:p>
            <a:pPr>
              <a:buClr>
                <a:schemeClr val="accent2"/>
              </a:buClr>
            </a:pPr>
            <a:r>
              <a:rPr lang="fr-FR" dirty="0" smtClean="0">
                <a:latin typeface="Constantia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3042" y="5929330"/>
            <a:ext cx="5857916" cy="7000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Signal4   </a:t>
            </a:r>
            <a:r>
              <a:rPr lang="fr-FR" dirty="0" smtClean="0">
                <a:solidFill>
                  <a:schemeClr val="tx1"/>
                </a:solidFill>
              </a:rPr>
              <a:t>c’est la résultante des 3 signaux entrée en mitose et  prolifération du LT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 rot="4740000">
            <a:off x="1852188" y="3369268"/>
            <a:ext cx="416745" cy="915211"/>
          </a:xfrm>
          <a:custGeom>
            <a:avLst/>
            <a:gdLst>
              <a:gd name="connsiteX0" fmla="*/ 106392 w 503208"/>
              <a:gd name="connsiteY0" fmla="*/ 805132 h 879894"/>
              <a:gd name="connsiteX1" fmla="*/ 261668 w 503208"/>
              <a:gd name="connsiteY1" fmla="*/ 546340 h 879894"/>
              <a:gd name="connsiteX2" fmla="*/ 468702 w 503208"/>
              <a:gd name="connsiteY2" fmla="*/ 184030 h 879894"/>
              <a:gd name="connsiteX3" fmla="*/ 468702 w 503208"/>
              <a:gd name="connsiteY3" fmla="*/ 11502 h 879894"/>
              <a:gd name="connsiteX4" fmla="*/ 399690 w 503208"/>
              <a:gd name="connsiteY4" fmla="*/ 115019 h 879894"/>
              <a:gd name="connsiteX5" fmla="*/ 296173 w 503208"/>
              <a:gd name="connsiteY5" fmla="*/ 132272 h 879894"/>
              <a:gd name="connsiteX6" fmla="*/ 261668 w 503208"/>
              <a:gd name="connsiteY6" fmla="*/ 63260 h 879894"/>
              <a:gd name="connsiteX7" fmla="*/ 261668 w 503208"/>
              <a:gd name="connsiteY7" fmla="*/ 166777 h 879894"/>
              <a:gd name="connsiteX8" fmla="*/ 261668 w 503208"/>
              <a:gd name="connsiteY8" fmla="*/ 339306 h 879894"/>
              <a:gd name="connsiteX9" fmla="*/ 71887 w 503208"/>
              <a:gd name="connsiteY9" fmla="*/ 701615 h 879894"/>
              <a:gd name="connsiteX10" fmla="*/ 2875 w 503208"/>
              <a:gd name="connsiteY10" fmla="*/ 753373 h 879894"/>
              <a:gd name="connsiteX11" fmla="*/ 54634 w 503208"/>
              <a:gd name="connsiteY11" fmla="*/ 874143 h 879894"/>
              <a:gd name="connsiteX12" fmla="*/ 106392 w 503208"/>
              <a:gd name="connsiteY12" fmla="*/ 805132 h 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3208" h="879894">
                <a:moveTo>
                  <a:pt x="106392" y="805132"/>
                </a:moveTo>
                <a:cubicBezTo>
                  <a:pt x="140898" y="750498"/>
                  <a:pt x="201283" y="649857"/>
                  <a:pt x="261668" y="546340"/>
                </a:cubicBezTo>
                <a:cubicBezTo>
                  <a:pt x="322053" y="442823"/>
                  <a:pt x="434196" y="273170"/>
                  <a:pt x="468702" y="184030"/>
                </a:cubicBezTo>
                <a:cubicBezTo>
                  <a:pt x="503208" y="94890"/>
                  <a:pt x="480204" y="23004"/>
                  <a:pt x="468702" y="11502"/>
                </a:cubicBezTo>
                <a:cubicBezTo>
                  <a:pt x="457200" y="0"/>
                  <a:pt x="428445" y="94891"/>
                  <a:pt x="399690" y="115019"/>
                </a:cubicBezTo>
                <a:cubicBezTo>
                  <a:pt x="370935" y="135147"/>
                  <a:pt x="319177" y="140898"/>
                  <a:pt x="296173" y="132272"/>
                </a:cubicBezTo>
                <a:cubicBezTo>
                  <a:pt x="273169" y="123646"/>
                  <a:pt x="267419" y="57509"/>
                  <a:pt x="261668" y="63260"/>
                </a:cubicBezTo>
                <a:lnTo>
                  <a:pt x="261668" y="166777"/>
                </a:lnTo>
                <a:cubicBezTo>
                  <a:pt x="261668" y="212785"/>
                  <a:pt x="293298" y="250166"/>
                  <a:pt x="261668" y="339306"/>
                </a:cubicBezTo>
                <a:cubicBezTo>
                  <a:pt x="230038" y="428446"/>
                  <a:pt x="115019" y="632604"/>
                  <a:pt x="71887" y="701615"/>
                </a:cubicBezTo>
                <a:cubicBezTo>
                  <a:pt x="28755" y="770626"/>
                  <a:pt x="5751" y="724618"/>
                  <a:pt x="2875" y="753373"/>
                </a:cubicBezTo>
                <a:cubicBezTo>
                  <a:pt x="0" y="782128"/>
                  <a:pt x="37381" y="868392"/>
                  <a:pt x="54634" y="874143"/>
                </a:cubicBezTo>
                <a:cubicBezTo>
                  <a:pt x="71887" y="879894"/>
                  <a:pt x="71886" y="859766"/>
                  <a:pt x="106392" y="805132"/>
                </a:cubicBez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grpSp>
        <p:nvGrpSpPr>
          <p:cNvPr id="2" name="Groupe 22"/>
          <p:cNvGrpSpPr/>
          <p:nvPr/>
        </p:nvGrpSpPr>
        <p:grpSpPr>
          <a:xfrm rot="16200000">
            <a:off x="2607174" y="3539871"/>
            <a:ext cx="648000" cy="576000"/>
            <a:chOff x="4114456" y="3967671"/>
            <a:chExt cx="735101" cy="636692"/>
          </a:xfrm>
        </p:grpSpPr>
        <p:sp>
          <p:nvSpPr>
            <p:cNvPr id="18" name="Forme libre 17"/>
            <p:cNvSpPr/>
            <p:nvPr/>
          </p:nvSpPr>
          <p:spPr>
            <a:xfrm rot="2748463">
              <a:off x="4295189" y="3969920"/>
              <a:ext cx="482654" cy="626083"/>
            </a:xfrm>
            <a:custGeom>
              <a:avLst/>
              <a:gdLst>
                <a:gd name="connsiteX0" fmla="*/ 90984 w 1282889"/>
                <a:gd name="connsiteY0" fmla="*/ 15922 h 1678674"/>
                <a:gd name="connsiteX1" fmla="*/ 131928 w 1282889"/>
                <a:gd name="connsiteY1" fmla="*/ 152399 h 1678674"/>
                <a:gd name="connsiteX2" fmla="*/ 90984 w 1282889"/>
                <a:gd name="connsiteY2" fmla="*/ 234286 h 1678674"/>
                <a:gd name="connsiteX3" fmla="*/ 9098 w 1282889"/>
                <a:gd name="connsiteY3" fmla="*/ 316173 h 1678674"/>
                <a:gd name="connsiteX4" fmla="*/ 36393 w 1282889"/>
                <a:gd name="connsiteY4" fmla="*/ 384411 h 1678674"/>
                <a:gd name="connsiteX5" fmla="*/ 36393 w 1282889"/>
                <a:gd name="connsiteY5" fmla="*/ 479946 h 1678674"/>
                <a:gd name="connsiteX6" fmla="*/ 22746 w 1282889"/>
                <a:gd name="connsiteY6" fmla="*/ 507241 h 1678674"/>
                <a:gd name="connsiteX7" fmla="*/ 159223 w 1282889"/>
                <a:gd name="connsiteY7" fmla="*/ 630071 h 1678674"/>
                <a:gd name="connsiteX8" fmla="*/ 1073623 w 1282889"/>
                <a:gd name="connsiteY8" fmla="*/ 1517176 h 1678674"/>
                <a:gd name="connsiteX9" fmla="*/ 1128214 w 1282889"/>
                <a:gd name="connsiteY9" fmla="*/ 1599062 h 1678674"/>
                <a:gd name="connsiteX10" fmla="*/ 1182805 w 1282889"/>
                <a:gd name="connsiteY10" fmla="*/ 1640005 h 1678674"/>
                <a:gd name="connsiteX11" fmla="*/ 1251044 w 1282889"/>
                <a:gd name="connsiteY11" fmla="*/ 1585414 h 1678674"/>
                <a:gd name="connsiteX12" fmla="*/ 1223749 w 1282889"/>
                <a:gd name="connsiteY12" fmla="*/ 1462584 h 1678674"/>
                <a:gd name="connsiteX13" fmla="*/ 896202 w 1282889"/>
                <a:gd name="connsiteY13" fmla="*/ 1175981 h 1678674"/>
                <a:gd name="connsiteX14" fmla="*/ 391235 w 1282889"/>
                <a:gd name="connsiteY14" fmla="*/ 657367 h 1678674"/>
                <a:gd name="connsiteX15" fmla="*/ 404883 w 1282889"/>
                <a:gd name="connsiteY15" fmla="*/ 452650 h 1678674"/>
                <a:gd name="connsiteX16" fmla="*/ 363940 w 1282889"/>
                <a:gd name="connsiteY16" fmla="*/ 206990 h 1678674"/>
                <a:gd name="connsiteX17" fmla="*/ 172871 w 1282889"/>
                <a:gd name="connsiteY17" fmla="*/ 56865 h 1678674"/>
                <a:gd name="connsiteX18" fmla="*/ 90984 w 1282889"/>
                <a:gd name="connsiteY18" fmla="*/ 15922 h 16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2889" h="1678674">
                  <a:moveTo>
                    <a:pt x="90984" y="15922"/>
                  </a:moveTo>
                  <a:cubicBezTo>
                    <a:pt x="84160" y="31844"/>
                    <a:pt x="131928" y="116005"/>
                    <a:pt x="131928" y="152399"/>
                  </a:cubicBezTo>
                  <a:cubicBezTo>
                    <a:pt x="131928" y="188793"/>
                    <a:pt x="111456" y="206990"/>
                    <a:pt x="90984" y="234286"/>
                  </a:cubicBezTo>
                  <a:cubicBezTo>
                    <a:pt x="70512" y="261582"/>
                    <a:pt x="18196" y="291152"/>
                    <a:pt x="9098" y="316173"/>
                  </a:cubicBezTo>
                  <a:cubicBezTo>
                    <a:pt x="0" y="341194"/>
                    <a:pt x="31844" y="357116"/>
                    <a:pt x="36393" y="384411"/>
                  </a:cubicBezTo>
                  <a:cubicBezTo>
                    <a:pt x="40942" y="411706"/>
                    <a:pt x="38667" y="459474"/>
                    <a:pt x="36393" y="479946"/>
                  </a:cubicBezTo>
                  <a:cubicBezTo>
                    <a:pt x="34119" y="500418"/>
                    <a:pt x="2274" y="482220"/>
                    <a:pt x="22746" y="507241"/>
                  </a:cubicBezTo>
                  <a:cubicBezTo>
                    <a:pt x="43218" y="532262"/>
                    <a:pt x="159223" y="630071"/>
                    <a:pt x="159223" y="630071"/>
                  </a:cubicBezTo>
                  <a:lnTo>
                    <a:pt x="1073623" y="1517176"/>
                  </a:lnTo>
                  <a:cubicBezTo>
                    <a:pt x="1235121" y="1678674"/>
                    <a:pt x="1110017" y="1578591"/>
                    <a:pt x="1128214" y="1599062"/>
                  </a:cubicBezTo>
                  <a:cubicBezTo>
                    <a:pt x="1146411" y="1619534"/>
                    <a:pt x="1162333" y="1642280"/>
                    <a:pt x="1182805" y="1640005"/>
                  </a:cubicBezTo>
                  <a:cubicBezTo>
                    <a:pt x="1203277" y="1637730"/>
                    <a:pt x="1244220" y="1614984"/>
                    <a:pt x="1251044" y="1585414"/>
                  </a:cubicBezTo>
                  <a:cubicBezTo>
                    <a:pt x="1257868" y="1555844"/>
                    <a:pt x="1282889" y="1530823"/>
                    <a:pt x="1223749" y="1462584"/>
                  </a:cubicBezTo>
                  <a:cubicBezTo>
                    <a:pt x="1164609" y="1394345"/>
                    <a:pt x="1034954" y="1310184"/>
                    <a:pt x="896202" y="1175981"/>
                  </a:cubicBezTo>
                  <a:cubicBezTo>
                    <a:pt x="757450" y="1041778"/>
                    <a:pt x="473121" y="777922"/>
                    <a:pt x="391235" y="657367"/>
                  </a:cubicBezTo>
                  <a:cubicBezTo>
                    <a:pt x="309349" y="536812"/>
                    <a:pt x="409432" y="527713"/>
                    <a:pt x="404883" y="452650"/>
                  </a:cubicBezTo>
                  <a:cubicBezTo>
                    <a:pt x="400334" y="377587"/>
                    <a:pt x="402609" y="272954"/>
                    <a:pt x="363940" y="206990"/>
                  </a:cubicBezTo>
                  <a:cubicBezTo>
                    <a:pt x="325271" y="141026"/>
                    <a:pt x="220638" y="88710"/>
                    <a:pt x="172871" y="56865"/>
                  </a:cubicBezTo>
                  <a:cubicBezTo>
                    <a:pt x="125104" y="25020"/>
                    <a:pt x="97808" y="0"/>
                    <a:pt x="90984" y="15922"/>
                  </a:cubicBezTo>
                  <a:close/>
                </a:path>
              </a:pathLst>
            </a:cu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rot="2748463">
              <a:off x="4040012" y="4042115"/>
              <a:ext cx="636692" cy="487804"/>
            </a:xfrm>
            <a:custGeom>
              <a:avLst/>
              <a:gdLst>
                <a:gd name="connsiteX0" fmla="*/ 489044 w 1692322"/>
                <a:gd name="connsiteY0" fmla="*/ 31845 h 1307910"/>
                <a:gd name="connsiteX1" fmla="*/ 393510 w 1692322"/>
                <a:gd name="connsiteY1" fmla="*/ 59140 h 1307910"/>
                <a:gd name="connsiteX2" fmla="*/ 311623 w 1692322"/>
                <a:gd name="connsiteY2" fmla="*/ 18197 h 1307910"/>
                <a:gd name="connsiteX3" fmla="*/ 270680 w 1692322"/>
                <a:gd name="connsiteY3" fmla="*/ 113731 h 1307910"/>
                <a:gd name="connsiteX4" fmla="*/ 134203 w 1692322"/>
                <a:gd name="connsiteY4" fmla="*/ 141027 h 1307910"/>
                <a:gd name="connsiteX5" fmla="*/ 11373 w 1692322"/>
                <a:gd name="connsiteY5" fmla="*/ 31845 h 1307910"/>
                <a:gd name="connsiteX6" fmla="*/ 65964 w 1692322"/>
                <a:gd name="connsiteY6" fmla="*/ 195618 h 1307910"/>
                <a:gd name="connsiteX7" fmla="*/ 161498 w 1692322"/>
                <a:gd name="connsiteY7" fmla="*/ 318448 h 1307910"/>
                <a:gd name="connsiteX8" fmla="*/ 393510 w 1692322"/>
                <a:gd name="connsiteY8" fmla="*/ 413982 h 1307910"/>
                <a:gd name="connsiteX9" fmla="*/ 721056 w 1692322"/>
                <a:gd name="connsiteY9" fmla="*/ 413982 h 1307910"/>
                <a:gd name="connsiteX10" fmla="*/ 748352 w 1692322"/>
                <a:gd name="connsiteY10" fmla="*/ 441278 h 1307910"/>
                <a:gd name="connsiteX11" fmla="*/ 966716 w 1692322"/>
                <a:gd name="connsiteY11" fmla="*/ 714233 h 1307910"/>
                <a:gd name="connsiteX12" fmla="*/ 1458035 w 1692322"/>
                <a:gd name="connsiteY12" fmla="*/ 1219200 h 1307910"/>
                <a:gd name="connsiteX13" fmla="*/ 1580865 w 1692322"/>
                <a:gd name="connsiteY13" fmla="*/ 1246495 h 1307910"/>
                <a:gd name="connsiteX14" fmla="*/ 1649104 w 1692322"/>
                <a:gd name="connsiteY14" fmla="*/ 1178257 h 1307910"/>
                <a:gd name="connsiteX15" fmla="*/ 1321558 w 1692322"/>
                <a:gd name="connsiteY15" fmla="*/ 864358 h 1307910"/>
                <a:gd name="connsiteX16" fmla="*/ 966716 w 1692322"/>
                <a:gd name="connsiteY16" fmla="*/ 509516 h 1307910"/>
                <a:gd name="connsiteX17" fmla="*/ 693761 w 1692322"/>
                <a:gd name="connsiteY17" fmla="*/ 250209 h 1307910"/>
                <a:gd name="connsiteX18" fmla="*/ 489044 w 1692322"/>
                <a:gd name="connsiteY18" fmla="*/ 31845 h 13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2322" h="1307910">
                  <a:moveTo>
                    <a:pt x="489044" y="31845"/>
                  </a:moveTo>
                  <a:cubicBezTo>
                    <a:pt x="439002" y="0"/>
                    <a:pt x="423080" y="61415"/>
                    <a:pt x="393510" y="59140"/>
                  </a:cubicBezTo>
                  <a:cubicBezTo>
                    <a:pt x="363940" y="56865"/>
                    <a:pt x="332095" y="9099"/>
                    <a:pt x="311623" y="18197"/>
                  </a:cubicBezTo>
                  <a:cubicBezTo>
                    <a:pt x="291151" y="27295"/>
                    <a:pt x="300250" y="93259"/>
                    <a:pt x="270680" y="113731"/>
                  </a:cubicBezTo>
                  <a:cubicBezTo>
                    <a:pt x="241110" y="134203"/>
                    <a:pt x="177421" y="154675"/>
                    <a:pt x="134203" y="141027"/>
                  </a:cubicBezTo>
                  <a:cubicBezTo>
                    <a:pt x="90985" y="127379"/>
                    <a:pt x="22746" y="22747"/>
                    <a:pt x="11373" y="31845"/>
                  </a:cubicBezTo>
                  <a:cubicBezTo>
                    <a:pt x="0" y="40944"/>
                    <a:pt x="40943" y="147851"/>
                    <a:pt x="65964" y="195618"/>
                  </a:cubicBezTo>
                  <a:cubicBezTo>
                    <a:pt x="90985" y="243385"/>
                    <a:pt x="106907" y="282054"/>
                    <a:pt x="161498" y="318448"/>
                  </a:cubicBezTo>
                  <a:cubicBezTo>
                    <a:pt x="216089" y="354842"/>
                    <a:pt x="300250" y="398060"/>
                    <a:pt x="393510" y="413982"/>
                  </a:cubicBezTo>
                  <a:cubicBezTo>
                    <a:pt x="486770" y="429904"/>
                    <a:pt x="661916" y="409433"/>
                    <a:pt x="721056" y="413982"/>
                  </a:cubicBezTo>
                  <a:cubicBezTo>
                    <a:pt x="780196" y="418531"/>
                    <a:pt x="707409" y="391236"/>
                    <a:pt x="748352" y="441278"/>
                  </a:cubicBezTo>
                  <a:cubicBezTo>
                    <a:pt x="789295" y="491320"/>
                    <a:pt x="848436" y="584579"/>
                    <a:pt x="966716" y="714233"/>
                  </a:cubicBezTo>
                  <a:cubicBezTo>
                    <a:pt x="1084996" y="843887"/>
                    <a:pt x="1355677" y="1130490"/>
                    <a:pt x="1458035" y="1219200"/>
                  </a:cubicBezTo>
                  <a:cubicBezTo>
                    <a:pt x="1560393" y="1307910"/>
                    <a:pt x="1549020" y="1253319"/>
                    <a:pt x="1580865" y="1246495"/>
                  </a:cubicBezTo>
                  <a:cubicBezTo>
                    <a:pt x="1612710" y="1239671"/>
                    <a:pt x="1692322" y="1241946"/>
                    <a:pt x="1649104" y="1178257"/>
                  </a:cubicBezTo>
                  <a:cubicBezTo>
                    <a:pt x="1605886" y="1114568"/>
                    <a:pt x="1435289" y="975815"/>
                    <a:pt x="1321558" y="864358"/>
                  </a:cubicBezTo>
                  <a:cubicBezTo>
                    <a:pt x="1207827" y="752901"/>
                    <a:pt x="1071349" y="611874"/>
                    <a:pt x="966716" y="509516"/>
                  </a:cubicBezTo>
                  <a:cubicBezTo>
                    <a:pt x="862083" y="407158"/>
                    <a:pt x="773373" y="329821"/>
                    <a:pt x="693761" y="250209"/>
                  </a:cubicBezTo>
                  <a:cubicBezTo>
                    <a:pt x="614149" y="170597"/>
                    <a:pt x="539086" y="63690"/>
                    <a:pt x="489044" y="31845"/>
                  </a:cubicBezTo>
                  <a:close/>
                </a:path>
              </a:pathLst>
            </a:cu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Groupe 16"/>
          <p:cNvGrpSpPr/>
          <p:nvPr/>
        </p:nvGrpSpPr>
        <p:grpSpPr>
          <a:xfrm>
            <a:off x="3071802" y="3590927"/>
            <a:ext cx="785818" cy="571504"/>
            <a:chOff x="6357950" y="4030666"/>
            <a:chExt cx="714380" cy="469904"/>
          </a:xfrm>
        </p:grpSpPr>
        <p:sp>
          <p:nvSpPr>
            <p:cNvPr id="15" name="Ellipse 14"/>
            <p:cNvSpPr/>
            <p:nvPr/>
          </p:nvSpPr>
          <p:spPr>
            <a:xfrm>
              <a:off x="6357950" y="4030666"/>
              <a:ext cx="714380" cy="469904"/>
            </a:xfrm>
            <a:prstGeom prst="ellipse">
              <a:avLst/>
            </a:prstGeom>
            <a:solidFill>
              <a:srgbClr val="CC99FF"/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453648" y="4094703"/>
              <a:ext cx="529833" cy="322668"/>
            </a:xfrm>
            <a:prstGeom prst="ellipse">
              <a:avLst/>
            </a:prstGeom>
            <a:solidFill>
              <a:srgbClr val="CC99FF"/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551361" y="4136394"/>
              <a:ext cx="428628" cy="25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tantia" pitchFamily="18" charset="0"/>
                </a:rPr>
                <a:t>LT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grpSp>
        <p:nvGrpSpPr>
          <p:cNvPr id="5" name="Groupe 19"/>
          <p:cNvGrpSpPr/>
          <p:nvPr/>
        </p:nvGrpSpPr>
        <p:grpSpPr>
          <a:xfrm>
            <a:off x="500034" y="3143249"/>
            <a:ext cx="1316679" cy="1143007"/>
            <a:chOff x="5651340" y="2357431"/>
            <a:chExt cx="1737537" cy="1596815"/>
          </a:xfrm>
        </p:grpSpPr>
        <p:sp>
          <p:nvSpPr>
            <p:cNvPr id="6" name="Forme libre 3"/>
            <p:cNvSpPr/>
            <p:nvPr/>
          </p:nvSpPr>
          <p:spPr>
            <a:xfrm rot="20650038">
              <a:off x="5651340" y="2357431"/>
              <a:ext cx="1737537" cy="1596815"/>
            </a:xfrm>
            <a:custGeom>
              <a:avLst/>
              <a:gdLst>
                <a:gd name="connsiteX0" fmla="*/ 588818 w 1868054"/>
                <a:gd name="connsiteY0" fmla="*/ 538018 h 1988128"/>
                <a:gd name="connsiteX1" fmla="*/ 602672 w 1868054"/>
                <a:gd name="connsiteY1" fmla="*/ 205509 h 1988128"/>
                <a:gd name="connsiteX2" fmla="*/ 658091 w 1868054"/>
                <a:gd name="connsiteY2" fmla="*/ 11545 h 1988128"/>
                <a:gd name="connsiteX3" fmla="*/ 782782 w 1868054"/>
                <a:gd name="connsiteY3" fmla="*/ 136236 h 1988128"/>
                <a:gd name="connsiteX4" fmla="*/ 852054 w 1868054"/>
                <a:gd name="connsiteY4" fmla="*/ 524163 h 1988128"/>
                <a:gd name="connsiteX5" fmla="*/ 1018309 w 1868054"/>
                <a:gd name="connsiteY5" fmla="*/ 676563 h 1988128"/>
                <a:gd name="connsiteX6" fmla="*/ 1184563 w 1868054"/>
                <a:gd name="connsiteY6" fmla="*/ 579581 h 1988128"/>
                <a:gd name="connsiteX7" fmla="*/ 1392382 w 1868054"/>
                <a:gd name="connsiteY7" fmla="*/ 413327 h 1988128"/>
                <a:gd name="connsiteX8" fmla="*/ 1600200 w 1868054"/>
                <a:gd name="connsiteY8" fmla="*/ 427181 h 1988128"/>
                <a:gd name="connsiteX9" fmla="*/ 1600200 w 1868054"/>
                <a:gd name="connsiteY9" fmla="*/ 607291 h 1988128"/>
                <a:gd name="connsiteX10" fmla="*/ 1267691 w 1868054"/>
                <a:gd name="connsiteY10" fmla="*/ 842818 h 1988128"/>
                <a:gd name="connsiteX11" fmla="*/ 1198418 w 1868054"/>
                <a:gd name="connsiteY11" fmla="*/ 1009072 h 1988128"/>
                <a:gd name="connsiteX12" fmla="*/ 1364672 w 1868054"/>
                <a:gd name="connsiteY12" fmla="*/ 1161472 h 1988128"/>
                <a:gd name="connsiteX13" fmla="*/ 1627909 w 1868054"/>
                <a:gd name="connsiteY13" fmla="*/ 1189181 h 1988128"/>
                <a:gd name="connsiteX14" fmla="*/ 1835727 w 1868054"/>
                <a:gd name="connsiteY14" fmla="*/ 1272309 h 1988128"/>
                <a:gd name="connsiteX15" fmla="*/ 1821872 w 1868054"/>
                <a:gd name="connsiteY15" fmla="*/ 1466272 h 1988128"/>
                <a:gd name="connsiteX16" fmla="*/ 1614054 w 1868054"/>
                <a:gd name="connsiteY16" fmla="*/ 1507836 h 1988128"/>
                <a:gd name="connsiteX17" fmla="*/ 1253836 w 1868054"/>
                <a:gd name="connsiteY17" fmla="*/ 1341581 h 1988128"/>
                <a:gd name="connsiteX18" fmla="*/ 1115291 w 1868054"/>
                <a:gd name="connsiteY18" fmla="*/ 1272309 h 1988128"/>
                <a:gd name="connsiteX19" fmla="*/ 990600 w 1868054"/>
                <a:gd name="connsiteY19" fmla="*/ 1397000 h 1988128"/>
                <a:gd name="connsiteX20" fmla="*/ 1198418 w 1868054"/>
                <a:gd name="connsiteY20" fmla="*/ 1715654 h 1988128"/>
                <a:gd name="connsiteX21" fmla="*/ 1143000 w 1868054"/>
                <a:gd name="connsiteY21" fmla="*/ 1881909 h 1988128"/>
                <a:gd name="connsiteX22" fmla="*/ 1004454 w 1868054"/>
                <a:gd name="connsiteY22" fmla="*/ 1840345 h 1988128"/>
                <a:gd name="connsiteX23" fmla="*/ 907472 w 1868054"/>
                <a:gd name="connsiteY23" fmla="*/ 1590963 h 1988128"/>
                <a:gd name="connsiteX24" fmla="*/ 838200 w 1868054"/>
                <a:gd name="connsiteY24" fmla="*/ 1424709 h 1988128"/>
                <a:gd name="connsiteX25" fmla="*/ 630382 w 1868054"/>
                <a:gd name="connsiteY25" fmla="*/ 1590963 h 1988128"/>
                <a:gd name="connsiteX26" fmla="*/ 602672 w 1868054"/>
                <a:gd name="connsiteY26" fmla="*/ 1798781 h 1988128"/>
                <a:gd name="connsiteX27" fmla="*/ 561109 w 1868054"/>
                <a:gd name="connsiteY27" fmla="*/ 1978891 h 1988128"/>
                <a:gd name="connsiteX28" fmla="*/ 367145 w 1868054"/>
                <a:gd name="connsiteY28" fmla="*/ 1854200 h 1988128"/>
                <a:gd name="connsiteX29" fmla="*/ 422563 w 1868054"/>
                <a:gd name="connsiteY29" fmla="*/ 1563254 h 1988128"/>
                <a:gd name="connsiteX30" fmla="*/ 588818 w 1868054"/>
                <a:gd name="connsiteY30" fmla="*/ 1383145 h 1988128"/>
                <a:gd name="connsiteX31" fmla="*/ 630382 w 1868054"/>
                <a:gd name="connsiteY31" fmla="*/ 1258454 h 1988128"/>
                <a:gd name="connsiteX32" fmla="*/ 561109 w 1868054"/>
                <a:gd name="connsiteY32" fmla="*/ 1147618 h 1988128"/>
                <a:gd name="connsiteX33" fmla="*/ 394854 w 1868054"/>
                <a:gd name="connsiteY33" fmla="*/ 1161472 h 1988128"/>
                <a:gd name="connsiteX34" fmla="*/ 214745 w 1868054"/>
                <a:gd name="connsiteY34" fmla="*/ 1258454 h 1988128"/>
                <a:gd name="connsiteX35" fmla="*/ 20782 w 1868054"/>
                <a:gd name="connsiteY35" fmla="*/ 1258454 h 1988128"/>
                <a:gd name="connsiteX36" fmla="*/ 90054 w 1868054"/>
                <a:gd name="connsiteY36" fmla="*/ 1009072 h 1988128"/>
                <a:gd name="connsiteX37" fmla="*/ 408709 w 1868054"/>
                <a:gd name="connsiteY37" fmla="*/ 939800 h 1988128"/>
                <a:gd name="connsiteX38" fmla="*/ 519545 w 1868054"/>
                <a:gd name="connsiteY38" fmla="*/ 884381 h 1988128"/>
                <a:gd name="connsiteX39" fmla="*/ 616527 w 1868054"/>
                <a:gd name="connsiteY39" fmla="*/ 773545 h 1988128"/>
                <a:gd name="connsiteX40" fmla="*/ 616527 w 1868054"/>
                <a:gd name="connsiteY40" fmla="*/ 648854 h 1988128"/>
                <a:gd name="connsiteX41" fmla="*/ 588818 w 1868054"/>
                <a:gd name="connsiteY41" fmla="*/ 538018 h 19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68054" h="1988128">
                  <a:moveTo>
                    <a:pt x="588818" y="538018"/>
                  </a:moveTo>
                  <a:cubicBezTo>
                    <a:pt x="586509" y="464127"/>
                    <a:pt x="591127" y="293255"/>
                    <a:pt x="602672" y="205509"/>
                  </a:cubicBezTo>
                  <a:cubicBezTo>
                    <a:pt x="614218" y="117764"/>
                    <a:pt x="628073" y="23090"/>
                    <a:pt x="658091" y="11545"/>
                  </a:cubicBezTo>
                  <a:cubicBezTo>
                    <a:pt x="688109" y="0"/>
                    <a:pt x="750455" y="50800"/>
                    <a:pt x="782782" y="136236"/>
                  </a:cubicBezTo>
                  <a:cubicBezTo>
                    <a:pt x="815109" y="221672"/>
                    <a:pt x="812800" y="434109"/>
                    <a:pt x="852054" y="524163"/>
                  </a:cubicBezTo>
                  <a:cubicBezTo>
                    <a:pt x="891308" y="614217"/>
                    <a:pt x="962891" y="667327"/>
                    <a:pt x="1018309" y="676563"/>
                  </a:cubicBezTo>
                  <a:cubicBezTo>
                    <a:pt x="1073727" y="685799"/>
                    <a:pt x="1122218" y="623454"/>
                    <a:pt x="1184563" y="579581"/>
                  </a:cubicBezTo>
                  <a:cubicBezTo>
                    <a:pt x="1246908" y="535708"/>
                    <a:pt x="1323109" y="438727"/>
                    <a:pt x="1392382" y="413327"/>
                  </a:cubicBezTo>
                  <a:cubicBezTo>
                    <a:pt x="1461655" y="387927"/>
                    <a:pt x="1565564" y="394854"/>
                    <a:pt x="1600200" y="427181"/>
                  </a:cubicBezTo>
                  <a:cubicBezTo>
                    <a:pt x="1634836" y="459508"/>
                    <a:pt x="1655618" y="538018"/>
                    <a:pt x="1600200" y="607291"/>
                  </a:cubicBezTo>
                  <a:cubicBezTo>
                    <a:pt x="1544782" y="676564"/>
                    <a:pt x="1334655" y="775855"/>
                    <a:pt x="1267691" y="842818"/>
                  </a:cubicBezTo>
                  <a:cubicBezTo>
                    <a:pt x="1200727" y="909781"/>
                    <a:pt x="1182255" y="955963"/>
                    <a:pt x="1198418" y="1009072"/>
                  </a:cubicBezTo>
                  <a:cubicBezTo>
                    <a:pt x="1214581" y="1062181"/>
                    <a:pt x="1293090" y="1131454"/>
                    <a:pt x="1364672" y="1161472"/>
                  </a:cubicBezTo>
                  <a:cubicBezTo>
                    <a:pt x="1436254" y="1191490"/>
                    <a:pt x="1549400" y="1170708"/>
                    <a:pt x="1627909" y="1189181"/>
                  </a:cubicBezTo>
                  <a:cubicBezTo>
                    <a:pt x="1706418" y="1207654"/>
                    <a:pt x="1803400" y="1226127"/>
                    <a:pt x="1835727" y="1272309"/>
                  </a:cubicBezTo>
                  <a:cubicBezTo>
                    <a:pt x="1868054" y="1318491"/>
                    <a:pt x="1858817" y="1427018"/>
                    <a:pt x="1821872" y="1466272"/>
                  </a:cubicBezTo>
                  <a:cubicBezTo>
                    <a:pt x="1784927" y="1505526"/>
                    <a:pt x="1708727" y="1528618"/>
                    <a:pt x="1614054" y="1507836"/>
                  </a:cubicBezTo>
                  <a:cubicBezTo>
                    <a:pt x="1519381" y="1487054"/>
                    <a:pt x="1336963" y="1380836"/>
                    <a:pt x="1253836" y="1341581"/>
                  </a:cubicBezTo>
                  <a:cubicBezTo>
                    <a:pt x="1170709" y="1302327"/>
                    <a:pt x="1159164" y="1263073"/>
                    <a:pt x="1115291" y="1272309"/>
                  </a:cubicBezTo>
                  <a:cubicBezTo>
                    <a:pt x="1071418" y="1281545"/>
                    <a:pt x="976746" y="1323109"/>
                    <a:pt x="990600" y="1397000"/>
                  </a:cubicBezTo>
                  <a:cubicBezTo>
                    <a:pt x="1004454" y="1470891"/>
                    <a:pt x="1173018" y="1634836"/>
                    <a:pt x="1198418" y="1715654"/>
                  </a:cubicBezTo>
                  <a:cubicBezTo>
                    <a:pt x="1223818" y="1796472"/>
                    <a:pt x="1175327" y="1861127"/>
                    <a:pt x="1143000" y="1881909"/>
                  </a:cubicBezTo>
                  <a:cubicBezTo>
                    <a:pt x="1110673" y="1902691"/>
                    <a:pt x="1043709" y="1888836"/>
                    <a:pt x="1004454" y="1840345"/>
                  </a:cubicBezTo>
                  <a:cubicBezTo>
                    <a:pt x="965199" y="1791854"/>
                    <a:pt x="935181" y="1660236"/>
                    <a:pt x="907472" y="1590963"/>
                  </a:cubicBezTo>
                  <a:cubicBezTo>
                    <a:pt x="879763" y="1521690"/>
                    <a:pt x="884382" y="1424709"/>
                    <a:pt x="838200" y="1424709"/>
                  </a:cubicBezTo>
                  <a:cubicBezTo>
                    <a:pt x="792018" y="1424709"/>
                    <a:pt x="669637" y="1528618"/>
                    <a:pt x="630382" y="1590963"/>
                  </a:cubicBezTo>
                  <a:cubicBezTo>
                    <a:pt x="591127" y="1653308"/>
                    <a:pt x="614217" y="1734126"/>
                    <a:pt x="602672" y="1798781"/>
                  </a:cubicBezTo>
                  <a:cubicBezTo>
                    <a:pt x="591127" y="1863436"/>
                    <a:pt x="600364" y="1969654"/>
                    <a:pt x="561109" y="1978891"/>
                  </a:cubicBezTo>
                  <a:cubicBezTo>
                    <a:pt x="521854" y="1988128"/>
                    <a:pt x="390236" y="1923473"/>
                    <a:pt x="367145" y="1854200"/>
                  </a:cubicBezTo>
                  <a:cubicBezTo>
                    <a:pt x="344054" y="1784927"/>
                    <a:pt x="385618" y="1641763"/>
                    <a:pt x="422563" y="1563254"/>
                  </a:cubicBezTo>
                  <a:cubicBezTo>
                    <a:pt x="459509" y="1484745"/>
                    <a:pt x="554182" y="1433945"/>
                    <a:pt x="588818" y="1383145"/>
                  </a:cubicBezTo>
                  <a:cubicBezTo>
                    <a:pt x="623455" y="1332345"/>
                    <a:pt x="635000" y="1297708"/>
                    <a:pt x="630382" y="1258454"/>
                  </a:cubicBezTo>
                  <a:cubicBezTo>
                    <a:pt x="625764" y="1219200"/>
                    <a:pt x="600363" y="1163782"/>
                    <a:pt x="561109" y="1147618"/>
                  </a:cubicBezTo>
                  <a:cubicBezTo>
                    <a:pt x="521855" y="1131454"/>
                    <a:pt x="452581" y="1142999"/>
                    <a:pt x="394854" y="1161472"/>
                  </a:cubicBezTo>
                  <a:cubicBezTo>
                    <a:pt x="337127" y="1179945"/>
                    <a:pt x="277090" y="1242290"/>
                    <a:pt x="214745" y="1258454"/>
                  </a:cubicBezTo>
                  <a:cubicBezTo>
                    <a:pt x="152400" y="1274618"/>
                    <a:pt x="41564" y="1300018"/>
                    <a:pt x="20782" y="1258454"/>
                  </a:cubicBezTo>
                  <a:cubicBezTo>
                    <a:pt x="0" y="1216890"/>
                    <a:pt x="25400" y="1062181"/>
                    <a:pt x="90054" y="1009072"/>
                  </a:cubicBezTo>
                  <a:cubicBezTo>
                    <a:pt x="154708" y="955963"/>
                    <a:pt x="337127" y="960582"/>
                    <a:pt x="408709" y="939800"/>
                  </a:cubicBezTo>
                  <a:cubicBezTo>
                    <a:pt x="480291" y="919018"/>
                    <a:pt x="484909" y="912090"/>
                    <a:pt x="519545" y="884381"/>
                  </a:cubicBezTo>
                  <a:cubicBezTo>
                    <a:pt x="554181" y="856672"/>
                    <a:pt x="600363" y="812799"/>
                    <a:pt x="616527" y="773545"/>
                  </a:cubicBezTo>
                  <a:cubicBezTo>
                    <a:pt x="632691" y="734291"/>
                    <a:pt x="621145" y="688108"/>
                    <a:pt x="616527" y="648854"/>
                  </a:cubicBezTo>
                  <a:cubicBezTo>
                    <a:pt x="611909" y="609600"/>
                    <a:pt x="591127" y="611909"/>
                    <a:pt x="588818" y="53801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Constantia" pitchFamily="18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 rot="5690543">
              <a:off x="6286915" y="2975710"/>
              <a:ext cx="306506" cy="33638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Constantia" pitchFamily="18" charset="0"/>
              </a:endParaRPr>
            </a:p>
          </p:txBody>
        </p:sp>
      </p:grpSp>
      <p:sp>
        <p:nvSpPr>
          <p:cNvPr id="8" name="Ellipse 7"/>
          <p:cNvSpPr/>
          <p:nvPr/>
        </p:nvSpPr>
        <p:spPr>
          <a:xfrm>
            <a:off x="2462198" y="3752853"/>
            <a:ext cx="136796" cy="141305"/>
          </a:xfrm>
          <a:prstGeom prst="ellipse">
            <a:avLst/>
          </a:prstGeom>
          <a:solidFill>
            <a:srgbClr val="99FF33"/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929058" y="2962272"/>
            <a:ext cx="1071570" cy="71438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5072067" y="2500297"/>
            <a:ext cx="785818" cy="571503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77335" y="2578180"/>
            <a:ext cx="582816" cy="392433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81605" y="2628894"/>
            <a:ext cx="68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TH1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072066" y="4786313"/>
            <a:ext cx="785818" cy="571503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177334" y="4864196"/>
            <a:ext cx="582816" cy="392433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181604" y="4914910"/>
            <a:ext cx="61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 smtClean="0">
                <a:solidFill>
                  <a:srgbClr val="002060"/>
                </a:solidFill>
                <a:latin typeface="Constantia" pitchFamily="18" charset="0"/>
              </a:rPr>
              <a:t>TH2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929058" y="4038604"/>
            <a:ext cx="1072800" cy="78581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072198" y="2786058"/>
            <a:ext cx="785818" cy="158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072198" y="5070486"/>
            <a:ext cx="785818" cy="158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858016" y="2609844"/>
            <a:ext cx="22145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197BE"/>
                </a:solidFill>
                <a:latin typeface="Constantia" pitchFamily="18" charset="0"/>
              </a:rPr>
              <a:t>IL-2, IFN-</a:t>
            </a:r>
            <a:r>
              <a:rPr lang="el-GR" sz="1600" dirty="0" smtClean="0">
                <a:solidFill>
                  <a:srgbClr val="F197BE"/>
                </a:solidFill>
                <a:latin typeface="Constantia" pitchFamily="18" charset="0"/>
              </a:rPr>
              <a:t>γ</a:t>
            </a:r>
            <a:r>
              <a:rPr lang="fr-FR" sz="1600" dirty="0" smtClean="0">
                <a:solidFill>
                  <a:srgbClr val="F197BE"/>
                </a:solidFill>
                <a:latin typeface="Constantia" pitchFamily="18" charset="0"/>
              </a:rPr>
              <a:t>, TNF- </a:t>
            </a:r>
            <a:r>
              <a:rPr lang="el-GR" sz="1600" dirty="0" smtClean="0">
                <a:solidFill>
                  <a:srgbClr val="F197BE"/>
                </a:solidFill>
                <a:latin typeface="Constantia" pitchFamily="18" charset="0"/>
              </a:rPr>
              <a:t>α</a:t>
            </a:r>
            <a:endParaRPr lang="fr-FR" sz="1600" dirty="0">
              <a:solidFill>
                <a:srgbClr val="F197BE"/>
              </a:solidFill>
              <a:latin typeface="Constantia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929454" y="4857760"/>
            <a:ext cx="19288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197BE"/>
                </a:solidFill>
                <a:latin typeface="Constantia" pitchFamily="18" charset="0"/>
              </a:rPr>
              <a:t>IL-4, IL-5, IL-13</a:t>
            </a:r>
            <a:endParaRPr lang="fr-FR" sz="1600" dirty="0">
              <a:solidFill>
                <a:srgbClr val="F197BE"/>
              </a:solidFill>
              <a:latin typeface="Constantia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Activation des LT CD4+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072230" cy="9144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D-</a:t>
            </a:r>
            <a:r>
              <a:rPr lang="fr-FR" sz="3200" dirty="0" smtClean="0">
                <a:solidFill>
                  <a:srgbClr val="FF0000"/>
                </a:solidFill>
                <a:latin typeface="Constantia" pitchFamily="18" charset="0"/>
              </a:rPr>
              <a:t>Activation du Lymphocyte B</a:t>
            </a:r>
            <a:endParaRPr lang="fr-FR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00174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E- Génération des effecteurs</a:t>
            </a:r>
            <a:endParaRPr lang="fr-FR" sz="1600" dirty="0">
              <a:latin typeface="Constantia" pitchFamily="18" charset="0"/>
            </a:endParaRPr>
          </a:p>
        </p:txBody>
      </p:sp>
      <p:grpSp>
        <p:nvGrpSpPr>
          <p:cNvPr id="2" name="Groupe 80"/>
          <p:cNvGrpSpPr/>
          <p:nvPr/>
        </p:nvGrpSpPr>
        <p:grpSpPr>
          <a:xfrm>
            <a:off x="1643042" y="1785926"/>
            <a:ext cx="5857916" cy="3827490"/>
            <a:chOff x="1643042" y="1785926"/>
            <a:chExt cx="5857916" cy="3827490"/>
          </a:xfrm>
        </p:grpSpPr>
        <p:sp>
          <p:nvSpPr>
            <p:cNvPr id="42" name="Chevron 41"/>
            <p:cNvSpPr/>
            <p:nvPr/>
          </p:nvSpPr>
          <p:spPr>
            <a:xfrm rot="14597322">
              <a:off x="2362691" y="3276382"/>
              <a:ext cx="468000" cy="108000"/>
            </a:xfrm>
            <a:prstGeom prst="chevron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b="1" kern="0" dirty="0">
                <a:solidFill>
                  <a:sysClr val="windowText" lastClr="000000"/>
                </a:solidFill>
                <a:latin typeface="Constantia" pitchFamily="18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rot="5400000">
              <a:off x="2873363" y="4711709"/>
              <a:ext cx="500066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4"/>
            <p:cNvGrpSpPr/>
            <p:nvPr/>
          </p:nvGrpSpPr>
          <p:grpSpPr>
            <a:xfrm>
              <a:off x="6286512" y="1785926"/>
              <a:ext cx="785818" cy="571503"/>
              <a:chOff x="-3357618" y="5095386"/>
              <a:chExt cx="714380" cy="469904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-3357618" y="5095386"/>
                <a:ext cx="714380" cy="46990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-3262370" y="5180969"/>
                <a:ext cx="529833" cy="322668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  <p:grpSp>
          <p:nvGrpSpPr>
            <p:cNvPr id="4" name="Groupe 18"/>
            <p:cNvGrpSpPr/>
            <p:nvPr/>
          </p:nvGrpSpPr>
          <p:grpSpPr>
            <a:xfrm>
              <a:off x="6215074" y="3595319"/>
              <a:ext cx="1285884" cy="905251"/>
              <a:chOff x="3524592" y="3645912"/>
              <a:chExt cx="1874759" cy="1071571"/>
            </a:xfrm>
          </p:grpSpPr>
          <p:grpSp>
            <p:nvGrpSpPr>
              <p:cNvPr id="5" name="Groupe 22"/>
              <p:cNvGrpSpPr/>
              <p:nvPr/>
            </p:nvGrpSpPr>
            <p:grpSpPr>
              <a:xfrm>
                <a:off x="3524592" y="3645912"/>
                <a:ext cx="1618917" cy="1071571"/>
                <a:chOff x="5339772" y="4861013"/>
                <a:chExt cx="1333164" cy="971556"/>
              </a:xfrm>
            </p:grpSpPr>
            <p:sp>
              <p:nvSpPr>
                <p:cNvPr id="22" name="Forme libre 21"/>
                <p:cNvSpPr/>
                <p:nvPr/>
              </p:nvSpPr>
              <p:spPr>
                <a:xfrm>
                  <a:off x="5339772" y="4861013"/>
                  <a:ext cx="1333164" cy="971556"/>
                </a:xfrm>
                <a:custGeom>
                  <a:avLst/>
                  <a:gdLst>
                    <a:gd name="connsiteX0" fmla="*/ 825500 w 2038350"/>
                    <a:gd name="connsiteY0" fmla="*/ 177800 h 1809750"/>
                    <a:gd name="connsiteX1" fmla="*/ 920750 w 2038350"/>
                    <a:gd name="connsiteY1" fmla="*/ 387350 h 1809750"/>
                    <a:gd name="connsiteX2" fmla="*/ 1435100 w 2038350"/>
                    <a:gd name="connsiteY2" fmla="*/ 215900 h 1809750"/>
                    <a:gd name="connsiteX3" fmla="*/ 1682750 w 2038350"/>
                    <a:gd name="connsiteY3" fmla="*/ 806450 h 1809750"/>
                    <a:gd name="connsiteX4" fmla="*/ 1968500 w 2038350"/>
                    <a:gd name="connsiteY4" fmla="*/ 844550 h 1809750"/>
                    <a:gd name="connsiteX5" fmla="*/ 1968500 w 2038350"/>
                    <a:gd name="connsiteY5" fmla="*/ 1263650 h 1809750"/>
                    <a:gd name="connsiteX6" fmla="*/ 1549400 w 2038350"/>
                    <a:gd name="connsiteY6" fmla="*/ 1435100 h 1809750"/>
                    <a:gd name="connsiteX7" fmla="*/ 1320800 w 2038350"/>
                    <a:gd name="connsiteY7" fmla="*/ 1568450 h 1809750"/>
                    <a:gd name="connsiteX8" fmla="*/ 1339850 w 2038350"/>
                    <a:gd name="connsiteY8" fmla="*/ 1778000 h 1809750"/>
                    <a:gd name="connsiteX9" fmla="*/ 882650 w 2038350"/>
                    <a:gd name="connsiteY9" fmla="*/ 1511300 h 1809750"/>
                    <a:gd name="connsiteX10" fmla="*/ 692150 w 2038350"/>
                    <a:gd name="connsiteY10" fmla="*/ 1797050 h 1809750"/>
                    <a:gd name="connsiteX11" fmla="*/ 368300 w 2038350"/>
                    <a:gd name="connsiteY11" fmla="*/ 1587500 h 1809750"/>
                    <a:gd name="connsiteX12" fmla="*/ 368300 w 2038350"/>
                    <a:gd name="connsiteY12" fmla="*/ 1073150 h 1809750"/>
                    <a:gd name="connsiteX13" fmla="*/ 6350 w 2038350"/>
                    <a:gd name="connsiteY13" fmla="*/ 673100 h 1809750"/>
                    <a:gd name="connsiteX14" fmla="*/ 406400 w 2038350"/>
                    <a:gd name="connsiteY14" fmla="*/ 596900 h 1809750"/>
                    <a:gd name="connsiteX15" fmla="*/ 368300 w 2038350"/>
                    <a:gd name="connsiteY15" fmla="*/ 63500 h 1809750"/>
                    <a:gd name="connsiteX16" fmla="*/ 596900 w 2038350"/>
                    <a:gd name="connsiteY16" fmla="*/ 215900 h 1809750"/>
                    <a:gd name="connsiteX17" fmla="*/ 768350 w 2038350"/>
                    <a:gd name="connsiteY17" fmla="*/ 158750 h 1809750"/>
                    <a:gd name="connsiteX18" fmla="*/ 825500 w 2038350"/>
                    <a:gd name="connsiteY18" fmla="*/ 177800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8350" h="1809750">
                      <a:moveTo>
                        <a:pt x="825500" y="177800"/>
                      </a:moveTo>
                      <a:cubicBezTo>
                        <a:pt x="850900" y="215900"/>
                        <a:pt x="819150" y="381000"/>
                        <a:pt x="920750" y="387350"/>
                      </a:cubicBezTo>
                      <a:cubicBezTo>
                        <a:pt x="1022350" y="393700"/>
                        <a:pt x="1308100" y="146050"/>
                        <a:pt x="1435100" y="215900"/>
                      </a:cubicBezTo>
                      <a:cubicBezTo>
                        <a:pt x="1562100" y="285750"/>
                        <a:pt x="1593850" y="701675"/>
                        <a:pt x="1682750" y="806450"/>
                      </a:cubicBezTo>
                      <a:cubicBezTo>
                        <a:pt x="1771650" y="911225"/>
                        <a:pt x="1920875" y="768350"/>
                        <a:pt x="1968500" y="844550"/>
                      </a:cubicBezTo>
                      <a:cubicBezTo>
                        <a:pt x="2016125" y="920750"/>
                        <a:pt x="2038350" y="1165225"/>
                        <a:pt x="1968500" y="1263650"/>
                      </a:cubicBezTo>
                      <a:cubicBezTo>
                        <a:pt x="1898650" y="1362075"/>
                        <a:pt x="1657350" y="1384300"/>
                        <a:pt x="1549400" y="1435100"/>
                      </a:cubicBezTo>
                      <a:cubicBezTo>
                        <a:pt x="1441450" y="1485900"/>
                        <a:pt x="1355725" y="1511300"/>
                        <a:pt x="1320800" y="1568450"/>
                      </a:cubicBezTo>
                      <a:cubicBezTo>
                        <a:pt x="1285875" y="1625600"/>
                        <a:pt x="1412875" y="1787525"/>
                        <a:pt x="1339850" y="1778000"/>
                      </a:cubicBezTo>
                      <a:cubicBezTo>
                        <a:pt x="1266825" y="1768475"/>
                        <a:pt x="990600" y="1508125"/>
                        <a:pt x="882650" y="1511300"/>
                      </a:cubicBezTo>
                      <a:cubicBezTo>
                        <a:pt x="774700" y="1514475"/>
                        <a:pt x="777875" y="1784350"/>
                        <a:pt x="692150" y="1797050"/>
                      </a:cubicBezTo>
                      <a:cubicBezTo>
                        <a:pt x="606425" y="1809750"/>
                        <a:pt x="422275" y="1708150"/>
                        <a:pt x="368300" y="1587500"/>
                      </a:cubicBezTo>
                      <a:cubicBezTo>
                        <a:pt x="314325" y="1466850"/>
                        <a:pt x="428625" y="1225550"/>
                        <a:pt x="368300" y="1073150"/>
                      </a:cubicBezTo>
                      <a:cubicBezTo>
                        <a:pt x="307975" y="920750"/>
                        <a:pt x="0" y="752475"/>
                        <a:pt x="6350" y="673100"/>
                      </a:cubicBezTo>
                      <a:cubicBezTo>
                        <a:pt x="12700" y="593725"/>
                        <a:pt x="346075" y="698500"/>
                        <a:pt x="406400" y="596900"/>
                      </a:cubicBezTo>
                      <a:cubicBezTo>
                        <a:pt x="466725" y="495300"/>
                        <a:pt x="336550" y="127000"/>
                        <a:pt x="368300" y="63500"/>
                      </a:cubicBezTo>
                      <a:cubicBezTo>
                        <a:pt x="400050" y="0"/>
                        <a:pt x="530225" y="200025"/>
                        <a:pt x="596900" y="215900"/>
                      </a:cubicBezTo>
                      <a:cubicBezTo>
                        <a:pt x="663575" y="231775"/>
                        <a:pt x="733425" y="168275"/>
                        <a:pt x="768350" y="158750"/>
                      </a:cubicBezTo>
                      <a:cubicBezTo>
                        <a:pt x="803275" y="149225"/>
                        <a:pt x="800100" y="139700"/>
                        <a:pt x="825500" y="1778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i="1" dirty="0">
                    <a:latin typeface="Constantia" pitchFamily="18" charset="0"/>
                  </a:endParaRPr>
                </a:p>
              </p:txBody>
            </p:sp>
            <p:sp>
              <p:nvSpPr>
                <p:cNvPr id="23" name="Forme libre 25"/>
                <p:cNvSpPr/>
                <p:nvPr/>
              </p:nvSpPr>
              <p:spPr>
                <a:xfrm>
                  <a:off x="5731675" y="5170803"/>
                  <a:ext cx="552734" cy="434454"/>
                </a:xfrm>
                <a:custGeom>
                  <a:avLst/>
                  <a:gdLst>
                    <a:gd name="connsiteX0" fmla="*/ 166048 w 552734"/>
                    <a:gd name="connsiteY0" fmla="*/ 6824 h 434454"/>
                    <a:gd name="connsiteX1" fmla="*/ 384412 w 552734"/>
                    <a:gd name="connsiteY1" fmla="*/ 20472 h 434454"/>
                    <a:gd name="connsiteX2" fmla="*/ 534537 w 552734"/>
                    <a:gd name="connsiteY2" fmla="*/ 129654 h 434454"/>
                    <a:gd name="connsiteX3" fmla="*/ 493594 w 552734"/>
                    <a:gd name="connsiteY3" fmla="*/ 334371 h 434454"/>
                    <a:gd name="connsiteX4" fmla="*/ 302525 w 552734"/>
                    <a:gd name="connsiteY4" fmla="*/ 402609 h 434454"/>
                    <a:gd name="connsiteX5" fmla="*/ 43218 w 552734"/>
                    <a:gd name="connsiteY5" fmla="*/ 402609 h 434454"/>
                    <a:gd name="connsiteX6" fmla="*/ 43218 w 552734"/>
                    <a:gd name="connsiteY6" fmla="*/ 211541 h 434454"/>
                    <a:gd name="connsiteX7" fmla="*/ 234287 w 552734"/>
                    <a:gd name="connsiteY7" fmla="*/ 279779 h 434454"/>
                    <a:gd name="connsiteX8" fmla="*/ 370764 w 552734"/>
                    <a:gd name="connsiteY8" fmla="*/ 211541 h 434454"/>
                    <a:gd name="connsiteX9" fmla="*/ 206991 w 552734"/>
                    <a:gd name="connsiteY9" fmla="*/ 184245 h 434454"/>
                    <a:gd name="connsiteX10" fmla="*/ 125104 w 552734"/>
                    <a:gd name="connsiteY10" fmla="*/ 47768 h 434454"/>
                    <a:gd name="connsiteX11" fmla="*/ 166048 w 552734"/>
                    <a:gd name="connsiteY11" fmla="*/ 6824 h 434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2734" h="434454">
                      <a:moveTo>
                        <a:pt x="166048" y="6824"/>
                      </a:moveTo>
                      <a:cubicBezTo>
                        <a:pt x="209266" y="2275"/>
                        <a:pt x="322997" y="0"/>
                        <a:pt x="384412" y="20472"/>
                      </a:cubicBezTo>
                      <a:cubicBezTo>
                        <a:pt x="445827" y="40944"/>
                        <a:pt x="516340" y="77338"/>
                        <a:pt x="534537" y="129654"/>
                      </a:cubicBezTo>
                      <a:cubicBezTo>
                        <a:pt x="552734" y="181970"/>
                        <a:pt x="532263" y="288879"/>
                        <a:pt x="493594" y="334371"/>
                      </a:cubicBezTo>
                      <a:cubicBezTo>
                        <a:pt x="454925" y="379863"/>
                        <a:pt x="377588" y="391236"/>
                        <a:pt x="302525" y="402609"/>
                      </a:cubicBezTo>
                      <a:cubicBezTo>
                        <a:pt x="227462" y="413982"/>
                        <a:pt x="86436" y="434454"/>
                        <a:pt x="43218" y="402609"/>
                      </a:cubicBezTo>
                      <a:cubicBezTo>
                        <a:pt x="0" y="370764"/>
                        <a:pt x="11373" y="232013"/>
                        <a:pt x="43218" y="211541"/>
                      </a:cubicBezTo>
                      <a:cubicBezTo>
                        <a:pt x="75063" y="191069"/>
                        <a:pt x="179696" y="279779"/>
                        <a:pt x="234287" y="279779"/>
                      </a:cubicBezTo>
                      <a:cubicBezTo>
                        <a:pt x="288878" y="279779"/>
                        <a:pt x="375313" y="227463"/>
                        <a:pt x="370764" y="211541"/>
                      </a:cubicBezTo>
                      <a:cubicBezTo>
                        <a:pt x="366215" y="195619"/>
                        <a:pt x="247934" y="211540"/>
                        <a:pt x="206991" y="184245"/>
                      </a:cubicBezTo>
                      <a:cubicBezTo>
                        <a:pt x="166048" y="156950"/>
                        <a:pt x="129653" y="75063"/>
                        <a:pt x="125104" y="47768"/>
                      </a:cubicBezTo>
                      <a:cubicBezTo>
                        <a:pt x="120555" y="20473"/>
                        <a:pt x="122830" y="11373"/>
                        <a:pt x="166048" y="682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i="1" dirty="0">
                    <a:solidFill>
                      <a:schemeClr val="dk1"/>
                    </a:solidFill>
                    <a:latin typeface="Constantia" pitchFamily="18" charset="0"/>
                  </a:endParaRP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3595376" y="3730471"/>
                <a:ext cx="1803975" cy="32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7030A0"/>
                    </a:solidFill>
                    <a:latin typeface="Constantia" pitchFamily="18" charset="0"/>
                  </a:rPr>
                  <a:t>Mo</a:t>
                </a:r>
                <a:endParaRPr lang="fr-FR" sz="1200" b="1" dirty="0">
                  <a:solidFill>
                    <a:srgbClr val="7030A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29" name="Forme libre 28"/>
            <p:cNvSpPr/>
            <p:nvPr/>
          </p:nvSpPr>
          <p:spPr>
            <a:xfrm rot="4740000">
              <a:off x="2995196" y="2440574"/>
              <a:ext cx="416745" cy="915211"/>
            </a:xfrm>
            <a:custGeom>
              <a:avLst/>
              <a:gdLst>
                <a:gd name="connsiteX0" fmla="*/ 106392 w 503208"/>
                <a:gd name="connsiteY0" fmla="*/ 805132 h 879894"/>
                <a:gd name="connsiteX1" fmla="*/ 261668 w 503208"/>
                <a:gd name="connsiteY1" fmla="*/ 546340 h 879894"/>
                <a:gd name="connsiteX2" fmla="*/ 468702 w 503208"/>
                <a:gd name="connsiteY2" fmla="*/ 184030 h 879894"/>
                <a:gd name="connsiteX3" fmla="*/ 468702 w 503208"/>
                <a:gd name="connsiteY3" fmla="*/ 11502 h 879894"/>
                <a:gd name="connsiteX4" fmla="*/ 399690 w 503208"/>
                <a:gd name="connsiteY4" fmla="*/ 115019 h 879894"/>
                <a:gd name="connsiteX5" fmla="*/ 296173 w 503208"/>
                <a:gd name="connsiteY5" fmla="*/ 132272 h 879894"/>
                <a:gd name="connsiteX6" fmla="*/ 261668 w 503208"/>
                <a:gd name="connsiteY6" fmla="*/ 63260 h 879894"/>
                <a:gd name="connsiteX7" fmla="*/ 261668 w 503208"/>
                <a:gd name="connsiteY7" fmla="*/ 166777 h 879894"/>
                <a:gd name="connsiteX8" fmla="*/ 261668 w 503208"/>
                <a:gd name="connsiteY8" fmla="*/ 339306 h 879894"/>
                <a:gd name="connsiteX9" fmla="*/ 71887 w 503208"/>
                <a:gd name="connsiteY9" fmla="*/ 701615 h 879894"/>
                <a:gd name="connsiteX10" fmla="*/ 2875 w 503208"/>
                <a:gd name="connsiteY10" fmla="*/ 753373 h 879894"/>
                <a:gd name="connsiteX11" fmla="*/ 54634 w 503208"/>
                <a:gd name="connsiteY11" fmla="*/ 874143 h 879894"/>
                <a:gd name="connsiteX12" fmla="*/ 106392 w 503208"/>
                <a:gd name="connsiteY12" fmla="*/ 805132 h 8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3208" h="879894">
                  <a:moveTo>
                    <a:pt x="106392" y="805132"/>
                  </a:moveTo>
                  <a:cubicBezTo>
                    <a:pt x="140898" y="750498"/>
                    <a:pt x="201283" y="649857"/>
                    <a:pt x="261668" y="546340"/>
                  </a:cubicBezTo>
                  <a:cubicBezTo>
                    <a:pt x="322053" y="442823"/>
                    <a:pt x="434196" y="273170"/>
                    <a:pt x="468702" y="184030"/>
                  </a:cubicBezTo>
                  <a:cubicBezTo>
                    <a:pt x="503208" y="94890"/>
                    <a:pt x="480204" y="23004"/>
                    <a:pt x="468702" y="11502"/>
                  </a:cubicBezTo>
                  <a:cubicBezTo>
                    <a:pt x="457200" y="0"/>
                    <a:pt x="428445" y="94891"/>
                    <a:pt x="399690" y="115019"/>
                  </a:cubicBezTo>
                  <a:cubicBezTo>
                    <a:pt x="370935" y="135147"/>
                    <a:pt x="319177" y="140898"/>
                    <a:pt x="296173" y="132272"/>
                  </a:cubicBezTo>
                  <a:cubicBezTo>
                    <a:pt x="273169" y="123646"/>
                    <a:pt x="267419" y="57509"/>
                    <a:pt x="261668" y="63260"/>
                  </a:cubicBezTo>
                  <a:lnTo>
                    <a:pt x="261668" y="166777"/>
                  </a:lnTo>
                  <a:cubicBezTo>
                    <a:pt x="261668" y="212785"/>
                    <a:pt x="293298" y="250166"/>
                    <a:pt x="261668" y="339306"/>
                  </a:cubicBezTo>
                  <a:cubicBezTo>
                    <a:pt x="230038" y="428446"/>
                    <a:pt x="115019" y="632604"/>
                    <a:pt x="71887" y="701615"/>
                  </a:cubicBezTo>
                  <a:cubicBezTo>
                    <a:pt x="28755" y="770626"/>
                    <a:pt x="5751" y="724618"/>
                    <a:pt x="2875" y="753373"/>
                  </a:cubicBezTo>
                  <a:cubicBezTo>
                    <a:pt x="0" y="782128"/>
                    <a:pt x="37381" y="868392"/>
                    <a:pt x="54634" y="874143"/>
                  </a:cubicBezTo>
                  <a:cubicBezTo>
                    <a:pt x="71887" y="879894"/>
                    <a:pt x="71886" y="859766"/>
                    <a:pt x="106392" y="805132"/>
                  </a:cubicBez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grpSp>
          <p:nvGrpSpPr>
            <p:cNvPr id="7" name="Groupe 22"/>
            <p:cNvGrpSpPr/>
            <p:nvPr/>
          </p:nvGrpSpPr>
          <p:grpSpPr>
            <a:xfrm rot="16200000">
              <a:off x="3750182" y="2611177"/>
              <a:ext cx="648000" cy="576000"/>
              <a:chOff x="4114456" y="3967671"/>
              <a:chExt cx="735101" cy="636692"/>
            </a:xfrm>
          </p:grpSpPr>
          <p:sp>
            <p:nvSpPr>
              <p:cNvPr id="31" name="Forme libre 30"/>
              <p:cNvSpPr/>
              <p:nvPr/>
            </p:nvSpPr>
            <p:spPr>
              <a:xfrm rot="2748463">
                <a:off x="4295189" y="3969920"/>
                <a:ext cx="482654" cy="626083"/>
              </a:xfrm>
              <a:custGeom>
                <a:avLst/>
                <a:gdLst>
                  <a:gd name="connsiteX0" fmla="*/ 90984 w 1282889"/>
                  <a:gd name="connsiteY0" fmla="*/ 15922 h 1678674"/>
                  <a:gd name="connsiteX1" fmla="*/ 131928 w 1282889"/>
                  <a:gd name="connsiteY1" fmla="*/ 152399 h 1678674"/>
                  <a:gd name="connsiteX2" fmla="*/ 90984 w 1282889"/>
                  <a:gd name="connsiteY2" fmla="*/ 234286 h 1678674"/>
                  <a:gd name="connsiteX3" fmla="*/ 9098 w 1282889"/>
                  <a:gd name="connsiteY3" fmla="*/ 316173 h 1678674"/>
                  <a:gd name="connsiteX4" fmla="*/ 36393 w 1282889"/>
                  <a:gd name="connsiteY4" fmla="*/ 384411 h 1678674"/>
                  <a:gd name="connsiteX5" fmla="*/ 36393 w 1282889"/>
                  <a:gd name="connsiteY5" fmla="*/ 479946 h 1678674"/>
                  <a:gd name="connsiteX6" fmla="*/ 22746 w 1282889"/>
                  <a:gd name="connsiteY6" fmla="*/ 507241 h 1678674"/>
                  <a:gd name="connsiteX7" fmla="*/ 159223 w 1282889"/>
                  <a:gd name="connsiteY7" fmla="*/ 630071 h 1678674"/>
                  <a:gd name="connsiteX8" fmla="*/ 1073623 w 1282889"/>
                  <a:gd name="connsiteY8" fmla="*/ 1517176 h 1678674"/>
                  <a:gd name="connsiteX9" fmla="*/ 1128214 w 1282889"/>
                  <a:gd name="connsiteY9" fmla="*/ 1599062 h 1678674"/>
                  <a:gd name="connsiteX10" fmla="*/ 1182805 w 1282889"/>
                  <a:gd name="connsiteY10" fmla="*/ 1640005 h 1678674"/>
                  <a:gd name="connsiteX11" fmla="*/ 1251044 w 1282889"/>
                  <a:gd name="connsiteY11" fmla="*/ 1585414 h 1678674"/>
                  <a:gd name="connsiteX12" fmla="*/ 1223749 w 1282889"/>
                  <a:gd name="connsiteY12" fmla="*/ 1462584 h 1678674"/>
                  <a:gd name="connsiteX13" fmla="*/ 896202 w 1282889"/>
                  <a:gd name="connsiteY13" fmla="*/ 1175981 h 1678674"/>
                  <a:gd name="connsiteX14" fmla="*/ 391235 w 1282889"/>
                  <a:gd name="connsiteY14" fmla="*/ 657367 h 1678674"/>
                  <a:gd name="connsiteX15" fmla="*/ 404883 w 1282889"/>
                  <a:gd name="connsiteY15" fmla="*/ 452650 h 1678674"/>
                  <a:gd name="connsiteX16" fmla="*/ 363940 w 1282889"/>
                  <a:gd name="connsiteY16" fmla="*/ 206990 h 1678674"/>
                  <a:gd name="connsiteX17" fmla="*/ 172871 w 1282889"/>
                  <a:gd name="connsiteY17" fmla="*/ 56865 h 1678674"/>
                  <a:gd name="connsiteX18" fmla="*/ 90984 w 1282889"/>
                  <a:gd name="connsiteY18" fmla="*/ 15922 h 167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2889" h="1678674">
                    <a:moveTo>
                      <a:pt x="90984" y="15922"/>
                    </a:moveTo>
                    <a:cubicBezTo>
                      <a:pt x="84160" y="31844"/>
                      <a:pt x="131928" y="116005"/>
                      <a:pt x="131928" y="152399"/>
                    </a:cubicBezTo>
                    <a:cubicBezTo>
                      <a:pt x="131928" y="188793"/>
                      <a:pt x="111456" y="206990"/>
                      <a:pt x="90984" y="234286"/>
                    </a:cubicBezTo>
                    <a:cubicBezTo>
                      <a:pt x="70512" y="261582"/>
                      <a:pt x="18196" y="291152"/>
                      <a:pt x="9098" y="316173"/>
                    </a:cubicBezTo>
                    <a:cubicBezTo>
                      <a:pt x="0" y="341194"/>
                      <a:pt x="31844" y="357116"/>
                      <a:pt x="36393" y="384411"/>
                    </a:cubicBezTo>
                    <a:cubicBezTo>
                      <a:pt x="40942" y="411706"/>
                      <a:pt x="38667" y="459474"/>
                      <a:pt x="36393" y="479946"/>
                    </a:cubicBezTo>
                    <a:cubicBezTo>
                      <a:pt x="34119" y="500418"/>
                      <a:pt x="2274" y="482220"/>
                      <a:pt x="22746" y="507241"/>
                    </a:cubicBezTo>
                    <a:cubicBezTo>
                      <a:pt x="43218" y="532262"/>
                      <a:pt x="159223" y="630071"/>
                      <a:pt x="159223" y="630071"/>
                    </a:cubicBezTo>
                    <a:lnTo>
                      <a:pt x="1073623" y="1517176"/>
                    </a:lnTo>
                    <a:cubicBezTo>
                      <a:pt x="1235121" y="1678674"/>
                      <a:pt x="1110017" y="1578591"/>
                      <a:pt x="1128214" y="1599062"/>
                    </a:cubicBezTo>
                    <a:cubicBezTo>
                      <a:pt x="1146411" y="1619534"/>
                      <a:pt x="1162333" y="1642280"/>
                      <a:pt x="1182805" y="1640005"/>
                    </a:cubicBezTo>
                    <a:cubicBezTo>
                      <a:pt x="1203277" y="1637730"/>
                      <a:pt x="1244220" y="1614984"/>
                      <a:pt x="1251044" y="1585414"/>
                    </a:cubicBezTo>
                    <a:cubicBezTo>
                      <a:pt x="1257868" y="1555844"/>
                      <a:pt x="1282889" y="1530823"/>
                      <a:pt x="1223749" y="1462584"/>
                    </a:cubicBezTo>
                    <a:cubicBezTo>
                      <a:pt x="1164609" y="1394345"/>
                      <a:pt x="1034954" y="1310184"/>
                      <a:pt x="896202" y="1175981"/>
                    </a:cubicBezTo>
                    <a:cubicBezTo>
                      <a:pt x="757450" y="1041778"/>
                      <a:pt x="473121" y="777922"/>
                      <a:pt x="391235" y="657367"/>
                    </a:cubicBezTo>
                    <a:cubicBezTo>
                      <a:pt x="309349" y="536812"/>
                      <a:pt x="409432" y="527713"/>
                      <a:pt x="404883" y="452650"/>
                    </a:cubicBezTo>
                    <a:cubicBezTo>
                      <a:pt x="400334" y="377587"/>
                      <a:pt x="402609" y="272954"/>
                      <a:pt x="363940" y="206990"/>
                    </a:cubicBezTo>
                    <a:cubicBezTo>
                      <a:pt x="325271" y="141026"/>
                      <a:pt x="220638" y="88710"/>
                      <a:pt x="172871" y="56865"/>
                    </a:cubicBezTo>
                    <a:cubicBezTo>
                      <a:pt x="125104" y="25020"/>
                      <a:pt x="97808" y="0"/>
                      <a:pt x="90984" y="15922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solidFill>
                  <a:srgbClr val="CC99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32" name="Forme libre 31"/>
              <p:cNvSpPr/>
              <p:nvPr/>
            </p:nvSpPr>
            <p:spPr>
              <a:xfrm rot="2748463">
                <a:off x="4040012" y="4042115"/>
                <a:ext cx="636692" cy="487804"/>
              </a:xfrm>
              <a:custGeom>
                <a:avLst/>
                <a:gdLst>
                  <a:gd name="connsiteX0" fmla="*/ 489044 w 1692322"/>
                  <a:gd name="connsiteY0" fmla="*/ 31845 h 1307910"/>
                  <a:gd name="connsiteX1" fmla="*/ 393510 w 1692322"/>
                  <a:gd name="connsiteY1" fmla="*/ 59140 h 1307910"/>
                  <a:gd name="connsiteX2" fmla="*/ 311623 w 1692322"/>
                  <a:gd name="connsiteY2" fmla="*/ 18197 h 1307910"/>
                  <a:gd name="connsiteX3" fmla="*/ 270680 w 1692322"/>
                  <a:gd name="connsiteY3" fmla="*/ 113731 h 1307910"/>
                  <a:gd name="connsiteX4" fmla="*/ 134203 w 1692322"/>
                  <a:gd name="connsiteY4" fmla="*/ 141027 h 1307910"/>
                  <a:gd name="connsiteX5" fmla="*/ 11373 w 1692322"/>
                  <a:gd name="connsiteY5" fmla="*/ 31845 h 1307910"/>
                  <a:gd name="connsiteX6" fmla="*/ 65964 w 1692322"/>
                  <a:gd name="connsiteY6" fmla="*/ 195618 h 1307910"/>
                  <a:gd name="connsiteX7" fmla="*/ 161498 w 1692322"/>
                  <a:gd name="connsiteY7" fmla="*/ 318448 h 1307910"/>
                  <a:gd name="connsiteX8" fmla="*/ 393510 w 1692322"/>
                  <a:gd name="connsiteY8" fmla="*/ 413982 h 1307910"/>
                  <a:gd name="connsiteX9" fmla="*/ 721056 w 1692322"/>
                  <a:gd name="connsiteY9" fmla="*/ 413982 h 1307910"/>
                  <a:gd name="connsiteX10" fmla="*/ 748352 w 1692322"/>
                  <a:gd name="connsiteY10" fmla="*/ 441278 h 1307910"/>
                  <a:gd name="connsiteX11" fmla="*/ 966716 w 1692322"/>
                  <a:gd name="connsiteY11" fmla="*/ 714233 h 1307910"/>
                  <a:gd name="connsiteX12" fmla="*/ 1458035 w 1692322"/>
                  <a:gd name="connsiteY12" fmla="*/ 1219200 h 1307910"/>
                  <a:gd name="connsiteX13" fmla="*/ 1580865 w 1692322"/>
                  <a:gd name="connsiteY13" fmla="*/ 1246495 h 1307910"/>
                  <a:gd name="connsiteX14" fmla="*/ 1649104 w 1692322"/>
                  <a:gd name="connsiteY14" fmla="*/ 1178257 h 1307910"/>
                  <a:gd name="connsiteX15" fmla="*/ 1321558 w 1692322"/>
                  <a:gd name="connsiteY15" fmla="*/ 864358 h 1307910"/>
                  <a:gd name="connsiteX16" fmla="*/ 966716 w 1692322"/>
                  <a:gd name="connsiteY16" fmla="*/ 509516 h 1307910"/>
                  <a:gd name="connsiteX17" fmla="*/ 693761 w 1692322"/>
                  <a:gd name="connsiteY17" fmla="*/ 250209 h 1307910"/>
                  <a:gd name="connsiteX18" fmla="*/ 489044 w 1692322"/>
                  <a:gd name="connsiteY18" fmla="*/ 31845 h 130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2322" h="1307910">
                    <a:moveTo>
                      <a:pt x="489044" y="31845"/>
                    </a:moveTo>
                    <a:cubicBezTo>
                      <a:pt x="439002" y="0"/>
                      <a:pt x="423080" y="61415"/>
                      <a:pt x="393510" y="59140"/>
                    </a:cubicBezTo>
                    <a:cubicBezTo>
                      <a:pt x="363940" y="56865"/>
                      <a:pt x="332095" y="9099"/>
                      <a:pt x="311623" y="18197"/>
                    </a:cubicBezTo>
                    <a:cubicBezTo>
                      <a:pt x="291151" y="27295"/>
                      <a:pt x="300250" y="93259"/>
                      <a:pt x="270680" y="113731"/>
                    </a:cubicBezTo>
                    <a:cubicBezTo>
                      <a:pt x="241110" y="134203"/>
                      <a:pt x="177421" y="154675"/>
                      <a:pt x="134203" y="141027"/>
                    </a:cubicBezTo>
                    <a:cubicBezTo>
                      <a:pt x="90985" y="127379"/>
                      <a:pt x="22746" y="22747"/>
                      <a:pt x="11373" y="31845"/>
                    </a:cubicBezTo>
                    <a:cubicBezTo>
                      <a:pt x="0" y="40944"/>
                      <a:pt x="40943" y="147851"/>
                      <a:pt x="65964" y="195618"/>
                    </a:cubicBezTo>
                    <a:cubicBezTo>
                      <a:pt x="90985" y="243385"/>
                      <a:pt x="106907" y="282054"/>
                      <a:pt x="161498" y="318448"/>
                    </a:cubicBezTo>
                    <a:cubicBezTo>
                      <a:pt x="216089" y="354842"/>
                      <a:pt x="300250" y="398060"/>
                      <a:pt x="393510" y="413982"/>
                    </a:cubicBezTo>
                    <a:cubicBezTo>
                      <a:pt x="486770" y="429904"/>
                      <a:pt x="661916" y="409433"/>
                      <a:pt x="721056" y="413982"/>
                    </a:cubicBezTo>
                    <a:cubicBezTo>
                      <a:pt x="780196" y="418531"/>
                      <a:pt x="707409" y="391236"/>
                      <a:pt x="748352" y="441278"/>
                    </a:cubicBezTo>
                    <a:cubicBezTo>
                      <a:pt x="789295" y="491320"/>
                      <a:pt x="848436" y="584579"/>
                      <a:pt x="966716" y="714233"/>
                    </a:cubicBezTo>
                    <a:cubicBezTo>
                      <a:pt x="1084996" y="843887"/>
                      <a:pt x="1355677" y="1130490"/>
                      <a:pt x="1458035" y="1219200"/>
                    </a:cubicBezTo>
                    <a:cubicBezTo>
                      <a:pt x="1560393" y="1307910"/>
                      <a:pt x="1549020" y="1253319"/>
                      <a:pt x="1580865" y="1246495"/>
                    </a:cubicBezTo>
                    <a:cubicBezTo>
                      <a:pt x="1612710" y="1239671"/>
                      <a:pt x="1692322" y="1241946"/>
                      <a:pt x="1649104" y="1178257"/>
                    </a:cubicBezTo>
                    <a:cubicBezTo>
                      <a:pt x="1605886" y="1114568"/>
                      <a:pt x="1435289" y="975815"/>
                      <a:pt x="1321558" y="864358"/>
                    </a:cubicBezTo>
                    <a:cubicBezTo>
                      <a:pt x="1207827" y="752901"/>
                      <a:pt x="1071349" y="611874"/>
                      <a:pt x="966716" y="509516"/>
                    </a:cubicBezTo>
                    <a:cubicBezTo>
                      <a:pt x="862083" y="407158"/>
                      <a:pt x="773373" y="329821"/>
                      <a:pt x="693761" y="250209"/>
                    </a:cubicBezTo>
                    <a:cubicBezTo>
                      <a:pt x="614149" y="170597"/>
                      <a:pt x="539086" y="63690"/>
                      <a:pt x="489044" y="31845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solidFill>
                  <a:srgbClr val="CC99FF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" name="Groupe 16"/>
            <p:cNvGrpSpPr/>
            <p:nvPr/>
          </p:nvGrpSpPr>
          <p:grpSpPr>
            <a:xfrm>
              <a:off x="4214814" y="2662224"/>
              <a:ext cx="795342" cy="571503"/>
              <a:chOff x="6357950" y="4030666"/>
              <a:chExt cx="723038" cy="469904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6357950" y="4030666"/>
                <a:ext cx="714380" cy="469904"/>
              </a:xfrm>
              <a:prstGeom prst="ellipse">
                <a:avLst/>
              </a:prstGeom>
              <a:solidFill>
                <a:srgbClr val="CC99FF"/>
              </a:solidFill>
              <a:ln w="9525" cap="flat" cmpd="sng" algn="ctr">
                <a:solidFill>
                  <a:srgbClr val="CC99FF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6453648" y="4094703"/>
                <a:ext cx="529833" cy="322668"/>
              </a:xfrm>
              <a:prstGeom prst="ellipse">
                <a:avLst/>
              </a:prstGeom>
              <a:solidFill>
                <a:srgbClr val="CC99FF"/>
              </a:solidFill>
              <a:ln w="9525" cap="flat" cmpd="sng" algn="ctr">
                <a:solidFill>
                  <a:srgbClr val="CC99FF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6430132" y="4114376"/>
                <a:ext cx="650856" cy="25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nstantia" pitchFamily="18" charset="0"/>
                  </a:rPr>
                  <a:t>CD4+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  <p:grpSp>
          <p:nvGrpSpPr>
            <p:cNvPr id="9" name="Groupe 36"/>
            <p:cNvGrpSpPr/>
            <p:nvPr/>
          </p:nvGrpSpPr>
          <p:grpSpPr>
            <a:xfrm>
              <a:off x="1643042" y="2214555"/>
              <a:ext cx="1316679" cy="1143007"/>
              <a:chOff x="5651340" y="2357431"/>
              <a:chExt cx="1737537" cy="1596815"/>
            </a:xfrm>
          </p:grpSpPr>
          <p:sp>
            <p:nvSpPr>
              <p:cNvPr id="38" name="Forme libre 3"/>
              <p:cNvSpPr/>
              <p:nvPr/>
            </p:nvSpPr>
            <p:spPr>
              <a:xfrm rot="20650038">
                <a:off x="5651340" y="2357431"/>
                <a:ext cx="1737537" cy="1596815"/>
              </a:xfrm>
              <a:custGeom>
                <a:avLst/>
                <a:gdLst>
                  <a:gd name="connsiteX0" fmla="*/ 588818 w 1868054"/>
                  <a:gd name="connsiteY0" fmla="*/ 538018 h 1988128"/>
                  <a:gd name="connsiteX1" fmla="*/ 602672 w 1868054"/>
                  <a:gd name="connsiteY1" fmla="*/ 205509 h 1988128"/>
                  <a:gd name="connsiteX2" fmla="*/ 658091 w 1868054"/>
                  <a:gd name="connsiteY2" fmla="*/ 11545 h 1988128"/>
                  <a:gd name="connsiteX3" fmla="*/ 782782 w 1868054"/>
                  <a:gd name="connsiteY3" fmla="*/ 136236 h 1988128"/>
                  <a:gd name="connsiteX4" fmla="*/ 852054 w 1868054"/>
                  <a:gd name="connsiteY4" fmla="*/ 524163 h 1988128"/>
                  <a:gd name="connsiteX5" fmla="*/ 1018309 w 1868054"/>
                  <a:gd name="connsiteY5" fmla="*/ 676563 h 1988128"/>
                  <a:gd name="connsiteX6" fmla="*/ 1184563 w 1868054"/>
                  <a:gd name="connsiteY6" fmla="*/ 579581 h 1988128"/>
                  <a:gd name="connsiteX7" fmla="*/ 1392382 w 1868054"/>
                  <a:gd name="connsiteY7" fmla="*/ 413327 h 1988128"/>
                  <a:gd name="connsiteX8" fmla="*/ 1600200 w 1868054"/>
                  <a:gd name="connsiteY8" fmla="*/ 427181 h 1988128"/>
                  <a:gd name="connsiteX9" fmla="*/ 1600200 w 1868054"/>
                  <a:gd name="connsiteY9" fmla="*/ 607291 h 1988128"/>
                  <a:gd name="connsiteX10" fmla="*/ 1267691 w 1868054"/>
                  <a:gd name="connsiteY10" fmla="*/ 842818 h 1988128"/>
                  <a:gd name="connsiteX11" fmla="*/ 1198418 w 1868054"/>
                  <a:gd name="connsiteY11" fmla="*/ 1009072 h 1988128"/>
                  <a:gd name="connsiteX12" fmla="*/ 1364672 w 1868054"/>
                  <a:gd name="connsiteY12" fmla="*/ 1161472 h 1988128"/>
                  <a:gd name="connsiteX13" fmla="*/ 1627909 w 1868054"/>
                  <a:gd name="connsiteY13" fmla="*/ 1189181 h 1988128"/>
                  <a:gd name="connsiteX14" fmla="*/ 1835727 w 1868054"/>
                  <a:gd name="connsiteY14" fmla="*/ 1272309 h 1988128"/>
                  <a:gd name="connsiteX15" fmla="*/ 1821872 w 1868054"/>
                  <a:gd name="connsiteY15" fmla="*/ 1466272 h 1988128"/>
                  <a:gd name="connsiteX16" fmla="*/ 1614054 w 1868054"/>
                  <a:gd name="connsiteY16" fmla="*/ 1507836 h 1988128"/>
                  <a:gd name="connsiteX17" fmla="*/ 1253836 w 1868054"/>
                  <a:gd name="connsiteY17" fmla="*/ 1341581 h 1988128"/>
                  <a:gd name="connsiteX18" fmla="*/ 1115291 w 1868054"/>
                  <a:gd name="connsiteY18" fmla="*/ 1272309 h 1988128"/>
                  <a:gd name="connsiteX19" fmla="*/ 990600 w 1868054"/>
                  <a:gd name="connsiteY19" fmla="*/ 1397000 h 1988128"/>
                  <a:gd name="connsiteX20" fmla="*/ 1198418 w 1868054"/>
                  <a:gd name="connsiteY20" fmla="*/ 1715654 h 1988128"/>
                  <a:gd name="connsiteX21" fmla="*/ 1143000 w 1868054"/>
                  <a:gd name="connsiteY21" fmla="*/ 1881909 h 1988128"/>
                  <a:gd name="connsiteX22" fmla="*/ 1004454 w 1868054"/>
                  <a:gd name="connsiteY22" fmla="*/ 1840345 h 1988128"/>
                  <a:gd name="connsiteX23" fmla="*/ 907472 w 1868054"/>
                  <a:gd name="connsiteY23" fmla="*/ 1590963 h 1988128"/>
                  <a:gd name="connsiteX24" fmla="*/ 838200 w 1868054"/>
                  <a:gd name="connsiteY24" fmla="*/ 1424709 h 1988128"/>
                  <a:gd name="connsiteX25" fmla="*/ 630382 w 1868054"/>
                  <a:gd name="connsiteY25" fmla="*/ 1590963 h 1988128"/>
                  <a:gd name="connsiteX26" fmla="*/ 602672 w 1868054"/>
                  <a:gd name="connsiteY26" fmla="*/ 1798781 h 1988128"/>
                  <a:gd name="connsiteX27" fmla="*/ 561109 w 1868054"/>
                  <a:gd name="connsiteY27" fmla="*/ 1978891 h 1988128"/>
                  <a:gd name="connsiteX28" fmla="*/ 367145 w 1868054"/>
                  <a:gd name="connsiteY28" fmla="*/ 1854200 h 1988128"/>
                  <a:gd name="connsiteX29" fmla="*/ 422563 w 1868054"/>
                  <a:gd name="connsiteY29" fmla="*/ 1563254 h 1988128"/>
                  <a:gd name="connsiteX30" fmla="*/ 588818 w 1868054"/>
                  <a:gd name="connsiteY30" fmla="*/ 1383145 h 1988128"/>
                  <a:gd name="connsiteX31" fmla="*/ 630382 w 1868054"/>
                  <a:gd name="connsiteY31" fmla="*/ 1258454 h 1988128"/>
                  <a:gd name="connsiteX32" fmla="*/ 561109 w 1868054"/>
                  <a:gd name="connsiteY32" fmla="*/ 1147618 h 1988128"/>
                  <a:gd name="connsiteX33" fmla="*/ 394854 w 1868054"/>
                  <a:gd name="connsiteY33" fmla="*/ 1161472 h 1988128"/>
                  <a:gd name="connsiteX34" fmla="*/ 214745 w 1868054"/>
                  <a:gd name="connsiteY34" fmla="*/ 1258454 h 1988128"/>
                  <a:gd name="connsiteX35" fmla="*/ 20782 w 1868054"/>
                  <a:gd name="connsiteY35" fmla="*/ 1258454 h 1988128"/>
                  <a:gd name="connsiteX36" fmla="*/ 90054 w 1868054"/>
                  <a:gd name="connsiteY36" fmla="*/ 1009072 h 1988128"/>
                  <a:gd name="connsiteX37" fmla="*/ 408709 w 1868054"/>
                  <a:gd name="connsiteY37" fmla="*/ 939800 h 1988128"/>
                  <a:gd name="connsiteX38" fmla="*/ 519545 w 1868054"/>
                  <a:gd name="connsiteY38" fmla="*/ 884381 h 1988128"/>
                  <a:gd name="connsiteX39" fmla="*/ 616527 w 1868054"/>
                  <a:gd name="connsiteY39" fmla="*/ 773545 h 1988128"/>
                  <a:gd name="connsiteX40" fmla="*/ 616527 w 1868054"/>
                  <a:gd name="connsiteY40" fmla="*/ 648854 h 1988128"/>
                  <a:gd name="connsiteX41" fmla="*/ 588818 w 1868054"/>
                  <a:gd name="connsiteY41" fmla="*/ 538018 h 198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68054" h="1988128">
                    <a:moveTo>
                      <a:pt x="588818" y="538018"/>
                    </a:moveTo>
                    <a:cubicBezTo>
                      <a:pt x="586509" y="464127"/>
                      <a:pt x="591127" y="293255"/>
                      <a:pt x="602672" y="205509"/>
                    </a:cubicBezTo>
                    <a:cubicBezTo>
                      <a:pt x="614218" y="117764"/>
                      <a:pt x="628073" y="23090"/>
                      <a:pt x="658091" y="11545"/>
                    </a:cubicBezTo>
                    <a:cubicBezTo>
                      <a:pt x="688109" y="0"/>
                      <a:pt x="750455" y="50800"/>
                      <a:pt x="782782" y="136236"/>
                    </a:cubicBezTo>
                    <a:cubicBezTo>
                      <a:pt x="815109" y="221672"/>
                      <a:pt x="812800" y="434109"/>
                      <a:pt x="852054" y="524163"/>
                    </a:cubicBezTo>
                    <a:cubicBezTo>
                      <a:pt x="891308" y="614217"/>
                      <a:pt x="962891" y="667327"/>
                      <a:pt x="1018309" y="676563"/>
                    </a:cubicBezTo>
                    <a:cubicBezTo>
                      <a:pt x="1073727" y="685799"/>
                      <a:pt x="1122218" y="623454"/>
                      <a:pt x="1184563" y="579581"/>
                    </a:cubicBezTo>
                    <a:cubicBezTo>
                      <a:pt x="1246908" y="535708"/>
                      <a:pt x="1323109" y="438727"/>
                      <a:pt x="1392382" y="413327"/>
                    </a:cubicBezTo>
                    <a:cubicBezTo>
                      <a:pt x="1461655" y="387927"/>
                      <a:pt x="1565564" y="394854"/>
                      <a:pt x="1600200" y="427181"/>
                    </a:cubicBezTo>
                    <a:cubicBezTo>
                      <a:pt x="1634836" y="459508"/>
                      <a:pt x="1655618" y="538018"/>
                      <a:pt x="1600200" y="607291"/>
                    </a:cubicBezTo>
                    <a:cubicBezTo>
                      <a:pt x="1544782" y="676564"/>
                      <a:pt x="1334655" y="775855"/>
                      <a:pt x="1267691" y="842818"/>
                    </a:cubicBezTo>
                    <a:cubicBezTo>
                      <a:pt x="1200727" y="909781"/>
                      <a:pt x="1182255" y="955963"/>
                      <a:pt x="1198418" y="1009072"/>
                    </a:cubicBezTo>
                    <a:cubicBezTo>
                      <a:pt x="1214581" y="1062181"/>
                      <a:pt x="1293090" y="1131454"/>
                      <a:pt x="1364672" y="1161472"/>
                    </a:cubicBezTo>
                    <a:cubicBezTo>
                      <a:pt x="1436254" y="1191490"/>
                      <a:pt x="1549400" y="1170708"/>
                      <a:pt x="1627909" y="1189181"/>
                    </a:cubicBezTo>
                    <a:cubicBezTo>
                      <a:pt x="1706418" y="1207654"/>
                      <a:pt x="1803400" y="1226127"/>
                      <a:pt x="1835727" y="1272309"/>
                    </a:cubicBezTo>
                    <a:cubicBezTo>
                      <a:pt x="1868054" y="1318491"/>
                      <a:pt x="1858817" y="1427018"/>
                      <a:pt x="1821872" y="1466272"/>
                    </a:cubicBezTo>
                    <a:cubicBezTo>
                      <a:pt x="1784927" y="1505526"/>
                      <a:pt x="1708727" y="1528618"/>
                      <a:pt x="1614054" y="1507836"/>
                    </a:cubicBezTo>
                    <a:cubicBezTo>
                      <a:pt x="1519381" y="1487054"/>
                      <a:pt x="1336963" y="1380836"/>
                      <a:pt x="1253836" y="1341581"/>
                    </a:cubicBezTo>
                    <a:cubicBezTo>
                      <a:pt x="1170709" y="1302327"/>
                      <a:pt x="1159164" y="1263073"/>
                      <a:pt x="1115291" y="1272309"/>
                    </a:cubicBezTo>
                    <a:cubicBezTo>
                      <a:pt x="1071418" y="1281545"/>
                      <a:pt x="976746" y="1323109"/>
                      <a:pt x="990600" y="1397000"/>
                    </a:cubicBezTo>
                    <a:cubicBezTo>
                      <a:pt x="1004454" y="1470891"/>
                      <a:pt x="1173018" y="1634836"/>
                      <a:pt x="1198418" y="1715654"/>
                    </a:cubicBezTo>
                    <a:cubicBezTo>
                      <a:pt x="1223818" y="1796472"/>
                      <a:pt x="1175327" y="1861127"/>
                      <a:pt x="1143000" y="1881909"/>
                    </a:cubicBezTo>
                    <a:cubicBezTo>
                      <a:pt x="1110673" y="1902691"/>
                      <a:pt x="1043709" y="1888836"/>
                      <a:pt x="1004454" y="1840345"/>
                    </a:cubicBezTo>
                    <a:cubicBezTo>
                      <a:pt x="965199" y="1791854"/>
                      <a:pt x="935181" y="1660236"/>
                      <a:pt x="907472" y="1590963"/>
                    </a:cubicBezTo>
                    <a:cubicBezTo>
                      <a:pt x="879763" y="1521690"/>
                      <a:pt x="884382" y="1424709"/>
                      <a:pt x="838200" y="1424709"/>
                    </a:cubicBezTo>
                    <a:cubicBezTo>
                      <a:pt x="792018" y="1424709"/>
                      <a:pt x="669637" y="1528618"/>
                      <a:pt x="630382" y="1590963"/>
                    </a:cubicBezTo>
                    <a:cubicBezTo>
                      <a:pt x="591127" y="1653308"/>
                      <a:pt x="614217" y="1734126"/>
                      <a:pt x="602672" y="1798781"/>
                    </a:cubicBezTo>
                    <a:cubicBezTo>
                      <a:pt x="591127" y="1863436"/>
                      <a:pt x="600364" y="1969654"/>
                      <a:pt x="561109" y="1978891"/>
                    </a:cubicBezTo>
                    <a:cubicBezTo>
                      <a:pt x="521854" y="1988128"/>
                      <a:pt x="390236" y="1923473"/>
                      <a:pt x="367145" y="1854200"/>
                    </a:cubicBezTo>
                    <a:cubicBezTo>
                      <a:pt x="344054" y="1784927"/>
                      <a:pt x="385618" y="1641763"/>
                      <a:pt x="422563" y="1563254"/>
                    </a:cubicBezTo>
                    <a:cubicBezTo>
                      <a:pt x="459509" y="1484745"/>
                      <a:pt x="554182" y="1433945"/>
                      <a:pt x="588818" y="1383145"/>
                    </a:cubicBezTo>
                    <a:cubicBezTo>
                      <a:pt x="623455" y="1332345"/>
                      <a:pt x="635000" y="1297708"/>
                      <a:pt x="630382" y="1258454"/>
                    </a:cubicBezTo>
                    <a:cubicBezTo>
                      <a:pt x="625764" y="1219200"/>
                      <a:pt x="600363" y="1163782"/>
                      <a:pt x="561109" y="1147618"/>
                    </a:cubicBezTo>
                    <a:cubicBezTo>
                      <a:pt x="521855" y="1131454"/>
                      <a:pt x="452581" y="1142999"/>
                      <a:pt x="394854" y="1161472"/>
                    </a:cubicBezTo>
                    <a:cubicBezTo>
                      <a:pt x="337127" y="1179945"/>
                      <a:pt x="277090" y="1242290"/>
                      <a:pt x="214745" y="1258454"/>
                    </a:cubicBezTo>
                    <a:cubicBezTo>
                      <a:pt x="152400" y="1274618"/>
                      <a:pt x="41564" y="1300018"/>
                      <a:pt x="20782" y="1258454"/>
                    </a:cubicBezTo>
                    <a:cubicBezTo>
                      <a:pt x="0" y="1216890"/>
                      <a:pt x="25400" y="1062181"/>
                      <a:pt x="90054" y="1009072"/>
                    </a:cubicBezTo>
                    <a:cubicBezTo>
                      <a:pt x="154708" y="955963"/>
                      <a:pt x="337127" y="960582"/>
                      <a:pt x="408709" y="939800"/>
                    </a:cubicBezTo>
                    <a:cubicBezTo>
                      <a:pt x="480291" y="919018"/>
                      <a:pt x="484909" y="912090"/>
                      <a:pt x="519545" y="884381"/>
                    </a:cubicBezTo>
                    <a:cubicBezTo>
                      <a:pt x="554181" y="856672"/>
                      <a:pt x="600363" y="812799"/>
                      <a:pt x="616527" y="773545"/>
                    </a:cubicBezTo>
                    <a:cubicBezTo>
                      <a:pt x="632691" y="734291"/>
                      <a:pt x="621145" y="688108"/>
                      <a:pt x="616527" y="648854"/>
                    </a:cubicBezTo>
                    <a:cubicBezTo>
                      <a:pt x="611909" y="609600"/>
                      <a:pt x="591127" y="611909"/>
                      <a:pt x="588818" y="53801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Constantia" pitchFamily="18" charset="0"/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>
              <a:xfrm rot="5690543">
                <a:off x="6286915" y="2975710"/>
                <a:ext cx="306506" cy="33638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Constantia" pitchFamily="18" charset="0"/>
                </a:endParaRPr>
              </a:p>
            </p:txBody>
          </p:sp>
        </p:grpSp>
        <p:sp>
          <p:nvSpPr>
            <p:cNvPr id="40" name="Ellipse 39"/>
            <p:cNvSpPr/>
            <p:nvPr/>
          </p:nvSpPr>
          <p:spPr>
            <a:xfrm>
              <a:off x="3605206" y="2824159"/>
              <a:ext cx="136796" cy="141305"/>
            </a:xfrm>
            <a:prstGeom prst="ellipse">
              <a:avLst/>
            </a:prstGeom>
            <a:solidFill>
              <a:srgbClr val="99FF33"/>
            </a:solidFill>
            <a:ln w="9525" cap="flat" cmpd="sng" algn="ctr">
              <a:solidFill>
                <a:srgbClr val="99FF33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 rot="3720000">
              <a:off x="2630672" y="3772561"/>
              <a:ext cx="468000" cy="108000"/>
            </a:xfrm>
            <a:prstGeom prst="chevron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4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  <p:grpSp>
          <p:nvGrpSpPr>
            <p:cNvPr id="10" name="Groupe 10"/>
            <p:cNvGrpSpPr/>
            <p:nvPr/>
          </p:nvGrpSpPr>
          <p:grpSpPr>
            <a:xfrm>
              <a:off x="2428860" y="3786190"/>
              <a:ext cx="1357322" cy="541342"/>
              <a:chOff x="5495932" y="5245104"/>
              <a:chExt cx="1357322" cy="541342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5715008" y="5245104"/>
                <a:ext cx="857256" cy="541342"/>
              </a:xfrm>
              <a:prstGeom prst="ellipse">
                <a:avLst/>
              </a:prstGeom>
              <a:solidFill>
                <a:srgbClr val="99FFCC"/>
              </a:solidFill>
              <a:ln>
                <a:solidFill>
                  <a:srgbClr val="99FFCC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5867408" y="5316542"/>
                <a:ext cx="529833" cy="322668"/>
              </a:xfrm>
              <a:prstGeom prst="ellipse">
                <a:avLst/>
              </a:prstGeom>
              <a:solidFill>
                <a:srgbClr val="99FFCC"/>
              </a:solidFill>
              <a:ln>
                <a:solidFill>
                  <a:srgbClr val="99FFCC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95932" y="5343530"/>
                <a:ext cx="135732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7030A0"/>
                    </a:solidFill>
                    <a:latin typeface="Constantia" pitchFamily="18" charset="0"/>
                  </a:rPr>
                  <a:t>CD8+</a:t>
                </a:r>
                <a:endParaRPr lang="fr-FR" sz="1200" b="1" dirty="0">
                  <a:solidFill>
                    <a:srgbClr val="7030A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47" name="Ellipse 46"/>
            <p:cNvSpPr/>
            <p:nvPr/>
          </p:nvSpPr>
          <p:spPr>
            <a:xfrm>
              <a:off x="2695562" y="3535347"/>
              <a:ext cx="72000" cy="72000"/>
            </a:xfrm>
            <a:prstGeom prst="ellipse">
              <a:avLst/>
            </a:prstGeom>
            <a:solidFill>
              <a:srgbClr val="99FF33"/>
            </a:solidFill>
            <a:ln w="9525" cap="flat" cmpd="sng" algn="ctr">
              <a:solidFill>
                <a:srgbClr val="99FF33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grpSp>
          <p:nvGrpSpPr>
            <p:cNvPr id="11" name="Groupe 73"/>
            <p:cNvGrpSpPr/>
            <p:nvPr/>
          </p:nvGrpSpPr>
          <p:grpSpPr>
            <a:xfrm>
              <a:off x="5120616" y="4714884"/>
              <a:ext cx="1237334" cy="642942"/>
              <a:chOff x="4329112" y="4857760"/>
              <a:chExt cx="1237334" cy="642942"/>
            </a:xfrm>
          </p:grpSpPr>
          <p:grpSp>
            <p:nvGrpSpPr>
              <p:cNvPr id="15" name="Groupe 47"/>
              <p:cNvGrpSpPr/>
              <p:nvPr/>
            </p:nvGrpSpPr>
            <p:grpSpPr>
              <a:xfrm>
                <a:off x="4429124" y="4857760"/>
                <a:ext cx="857256" cy="642942"/>
                <a:chOff x="4143372" y="5357826"/>
                <a:chExt cx="1357322" cy="1071570"/>
              </a:xfrm>
            </p:grpSpPr>
            <p:grpSp>
              <p:nvGrpSpPr>
                <p:cNvPr id="18" name="Groupe 18"/>
                <p:cNvGrpSpPr/>
                <p:nvPr/>
              </p:nvGrpSpPr>
              <p:grpSpPr>
                <a:xfrm>
                  <a:off x="4143372" y="5357826"/>
                  <a:ext cx="1357322" cy="1071570"/>
                  <a:chOff x="3786182" y="4714884"/>
                  <a:chExt cx="1357322" cy="1071570"/>
                </a:xfrm>
              </p:grpSpPr>
              <p:sp>
                <p:nvSpPr>
                  <p:cNvPr id="66" name="Ellipse 17"/>
                  <p:cNvSpPr/>
                  <p:nvPr/>
                </p:nvSpPr>
                <p:spPr>
                  <a:xfrm>
                    <a:off x="3786182" y="4714884"/>
                    <a:ext cx="1357322" cy="10715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79646">
                          <a:tint val="50000"/>
                          <a:satMod val="300000"/>
                        </a:srgbClr>
                      </a:gs>
                      <a:gs pos="35000">
                        <a:srgbClr val="F79646">
                          <a:tint val="37000"/>
                          <a:satMod val="300000"/>
                        </a:srgbClr>
                      </a:gs>
                      <a:gs pos="100000">
                        <a:srgbClr val="F79646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nstantia" pitchFamily="18" charset="0"/>
                    </a:endParaRPr>
                  </a:p>
                </p:txBody>
              </p:sp>
              <p:sp>
                <p:nvSpPr>
                  <p:cNvPr id="67" name="Forme libre 66"/>
                  <p:cNvSpPr/>
                  <p:nvPr/>
                </p:nvSpPr>
                <p:spPr>
                  <a:xfrm rot="7855711">
                    <a:off x="4149338" y="4867220"/>
                    <a:ext cx="736599" cy="730250"/>
                  </a:xfrm>
                  <a:custGeom>
                    <a:avLst/>
                    <a:gdLst>
                      <a:gd name="connsiteX0" fmla="*/ 266700 w 736600"/>
                      <a:gd name="connsiteY0" fmla="*/ 12700 h 730250"/>
                      <a:gd name="connsiteX1" fmla="*/ 552450 w 736600"/>
                      <a:gd name="connsiteY1" fmla="*/ 203200 h 730250"/>
                      <a:gd name="connsiteX2" fmla="*/ 685800 w 736600"/>
                      <a:gd name="connsiteY2" fmla="*/ 469900 h 730250"/>
                      <a:gd name="connsiteX3" fmla="*/ 247650 w 736600"/>
                      <a:gd name="connsiteY3" fmla="*/ 698500 h 730250"/>
                      <a:gd name="connsiteX4" fmla="*/ 0 w 736600"/>
                      <a:gd name="connsiteY4" fmla="*/ 279400 h 730250"/>
                      <a:gd name="connsiteX5" fmla="*/ 266700 w 736600"/>
                      <a:gd name="connsiteY5" fmla="*/ 12700 h 730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6600" h="730250">
                        <a:moveTo>
                          <a:pt x="266700" y="12700"/>
                        </a:moveTo>
                        <a:cubicBezTo>
                          <a:pt x="358775" y="0"/>
                          <a:pt x="482600" y="127000"/>
                          <a:pt x="552450" y="203200"/>
                        </a:cubicBezTo>
                        <a:cubicBezTo>
                          <a:pt x="622300" y="279400"/>
                          <a:pt x="736600" y="387350"/>
                          <a:pt x="685800" y="469900"/>
                        </a:cubicBezTo>
                        <a:cubicBezTo>
                          <a:pt x="635000" y="552450"/>
                          <a:pt x="361950" y="730250"/>
                          <a:pt x="247650" y="698500"/>
                        </a:cubicBezTo>
                        <a:cubicBezTo>
                          <a:pt x="133350" y="666750"/>
                          <a:pt x="0" y="393700"/>
                          <a:pt x="0" y="279400"/>
                        </a:cubicBezTo>
                        <a:cubicBezTo>
                          <a:pt x="0" y="165100"/>
                          <a:pt x="174625" y="25400"/>
                          <a:pt x="266700" y="12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79646">
                          <a:tint val="50000"/>
                          <a:satMod val="300000"/>
                        </a:srgbClr>
                      </a:gs>
                      <a:gs pos="35000">
                        <a:srgbClr val="F79646">
                          <a:tint val="37000"/>
                          <a:satMod val="300000"/>
                        </a:srgbClr>
                      </a:gs>
                      <a:gs pos="100000">
                        <a:srgbClr val="F79646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50" name="Ellipse 49"/>
                <p:cNvSpPr/>
                <p:nvPr/>
              </p:nvSpPr>
              <p:spPr>
                <a:xfrm>
                  <a:off x="4383405" y="578645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1" name="Ellipse 50"/>
                <p:cNvSpPr/>
                <p:nvPr/>
              </p:nvSpPr>
              <p:spPr>
                <a:xfrm>
                  <a:off x="4357686" y="593885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2" name="Ellipse 51"/>
                <p:cNvSpPr/>
                <p:nvPr/>
              </p:nvSpPr>
              <p:spPr>
                <a:xfrm>
                  <a:off x="4572000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4429124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4669157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5026347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4883471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4535805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4286248" y="6072206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4847274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4781235" y="617444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>
                  <a:off x="5097785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5214942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4214810" y="585789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>
                  <a:off x="4500562" y="6000768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5240661" y="6072206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4329112" y="5014924"/>
                <a:ext cx="123733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7030A0"/>
                    </a:solidFill>
                    <a:latin typeface="Constantia" pitchFamily="18" charset="0"/>
                  </a:rPr>
                  <a:t>NK</a:t>
                </a:r>
                <a:endParaRPr lang="fr-FR" sz="1400" b="1" dirty="0">
                  <a:solidFill>
                    <a:srgbClr val="7030A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086486" y="1909752"/>
              <a:ext cx="12373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LB</a:t>
              </a:r>
              <a:endParaRPr lang="fr-F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5072066" y="2290754"/>
              <a:ext cx="1238250" cy="660400"/>
            </a:xfrm>
            <a:custGeom>
              <a:avLst/>
              <a:gdLst>
                <a:gd name="connsiteX0" fmla="*/ 0 w 1238250"/>
                <a:gd name="connsiteY0" fmla="*/ 609600 h 660400"/>
                <a:gd name="connsiteX1" fmla="*/ 323850 w 1238250"/>
                <a:gd name="connsiteY1" fmla="*/ 647700 h 660400"/>
                <a:gd name="connsiteX2" fmla="*/ 781050 w 1238250"/>
                <a:gd name="connsiteY2" fmla="*/ 533400 h 660400"/>
                <a:gd name="connsiteX3" fmla="*/ 1143000 w 1238250"/>
                <a:gd name="connsiteY3" fmla="*/ 209550 h 660400"/>
                <a:gd name="connsiteX4" fmla="*/ 1238250 w 1238250"/>
                <a:gd name="connsiteY4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0" h="660400">
                  <a:moveTo>
                    <a:pt x="0" y="609600"/>
                  </a:moveTo>
                  <a:cubicBezTo>
                    <a:pt x="96837" y="635000"/>
                    <a:pt x="193675" y="660400"/>
                    <a:pt x="323850" y="647700"/>
                  </a:cubicBezTo>
                  <a:cubicBezTo>
                    <a:pt x="454025" y="635000"/>
                    <a:pt x="644525" y="606425"/>
                    <a:pt x="781050" y="533400"/>
                  </a:cubicBezTo>
                  <a:cubicBezTo>
                    <a:pt x="917575" y="460375"/>
                    <a:pt x="1066800" y="298450"/>
                    <a:pt x="1143000" y="209550"/>
                  </a:cubicBezTo>
                  <a:cubicBezTo>
                    <a:pt x="1219200" y="120650"/>
                    <a:pt x="1228725" y="60325"/>
                    <a:pt x="1238250" y="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72" name="Forme libre 71"/>
            <p:cNvSpPr/>
            <p:nvPr/>
          </p:nvSpPr>
          <p:spPr>
            <a:xfrm rot="309542">
              <a:off x="5024180" y="3152774"/>
              <a:ext cx="1219200" cy="590550"/>
            </a:xfrm>
            <a:custGeom>
              <a:avLst/>
              <a:gdLst>
                <a:gd name="connsiteX0" fmla="*/ 0 w 1219200"/>
                <a:gd name="connsiteY0" fmla="*/ 0 h 590550"/>
                <a:gd name="connsiteX1" fmla="*/ 361950 w 1219200"/>
                <a:gd name="connsiteY1" fmla="*/ 95250 h 590550"/>
                <a:gd name="connsiteX2" fmla="*/ 781050 w 1219200"/>
                <a:gd name="connsiteY2" fmla="*/ 285750 h 590550"/>
                <a:gd name="connsiteX3" fmla="*/ 1028700 w 1219200"/>
                <a:gd name="connsiteY3" fmla="*/ 438150 h 590550"/>
                <a:gd name="connsiteX4" fmla="*/ 1219200 w 1219200"/>
                <a:gd name="connsiteY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" h="590550">
                  <a:moveTo>
                    <a:pt x="0" y="0"/>
                  </a:moveTo>
                  <a:cubicBezTo>
                    <a:pt x="115887" y="23812"/>
                    <a:pt x="231775" y="47625"/>
                    <a:pt x="361950" y="95250"/>
                  </a:cubicBezTo>
                  <a:cubicBezTo>
                    <a:pt x="492125" y="142875"/>
                    <a:pt x="669925" y="228600"/>
                    <a:pt x="781050" y="285750"/>
                  </a:cubicBezTo>
                  <a:cubicBezTo>
                    <a:pt x="892175" y="342900"/>
                    <a:pt x="955675" y="387350"/>
                    <a:pt x="1028700" y="438150"/>
                  </a:cubicBezTo>
                  <a:cubicBezTo>
                    <a:pt x="1101725" y="488950"/>
                    <a:pt x="1160462" y="539750"/>
                    <a:pt x="1219200" y="59055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4705354" y="3248024"/>
              <a:ext cx="723900" cy="1390650"/>
            </a:xfrm>
            <a:custGeom>
              <a:avLst/>
              <a:gdLst>
                <a:gd name="connsiteX0" fmla="*/ 0 w 723900"/>
                <a:gd name="connsiteY0" fmla="*/ 0 h 1390650"/>
                <a:gd name="connsiteX1" fmla="*/ 38100 w 723900"/>
                <a:gd name="connsiteY1" fmla="*/ 323850 h 1390650"/>
                <a:gd name="connsiteX2" fmla="*/ 190500 w 723900"/>
                <a:gd name="connsiteY2" fmla="*/ 742950 h 1390650"/>
                <a:gd name="connsiteX3" fmla="*/ 552450 w 723900"/>
                <a:gd name="connsiteY3" fmla="*/ 1219200 h 1390650"/>
                <a:gd name="connsiteX4" fmla="*/ 723900 w 723900"/>
                <a:gd name="connsiteY4" fmla="*/ 139065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390650">
                  <a:moveTo>
                    <a:pt x="0" y="0"/>
                  </a:moveTo>
                  <a:cubicBezTo>
                    <a:pt x="3175" y="100012"/>
                    <a:pt x="6350" y="200025"/>
                    <a:pt x="38100" y="323850"/>
                  </a:cubicBezTo>
                  <a:cubicBezTo>
                    <a:pt x="69850" y="447675"/>
                    <a:pt x="104775" y="593725"/>
                    <a:pt x="190500" y="742950"/>
                  </a:cubicBezTo>
                  <a:cubicBezTo>
                    <a:pt x="276225" y="892175"/>
                    <a:pt x="463550" y="1111250"/>
                    <a:pt x="552450" y="1219200"/>
                  </a:cubicBezTo>
                  <a:cubicBezTo>
                    <a:pt x="641350" y="1327150"/>
                    <a:pt x="682625" y="1358900"/>
                    <a:pt x="723900" y="139065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75" name="Forme libre 74"/>
            <p:cNvSpPr/>
            <p:nvPr/>
          </p:nvSpPr>
          <p:spPr>
            <a:xfrm rot="21347483">
              <a:off x="3505204" y="3250783"/>
              <a:ext cx="857250" cy="647700"/>
            </a:xfrm>
            <a:custGeom>
              <a:avLst/>
              <a:gdLst>
                <a:gd name="connsiteX0" fmla="*/ 857250 w 857250"/>
                <a:gd name="connsiteY0" fmla="*/ 0 h 647700"/>
                <a:gd name="connsiteX1" fmla="*/ 800100 w 857250"/>
                <a:gd name="connsiteY1" fmla="*/ 171450 h 647700"/>
                <a:gd name="connsiteX2" fmla="*/ 590550 w 857250"/>
                <a:gd name="connsiteY2" fmla="*/ 438150 h 647700"/>
                <a:gd name="connsiteX3" fmla="*/ 266700 w 857250"/>
                <a:gd name="connsiteY3" fmla="*/ 609600 h 647700"/>
                <a:gd name="connsiteX4" fmla="*/ 0 w 857250"/>
                <a:gd name="connsiteY4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647700">
                  <a:moveTo>
                    <a:pt x="857250" y="0"/>
                  </a:moveTo>
                  <a:cubicBezTo>
                    <a:pt x="850900" y="49212"/>
                    <a:pt x="844550" y="98425"/>
                    <a:pt x="800100" y="171450"/>
                  </a:cubicBezTo>
                  <a:cubicBezTo>
                    <a:pt x="755650" y="244475"/>
                    <a:pt x="679450" y="365125"/>
                    <a:pt x="590550" y="438150"/>
                  </a:cubicBezTo>
                  <a:cubicBezTo>
                    <a:pt x="501650" y="511175"/>
                    <a:pt x="365125" y="574675"/>
                    <a:pt x="266700" y="609600"/>
                  </a:cubicBezTo>
                  <a:cubicBezTo>
                    <a:pt x="168275" y="644525"/>
                    <a:pt x="84137" y="646112"/>
                    <a:pt x="0" y="64770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grpSp>
          <p:nvGrpSpPr>
            <p:cNvPr id="19" name="Groupe 75"/>
            <p:cNvGrpSpPr/>
            <p:nvPr/>
          </p:nvGrpSpPr>
          <p:grpSpPr>
            <a:xfrm>
              <a:off x="2428860" y="5072074"/>
              <a:ext cx="1357322" cy="541342"/>
              <a:chOff x="5495932" y="5143504"/>
              <a:chExt cx="1357322" cy="541342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5753108" y="5143504"/>
                <a:ext cx="857256" cy="541342"/>
              </a:xfrm>
              <a:prstGeom prst="ellipse">
                <a:avLst/>
              </a:prstGeom>
              <a:solidFill>
                <a:srgbClr val="99FFCC"/>
              </a:solidFill>
              <a:ln>
                <a:solidFill>
                  <a:srgbClr val="99FFCC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905508" y="5233992"/>
                <a:ext cx="529833" cy="322668"/>
              </a:xfrm>
              <a:prstGeom prst="ellipse">
                <a:avLst/>
              </a:prstGeom>
              <a:solidFill>
                <a:srgbClr val="99FFCC"/>
              </a:solidFill>
              <a:ln>
                <a:solidFill>
                  <a:srgbClr val="99FFCC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495932" y="5223695"/>
                <a:ext cx="135732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7030A0"/>
                    </a:solidFill>
                    <a:latin typeface="Constantia" pitchFamily="18" charset="0"/>
                  </a:rPr>
                  <a:t>CTL</a:t>
                </a:r>
                <a:endParaRPr lang="fr-FR" sz="1200" b="1" dirty="0">
                  <a:solidFill>
                    <a:srgbClr val="7030A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2000232" y="2657468"/>
              <a:ext cx="880144" cy="285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  <a:latin typeface="Constantia" pitchFamily="18" charset="0"/>
                </a:rPr>
                <a:t>CD</a:t>
              </a:r>
              <a:endParaRPr lang="fr-FR" sz="1200" b="1" dirty="0">
                <a:solidFill>
                  <a:srgbClr val="7030A0"/>
                </a:solidFill>
                <a:latin typeface="Constantia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8992" y="3500438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IL-2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63141" y="2143116"/>
              <a:ext cx="9233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IL-2</a:t>
              </a:r>
            </a:p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IL-4</a:t>
              </a:r>
            </a:p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IL-5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018984" y="3549851"/>
              <a:ext cx="623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IFN-</a:t>
              </a:r>
              <a:r>
                <a:rPr lang="el-G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γ</a:t>
              </a:r>
              <a:endParaRPr lang="fr-FR" sz="1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38638" y="3845486"/>
              <a:ext cx="731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TNF- </a:t>
              </a:r>
              <a:r>
                <a:rPr lang="el-GR" sz="1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α</a:t>
              </a:r>
              <a:endParaRPr lang="fr-FR" sz="1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itchFamily="66" charset="0"/>
              </a:rPr>
              <a:t>F- Infiltration du greffon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714348" y="2000373"/>
            <a:ext cx="7715303" cy="3830511"/>
          </a:xfrm>
          <a:custGeom>
            <a:avLst/>
            <a:gdLst>
              <a:gd name="connsiteX0" fmla="*/ 5127625 w 6565900"/>
              <a:gd name="connsiteY0" fmla="*/ 63500 h 3260725"/>
              <a:gd name="connsiteX1" fmla="*/ 5394325 w 6565900"/>
              <a:gd name="connsiteY1" fmla="*/ 101600 h 3260725"/>
              <a:gd name="connsiteX2" fmla="*/ 5794375 w 6565900"/>
              <a:gd name="connsiteY2" fmla="*/ 673100 h 3260725"/>
              <a:gd name="connsiteX3" fmla="*/ 5794375 w 6565900"/>
              <a:gd name="connsiteY3" fmla="*/ 673100 h 3260725"/>
              <a:gd name="connsiteX4" fmla="*/ 6461125 w 6565900"/>
              <a:gd name="connsiteY4" fmla="*/ 1606550 h 3260725"/>
              <a:gd name="connsiteX5" fmla="*/ 6423025 w 6565900"/>
              <a:gd name="connsiteY5" fmla="*/ 2235200 h 3260725"/>
              <a:gd name="connsiteX6" fmla="*/ 5603875 w 6565900"/>
              <a:gd name="connsiteY6" fmla="*/ 2768600 h 3260725"/>
              <a:gd name="connsiteX7" fmla="*/ 4613275 w 6565900"/>
              <a:gd name="connsiteY7" fmla="*/ 3092450 h 3260725"/>
              <a:gd name="connsiteX8" fmla="*/ 3470275 w 6565900"/>
              <a:gd name="connsiteY8" fmla="*/ 2901950 h 3260725"/>
              <a:gd name="connsiteX9" fmla="*/ 1736725 w 6565900"/>
              <a:gd name="connsiteY9" fmla="*/ 3206750 h 3260725"/>
              <a:gd name="connsiteX10" fmla="*/ 746125 w 6565900"/>
              <a:gd name="connsiteY10" fmla="*/ 2578100 h 3260725"/>
              <a:gd name="connsiteX11" fmla="*/ 574675 w 6565900"/>
              <a:gd name="connsiteY11" fmla="*/ 1968500 h 3260725"/>
              <a:gd name="connsiteX12" fmla="*/ 3175 w 6565900"/>
              <a:gd name="connsiteY12" fmla="*/ 1263650 h 3260725"/>
              <a:gd name="connsiteX13" fmla="*/ 593725 w 6565900"/>
              <a:gd name="connsiteY13" fmla="*/ 863600 h 3260725"/>
              <a:gd name="connsiteX14" fmla="*/ 898525 w 6565900"/>
              <a:gd name="connsiteY14" fmla="*/ 1054100 h 3260725"/>
              <a:gd name="connsiteX15" fmla="*/ 898525 w 6565900"/>
              <a:gd name="connsiteY15" fmla="*/ 1054100 h 3260725"/>
              <a:gd name="connsiteX16" fmla="*/ 1603375 w 6565900"/>
              <a:gd name="connsiteY16" fmla="*/ 1397000 h 3260725"/>
              <a:gd name="connsiteX17" fmla="*/ 2994025 w 6565900"/>
              <a:gd name="connsiteY17" fmla="*/ 1244600 h 3260725"/>
              <a:gd name="connsiteX18" fmla="*/ 3794125 w 6565900"/>
              <a:gd name="connsiteY18" fmla="*/ 806450 h 3260725"/>
              <a:gd name="connsiteX19" fmla="*/ 4537075 w 6565900"/>
              <a:gd name="connsiteY19" fmla="*/ 425450 h 3260725"/>
              <a:gd name="connsiteX20" fmla="*/ 5127625 w 6565900"/>
              <a:gd name="connsiteY20" fmla="*/ 63500 h 32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65900" h="3260725">
                <a:moveTo>
                  <a:pt x="5127625" y="63500"/>
                </a:moveTo>
                <a:cubicBezTo>
                  <a:pt x="5270500" y="9525"/>
                  <a:pt x="5283200" y="0"/>
                  <a:pt x="5394325" y="101600"/>
                </a:cubicBezTo>
                <a:cubicBezTo>
                  <a:pt x="5505450" y="203200"/>
                  <a:pt x="5794375" y="673100"/>
                  <a:pt x="5794375" y="673100"/>
                </a:cubicBezTo>
                <a:lnTo>
                  <a:pt x="5794375" y="673100"/>
                </a:lnTo>
                <a:cubicBezTo>
                  <a:pt x="5905500" y="828675"/>
                  <a:pt x="6356350" y="1346200"/>
                  <a:pt x="6461125" y="1606550"/>
                </a:cubicBezTo>
                <a:cubicBezTo>
                  <a:pt x="6565900" y="1866900"/>
                  <a:pt x="6565900" y="2041525"/>
                  <a:pt x="6423025" y="2235200"/>
                </a:cubicBezTo>
                <a:cubicBezTo>
                  <a:pt x="6280150" y="2428875"/>
                  <a:pt x="5905500" y="2625725"/>
                  <a:pt x="5603875" y="2768600"/>
                </a:cubicBezTo>
                <a:cubicBezTo>
                  <a:pt x="5302250" y="2911475"/>
                  <a:pt x="4968875" y="3070225"/>
                  <a:pt x="4613275" y="3092450"/>
                </a:cubicBezTo>
                <a:cubicBezTo>
                  <a:pt x="4257675" y="3114675"/>
                  <a:pt x="3949700" y="2882900"/>
                  <a:pt x="3470275" y="2901950"/>
                </a:cubicBezTo>
                <a:cubicBezTo>
                  <a:pt x="2990850" y="2921000"/>
                  <a:pt x="2190750" y="3260725"/>
                  <a:pt x="1736725" y="3206750"/>
                </a:cubicBezTo>
                <a:cubicBezTo>
                  <a:pt x="1282700" y="3152775"/>
                  <a:pt x="939800" y="2784475"/>
                  <a:pt x="746125" y="2578100"/>
                </a:cubicBezTo>
                <a:cubicBezTo>
                  <a:pt x="552450" y="2371725"/>
                  <a:pt x="698500" y="2187575"/>
                  <a:pt x="574675" y="1968500"/>
                </a:cubicBezTo>
                <a:cubicBezTo>
                  <a:pt x="450850" y="1749425"/>
                  <a:pt x="0" y="1447800"/>
                  <a:pt x="3175" y="1263650"/>
                </a:cubicBezTo>
                <a:cubicBezTo>
                  <a:pt x="6350" y="1079500"/>
                  <a:pt x="444500" y="898525"/>
                  <a:pt x="593725" y="863600"/>
                </a:cubicBezTo>
                <a:cubicBezTo>
                  <a:pt x="742950" y="828675"/>
                  <a:pt x="898525" y="1054100"/>
                  <a:pt x="898525" y="1054100"/>
                </a:cubicBezTo>
                <a:lnTo>
                  <a:pt x="898525" y="1054100"/>
                </a:lnTo>
                <a:cubicBezTo>
                  <a:pt x="1016000" y="1111250"/>
                  <a:pt x="1254125" y="1365250"/>
                  <a:pt x="1603375" y="1397000"/>
                </a:cubicBezTo>
                <a:cubicBezTo>
                  <a:pt x="1952625" y="1428750"/>
                  <a:pt x="2628900" y="1343025"/>
                  <a:pt x="2994025" y="1244600"/>
                </a:cubicBezTo>
                <a:cubicBezTo>
                  <a:pt x="3359150" y="1146175"/>
                  <a:pt x="3536950" y="942975"/>
                  <a:pt x="3794125" y="806450"/>
                </a:cubicBezTo>
                <a:cubicBezTo>
                  <a:pt x="4051300" y="669925"/>
                  <a:pt x="4314825" y="552450"/>
                  <a:pt x="4537075" y="425450"/>
                </a:cubicBezTo>
                <a:cubicBezTo>
                  <a:pt x="4759325" y="298450"/>
                  <a:pt x="4984750" y="117475"/>
                  <a:pt x="5127625" y="635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318653" y="1142984"/>
            <a:ext cx="5930256" cy="2944825"/>
          </a:xfrm>
          <a:custGeom>
            <a:avLst/>
            <a:gdLst>
              <a:gd name="connsiteX0" fmla="*/ 4341446 w 5046784"/>
              <a:gd name="connsiteY0" fmla="*/ 19538 h 2506784"/>
              <a:gd name="connsiteX1" fmla="*/ 3813908 w 5046784"/>
              <a:gd name="connsiteY1" fmla="*/ 488461 h 2506784"/>
              <a:gd name="connsiteX2" fmla="*/ 3684954 w 5046784"/>
              <a:gd name="connsiteY2" fmla="*/ 593969 h 2506784"/>
              <a:gd name="connsiteX3" fmla="*/ 3110523 w 5046784"/>
              <a:gd name="connsiteY3" fmla="*/ 992553 h 2506784"/>
              <a:gd name="connsiteX4" fmla="*/ 2547815 w 5046784"/>
              <a:gd name="connsiteY4" fmla="*/ 1191846 h 2506784"/>
              <a:gd name="connsiteX5" fmla="*/ 2043723 w 5046784"/>
              <a:gd name="connsiteY5" fmla="*/ 1320799 h 2506784"/>
              <a:gd name="connsiteX6" fmla="*/ 1398954 w 5046784"/>
              <a:gd name="connsiteY6" fmla="*/ 1250461 h 2506784"/>
              <a:gd name="connsiteX7" fmla="*/ 812800 w 5046784"/>
              <a:gd name="connsiteY7" fmla="*/ 887046 h 2506784"/>
              <a:gd name="connsiteX8" fmla="*/ 590062 w 5046784"/>
              <a:gd name="connsiteY8" fmla="*/ 816707 h 2506784"/>
              <a:gd name="connsiteX9" fmla="*/ 261815 w 5046784"/>
              <a:gd name="connsiteY9" fmla="*/ 851876 h 2506784"/>
              <a:gd name="connsiteX10" fmla="*/ 156308 w 5046784"/>
              <a:gd name="connsiteY10" fmla="*/ 992553 h 2506784"/>
              <a:gd name="connsiteX11" fmla="*/ 15631 w 5046784"/>
              <a:gd name="connsiteY11" fmla="*/ 1203569 h 2506784"/>
              <a:gd name="connsiteX12" fmla="*/ 62523 w 5046784"/>
              <a:gd name="connsiteY12" fmla="*/ 1660769 h 2506784"/>
              <a:gd name="connsiteX13" fmla="*/ 226646 w 5046784"/>
              <a:gd name="connsiteY13" fmla="*/ 1906953 h 2506784"/>
              <a:gd name="connsiteX14" fmla="*/ 660400 w 5046784"/>
              <a:gd name="connsiteY14" fmla="*/ 2188307 h 2506784"/>
              <a:gd name="connsiteX15" fmla="*/ 1434123 w 5046784"/>
              <a:gd name="connsiteY15" fmla="*/ 2481384 h 2506784"/>
              <a:gd name="connsiteX16" fmla="*/ 2301631 w 5046784"/>
              <a:gd name="connsiteY16" fmla="*/ 2340707 h 2506784"/>
              <a:gd name="connsiteX17" fmla="*/ 2946400 w 5046784"/>
              <a:gd name="connsiteY17" fmla="*/ 2129692 h 2506784"/>
              <a:gd name="connsiteX18" fmla="*/ 3556000 w 5046784"/>
              <a:gd name="connsiteY18" fmla="*/ 1860061 h 2506784"/>
              <a:gd name="connsiteX19" fmla="*/ 3989754 w 5046784"/>
              <a:gd name="connsiteY19" fmla="*/ 1555261 h 2506784"/>
              <a:gd name="connsiteX20" fmla="*/ 4282831 w 5046784"/>
              <a:gd name="connsiteY20" fmla="*/ 1391138 h 2506784"/>
              <a:gd name="connsiteX21" fmla="*/ 4423508 w 5046784"/>
              <a:gd name="connsiteY21" fmla="*/ 1273907 h 2506784"/>
              <a:gd name="connsiteX22" fmla="*/ 4915877 w 5046784"/>
              <a:gd name="connsiteY22" fmla="*/ 980830 h 2506784"/>
              <a:gd name="connsiteX23" fmla="*/ 5033108 w 5046784"/>
              <a:gd name="connsiteY23" fmla="*/ 840153 h 2506784"/>
              <a:gd name="connsiteX24" fmla="*/ 4986215 w 5046784"/>
              <a:gd name="connsiteY24" fmla="*/ 699476 h 2506784"/>
              <a:gd name="connsiteX25" fmla="*/ 4669692 w 5046784"/>
              <a:gd name="connsiteY25" fmla="*/ 371230 h 2506784"/>
              <a:gd name="connsiteX26" fmla="*/ 4341446 w 5046784"/>
              <a:gd name="connsiteY26" fmla="*/ 19538 h 250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46784" h="2506784">
                <a:moveTo>
                  <a:pt x="4341446" y="19538"/>
                </a:moveTo>
                <a:cubicBezTo>
                  <a:pt x="4198815" y="39077"/>
                  <a:pt x="3923323" y="392723"/>
                  <a:pt x="3813908" y="488461"/>
                </a:cubicBezTo>
                <a:cubicBezTo>
                  <a:pt x="3704493" y="584200"/>
                  <a:pt x="3802185" y="509954"/>
                  <a:pt x="3684954" y="593969"/>
                </a:cubicBezTo>
                <a:cubicBezTo>
                  <a:pt x="3567723" y="677984"/>
                  <a:pt x="3300046" y="892907"/>
                  <a:pt x="3110523" y="992553"/>
                </a:cubicBezTo>
                <a:cubicBezTo>
                  <a:pt x="2921000" y="1092199"/>
                  <a:pt x="2725615" y="1137138"/>
                  <a:pt x="2547815" y="1191846"/>
                </a:cubicBezTo>
                <a:cubicBezTo>
                  <a:pt x="2370015" y="1246554"/>
                  <a:pt x="2235200" y="1311030"/>
                  <a:pt x="2043723" y="1320799"/>
                </a:cubicBezTo>
                <a:cubicBezTo>
                  <a:pt x="1852246" y="1330568"/>
                  <a:pt x="1604108" y="1322753"/>
                  <a:pt x="1398954" y="1250461"/>
                </a:cubicBezTo>
                <a:cubicBezTo>
                  <a:pt x="1193800" y="1178169"/>
                  <a:pt x="947615" y="959338"/>
                  <a:pt x="812800" y="887046"/>
                </a:cubicBezTo>
                <a:cubicBezTo>
                  <a:pt x="677985" y="814754"/>
                  <a:pt x="681893" y="822569"/>
                  <a:pt x="590062" y="816707"/>
                </a:cubicBezTo>
                <a:cubicBezTo>
                  <a:pt x="498231" y="810845"/>
                  <a:pt x="334107" y="822568"/>
                  <a:pt x="261815" y="851876"/>
                </a:cubicBezTo>
                <a:cubicBezTo>
                  <a:pt x="189523" y="881184"/>
                  <a:pt x="197339" y="933938"/>
                  <a:pt x="156308" y="992553"/>
                </a:cubicBezTo>
                <a:cubicBezTo>
                  <a:pt x="115277" y="1051168"/>
                  <a:pt x="31262" y="1092200"/>
                  <a:pt x="15631" y="1203569"/>
                </a:cubicBezTo>
                <a:cubicBezTo>
                  <a:pt x="0" y="1314938"/>
                  <a:pt x="27354" y="1543538"/>
                  <a:pt x="62523" y="1660769"/>
                </a:cubicBezTo>
                <a:cubicBezTo>
                  <a:pt x="97692" y="1778000"/>
                  <a:pt x="127000" y="1819030"/>
                  <a:pt x="226646" y="1906953"/>
                </a:cubicBezTo>
                <a:cubicBezTo>
                  <a:pt x="326292" y="1994876"/>
                  <a:pt x="459154" y="2092568"/>
                  <a:pt x="660400" y="2188307"/>
                </a:cubicBezTo>
                <a:cubicBezTo>
                  <a:pt x="861646" y="2284046"/>
                  <a:pt x="1160585" y="2455984"/>
                  <a:pt x="1434123" y="2481384"/>
                </a:cubicBezTo>
                <a:cubicBezTo>
                  <a:pt x="1707661" y="2506784"/>
                  <a:pt x="2049585" y="2399322"/>
                  <a:pt x="2301631" y="2340707"/>
                </a:cubicBezTo>
                <a:cubicBezTo>
                  <a:pt x="2553677" y="2282092"/>
                  <a:pt x="2737339" y="2209800"/>
                  <a:pt x="2946400" y="2129692"/>
                </a:cubicBezTo>
                <a:cubicBezTo>
                  <a:pt x="3155461" y="2049584"/>
                  <a:pt x="3382108" y="1955800"/>
                  <a:pt x="3556000" y="1860061"/>
                </a:cubicBezTo>
                <a:cubicBezTo>
                  <a:pt x="3729892" y="1764323"/>
                  <a:pt x="3868616" y="1633415"/>
                  <a:pt x="3989754" y="1555261"/>
                </a:cubicBezTo>
                <a:cubicBezTo>
                  <a:pt x="4110893" y="1477107"/>
                  <a:pt x="4210539" y="1438030"/>
                  <a:pt x="4282831" y="1391138"/>
                </a:cubicBezTo>
                <a:cubicBezTo>
                  <a:pt x="4355123" y="1344246"/>
                  <a:pt x="4318000" y="1342292"/>
                  <a:pt x="4423508" y="1273907"/>
                </a:cubicBezTo>
                <a:cubicBezTo>
                  <a:pt x="4529016" y="1205522"/>
                  <a:pt x="4814277" y="1053122"/>
                  <a:pt x="4915877" y="980830"/>
                </a:cubicBezTo>
                <a:cubicBezTo>
                  <a:pt x="5017477" y="908538"/>
                  <a:pt x="5021385" y="887045"/>
                  <a:pt x="5033108" y="840153"/>
                </a:cubicBezTo>
                <a:cubicBezTo>
                  <a:pt x="5044831" y="793261"/>
                  <a:pt x="5046784" y="777630"/>
                  <a:pt x="4986215" y="699476"/>
                </a:cubicBezTo>
                <a:cubicBezTo>
                  <a:pt x="4925646" y="621322"/>
                  <a:pt x="4783015" y="486507"/>
                  <a:pt x="4669692" y="371230"/>
                </a:cubicBezTo>
                <a:cubicBezTo>
                  <a:pt x="4556369" y="255953"/>
                  <a:pt x="4484077" y="0"/>
                  <a:pt x="4341446" y="19538"/>
                </a:cubicBezTo>
                <a:close/>
              </a:path>
            </a:pathLst>
          </a:custGeom>
          <a:gradFill>
            <a:gsLst>
              <a:gs pos="24000">
                <a:srgbClr val="FF5050">
                  <a:tint val="66000"/>
                  <a:satMod val="160000"/>
                  <a:alpha val="16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2700000" scaled="1"/>
          </a:gradFill>
          <a:ln>
            <a:noFill/>
          </a:ln>
          <a:effectLst>
            <a:innerShdw blurRad="1270000" dist="25400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909452" y="2286445"/>
            <a:ext cx="819629" cy="367242"/>
          </a:xfrm>
          <a:custGeom>
            <a:avLst/>
            <a:gdLst>
              <a:gd name="connsiteX0" fmla="*/ 670169 w 697523"/>
              <a:gd name="connsiteY0" fmla="*/ 33215 h 312615"/>
              <a:gd name="connsiteX1" fmla="*/ 482600 w 697523"/>
              <a:gd name="connsiteY1" fmla="*/ 9769 h 312615"/>
              <a:gd name="connsiteX2" fmla="*/ 271585 w 697523"/>
              <a:gd name="connsiteY2" fmla="*/ 33215 h 312615"/>
              <a:gd name="connsiteX3" fmla="*/ 48846 w 697523"/>
              <a:gd name="connsiteY3" fmla="*/ 209061 h 312615"/>
              <a:gd name="connsiteX4" fmla="*/ 1954 w 697523"/>
              <a:gd name="connsiteY4" fmla="*/ 255953 h 312615"/>
              <a:gd name="connsiteX5" fmla="*/ 37123 w 697523"/>
              <a:gd name="connsiteY5" fmla="*/ 302846 h 312615"/>
              <a:gd name="connsiteX6" fmla="*/ 130908 w 697523"/>
              <a:gd name="connsiteY6" fmla="*/ 291123 h 312615"/>
              <a:gd name="connsiteX7" fmla="*/ 224693 w 697523"/>
              <a:gd name="connsiteY7" fmla="*/ 173892 h 312615"/>
              <a:gd name="connsiteX8" fmla="*/ 388816 w 697523"/>
              <a:gd name="connsiteY8" fmla="*/ 127000 h 312615"/>
              <a:gd name="connsiteX9" fmla="*/ 646723 w 697523"/>
              <a:gd name="connsiteY9" fmla="*/ 127000 h 312615"/>
              <a:gd name="connsiteX10" fmla="*/ 670169 w 697523"/>
              <a:gd name="connsiteY10" fmla="*/ 33215 h 31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523" h="312615">
                <a:moveTo>
                  <a:pt x="670169" y="33215"/>
                </a:moveTo>
                <a:cubicBezTo>
                  <a:pt x="642815" y="13677"/>
                  <a:pt x="549031" y="9769"/>
                  <a:pt x="482600" y="9769"/>
                </a:cubicBezTo>
                <a:cubicBezTo>
                  <a:pt x="416169" y="9769"/>
                  <a:pt x="343877" y="0"/>
                  <a:pt x="271585" y="33215"/>
                </a:cubicBezTo>
                <a:cubicBezTo>
                  <a:pt x="199293" y="66430"/>
                  <a:pt x="93784" y="171938"/>
                  <a:pt x="48846" y="209061"/>
                </a:cubicBezTo>
                <a:cubicBezTo>
                  <a:pt x="3908" y="246184"/>
                  <a:pt x="3908" y="240322"/>
                  <a:pt x="1954" y="255953"/>
                </a:cubicBezTo>
                <a:cubicBezTo>
                  <a:pt x="0" y="271584"/>
                  <a:pt x="15631" y="296984"/>
                  <a:pt x="37123" y="302846"/>
                </a:cubicBezTo>
                <a:cubicBezTo>
                  <a:pt x="58615" y="308708"/>
                  <a:pt x="99646" y="312615"/>
                  <a:pt x="130908" y="291123"/>
                </a:cubicBezTo>
                <a:cubicBezTo>
                  <a:pt x="162170" y="269631"/>
                  <a:pt x="181708" y="201246"/>
                  <a:pt x="224693" y="173892"/>
                </a:cubicBezTo>
                <a:cubicBezTo>
                  <a:pt x="267678" y="146538"/>
                  <a:pt x="318478" y="134815"/>
                  <a:pt x="388816" y="127000"/>
                </a:cubicBezTo>
                <a:cubicBezTo>
                  <a:pt x="459154" y="119185"/>
                  <a:pt x="597877" y="134815"/>
                  <a:pt x="646723" y="127000"/>
                </a:cubicBezTo>
                <a:cubicBezTo>
                  <a:pt x="695569" y="119185"/>
                  <a:pt x="697523" y="52753"/>
                  <a:pt x="670169" y="3321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874617" y="1825968"/>
            <a:ext cx="854067" cy="796456"/>
          </a:xfrm>
          <a:custGeom>
            <a:avLst/>
            <a:gdLst>
              <a:gd name="connsiteX0" fmla="*/ 713153 w 726830"/>
              <a:gd name="connsiteY0" fmla="*/ 429846 h 677984"/>
              <a:gd name="connsiteX1" fmla="*/ 502138 w 726830"/>
              <a:gd name="connsiteY1" fmla="*/ 171938 h 677984"/>
              <a:gd name="connsiteX2" fmla="*/ 408353 w 726830"/>
              <a:gd name="connsiteY2" fmla="*/ 19538 h 677984"/>
              <a:gd name="connsiteX3" fmla="*/ 338015 w 726830"/>
              <a:gd name="connsiteY3" fmla="*/ 54707 h 677984"/>
              <a:gd name="connsiteX4" fmla="*/ 244230 w 726830"/>
              <a:gd name="connsiteY4" fmla="*/ 148492 h 677984"/>
              <a:gd name="connsiteX5" fmla="*/ 68384 w 726830"/>
              <a:gd name="connsiteY5" fmla="*/ 347784 h 677984"/>
              <a:gd name="connsiteX6" fmla="*/ 9769 w 726830"/>
              <a:gd name="connsiteY6" fmla="*/ 582246 h 677984"/>
              <a:gd name="connsiteX7" fmla="*/ 21492 w 726830"/>
              <a:gd name="connsiteY7" fmla="*/ 676030 h 677984"/>
              <a:gd name="connsiteX8" fmla="*/ 138723 w 726830"/>
              <a:gd name="connsiteY8" fmla="*/ 570522 h 677984"/>
              <a:gd name="connsiteX9" fmla="*/ 349738 w 726830"/>
              <a:gd name="connsiteY9" fmla="*/ 418122 h 677984"/>
              <a:gd name="connsiteX10" fmla="*/ 584200 w 726830"/>
              <a:gd name="connsiteY10" fmla="*/ 429846 h 677984"/>
              <a:gd name="connsiteX11" fmla="*/ 713153 w 726830"/>
              <a:gd name="connsiteY11" fmla="*/ 429846 h 6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830" h="677984">
                <a:moveTo>
                  <a:pt x="713153" y="429846"/>
                </a:moveTo>
                <a:cubicBezTo>
                  <a:pt x="699476" y="386861"/>
                  <a:pt x="552938" y="240322"/>
                  <a:pt x="502138" y="171938"/>
                </a:cubicBezTo>
                <a:cubicBezTo>
                  <a:pt x="451338" y="103554"/>
                  <a:pt x="435707" y="39076"/>
                  <a:pt x="408353" y="19538"/>
                </a:cubicBezTo>
                <a:cubicBezTo>
                  <a:pt x="380999" y="0"/>
                  <a:pt x="365369" y="33215"/>
                  <a:pt x="338015" y="54707"/>
                </a:cubicBezTo>
                <a:cubicBezTo>
                  <a:pt x="310661" y="76199"/>
                  <a:pt x="289168" y="99646"/>
                  <a:pt x="244230" y="148492"/>
                </a:cubicBezTo>
                <a:cubicBezTo>
                  <a:pt x="199292" y="197338"/>
                  <a:pt x="107461" y="275492"/>
                  <a:pt x="68384" y="347784"/>
                </a:cubicBezTo>
                <a:cubicBezTo>
                  <a:pt x="29307" y="420076"/>
                  <a:pt x="17584" y="527538"/>
                  <a:pt x="9769" y="582246"/>
                </a:cubicBezTo>
                <a:cubicBezTo>
                  <a:pt x="1954" y="636954"/>
                  <a:pt x="0" y="677984"/>
                  <a:pt x="21492" y="676030"/>
                </a:cubicBezTo>
                <a:cubicBezTo>
                  <a:pt x="42984" y="674076"/>
                  <a:pt x="84015" y="613507"/>
                  <a:pt x="138723" y="570522"/>
                </a:cubicBezTo>
                <a:cubicBezTo>
                  <a:pt x="193431" y="527537"/>
                  <a:pt x="275492" y="441568"/>
                  <a:pt x="349738" y="418122"/>
                </a:cubicBezTo>
                <a:cubicBezTo>
                  <a:pt x="423984" y="394676"/>
                  <a:pt x="531446" y="427892"/>
                  <a:pt x="584200" y="429846"/>
                </a:cubicBezTo>
                <a:cubicBezTo>
                  <a:pt x="636954" y="431800"/>
                  <a:pt x="726830" y="472831"/>
                  <a:pt x="713153" y="429846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698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958093" y="1937320"/>
            <a:ext cx="369636" cy="300679"/>
          </a:xfrm>
          <a:custGeom>
            <a:avLst/>
            <a:gdLst>
              <a:gd name="connsiteX0" fmla="*/ 293077 w 314569"/>
              <a:gd name="connsiteY0" fmla="*/ 7815 h 255953"/>
              <a:gd name="connsiteX1" fmla="*/ 93784 w 314569"/>
              <a:gd name="connsiteY1" fmla="*/ 19538 h 255953"/>
              <a:gd name="connsiteX2" fmla="*/ 11723 w 314569"/>
              <a:gd name="connsiteY2" fmla="*/ 54707 h 255953"/>
              <a:gd name="connsiteX3" fmla="*/ 23446 w 314569"/>
              <a:gd name="connsiteY3" fmla="*/ 78153 h 255953"/>
              <a:gd name="connsiteX4" fmla="*/ 46892 w 314569"/>
              <a:gd name="connsiteY4" fmla="*/ 78153 h 255953"/>
              <a:gd name="connsiteX5" fmla="*/ 58615 w 314569"/>
              <a:gd name="connsiteY5" fmla="*/ 171938 h 255953"/>
              <a:gd name="connsiteX6" fmla="*/ 58615 w 314569"/>
              <a:gd name="connsiteY6" fmla="*/ 253999 h 255953"/>
              <a:gd name="connsiteX7" fmla="*/ 93784 w 314569"/>
              <a:gd name="connsiteY7" fmla="*/ 183661 h 255953"/>
              <a:gd name="connsiteX8" fmla="*/ 222738 w 314569"/>
              <a:gd name="connsiteY8" fmla="*/ 66430 h 255953"/>
              <a:gd name="connsiteX9" fmla="*/ 293077 w 314569"/>
              <a:gd name="connsiteY9" fmla="*/ 7815 h 25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569" h="255953">
                <a:moveTo>
                  <a:pt x="293077" y="7815"/>
                </a:moveTo>
                <a:cubicBezTo>
                  <a:pt x="271585" y="0"/>
                  <a:pt x="140676" y="11723"/>
                  <a:pt x="93784" y="19538"/>
                </a:cubicBezTo>
                <a:cubicBezTo>
                  <a:pt x="46892" y="27353"/>
                  <a:pt x="23446" y="44938"/>
                  <a:pt x="11723" y="54707"/>
                </a:cubicBezTo>
                <a:cubicBezTo>
                  <a:pt x="0" y="64476"/>
                  <a:pt x="17585" y="74245"/>
                  <a:pt x="23446" y="78153"/>
                </a:cubicBezTo>
                <a:cubicBezTo>
                  <a:pt x="29307" y="82061"/>
                  <a:pt x="41031" y="62522"/>
                  <a:pt x="46892" y="78153"/>
                </a:cubicBezTo>
                <a:cubicBezTo>
                  <a:pt x="52753" y="93784"/>
                  <a:pt x="56661" y="142630"/>
                  <a:pt x="58615" y="171938"/>
                </a:cubicBezTo>
                <a:cubicBezTo>
                  <a:pt x="60569" y="201246"/>
                  <a:pt x="52754" y="252045"/>
                  <a:pt x="58615" y="253999"/>
                </a:cubicBezTo>
                <a:cubicBezTo>
                  <a:pt x="64477" y="255953"/>
                  <a:pt x="66430" y="214923"/>
                  <a:pt x="93784" y="183661"/>
                </a:cubicBezTo>
                <a:cubicBezTo>
                  <a:pt x="121138" y="152399"/>
                  <a:pt x="195384" y="93784"/>
                  <a:pt x="222738" y="66430"/>
                </a:cubicBezTo>
                <a:cubicBezTo>
                  <a:pt x="250092" y="39076"/>
                  <a:pt x="314569" y="15630"/>
                  <a:pt x="293077" y="781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698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9" name="Forme libre 8"/>
          <p:cNvSpPr/>
          <p:nvPr/>
        </p:nvSpPr>
        <p:spPr>
          <a:xfrm>
            <a:off x="1444427" y="1727470"/>
            <a:ext cx="537235" cy="1576847"/>
          </a:xfrm>
          <a:custGeom>
            <a:avLst/>
            <a:gdLst>
              <a:gd name="connsiteX0" fmla="*/ 449385 w 457200"/>
              <a:gd name="connsiteY0" fmla="*/ 166076 h 1342292"/>
              <a:gd name="connsiteX1" fmla="*/ 402492 w 457200"/>
              <a:gd name="connsiteY1" fmla="*/ 60569 h 1342292"/>
              <a:gd name="connsiteX2" fmla="*/ 320431 w 457200"/>
              <a:gd name="connsiteY2" fmla="*/ 107461 h 1342292"/>
              <a:gd name="connsiteX3" fmla="*/ 62523 w 457200"/>
              <a:gd name="connsiteY3" fmla="*/ 435707 h 1342292"/>
              <a:gd name="connsiteX4" fmla="*/ 3908 w 457200"/>
              <a:gd name="connsiteY4" fmla="*/ 552938 h 1342292"/>
              <a:gd name="connsiteX5" fmla="*/ 85969 w 457200"/>
              <a:gd name="connsiteY5" fmla="*/ 646722 h 1342292"/>
              <a:gd name="connsiteX6" fmla="*/ 203200 w 457200"/>
              <a:gd name="connsiteY6" fmla="*/ 799122 h 1342292"/>
              <a:gd name="connsiteX7" fmla="*/ 203200 w 457200"/>
              <a:gd name="connsiteY7" fmla="*/ 1080476 h 1342292"/>
              <a:gd name="connsiteX8" fmla="*/ 320431 w 457200"/>
              <a:gd name="connsiteY8" fmla="*/ 1268046 h 1342292"/>
              <a:gd name="connsiteX9" fmla="*/ 367323 w 457200"/>
              <a:gd name="connsiteY9" fmla="*/ 1326661 h 1342292"/>
              <a:gd name="connsiteX10" fmla="*/ 379046 w 457200"/>
              <a:gd name="connsiteY10" fmla="*/ 1279769 h 1342292"/>
              <a:gd name="connsiteX11" fmla="*/ 308708 w 457200"/>
              <a:gd name="connsiteY11" fmla="*/ 951522 h 1342292"/>
              <a:gd name="connsiteX12" fmla="*/ 343877 w 457200"/>
              <a:gd name="connsiteY12" fmla="*/ 810846 h 1342292"/>
              <a:gd name="connsiteX13" fmla="*/ 437662 w 457200"/>
              <a:gd name="connsiteY13" fmla="*/ 728784 h 1342292"/>
              <a:gd name="connsiteX14" fmla="*/ 449385 w 457200"/>
              <a:gd name="connsiteY14" fmla="*/ 412261 h 1342292"/>
              <a:gd name="connsiteX15" fmla="*/ 449385 w 457200"/>
              <a:gd name="connsiteY15" fmla="*/ 48846 h 1342292"/>
              <a:gd name="connsiteX16" fmla="*/ 449385 w 457200"/>
              <a:gd name="connsiteY16" fmla="*/ 166076 h 13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342292">
                <a:moveTo>
                  <a:pt x="449385" y="166076"/>
                </a:moveTo>
                <a:cubicBezTo>
                  <a:pt x="441570" y="168030"/>
                  <a:pt x="423984" y="70338"/>
                  <a:pt x="402492" y="60569"/>
                </a:cubicBezTo>
                <a:cubicBezTo>
                  <a:pt x="381000" y="50800"/>
                  <a:pt x="377093" y="44938"/>
                  <a:pt x="320431" y="107461"/>
                </a:cubicBezTo>
                <a:cubicBezTo>
                  <a:pt x="263769" y="169984"/>
                  <a:pt x="115277" y="361461"/>
                  <a:pt x="62523" y="435707"/>
                </a:cubicBezTo>
                <a:cubicBezTo>
                  <a:pt x="9769" y="509953"/>
                  <a:pt x="0" y="517769"/>
                  <a:pt x="3908" y="552938"/>
                </a:cubicBezTo>
                <a:cubicBezTo>
                  <a:pt x="7816" y="588107"/>
                  <a:pt x="52754" y="605691"/>
                  <a:pt x="85969" y="646722"/>
                </a:cubicBezTo>
                <a:cubicBezTo>
                  <a:pt x="119184" y="687753"/>
                  <a:pt x="183661" y="726830"/>
                  <a:pt x="203200" y="799122"/>
                </a:cubicBezTo>
                <a:cubicBezTo>
                  <a:pt x="222739" y="871414"/>
                  <a:pt x="183661" y="1002322"/>
                  <a:pt x="203200" y="1080476"/>
                </a:cubicBezTo>
                <a:cubicBezTo>
                  <a:pt x="222739" y="1158630"/>
                  <a:pt x="293077" y="1227015"/>
                  <a:pt x="320431" y="1268046"/>
                </a:cubicBezTo>
                <a:cubicBezTo>
                  <a:pt x="347785" y="1309077"/>
                  <a:pt x="357554" y="1324707"/>
                  <a:pt x="367323" y="1326661"/>
                </a:cubicBezTo>
                <a:cubicBezTo>
                  <a:pt x="377092" y="1328615"/>
                  <a:pt x="388815" y="1342292"/>
                  <a:pt x="379046" y="1279769"/>
                </a:cubicBezTo>
                <a:cubicBezTo>
                  <a:pt x="369277" y="1217246"/>
                  <a:pt x="314569" y="1029676"/>
                  <a:pt x="308708" y="951522"/>
                </a:cubicBezTo>
                <a:cubicBezTo>
                  <a:pt x="302847" y="873368"/>
                  <a:pt x="322385" y="847969"/>
                  <a:pt x="343877" y="810846"/>
                </a:cubicBezTo>
                <a:cubicBezTo>
                  <a:pt x="365369" y="773723"/>
                  <a:pt x="420077" y="795215"/>
                  <a:pt x="437662" y="728784"/>
                </a:cubicBezTo>
                <a:cubicBezTo>
                  <a:pt x="455247" y="662353"/>
                  <a:pt x="447431" y="525584"/>
                  <a:pt x="449385" y="412261"/>
                </a:cubicBezTo>
                <a:cubicBezTo>
                  <a:pt x="451339" y="298938"/>
                  <a:pt x="451339" y="97692"/>
                  <a:pt x="449385" y="48846"/>
                </a:cubicBezTo>
                <a:cubicBezTo>
                  <a:pt x="447431" y="0"/>
                  <a:pt x="457200" y="164122"/>
                  <a:pt x="449385" y="166076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698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10" name="Forme libre 9"/>
          <p:cNvSpPr/>
          <p:nvPr/>
        </p:nvSpPr>
        <p:spPr>
          <a:xfrm>
            <a:off x="1483876" y="2524056"/>
            <a:ext cx="213516" cy="477416"/>
          </a:xfrm>
          <a:custGeom>
            <a:avLst/>
            <a:gdLst>
              <a:gd name="connsiteX0" fmla="*/ 162169 w 181707"/>
              <a:gd name="connsiteY0" fmla="*/ 388816 h 406401"/>
              <a:gd name="connsiteX1" fmla="*/ 162169 w 181707"/>
              <a:gd name="connsiteY1" fmla="*/ 224693 h 406401"/>
              <a:gd name="connsiteX2" fmla="*/ 162169 w 181707"/>
              <a:gd name="connsiteY2" fmla="*/ 95739 h 406401"/>
              <a:gd name="connsiteX3" fmla="*/ 44938 w 181707"/>
              <a:gd name="connsiteY3" fmla="*/ 1954 h 406401"/>
              <a:gd name="connsiteX4" fmla="*/ 21492 w 181707"/>
              <a:gd name="connsiteY4" fmla="*/ 107462 h 406401"/>
              <a:gd name="connsiteX5" fmla="*/ 21492 w 181707"/>
              <a:gd name="connsiteY5" fmla="*/ 201247 h 406401"/>
              <a:gd name="connsiteX6" fmla="*/ 150446 w 181707"/>
              <a:gd name="connsiteY6" fmla="*/ 330201 h 406401"/>
              <a:gd name="connsiteX7" fmla="*/ 162169 w 181707"/>
              <a:gd name="connsiteY7" fmla="*/ 388816 h 4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07" h="406401">
                <a:moveTo>
                  <a:pt x="162169" y="388816"/>
                </a:moveTo>
                <a:cubicBezTo>
                  <a:pt x="164123" y="371231"/>
                  <a:pt x="162169" y="224693"/>
                  <a:pt x="162169" y="224693"/>
                </a:cubicBezTo>
                <a:cubicBezTo>
                  <a:pt x="162169" y="175847"/>
                  <a:pt x="181707" y="132862"/>
                  <a:pt x="162169" y="95739"/>
                </a:cubicBezTo>
                <a:cubicBezTo>
                  <a:pt x="142631" y="58616"/>
                  <a:pt x="68384" y="0"/>
                  <a:pt x="44938" y="1954"/>
                </a:cubicBezTo>
                <a:cubicBezTo>
                  <a:pt x="21492" y="3908"/>
                  <a:pt x="25400" y="74247"/>
                  <a:pt x="21492" y="107462"/>
                </a:cubicBezTo>
                <a:cubicBezTo>
                  <a:pt x="17584" y="140677"/>
                  <a:pt x="0" y="164124"/>
                  <a:pt x="21492" y="201247"/>
                </a:cubicBezTo>
                <a:cubicBezTo>
                  <a:pt x="42984" y="238370"/>
                  <a:pt x="128954" y="304801"/>
                  <a:pt x="150446" y="330201"/>
                </a:cubicBezTo>
                <a:cubicBezTo>
                  <a:pt x="171938" y="355601"/>
                  <a:pt x="160215" y="406401"/>
                  <a:pt x="162169" y="388816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698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11" name="Forme libre 10"/>
          <p:cNvSpPr/>
          <p:nvPr/>
        </p:nvSpPr>
        <p:spPr>
          <a:xfrm>
            <a:off x="1817985" y="2512376"/>
            <a:ext cx="307649" cy="897449"/>
          </a:xfrm>
          <a:custGeom>
            <a:avLst/>
            <a:gdLst>
              <a:gd name="connsiteX0" fmla="*/ 205154 w 261816"/>
              <a:gd name="connsiteY0" fmla="*/ 56661 h 763954"/>
              <a:gd name="connsiteX1" fmla="*/ 169985 w 261816"/>
              <a:gd name="connsiteY1" fmla="*/ 255953 h 763954"/>
              <a:gd name="connsiteX2" fmla="*/ 169985 w 261816"/>
              <a:gd name="connsiteY2" fmla="*/ 443523 h 763954"/>
              <a:gd name="connsiteX3" fmla="*/ 205154 w 261816"/>
              <a:gd name="connsiteY3" fmla="*/ 607646 h 763954"/>
              <a:gd name="connsiteX4" fmla="*/ 252047 w 261816"/>
              <a:gd name="connsiteY4" fmla="*/ 701430 h 763954"/>
              <a:gd name="connsiteX5" fmla="*/ 146539 w 261816"/>
              <a:gd name="connsiteY5" fmla="*/ 748323 h 763954"/>
              <a:gd name="connsiteX6" fmla="*/ 87924 w 261816"/>
              <a:gd name="connsiteY6" fmla="*/ 607646 h 763954"/>
              <a:gd name="connsiteX7" fmla="*/ 29308 w 261816"/>
              <a:gd name="connsiteY7" fmla="*/ 396630 h 763954"/>
              <a:gd name="connsiteX8" fmla="*/ 17585 w 261816"/>
              <a:gd name="connsiteY8" fmla="*/ 150446 h 763954"/>
              <a:gd name="connsiteX9" fmla="*/ 134816 w 261816"/>
              <a:gd name="connsiteY9" fmla="*/ 21492 h 763954"/>
              <a:gd name="connsiteX10" fmla="*/ 205154 w 261816"/>
              <a:gd name="connsiteY10" fmla="*/ 56661 h 7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816" h="763954">
                <a:moveTo>
                  <a:pt x="205154" y="56661"/>
                </a:moveTo>
                <a:cubicBezTo>
                  <a:pt x="211015" y="95738"/>
                  <a:pt x="175847" y="191476"/>
                  <a:pt x="169985" y="255953"/>
                </a:cubicBezTo>
                <a:cubicBezTo>
                  <a:pt x="164124" y="320430"/>
                  <a:pt x="164124" y="384908"/>
                  <a:pt x="169985" y="443523"/>
                </a:cubicBezTo>
                <a:cubicBezTo>
                  <a:pt x="175846" y="502138"/>
                  <a:pt x="191477" y="564662"/>
                  <a:pt x="205154" y="607646"/>
                </a:cubicBezTo>
                <a:cubicBezTo>
                  <a:pt x="218831" y="650630"/>
                  <a:pt x="261816" y="677984"/>
                  <a:pt x="252047" y="701430"/>
                </a:cubicBezTo>
                <a:cubicBezTo>
                  <a:pt x="242278" y="724876"/>
                  <a:pt x="173893" y="763954"/>
                  <a:pt x="146539" y="748323"/>
                </a:cubicBezTo>
                <a:cubicBezTo>
                  <a:pt x="119185" y="732692"/>
                  <a:pt x="107463" y="666262"/>
                  <a:pt x="87924" y="607646"/>
                </a:cubicBezTo>
                <a:cubicBezTo>
                  <a:pt x="68386" y="549031"/>
                  <a:pt x="41031" y="472830"/>
                  <a:pt x="29308" y="396630"/>
                </a:cubicBezTo>
                <a:cubicBezTo>
                  <a:pt x="17585" y="320430"/>
                  <a:pt x="0" y="212969"/>
                  <a:pt x="17585" y="150446"/>
                </a:cubicBezTo>
                <a:cubicBezTo>
                  <a:pt x="35170" y="87923"/>
                  <a:pt x="105508" y="42984"/>
                  <a:pt x="134816" y="21492"/>
                </a:cubicBezTo>
                <a:cubicBezTo>
                  <a:pt x="164124" y="0"/>
                  <a:pt x="199293" y="17584"/>
                  <a:pt x="205154" y="56661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936804" y="3286947"/>
            <a:ext cx="725498" cy="537092"/>
          </a:xfrm>
          <a:custGeom>
            <a:avLst/>
            <a:gdLst>
              <a:gd name="connsiteX0" fmla="*/ 7815 w 617415"/>
              <a:gd name="connsiteY0" fmla="*/ 74247 h 457200"/>
              <a:gd name="connsiteX1" fmla="*/ 89877 w 617415"/>
              <a:gd name="connsiteY1" fmla="*/ 3908 h 457200"/>
              <a:gd name="connsiteX2" fmla="*/ 218831 w 617415"/>
              <a:gd name="connsiteY2" fmla="*/ 97693 h 457200"/>
              <a:gd name="connsiteX3" fmla="*/ 371231 w 617415"/>
              <a:gd name="connsiteY3" fmla="*/ 156308 h 457200"/>
              <a:gd name="connsiteX4" fmla="*/ 582246 w 617415"/>
              <a:gd name="connsiteY4" fmla="*/ 367324 h 457200"/>
              <a:gd name="connsiteX5" fmla="*/ 582246 w 617415"/>
              <a:gd name="connsiteY5" fmla="*/ 449385 h 457200"/>
              <a:gd name="connsiteX6" fmla="*/ 418123 w 617415"/>
              <a:gd name="connsiteY6" fmla="*/ 414216 h 457200"/>
              <a:gd name="connsiteX7" fmla="*/ 136769 w 617415"/>
              <a:gd name="connsiteY7" fmla="*/ 191478 h 457200"/>
              <a:gd name="connsiteX8" fmla="*/ 7815 w 617415"/>
              <a:gd name="connsiteY8" fmla="*/ 7424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15" h="457200">
                <a:moveTo>
                  <a:pt x="7815" y="74247"/>
                </a:moveTo>
                <a:cubicBezTo>
                  <a:pt x="0" y="42985"/>
                  <a:pt x="54708" y="0"/>
                  <a:pt x="89877" y="3908"/>
                </a:cubicBezTo>
                <a:cubicBezTo>
                  <a:pt x="125046" y="7816"/>
                  <a:pt x="171939" y="72293"/>
                  <a:pt x="218831" y="97693"/>
                </a:cubicBezTo>
                <a:cubicBezTo>
                  <a:pt x="265723" y="123093"/>
                  <a:pt x="310662" y="111370"/>
                  <a:pt x="371231" y="156308"/>
                </a:cubicBezTo>
                <a:cubicBezTo>
                  <a:pt x="431800" y="201247"/>
                  <a:pt x="547077" y="318478"/>
                  <a:pt x="582246" y="367324"/>
                </a:cubicBezTo>
                <a:cubicBezTo>
                  <a:pt x="617415" y="416170"/>
                  <a:pt x="609600" y="441570"/>
                  <a:pt x="582246" y="449385"/>
                </a:cubicBezTo>
                <a:cubicBezTo>
                  <a:pt x="554892" y="457200"/>
                  <a:pt x="492369" y="457200"/>
                  <a:pt x="418123" y="414216"/>
                </a:cubicBezTo>
                <a:cubicBezTo>
                  <a:pt x="343877" y="371232"/>
                  <a:pt x="201246" y="252047"/>
                  <a:pt x="136769" y="191478"/>
                </a:cubicBezTo>
                <a:cubicBezTo>
                  <a:pt x="72292" y="130909"/>
                  <a:pt x="15630" y="105509"/>
                  <a:pt x="7815" y="74247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540642" y="2337699"/>
            <a:ext cx="856362" cy="442987"/>
          </a:xfrm>
          <a:custGeom>
            <a:avLst/>
            <a:gdLst>
              <a:gd name="connsiteX0" fmla="*/ 105507 w 728784"/>
              <a:gd name="connsiteY0" fmla="*/ 5862 h 377093"/>
              <a:gd name="connsiteX1" fmla="*/ 11723 w 728784"/>
              <a:gd name="connsiteY1" fmla="*/ 76201 h 377093"/>
              <a:gd name="connsiteX2" fmla="*/ 175846 w 728784"/>
              <a:gd name="connsiteY2" fmla="*/ 228601 h 377093"/>
              <a:gd name="connsiteX3" fmla="*/ 363415 w 728784"/>
              <a:gd name="connsiteY3" fmla="*/ 345831 h 377093"/>
              <a:gd name="connsiteX4" fmla="*/ 586153 w 728784"/>
              <a:gd name="connsiteY4" fmla="*/ 369278 h 377093"/>
              <a:gd name="connsiteX5" fmla="*/ 668215 w 728784"/>
              <a:gd name="connsiteY5" fmla="*/ 369278 h 377093"/>
              <a:gd name="connsiteX6" fmla="*/ 715107 w 728784"/>
              <a:gd name="connsiteY6" fmla="*/ 322385 h 377093"/>
              <a:gd name="connsiteX7" fmla="*/ 586153 w 728784"/>
              <a:gd name="connsiteY7" fmla="*/ 263770 h 377093"/>
              <a:gd name="connsiteX8" fmla="*/ 351692 w 728784"/>
              <a:gd name="connsiteY8" fmla="*/ 169985 h 377093"/>
              <a:gd name="connsiteX9" fmla="*/ 152399 w 728784"/>
              <a:gd name="connsiteY9" fmla="*/ 41031 h 377093"/>
              <a:gd name="connsiteX10" fmla="*/ 105507 w 728784"/>
              <a:gd name="connsiteY10" fmla="*/ 5862 h 3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784" h="377093">
                <a:moveTo>
                  <a:pt x="105507" y="5862"/>
                </a:moveTo>
                <a:cubicBezTo>
                  <a:pt x="82061" y="11724"/>
                  <a:pt x="0" y="39078"/>
                  <a:pt x="11723" y="76201"/>
                </a:cubicBezTo>
                <a:cubicBezTo>
                  <a:pt x="23446" y="113324"/>
                  <a:pt x="117231" y="183663"/>
                  <a:pt x="175846" y="228601"/>
                </a:cubicBezTo>
                <a:cubicBezTo>
                  <a:pt x="234461" y="273539"/>
                  <a:pt x="295031" y="322385"/>
                  <a:pt x="363415" y="345831"/>
                </a:cubicBezTo>
                <a:cubicBezTo>
                  <a:pt x="431800" y="369277"/>
                  <a:pt x="535353" y="365370"/>
                  <a:pt x="586153" y="369278"/>
                </a:cubicBezTo>
                <a:cubicBezTo>
                  <a:pt x="636953" y="373186"/>
                  <a:pt x="646723" y="377093"/>
                  <a:pt x="668215" y="369278"/>
                </a:cubicBezTo>
                <a:cubicBezTo>
                  <a:pt x="689707" y="361463"/>
                  <a:pt x="728784" y="339970"/>
                  <a:pt x="715107" y="322385"/>
                </a:cubicBezTo>
                <a:cubicBezTo>
                  <a:pt x="701430" y="304800"/>
                  <a:pt x="646722" y="289170"/>
                  <a:pt x="586153" y="263770"/>
                </a:cubicBezTo>
                <a:cubicBezTo>
                  <a:pt x="525584" y="238370"/>
                  <a:pt x="423984" y="207108"/>
                  <a:pt x="351692" y="169985"/>
                </a:cubicBezTo>
                <a:cubicBezTo>
                  <a:pt x="279400" y="132862"/>
                  <a:pt x="193430" y="68385"/>
                  <a:pt x="152399" y="41031"/>
                </a:cubicBezTo>
                <a:cubicBezTo>
                  <a:pt x="111368" y="13677"/>
                  <a:pt x="128953" y="0"/>
                  <a:pt x="105507" y="586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 rot="295012">
            <a:off x="2944521" y="2703647"/>
            <a:ext cx="1104319" cy="250183"/>
          </a:xfrm>
          <a:custGeom>
            <a:avLst/>
            <a:gdLst>
              <a:gd name="connsiteX0" fmla="*/ 5862 w 939800"/>
              <a:gd name="connsiteY0" fmla="*/ 52753 h 212968"/>
              <a:gd name="connsiteX1" fmla="*/ 158262 w 939800"/>
              <a:gd name="connsiteY1" fmla="*/ 158261 h 212968"/>
              <a:gd name="connsiteX2" fmla="*/ 416169 w 939800"/>
              <a:gd name="connsiteY2" fmla="*/ 205153 h 212968"/>
              <a:gd name="connsiteX3" fmla="*/ 615462 w 939800"/>
              <a:gd name="connsiteY3" fmla="*/ 205153 h 212968"/>
              <a:gd name="connsiteX4" fmla="*/ 756139 w 939800"/>
              <a:gd name="connsiteY4" fmla="*/ 169984 h 212968"/>
              <a:gd name="connsiteX5" fmla="*/ 885092 w 939800"/>
              <a:gd name="connsiteY5" fmla="*/ 76199 h 212968"/>
              <a:gd name="connsiteX6" fmla="*/ 931985 w 939800"/>
              <a:gd name="connsiteY6" fmla="*/ 29307 h 212968"/>
              <a:gd name="connsiteX7" fmla="*/ 838200 w 939800"/>
              <a:gd name="connsiteY7" fmla="*/ 41030 h 212968"/>
              <a:gd name="connsiteX8" fmla="*/ 650631 w 939800"/>
              <a:gd name="connsiteY8" fmla="*/ 41030 h 212968"/>
              <a:gd name="connsiteX9" fmla="*/ 451339 w 939800"/>
              <a:gd name="connsiteY9" fmla="*/ 5861 h 212968"/>
              <a:gd name="connsiteX10" fmla="*/ 345831 w 939800"/>
              <a:gd name="connsiteY10" fmla="*/ 5861 h 212968"/>
              <a:gd name="connsiteX11" fmla="*/ 205154 w 939800"/>
              <a:gd name="connsiteY11" fmla="*/ 29307 h 212968"/>
              <a:gd name="connsiteX12" fmla="*/ 123092 w 939800"/>
              <a:gd name="connsiteY12" fmla="*/ 52753 h 212968"/>
              <a:gd name="connsiteX13" fmla="*/ 5862 w 939800"/>
              <a:gd name="connsiteY13" fmla="*/ 52753 h 21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9800" h="212968">
                <a:moveTo>
                  <a:pt x="5862" y="52753"/>
                </a:moveTo>
                <a:cubicBezTo>
                  <a:pt x="11724" y="70338"/>
                  <a:pt x="89878" y="132861"/>
                  <a:pt x="158262" y="158261"/>
                </a:cubicBezTo>
                <a:cubicBezTo>
                  <a:pt x="226646" y="183661"/>
                  <a:pt x="339969" y="197338"/>
                  <a:pt x="416169" y="205153"/>
                </a:cubicBezTo>
                <a:cubicBezTo>
                  <a:pt x="492369" y="212968"/>
                  <a:pt x="558800" y="211014"/>
                  <a:pt x="615462" y="205153"/>
                </a:cubicBezTo>
                <a:cubicBezTo>
                  <a:pt x="672124" y="199292"/>
                  <a:pt x="711201" y="191476"/>
                  <a:pt x="756139" y="169984"/>
                </a:cubicBezTo>
                <a:cubicBezTo>
                  <a:pt x="801077" y="148492"/>
                  <a:pt x="855784" y="99645"/>
                  <a:pt x="885092" y="76199"/>
                </a:cubicBezTo>
                <a:cubicBezTo>
                  <a:pt x="914400" y="52753"/>
                  <a:pt x="939800" y="35169"/>
                  <a:pt x="931985" y="29307"/>
                </a:cubicBezTo>
                <a:cubicBezTo>
                  <a:pt x="924170" y="23446"/>
                  <a:pt x="885092" y="39076"/>
                  <a:pt x="838200" y="41030"/>
                </a:cubicBezTo>
                <a:cubicBezTo>
                  <a:pt x="791308" y="42984"/>
                  <a:pt x="715108" y="46892"/>
                  <a:pt x="650631" y="41030"/>
                </a:cubicBezTo>
                <a:cubicBezTo>
                  <a:pt x="586154" y="35169"/>
                  <a:pt x="502139" y="11722"/>
                  <a:pt x="451339" y="5861"/>
                </a:cubicBezTo>
                <a:cubicBezTo>
                  <a:pt x="400539" y="0"/>
                  <a:pt x="386862" y="1953"/>
                  <a:pt x="345831" y="5861"/>
                </a:cubicBezTo>
                <a:cubicBezTo>
                  <a:pt x="304800" y="9769"/>
                  <a:pt x="242277" y="21492"/>
                  <a:pt x="205154" y="29307"/>
                </a:cubicBezTo>
                <a:cubicBezTo>
                  <a:pt x="168031" y="37122"/>
                  <a:pt x="154353" y="52753"/>
                  <a:pt x="123092" y="52753"/>
                </a:cubicBezTo>
                <a:cubicBezTo>
                  <a:pt x="91831" y="52753"/>
                  <a:pt x="0" y="35168"/>
                  <a:pt x="5862" y="52753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 rot="253441">
            <a:off x="3731617" y="2603243"/>
            <a:ext cx="1129573" cy="362651"/>
          </a:xfrm>
          <a:custGeom>
            <a:avLst/>
            <a:gdLst>
              <a:gd name="connsiteX0" fmla="*/ 1954 w 961292"/>
              <a:gd name="connsiteY0" fmla="*/ 289169 h 308707"/>
              <a:gd name="connsiteX1" fmla="*/ 248138 w 961292"/>
              <a:gd name="connsiteY1" fmla="*/ 148492 h 308707"/>
              <a:gd name="connsiteX2" fmla="*/ 658446 w 961292"/>
              <a:gd name="connsiteY2" fmla="*/ 31261 h 308707"/>
              <a:gd name="connsiteX3" fmla="*/ 799123 w 961292"/>
              <a:gd name="connsiteY3" fmla="*/ 7815 h 308707"/>
              <a:gd name="connsiteX4" fmla="*/ 928077 w 961292"/>
              <a:gd name="connsiteY4" fmla="*/ 7815 h 308707"/>
              <a:gd name="connsiteX5" fmla="*/ 951523 w 961292"/>
              <a:gd name="connsiteY5" fmla="*/ 7815 h 308707"/>
              <a:gd name="connsiteX6" fmla="*/ 869461 w 961292"/>
              <a:gd name="connsiteY6" fmla="*/ 54707 h 308707"/>
              <a:gd name="connsiteX7" fmla="*/ 728784 w 961292"/>
              <a:gd name="connsiteY7" fmla="*/ 136769 h 308707"/>
              <a:gd name="connsiteX8" fmla="*/ 529492 w 961292"/>
              <a:gd name="connsiteY8" fmla="*/ 218830 h 308707"/>
              <a:gd name="connsiteX9" fmla="*/ 259861 w 961292"/>
              <a:gd name="connsiteY9" fmla="*/ 265722 h 308707"/>
              <a:gd name="connsiteX10" fmla="*/ 1954 w 961292"/>
              <a:gd name="connsiteY10" fmla="*/ 289169 h 30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292" h="308707">
                <a:moveTo>
                  <a:pt x="1954" y="289169"/>
                </a:moveTo>
                <a:cubicBezTo>
                  <a:pt x="0" y="269631"/>
                  <a:pt x="138723" y="191477"/>
                  <a:pt x="248138" y="148492"/>
                </a:cubicBezTo>
                <a:cubicBezTo>
                  <a:pt x="357553" y="105507"/>
                  <a:pt x="566615" y="54707"/>
                  <a:pt x="658446" y="31261"/>
                </a:cubicBezTo>
                <a:cubicBezTo>
                  <a:pt x="750277" y="7815"/>
                  <a:pt x="754185" y="11723"/>
                  <a:pt x="799123" y="7815"/>
                </a:cubicBezTo>
                <a:cubicBezTo>
                  <a:pt x="844061" y="3907"/>
                  <a:pt x="928077" y="7815"/>
                  <a:pt x="928077" y="7815"/>
                </a:cubicBezTo>
                <a:cubicBezTo>
                  <a:pt x="953477" y="7815"/>
                  <a:pt x="961292" y="0"/>
                  <a:pt x="951523" y="7815"/>
                </a:cubicBezTo>
                <a:cubicBezTo>
                  <a:pt x="941754" y="15630"/>
                  <a:pt x="869461" y="54707"/>
                  <a:pt x="869461" y="54707"/>
                </a:cubicBezTo>
                <a:cubicBezTo>
                  <a:pt x="832338" y="76199"/>
                  <a:pt x="785446" y="109415"/>
                  <a:pt x="728784" y="136769"/>
                </a:cubicBezTo>
                <a:cubicBezTo>
                  <a:pt x="672123" y="164123"/>
                  <a:pt x="607646" y="197338"/>
                  <a:pt x="529492" y="218830"/>
                </a:cubicBezTo>
                <a:cubicBezTo>
                  <a:pt x="451338" y="240322"/>
                  <a:pt x="349738" y="248137"/>
                  <a:pt x="259861" y="265722"/>
                </a:cubicBezTo>
                <a:cubicBezTo>
                  <a:pt x="169984" y="283307"/>
                  <a:pt x="3908" y="308707"/>
                  <a:pt x="1954" y="289169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960000">
            <a:off x="3417976" y="2820051"/>
            <a:ext cx="167888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 rot="1740000">
            <a:off x="2226037" y="3557365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1740000">
            <a:off x="2836318" y="2593641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 rot="4800000">
            <a:off x="1858300" y="2978300"/>
            <a:ext cx="167842" cy="53723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20640000">
            <a:off x="2250906" y="2390689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 rot="20640000">
            <a:off x="2201470" y="2160379"/>
            <a:ext cx="151000" cy="82462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 rot="20640000">
            <a:off x="1664034" y="2401848"/>
            <a:ext cx="151000" cy="82462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 rot="20640000">
            <a:off x="2081355" y="2008647"/>
            <a:ext cx="118431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 rot="20640000">
            <a:off x="1536176" y="2720745"/>
            <a:ext cx="118431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2867961" y="4379199"/>
            <a:ext cx="587605" cy="335685"/>
          </a:xfrm>
          <a:custGeom>
            <a:avLst/>
            <a:gdLst>
              <a:gd name="connsiteX0" fmla="*/ 0 w 742950"/>
              <a:gd name="connsiteY0" fmla="*/ 0 h 704850"/>
              <a:gd name="connsiteX1" fmla="*/ 57150 w 742950"/>
              <a:gd name="connsiteY1" fmla="*/ 190500 h 704850"/>
              <a:gd name="connsiteX2" fmla="*/ 228600 w 742950"/>
              <a:gd name="connsiteY2" fmla="*/ 400050 h 704850"/>
              <a:gd name="connsiteX3" fmla="*/ 438150 w 742950"/>
              <a:gd name="connsiteY3" fmla="*/ 552450 h 704850"/>
              <a:gd name="connsiteX4" fmla="*/ 742950 w 742950"/>
              <a:gd name="connsiteY4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04850">
                <a:moveTo>
                  <a:pt x="0" y="0"/>
                </a:moveTo>
                <a:cubicBezTo>
                  <a:pt x="9525" y="61912"/>
                  <a:pt x="19050" y="123825"/>
                  <a:pt x="57150" y="190500"/>
                </a:cubicBezTo>
                <a:cubicBezTo>
                  <a:pt x="95250" y="257175"/>
                  <a:pt x="165100" y="339725"/>
                  <a:pt x="228600" y="400050"/>
                </a:cubicBezTo>
                <a:cubicBezTo>
                  <a:pt x="292100" y="460375"/>
                  <a:pt x="352425" y="501650"/>
                  <a:pt x="438150" y="552450"/>
                </a:cubicBezTo>
                <a:cubicBezTo>
                  <a:pt x="523875" y="603250"/>
                  <a:pt x="633412" y="654050"/>
                  <a:pt x="742950" y="7048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929322" y="3143248"/>
            <a:ext cx="193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Endothélium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vasculaire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443259" y="2150016"/>
            <a:ext cx="193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Vx sanguin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157639" y="4793222"/>
            <a:ext cx="193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Greffon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 rot="2746963">
            <a:off x="2871853" y="3626750"/>
            <a:ext cx="423085" cy="282386"/>
            <a:chOff x="340089" y="4148254"/>
            <a:chExt cx="713678" cy="602166"/>
          </a:xfrm>
        </p:grpSpPr>
        <p:sp>
          <p:nvSpPr>
            <p:cNvPr id="30" name="Forme libre 29"/>
            <p:cNvSpPr/>
            <p:nvPr/>
          </p:nvSpPr>
          <p:spPr>
            <a:xfrm>
              <a:off x="630021" y="4259765"/>
              <a:ext cx="178419" cy="289932"/>
            </a:xfrm>
            <a:custGeom>
              <a:avLst/>
              <a:gdLst>
                <a:gd name="connsiteX0" fmla="*/ 178419 w 178419"/>
                <a:gd name="connsiteY0" fmla="*/ 0 h 289932"/>
                <a:gd name="connsiteX1" fmla="*/ 133814 w 178419"/>
                <a:gd name="connsiteY1" fmla="*/ 111513 h 289932"/>
                <a:gd name="connsiteX2" fmla="*/ 111512 w 178419"/>
                <a:gd name="connsiteY2" fmla="*/ 223025 h 289932"/>
                <a:gd name="connsiteX3" fmla="*/ 0 w 178419"/>
                <a:gd name="connsiteY3" fmla="*/ 289932 h 2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419" h="289932">
                  <a:moveTo>
                    <a:pt x="178419" y="0"/>
                  </a:moveTo>
                  <a:cubicBezTo>
                    <a:pt x="161692" y="37171"/>
                    <a:pt x="144965" y="74342"/>
                    <a:pt x="133814" y="111513"/>
                  </a:cubicBezTo>
                  <a:cubicBezTo>
                    <a:pt x="122663" y="148684"/>
                    <a:pt x="133814" y="193289"/>
                    <a:pt x="111512" y="223025"/>
                  </a:cubicBezTo>
                  <a:cubicBezTo>
                    <a:pt x="89210" y="252761"/>
                    <a:pt x="44605" y="271346"/>
                    <a:pt x="0" y="28993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496206" y="4148254"/>
              <a:ext cx="200722" cy="223024"/>
            </a:xfrm>
            <a:custGeom>
              <a:avLst/>
              <a:gdLst>
                <a:gd name="connsiteX0" fmla="*/ 200722 w 200722"/>
                <a:gd name="connsiteY0" fmla="*/ 0 h 223024"/>
                <a:gd name="connsiteX1" fmla="*/ 44605 w 200722"/>
                <a:gd name="connsiteY1" fmla="*/ 66907 h 223024"/>
                <a:gd name="connsiteX2" fmla="*/ 0 w 200722"/>
                <a:gd name="connsiteY2" fmla="*/ 223024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722" h="223024">
                  <a:moveTo>
                    <a:pt x="200722" y="0"/>
                  </a:moveTo>
                  <a:cubicBezTo>
                    <a:pt x="139390" y="14868"/>
                    <a:pt x="78059" y="29736"/>
                    <a:pt x="44605" y="66907"/>
                  </a:cubicBezTo>
                  <a:cubicBezTo>
                    <a:pt x="11151" y="104078"/>
                    <a:pt x="5575" y="163551"/>
                    <a:pt x="0" y="22302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362391" y="4315522"/>
              <a:ext cx="691376" cy="434898"/>
            </a:xfrm>
            <a:custGeom>
              <a:avLst/>
              <a:gdLst>
                <a:gd name="connsiteX0" fmla="*/ 691376 w 691376"/>
                <a:gd name="connsiteY0" fmla="*/ 434898 h 434898"/>
                <a:gd name="connsiteX1" fmla="*/ 557561 w 691376"/>
                <a:gd name="connsiteY1" fmla="*/ 301083 h 434898"/>
                <a:gd name="connsiteX2" fmla="*/ 289932 w 691376"/>
                <a:gd name="connsiteY2" fmla="*/ 234176 h 434898"/>
                <a:gd name="connsiteX3" fmla="*/ 89210 w 691376"/>
                <a:gd name="connsiteY3" fmla="*/ 33454 h 434898"/>
                <a:gd name="connsiteX4" fmla="*/ 0 w 691376"/>
                <a:gd name="connsiteY4" fmla="*/ 33454 h 43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376" h="434898">
                  <a:moveTo>
                    <a:pt x="691376" y="434898"/>
                  </a:moveTo>
                  <a:cubicBezTo>
                    <a:pt x="657922" y="384717"/>
                    <a:pt x="624468" y="334537"/>
                    <a:pt x="557561" y="301083"/>
                  </a:cubicBezTo>
                  <a:cubicBezTo>
                    <a:pt x="490654" y="267629"/>
                    <a:pt x="367990" y="278781"/>
                    <a:pt x="289932" y="234176"/>
                  </a:cubicBezTo>
                  <a:cubicBezTo>
                    <a:pt x="211874" y="189571"/>
                    <a:pt x="137532" y="66908"/>
                    <a:pt x="89210" y="33454"/>
                  </a:cubicBezTo>
                  <a:cubicBezTo>
                    <a:pt x="40888" y="0"/>
                    <a:pt x="20444" y="16727"/>
                    <a:pt x="0" y="3345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340089" y="4549698"/>
              <a:ext cx="289931" cy="78058"/>
            </a:xfrm>
            <a:custGeom>
              <a:avLst/>
              <a:gdLst>
                <a:gd name="connsiteX0" fmla="*/ 289931 w 289931"/>
                <a:gd name="connsiteY0" fmla="*/ 0 h 78058"/>
                <a:gd name="connsiteX1" fmla="*/ 223024 w 289931"/>
                <a:gd name="connsiteY1" fmla="*/ 66907 h 78058"/>
                <a:gd name="connsiteX2" fmla="*/ 44605 w 289931"/>
                <a:gd name="connsiteY2" fmla="*/ 66907 h 78058"/>
                <a:gd name="connsiteX3" fmla="*/ 0 w 289931"/>
                <a:gd name="connsiteY3" fmla="*/ 66907 h 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931" h="78058">
                  <a:moveTo>
                    <a:pt x="289931" y="0"/>
                  </a:moveTo>
                  <a:cubicBezTo>
                    <a:pt x="276921" y="27878"/>
                    <a:pt x="263912" y="55756"/>
                    <a:pt x="223024" y="66907"/>
                  </a:cubicBezTo>
                  <a:cubicBezTo>
                    <a:pt x="182136" y="78058"/>
                    <a:pt x="44605" y="66907"/>
                    <a:pt x="44605" y="66907"/>
                  </a:cubicBezTo>
                  <a:lnTo>
                    <a:pt x="0" y="66907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500518" y="3673049"/>
            <a:ext cx="922944" cy="410852"/>
            <a:chOff x="2596274" y="3734163"/>
            <a:chExt cx="785446" cy="349738"/>
          </a:xfrm>
        </p:grpSpPr>
        <p:sp>
          <p:nvSpPr>
            <p:cNvPr id="35" name="Forme libre 34"/>
            <p:cNvSpPr/>
            <p:nvPr/>
          </p:nvSpPr>
          <p:spPr>
            <a:xfrm>
              <a:off x="2596274" y="3734163"/>
              <a:ext cx="785446" cy="349738"/>
            </a:xfrm>
            <a:custGeom>
              <a:avLst/>
              <a:gdLst>
                <a:gd name="connsiteX0" fmla="*/ 21492 w 785446"/>
                <a:gd name="connsiteY0" fmla="*/ 11723 h 349738"/>
                <a:gd name="connsiteX1" fmla="*/ 33215 w 785446"/>
                <a:gd name="connsiteY1" fmla="*/ 105508 h 349738"/>
                <a:gd name="connsiteX2" fmla="*/ 220785 w 785446"/>
                <a:gd name="connsiteY2" fmla="*/ 211015 h 349738"/>
                <a:gd name="connsiteX3" fmla="*/ 537308 w 785446"/>
                <a:gd name="connsiteY3" fmla="*/ 293077 h 349738"/>
                <a:gd name="connsiteX4" fmla="*/ 760046 w 785446"/>
                <a:gd name="connsiteY4" fmla="*/ 339969 h 349738"/>
                <a:gd name="connsiteX5" fmla="*/ 689708 w 785446"/>
                <a:gd name="connsiteY5" fmla="*/ 234461 h 349738"/>
                <a:gd name="connsiteX6" fmla="*/ 396631 w 785446"/>
                <a:gd name="connsiteY6" fmla="*/ 140677 h 349738"/>
                <a:gd name="connsiteX7" fmla="*/ 127000 w 785446"/>
                <a:gd name="connsiteY7" fmla="*/ 35169 h 349738"/>
                <a:gd name="connsiteX8" fmla="*/ 21492 w 785446"/>
                <a:gd name="connsiteY8" fmla="*/ 11723 h 34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446" h="349738">
                  <a:moveTo>
                    <a:pt x="21492" y="11723"/>
                  </a:moveTo>
                  <a:cubicBezTo>
                    <a:pt x="5861" y="23446"/>
                    <a:pt x="0" y="72293"/>
                    <a:pt x="33215" y="105508"/>
                  </a:cubicBezTo>
                  <a:cubicBezTo>
                    <a:pt x="66430" y="138723"/>
                    <a:pt x="136770" y="179754"/>
                    <a:pt x="220785" y="211015"/>
                  </a:cubicBezTo>
                  <a:cubicBezTo>
                    <a:pt x="304800" y="242276"/>
                    <a:pt x="447431" y="271585"/>
                    <a:pt x="537308" y="293077"/>
                  </a:cubicBezTo>
                  <a:cubicBezTo>
                    <a:pt x="627185" y="314569"/>
                    <a:pt x="734646" y="349738"/>
                    <a:pt x="760046" y="339969"/>
                  </a:cubicBezTo>
                  <a:cubicBezTo>
                    <a:pt x="785446" y="330200"/>
                    <a:pt x="750277" y="267676"/>
                    <a:pt x="689708" y="234461"/>
                  </a:cubicBezTo>
                  <a:cubicBezTo>
                    <a:pt x="629139" y="201246"/>
                    <a:pt x="490416" y="173892"/>
                    <a:pt x="396631" y="140677"/>
                  </a:cubicBezTo>
                  <a:cubicBezTo>
                    <a:pt x="302846" y="107462"/>
                    <a:pt x="193431" y="58615"/>
                    <a:pt x="127000" y="35169"/>
                  </a:cubicBezTo>
                  <a:cubicBezTo>
                    <a:pt x="60569" y="11723"/>
                    <a:pt x="37123" y="0"/>
                    <a:pt x="21492" y="117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chemeClr val="dk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 rot="960000">
              <a:off x="2889580" y="3883346"/>
              <a:ext cx="142876" cy="45719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37" name="Groupe 78"/>
          <p:cNvGrpSpPr/>
          <p:nvPr/>
        </p:nvGrpSpPr>
        <p:grpSpPr>
          <a:xfrm>
            <a:off x="6175811" y="4099993"/>
            <a:ext cx="378433" cy="291679"/>
            <a:chOff x="3887189" y="3334987"/>
            <a:chExt cx="536369" cy="453241"/>
          </a:xfrm>
        </p:grpSpPr>
        <p:sp>
          <p:nvSpPr>
            <p:cNvPr id="38" name="Forme libre 37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40" name="Groupe 81"/>
          <p:cNvGrpSpPr/>
          <p:nvPr/>
        </p:nvGrpSpPr>
        <p:grpSpPr>
          <a:xfrm flipH="1">
            <a:off x="3625372" y="3655166"/>
            <a:ext cx="53723" cy="335685"/>
            <a:chOff x="571472" y="2319454"/>
            <a:chExt cx="214314" cy="799170"/>
          </a:xfrm>
          <a:solidFill>
            <a:srgbClr val="C00000"/>
          </a:solidFill>
        </p:grpSpPr>
        <p:sp>
          <p:nvSpPr>
            <p:cNvPr id="41" name="Forme libre 40"/>
            <p:cNvSpPr/>
            <p:nvPr/>
          </p:nvSpPr>
          <p:spPr>
            <a:xfrm>
              <a:off x="669073" y="2319454"/>
              <a:ext cx="66907" cy="799170"/>
            </a:xfrm>
            <a:custGeom>
              <a:avLst/>
              <a:gdLst>
                <a:gd name="connsiteX0" fmla="*/ 0 w 66907"/>
                <a:gd name="connsiteY0" fmla="*/ 0 h 799170"/>
                <a:gd name="connsiteX1" fmla="*/ 22303 w 66907"/>
                <a:gd name="connsiteY1" fmla="*/ 669073 h 799170"/>
                <a:gd name="connsiteX2" fmla="*/ 66907 w 66907"/>
                <a:gd name="connsiteY2" fmla="*/ 780585 h 79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7" h="799170">
                  <a:moveTo>
                    <a:pt x="0" y="0"/>
                  </a:moveTo>
                  <a:cubicBezTo>
                    <a:pt x="5576" y="269488"/>
                    <a:pt x="11152" y="538976"/>
                    <a:pt x="22303" y="669073"/>
                  </a:cubicBezTo>
                  <a:cubicBezTo>
                    <a:pt x="33454" y="799170"/>
                    <a:pt x="50180" y="789877"/>
                    <a:pt x="66907" y="780585"/>
                  </a:cubicBezTo>
                </a:path>
              </a:pathLst>
            </a:custGeom>
            <a:grpFill/>
            <a:ln>
              <a:solidFill>
                <a:srgbClr val="C0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571472" y="2357430"/>
              <a:ext cx="214314" cy="14287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571472" y="2571744"/>
              <a:ext cx="214314" cy="14287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571472" y="2786058"/>
              <a:ext cx="214314" cy="14287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</p:grpSp>
      <p:sp>
        <p:nvSpPr>
          <p:cNvPr id="45" name="Forme libre 44"/>
          <p:cNvSpPr>
            <a:spLocks noChangeAspect="1"/>
          </p:cNvSpPr>
          <p:nvPr/>
        </p:nvSpPr>
        <p:spPr>
          <a:xfrm rot="24300000">
            <a:off x="3155957" y="2952572"/>
            <a:ext cx="175413" cy="142816"/>
          </a:xfrm>
          <a:custGeom>
            <a:avLst/>
            <a:gdLst>
              <a:gd name="connsiteX0" fmla="*/ 0 w 1155700"/>
              <a:gd name="connsiteY0" fmla="*/ 1758950 h 1773767"/>
              <a:gd name="connsiteX1" fmla="*/ 152400 w 1155700"/>
              <a:gd name="connsiteY1" fmla="*/ 6350 h 1773767"/>
              <a:gd name="connsiteX2" fmla="*/ 292100 w 1155700"/>
              <a:gd name="connsiteY2" fmla="*/ 1720850 h 1773767"/>
              <a:gd name="connsiteX3" fmla="*/ 469900 w 1155700"/>
              <a:gd name="connsiteY3" fmla="*/ 6350 h 1773767"/>
              <a:gd name="connsiteX4" fmla="*/ 635000 w 1155700"/>
              <a:gd name="connsiteY4" fmla="*/ 1682750 h 1773767"/>
              <a:gd name="connsiteX5" fmla="*/ 774700 w 1155700"/>
              <a:gd name="connsiteY5" fmla="*/ 6350 h 1773767"/>
              <a:gd name="connsiteX6" fmla="*/ 901700 w 1155700"/>
              <a:gd name="connsiteY6" fmla="*/ 1657350 h 1773767"/>
              <a:gd name="connsiteX7" fmla="*/ 1155700 w 1155700"/>
              <a:gd name="connsiteY7" fmla="*/ 704850 h 177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700" h="1773767">
                <a:moveTo>
                  <a:pt x="0" y="1758950"/>
                </a:moveTo>
                <a:cubicBezTo>
                  <a:pt x="51858" y="885825"/>
                  <a:pt x="103717" y="12700"/>
                  <a:pt x="152400" y="6350"/>
                </a:cubicBezTo>
                <a:cubicBezTo>
                  <a:pt x="201083" y="0"/>
                  <a:pt x="239183" y="1720850"/>
                  <a:pt x="292100" y="1720850"/>
                </a:cubicBezTo>
                <a:cubicBezTo>
                  <a:pt x="345017" y="1720850"/>
                  <a:pt x="412750" y="12700"/>
                  <a:pt x="469900" y="6350"/>
                </a:cubicBezTo>
                <a:cubicBezTo>
                  <a:pt x="527050" y="0"/>
                  <a:pt x="584200" y="1682750"/>
                  <a:pt x="635000" y="1682750"/>
                </a:cubicBezTo>
                <a:cubicBezTo>
                  <a:pt x="685800" y="1682750"/>
                  <a:pt x="730250" y="10583"/>
                  <a:pt x="774700" y="6350"/>
                </a:cubicBezTo>
                <a:cubicBezTo>
                  <a:pt x="819150" y="2117"/>
                  <a:pt x="838200" y="1540933"/>
                  <a:pt x="901700" y="1657350"/>
                </a:cubicBezTo>
                <a:cubicBezTo>
                  <a:pt x="965200" y="1773767"/>
                  <a:pt x="1060450" y="1239308"/>
                  <a:pt x="1155700" y="70485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2889663" y="2900506"/>
            <a:ext cx="378433" cy="671370"/>
            <a:chOff x="10287040" y="2214554"/>
            <a:chExt cx="393493" cy="714380"/>
          </a:xfrm>
        </p:grpSpPr>
        <p:grpSp>
          <p:nvGrpSpPr>
            <p:cNvPr id="47" name="Groupe 78"/>
            <p:cNvGrpSpPr/>
            <p:nvPr/>
          </p:nvGrpSpPr>
          <p:grpSpPr>
            <a:xfrm>
              <a:off x="10287040" y="2214554"/>
              <a:ext cx="393493" cy="310365"/>
              <a:chOff x="3887189" y="3334987"/>
              <a:chExt cx="536369" cy="453241"/>
            </a:xfrm>
          </p:grpSpPr>
          <p:sp>
            <p:nvSpPr>
              <p:cNvPr id="53" name="Forme libre 52"/>
              <p:cNvSpPr/>
              <p:nvPr/>
            </p:nvSpPr>
            <p:spPr>
              <a:xfrm>
                <a:off x="3887189" y="3334987"/>
                <a:ext cx="536369" cy="453241"/>
              </a:xfrm>
              <a:custGeom>
                <a:avLst/>
                <a:gdLst>
                  <a:gd name="connsiteX0" fmla="*/ 114795 w 536369"/>
                  <a:gd name="connsiteY0" fmla="*/ 49481 h 453241"/>
                  <a:gd name="connsiteX1" fmla="*/ 245424 w 536369"/>
                  <a:gd name="connsiteY1" fmla="*/ 1979 h 453241"/>
                  <a:gd name="connsiteX2" fmla="*/ 411679 w 536369"/>
                  <a:gd name="connsiteY2" fmla="*/ 37605 h 453241"/>
                  <a:gd name="connsiteX3" fmla="*/ 518556 w 536369"/>
                  <a:gd name="connsiteY3" fmla="*/ 144483 h 453241"/>
                  <a:gd name="connsiteX4" fmla="*/ 518556 w 536369"/>
                  <a:gd name="connsiteY4" fmla="*/ 298862 h 453241"/>
                  <a:gd name="connsiteX5" fmla="*/ 411679 w 536369"/>
                  <a:gd name="connsiteY5" fmla="*/ 417616 h 453241"/>
                  <a:gd name="connsiteX6" fmla="*/ 197923 w 536369"/>
                  <a:gd name="connsiteY6" fmla="*/ 441366 h 453241"/>
                  <a:gd name="connsiteX7" fmla="*/ 31668 w 536369"/>
                  <a:gd name="connsiteY7" fmla="*/ 346364 h 453241"/>
                  <a:gd name="connsiteX8" fmla="*/ 7917 w 536369"/>
                  <a:gd name="connsiteY8" fmla="*/ 227610 h 453241"/>
                  <a:gd name="connsiteX9" fmla="*/ 114795 w 536369"/>
                  <a:gd name="connsiteY9" fmla="*/ 49481 h 45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369" h="453241">
                    <a:moveTo>
                      <a:pt x="114795" y="49481"/>
                    </a:moveTo>
                    <a:cubicBezTo>
                      <a:pt x="154380" y="11876"/>
                      <a:pt x="195943" y="3958"/>
                      <a:pt x="245424" y="1979"/>
                    </a:cubicBezTo>
                    <a:cubicBezTo>
                      <a:pt x="294905" y="0"/>
                      <a:pt x="366157" y="13854"/>
                      <a:pt x="411679" y="37605"/>
                    </a:cubicBezTo>
                    <a:cubicBezTo>
                      <a:pt x="457201" y="61356"/>
                      <a:pt x="500743" y="100940"/>
                      <a:pt x="518556" y="144483"/>
                    </a:cubicBezTo>
                    <a:cubicBezTo>
                      <a:pt x="536369" y="188026"/>
                      <a:pt x="536369" y="253340"/>
                      <a:pt x="518556" y="298862"/>
                    </a:cubicBezTo>
                    <a:cubicBezTo>
                      <a:pt x="500743" y="344384"/>
                      <a:pt x="465118" y="393865"/>
                      <a:pt x="411679" y="417616"/>
                    </a:cubicBezTo>
                    <a:cubicBezTo>
                      <a:pt x="358240" y="441367"/>
                      <a:pt x="261258" y="453241"/>
                      <a:pt x="197923" y="441366"/>
                    </a:cubicBezTo>
                    <a:cubicBezTo>
                      <a:pt x="134588" y="429491"/>
                      <a:pt x="63336" y="381990"/>
                      <a:pt x="31668" y="346364"/>
                    </a:cubicBezTo>
                    <a:cubicBezTo>
                      <a:pt x="0" y="310738"/>
                      <a:pt x="1979" y="275111"/>
                      <a:pt x="7917" y="227610"/>
                    </a:cubicBezTo>
                    <a:cubicBezTo>
                      <a:pt x="13855" y="180109"/>
                      <a:pt x="75210" y="87086"/>
                      <a:pt x="114795" y="4948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22250" h="63500"/>
              </a:sp3d>
            </p:spPr>
            <p:txBody>
              <a:bodyPr rtlCol="0" anchor="ctr"/>
              <a:lstStyle/>
              <a:p>
                <a:pPr algn="ctr"/>
                <a:endParaRPr lang="fr-FR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4" name="Forme libre 53"/>
              <p:cNvSpPr/>
              <p:nvPr/>
            </p:nvSpPr>
            <p:spPr>
              <a:xfrm>
                <a:off x="3964871" y="3405250"/>
                <a:ext cx="389535" cy="298803"/>
              </a:xfrm>
              <a:custGeom>
                <a:avLst/>
                <a:gdLst>
                  <a:gd name="connsiteX0" fmla="*/ 114795 w 536369"/>
                  <a:gd name="connsiteY0" fmla="*/ 49481 h 453241"/>
                  <a:gd name="connsiteX1" fmla="*/ 245424 w 536369"/>
                  <a:gd name="connsiteY1" fmla="*/ 1979 h 453241"/>
                  <a:gd name="connsiteX2" fmla="*/ 411679 w 536369"/>
                  <a:gd name="connsiteY2" fmla="*/ 37605 h 453241"/>
                  <a:gd name="connsiteX3" fmla="*/ 518556 w 536369"/>
                  <a:gd name="connsiteY3" fmla="*/ 144483 h 453241"/>
                  <a:gd name="connsiteX4" fmla="*/ 518556 w 536369"/>
                  <a:gd name="connsiteY4" fmla="*/ 298862 h 453241"/>
                  <a:gd name="connsiteX5" fmla="*/ 411679 w 536369"/>
                  <a:gd name="connsiteY5" fmla="*/ 417616 h 453241"/>
                  <a:gd name="connsiteX6" fmla="*/ 197923 w 536369"/>
                  <a:gd name="connsiteY6" fmla="*/ 441366 h 453241"/>
                  <a:gd name="connsiteX7" fmla="*/ 31668 w 536369"/>
                  <a:gd name="connsiteY7" fmla="*/ 346364 h 453241"/>
                  <a:gd name="connsiteX8" fmla="*/ 7917 w 536369"/>
                  <a:gd name="connsiteY8" fmla="*/ 227610 h 453241"/>
                  <a:gd name="connsiteX9" fmla="*/ 114795 w 536369"/>
                  <a:gd name="connsiteY9" fmla="*/ 49481 h 45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369" h="453241">
                    <a:moveTo>
                      <a:pt x="114795" y="49481"/>
                    </a:moveTo>
                    <a:cubicBezTo>
                      <a:pt x="154380" y="11876"/>
                      <a:pt x="195943" y="3958"/>
                      <a:pt x="245424" y="1979"/>
                    </a:cubicBezTo>
                    <a:cubicBezTo>
                      <a:pt x="294905" y="0"/>
                      <a:pt x="366157" y="13854"/>
                      <a:pt x="411679" y="37605"/>
                    </a:cubicBezTo>
                    <a:cubicBezTo>
                      <a:pt x="457201" y="61356"/>
                      <a:pt x="500743" y="100940"/>
                      <a:pt x="518556" y="144483"/>
                    </a:cubicBezTo>
                    <a:cubicBezTo>
                      <a:pt x="536369" y="188026"/>
                      <a:pt x="536369" y="253340"/>
                      <a:pt x="518556" y="298862"/>
                    </a:cubicBezTo>
                    <a:cubicBezTo>
                      <a:pt x="500743" y="344384"/>
                      <a:pt x="465118" y="393865"/>
                      <a:pt x="411679" y="417616"/>
                    </a:cubicBezTo>
                    <a:cubicBezTo>
                      <a:pt x="358240" y="441367"/>
                      <a:pt x="261258" y="453241"/>
                      <a:pt x="197923" y="441366"/>
                    </a:cubicBezTo>
                    <a:cubicBezTo>
                      <a:pt x="134588" y="429491"/>
                      <a:pt x="63336" y="381990"/>
                      <a:pt x="31668" y="346364"/>
                    </a:cubicBezTo>
                    <a:cubicBezTo>
                      <a:pt x="0" y="310738"/>
                      <a:pt x="1979" y="275111"/>
                      <a:pt x="7917" y="227610"/>
                    </a:cubicBezTo>
                    <a:cubicBezTo>
                      <a:pt x="13855" y="180109"/>
                      <a:pt x="75210" y="87086"/>
                      <a:pt x="114795" y="4948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22250" h="63500"/>
              </a:sp3d>
            </p:spPr>
            <p:txBody>
              <a:bodyPr rtlCol="0" anchor="ctr"/>
              <a:lstStyle/>
              <a:p>
                <a:pPr algn="ctr"/>
                <a:endParaRPr lang="fr-FR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e 81"/>
            <p:cNvGrpSpPr/>
            <p:nvPr/>
          </p:nvGrpSpPr>
          <p:grpSpPr>
            <a:xfrm rot="-10800000" flipH="1">
              <a:off x="10429919" y="2500306"/>
              <a:ext cx="142877" cy="428628"/>
              <a:chOff x="571472" y="2319454"/>
              <a:chExt cx="214314" cy="799170"/>
            </a:xfrm>
          </p:grpSpPr>
          <p:sp>
            <p:nvSpPr>
              <p:cNvPr id="49" name="Forme libre 48"/>
              <p:cNvSpPr/>
              <p:nvPr/>
            </p:nvSpPr>
            <p:spPr>
              <a:xfrm>
                <a:off x="669073" y="2319454"/>
                <a:ext cx="66907" cy="799170"/>
              </a:xfrm>
              <a:custGeom>
                <a:avLst/>
                <a:gdLst>
                  <a:gd name="connsiteX0" fmla="*/ 0 w 66907"/>
                  <a:gd name="connsiteY0" fmla="*/ 0 h 799170"/>
                  <a:gd name="connsiteX1" fmla="*/ 22303 w 66907"/>
                  <a:gd name="connsiteY1" fmla="*/ 669073 h 799170"/>
                  <a:gd name="connsiteX2" fmla="*/ 66907 w 66907"/>
                  <a:gd name="connsiteY2" fmla="*/ 780585 h 79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07" h="799170">
                    <a:moveTo>
                      <a:pt x="0" y="0"/>
                    </a:moveTo>
                    <a:cubicBezTo>
                      <a:pt x="5576" y="269488"/>
                      <a:pt x="11152" y="538976"/>
                      <a:pt x="22303" y="669073"/>
                    </a:cubicBezTo>
                    <a:cubicBezTo>
                      <a:pt x="33454" y="799170"/>
                      <a:pt x="50180" y="789877"/>
                      <a:pt x="66907" y="780585"/>
                    </a:cubicBezTo>
                  </a:path>
                </a:pathLst>
              </a:custGeom>
              <a:solidFill>
                <a:srgbClr val="99FF33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571472" y="2357430"/>
                <a:ext cx="214314" cy="142876"/>
              </a:xfrm>
              <a:prstGeom prst="ellipse">
                <a:avLst/>
              </a:prstGeom>
              <a:solidFill>
                <a:srgbClr val="99FF33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571472" y="2571744"/>
                <a:ext cx="214314" cy="142876"/>
              </a:xfrm>
              <a:prstGeom prst="ellipse">
                <a:avLst/>
              </a:prstGeom>
              <a:solidFill>
                <a:srgbClr val="99FF33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571472" y="2786058"/>
                <a:ext cx="214314" cy="142876"/>
              </a:xfrm>
              <a:prstGeom prst="ellipse">
                <a:avLst/>
              </a:prstGeom>
              <a:solidFill>
                <a:srgbClr val="99FF33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55" name="Groupe 54"/>
          <p:cNvGrpSpPr/>
          <p:nvPr/>
        </p:nvGrpSpPr>
        <p:grpSpPr>
          <a:xfrm>
            <a:off x="3250744" y="3846181"/>
            <a:ext cx="810446" cy="284612"/>
            <a:chOff x="3334828" y="3888517"/>
            <a:chExt cx="689708" cy="242276"/>
          </a:xfrm>
        </p:grpSpPr>
        <p:sp>
          <p:nvSpPr>
            <p:cNvPr id="56" name="Forme libre 55"/>
            <p:cNvSpPr/>
            <p:nvPr/>
          </p:nvSpPr>
          <p:spPr>
            <a:xfrm>
              <a:off x="3334828" y="3888517"/>
              <a:ext cx="689708" cy="242276"/>
            </a:xfrm>
            <a:custGeom>
              <a:avLst/>
              <a:gdLst>
                <a:gd name="connsiteX0" fmla="*/ 9769 w 689708"/>
                <a:gd name="connsiteY0" fmla="*/ 91830 h 242276"/>
                <a:gd name="connsiteX1" fmla="*/ 56662 w 689708"/>
                <a:gd name="connsiteY1" fmla="*/ 220784 h 242276"/>
                <a:gd name="connsiteX2" fmla="*/ 326292 w 689708"/>
                <a:gd name="connsiteY2" fmla="*/ 220784 h 242276"/>
                <a:gd name="connsiteX3" fmla="*/ 466969 w 689708"/>
                <a:gd name="connsiteY3" fmla="*/ 162169 h 242276"/>
                <a:gd name="connsiteX4" fmla="*/ 677985 w 689708"/>
                <a:gd name="connsiteY4" fmla="*/ 21492 h 242276"/>
                <a:gd name="connsiteX5" fmla="*/ 537308 w 689708"/>
                <a:gd name="connsiteY5" fmla="*/ 33215 h 242276"/>
                <a:gd name="connsiteX6" fmla="*/ 326292 w 689708"/>
                <a:gd name="connsiteY6" fmla="*/ 56661 h 242276"/>
                <a:gd name="connsiteX7" fmla="*/ 115277 w 689708"/>
                <a:gd name="connsiteY7" fmla="*/ 91830 h 242276"/>
                <a:gd name="connsiteX8" fmla="*/ 9769 w 689708"/>
                <a:gd name="connsiteY8" fmla="*/ 91830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708" h="242276">
                  <a:moveTo>
                    <a:pt x="9769" y="91830"/>
                  </a:moveTo>
                  <a:cubicBezTo>
                    <a:pt x="0" y="113322"/>
                    <a:pt x="3908" y="199292"/>
                    <a:pt x="56662" y="220784"/>
                  </a:cubicBezTo>
                  <a:cubicBezTo>
                    <a:pt x="109416" y="242276"/>
                    <a:pt x="257908" y="230553"/>
                    <a:pt x="326292" y="220784"/>
                  </a:cubicBezTo>
                  <a:cubicBezTo>
                    <a:pt x="394676" y="211015"/>
                    <a:pt x="408354" y="195384"/>
                    <a:pt x="466969" y="162169"/>
                  </a:cubicBezTo>
                  <a:cubicBezTo>
                    <a:pt x="525584" y="128954"/>
                    <a:pt x="666262" y="42984"/>
                    <a:pt x="677985" y="21492"/>
                  </a:cubicBezTo>
                  <a:cubicBezTo>
                    <a:pt x="689708" y="0"/>
                    <a:pt x="595923" y="27354"/>
                    <a:pt x="537308" y="33215"/>
                  </a:cubicBezTo>
                  <a:cubicBezTo>
                    <a:pt x="478693" y="39076"/>
                    <a:pt x="396630" y="46892"/>
                    <a:pt x="326292" y="56661"/>
                  </a:cubicBezTo>
                  <a:cubicBezTo>
                    <a:pt x="255954" y="66430"/>
                    <a:pt x="169985" y="85969"/>
                    <a:pt x="115277" y="91830"/>
                  </a:cubicBezTo>
                  <a:cubicBezTo>
                    <a:pt x="60569" y="97691"/>
                    <a:pt x="19538" y="70338"/>
                    <a:pt x="9769" y="918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chemeClr val="dk1"/>
                </a:solidFill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3532522" y="4000503"/>
              <a:ext cx="142876" cy="45719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58" name="Forme libre 57"/>
          <p:cNvSpPr/>
          <p:nvPr/>
        </p:nvSpPr>
        <p:spPr>
          <a:xfrm>
            <a:off x="3576287" y="3302380"/>
            <a:ext cx="307337" cy="394350"/>
          </a:xfrm>
          <a:custGeom>
            <a:avLst/>
            <a:gdLst>
              <a:gd name="connsiteX0" fmla="*/ 234779 w 261551"/>
              <a:gd name="connsiteY0" fmla="*/ 24713 h 335691"/>
              <a:gd name="connsiteX1" fmla="*/ 98854 w 261551"/>
              <a:gd name="connsiteY1" fmla="*/ 222421 h 335691"/>
              <a:gd name="connsiteX2" fmla="*/ 12357 w 261551"/>
              <a:gd name="connsiteY2" fmla="*/ 308919 h 335691"/>
              <a:gd name="connsiteX3" fmla="*/ 24714 w 261551"/>
              <a:gd name="connsiteY3" fmla="*/ 333632 h 335691"/>
              <a:gd name="connsiteX4" fmla="*/ 49427 w 261551"/>
              <a:gd name="connsiteY4" fmla="*/ 296562 h 335691"/>
              <a:gd name="connsiteX5" fmla="*/ 86498 w 261551"/>
              <a:gd name="connsiteY5" fmla="*/ 321276 h 335691"/>
              <a:gd name="connsiteX6" fmla="*/ 98854 w 261551"/>
              <a:gd name="connsiteY6" fmla="*/ 271848 h 335691"/>
              <a:gd name="connsiteX7" fmla="*/ 135925 w 261551"/>
              <a:gd name="connsiteY7" fmla="*/ 197708 h 335691"/>
              <a:gd name="connsiteX8" fmla="*/ 247135 w 261551"/>
              <a:gd name="connsiteY8" fmla="*/ 74140 h 335691"/>
              <a:gd name="connsiteX9" fmla="*/ 234779 w 261551"/>
              <a:gd name="connsiteY9" fmla="*/ 24713 h 3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551" h="335691">
                <a:moveTo>
                  <a:pt x="234779" y="24713"/>
                </a:moveTo>
                <a:cubicBezTo>
                  <a:pt x="210066" y="49426"/>
                  <a:pt x="135924" y="175053"/>
                  <a:pt x="98854" y="222421"/>
                </a:cubicBezTo>
                <a:cubicBezTo>
                  <a:pt x="61784" y="269789"/>
                  <a:pt x="24714" y="290384"/>
                  <a:pt x="12357" y="308919"/>
                </a:cubicBezTo>
                <a:cubicBezTo>
                  <a:pt x="0" y="327454"/>
                  <a:pt x="18536" y="335691"/>
                  <a:pt x="24714" y="333632"/>
                </a:cubicBezTo>
                <a:cubicBezTo>
                  <a:pt x="30892" y="331573"/>
                  <a:pt x="39130" y="298621"/>
                  <a:pt x="49427" y="296562"/>
                </a:cubicBezTo>
                <a:cubicBezTo>
                  <a:pt x="59724" y="294503"/>
                  <a:pt x="78260" y="325395"/>
                  <a:pt x="86498" y="321276"/>
                </a:cubicBezTo>
                <a:cubicBezTo>
                  <a:pt x="94736" y="317157"/>
                  <a:pt x="90616" y="292443"/>
                  <a:pt x="98854" y="271848"/>
                </a:cubicBezTo>
                <a:cubicBezTo>
                  <a:pt x="107092" y="251253"/>
                  <a:pt x="111212" y="230659"/>
                  <a:pt x="135925" y="197708"/>
                </a:cubicBezTo>
                <a:cubicBezTo>
                  <a:pt x="160638" y="164757"/>
                  <a:pt x="232719" y="102972"/>
                  <a:pt x="247135" y="74140"/>
                </a:cubicBezTo>
                <a:cubicBezTo>
                  <a:pt x="261551" y="45308"/>
                  <a:pt x="259492" y="0"/>
                  <a:pt x="234779" y="24713"/>
                </a:cubicBez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3693147" y="3671343"/>
            <a:ext cx="1103739" cy="422328"/>
            <a:chOff x="3807660" y="3734163"/>
            <a:chExt cx="939308" cy="359507"/>
          </a:xfrm>
        </p:grpSpPr>
        <p:sp>
          <p:nvSpPr>
            <p:cNvPr id="60" name="Forme libre 59"/>
            <p:cNvSpPr/>
            <p:nvPr/>
          </p:nvSpPr>
          <p:spPr>
            <a:xfrm>
              <a:off x="3807660" y="3734163"/>
              <a:ext cx="939308" cy="359507"/>
            </a:xfrm>
            <a:custGeom>
              <a:avLst/>
              <a:gdLst>
                <a:gd name="connsiteX0" fmla="*/ 5861 w 840153"/>
                <a:gd name="connsiteY0" fmla="*/ 339969 h 359507"/>
                <a:gd name="connsiteX1" fmla="*/ 158261 w 840153"/>
                <a:gd name="connsiteY1" fmla="*/ 222738 h 359507"/>
                <a:gd name="connsiteX2" fmla="*/ 252045 w 840153"/>
                <a:gd name="connsiteY2" fmla="*/ 128954 h 359507"/>
                <a:gd name="connsiteX3" fmla="*/ 615461 w 840153"/>
                <a:gd name="connsiteY3" fmla="*/ 46892 h 359507"/>
                <a:gd name="connsiteX4" fmla="*/ 814753 w 840153"/>
                <a:gd name="connsiteY4" fmla="*/ 0 h 359507"/>
                <a:gd name="connsiteX5" fmla="*/ 767861 w 840153"/>
                <a:gd name="connsiteY5" fmla="*/ 46892 h 359507"/>
                <a:gd name="connsiteX6" fmla="*/ 650630 w 840153"/>
                <a:gd name="connsiteY6" fmla="*/ 152400 h 359507"/>
                <a:gd name="connsiteX7" fmla="*/ 474784 w 840153"/>
                <a:gd name="connsiteY7" fmla="*/ 222738 h 359507"/>
                <a:gd name="connsiteX8" fmla="*/ 123092 w 840153"/>
                <a:gd name="connsiteY8" fmla="*/ 339969 h 359507"/>
                <a:gd name="connsiteX9" fmla="*/ 5861 w 840153"/>
                <a:gd name="connsiteY9" fmla="*/ 339969 h 35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153" h="359507">
                  <a:moveTo>
                    <a:pt x="5861" y="339969"/>
                  </a:moveTo>
                  <a:cubicBezTo>
                    <a:pt x="11722" y="320431"/>
                    <a:pt x="117230" y="257907"/>
                    <a:pt x="158261" y="222738"/>
                  </a:cubicBezTo>
                  <a:cubicBezTo>
                    <a:pt x="199292" y="187569"/>
                    <a:pt x="175845" y="158262"/>
                    <a:pt x="252045" y="128954"/>
                  </a:cubicBezTo>
                  <a:cubicBezTo>
                    <a:pt x="328245" y="99646"/>
                    <a:pt x="615461" y="46892"/>
                    <a:pt x="615461" y="46892"/>
                  </a:cubicBezTo>
                  <a:cubicBezTo>
                    <a:pt x="709246" y="25400"/>
                    <a:pt x="789353" y="0"/>
                    <a:pt x="814753" y="0"/>
                  </a:cubicBezTo>
                  <a:cubicBezTo>
                    <a:pt x="840153" y="0"/>
                    <a:pt x="795215" y="21492"/>
                    <a:pt x="767861" y="46892"/>
                  </a:cubicBezTo>
                  <a:cubicBezTo>
                    <a:pt x="740507" y="72292"/>
                    <a:pt x="699476" y="123092"/>
                    <a:pt x="650630" y="152400"/>
                  </a:cubicBezTo>
                  <a:cubicBezTo>
                    <a:pt x="601784" y="181708"/>
                    <a:pt x="562707" y="191477"/>
                    <a:pt x="474784" y="222738"/>
                  </a:cubicBezTo>
                  <a:cubicBezTo>
                    <a:pt x="386861" y="253999"/>
                    <a:pt x="199292" y="320431"/>
                    <a:pt x="123092" y="339969"/>
                  </a:cubicBezTo>
                  <a:cubicBezTo>
                    <a:pt x="46892" y="359507"/>
                    <a:pt x="0" y="359507"/>
                    <a:pt x="5861" y="3399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chemeClr val="dk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 rot="20640000">
              <a:off x="4176034" y="3870221"/>
              <a:ext cx="142876" cy="45719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62" name="Forme libre 61"/>
          <p:cNvSpPr/>
          <p:nvPr/>
        </p:nvSpPr>
        <p:spPr>
          <a:xfrm>
            <a:off x="3967136" y="3300039"/>
            <a:ext cx="430757" cy="285480"/>
          </a:xfrm>
          <a:custGeom>
            <a:avLst/>
            <a:gdLst>
              <a:gd name="connsiteX0" fmla="*/ 16476 w 366584"/>
              <a:gd name="connsiteY0" fmla="*/ 6178 h 243015"/>
              <a:gd name="connsiteX1" fmla="*/ 177114 w 366584"/>
              <a:gd name="connsiteY1" fmla="*/ 129746 h 243015"/>
              <a:gd name="connsiteX2" fmla="*/ 350108 w 366584"/>
              <a:gd name="connsiteY2" fmla="*/ 191529 h 243015"/>
              <a:gd name="connsiteX3" fmla="*/ 275968 w 366584"/>
              <a:gd name="connsiteY3" fmla="*/ 203886 h 243015"/>
              <a:gd name="connsiteX4" fmla="*/ 238897 w 366584"/>
              <a:gd name="connsiteY4" fmla="*/ 228600 h 243015"/>
              <a:gd name="connsiteX5" fmla="*/ 238897 w 366584"/>
              <a:gd name="connsiteY5" fmla="*/ 240956 h 243015"/>
              <a:gd name="connsiteX6" fmla="*/ 201827 w 366584"/>
              <a:gd name="connsiteY6" fmla="*/ 216243 h 243015"/>
              <a:gd name="connsiteX7" fmla="*/ 201827 w 366584"/>
              <a:gd name="connsiteY7" fmla="*/ 154459 h 243015"/>
              <a:gd name="connsiteX8" fmla="*/ 78259 w 366584"/>
              <a:gd name="connsiteY8" fmla="*/ 92675 h 243015"/>
              <a:gd name="connsiteX9" fmla="*/ 16476 w 366584"/>
              <a:gd name="connsiteY9" fmla="*/ 6178 h 24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584" h="243015">
                <a:moveTo>
                  <a:pt x="16476" y="6178"/>
                </a:moveTo>
                <a:cubicBezTo>
                  <a:pt x="32952" y="12357"/>
                  <a:pt x="121509" y="98854"/>
                  <a:pt x="177114" y="129746"/>
                </a:cubicBezTo>
                <a:cubicBezTo>
                  <a:pt x="232719" y="160638"/>
                  <a:pt x="333632" y="179172"/>
                  <a:pt x="350108" y="191529"/>
                </a:cubicBezTo>
                <a:cubicBezTo>
                  <a:pt x="366584" y="203886"/>
                  <a:pt x="294503" y="197708"/>
                  <a:pt x="275968" y="203886"/>
                </a:cubicBezTo>
                <a:cubicBezTo>
                  <a:pt x="257433" y="210064"/>
                  <a:pt x="245076" y="222422"/>
                  <a:pt x="238897" y="228600"/>
                </a:cubicBezTo>
                <a:cubicBezTo>
                  <a:pt x="232719" y="234778"/>
                  <a:pt x="245075" y="243015"/>
                  <a:pt x="238897" y="240956"/>
                </a:cubicBezTo>
                <a:cubicBezTo>
                  <a:pt x="232719" y="238897"/>
                  <a:pt x="208005" y="230659"/>
                  <a:pt x="201827" y="216243"/>
                </a:cubicBezTo>
                <a:cubicBezTo>
                  <a:pt x="195649" y="201827"/>
                  <a:pt x="222422" y="175054"/>
                  <a:pt x="201827" y="154459"/>
                </a:cubicBezTo>
                <a:cubicBezTo>
                  <a:pt x="181232" y="133864"/>
                  <a:pt x="105032" y="115329"/>
                  <a:pt x="78259" y="92675"/>
                </a:cubicBezTo>
                <a:cubicBezTo>
                  <a:pt x="51486" y="70021"/>
                  <a:pt x="0" y="0"/>
                  <a:pt x="16476" y="6178"/>
                </a:cubicBez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63" name="Groupe 78"/>
          <p:cNvGrpSpPr/>
          <p:nvPr/>
        </p:nvGrpSpPr>
        <p:grpSpPr>
          <a:xfrm>
            <a:off x="6328211" y="4252393"/>
            <a:ext cx="378433" cy="291679"/>
            <a:chOff x="3887189" y="3334987"/>
            <a:chExt cx="536369" cy="453241"/>
          </a:xfrm>
        </p:grpSpPr>
        <p:sp>
          <p:nvSpPr>
            <p:cNvPr id="64" name="Forme libre 63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66" name="Groupe 78"/>
          <p:cNvGrpSpPr/>
          <p:nvPr/>
        </p:nvGrpSpPr>
        <p:grpSpPr>
          <a:xfrm>
            <a:off x="6175811" y="4385745"/>
            <a:ext cx="378433" cy="291679"/>
            <a:chOff x="3887189" y="3334987"/>
            <a:chExt cx="536369" cy="453241"/>
          </a:xfrm>
        </p:grpSpPr>
        <p:sp>
          <p:nvSpPr>
            <p:cNvPr id="67" name="Forme libre 66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69" name="Groupe 78"/>
          <p:cNvGrpSpPr/>
          <p:nvPr/>
        </p:nvGrpSpPr>
        <p:grpSpPr>
          <a:xfrm>
            <a:off x="5996632" y="4171431"/>
            <a:ext cx="378433" cy="291679"/>
            <a:chOff x="3887189" y="3334987"/>
            <a:chExt cx="536369" cy="453241"/>
          </a:xfrm>
        </p:grpSpPr>
        <p:sp>
          <p:nvSpPr>
            <p:cNvPr id="70" name="Forme libre 69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72" name="Groupe 78"/>
          <p:cNvGrpSpPr/>
          <p:nvPr/>
        </p:nvGrpSpPr>
        <p:grpSpPr>
          <a:xfrm>
            <a:off x="2246721" y="2599795"/>
            <a:ext cx="378433" cy="291679"/>
            <a:chOff x="3887189" y="3334987"/>
            <a:chExt cx="536369" cy="453241"/>
          </a:xfrm>
        </p:grpSpPr>
        <p:sp>
          <p:nvSpPr>
            <p:cNvPr id="73" name="Forme libre 72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75" name="Forme libre 74"/>
          <p:cNvSpPr/>
          <p:nvPr/>
        </p:nvSpPr>
        <p:spPr>
          <a:xfrm>
            <a:off x="3282476" y="3205486"/>
            <a:ext cx="419718" cy="167842"/>
          </a:xfrm>
          <a:custGeom>
            <a:avLst/>
            <a:gdLst>
              <a:gd name="connsiteX0" fmla="*/ 0 w 742950"/>
              <a:gd name="connsiteY0" fmla="*/ 0 h 704850"/>
              <a:gd name="connsiteX1" fmla="*/ 57150 w 742950"/>
              <a:gd name="connsiteY1" fmla="*/ 190500 h 704850"/>
              <a:gd name="connsiteX2" fmla="*/ 228600 w 742950"/>
              <a:gd name="connsiteY2" fmla="*/ 400050 h 704850"/>
              <a:gd name="connsiteX3" fmla="*/ 438150 w 742950"/>
              <a:gd name="connsiteY3" fmla="*/ 552450 h 704850"/>
              <a:gd name="connsiteX4" fmla="*/ 742950 w 742950"/>
              <a:gd name="connsiteY4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04850">
                <a:moveTo>
                  <a:pt x="0" y="0"/>
                </a:moveTo>
                <a:cubicBezTo>
                  <a:pt x="9525" y="61912"/>
                  <a:pt x="19050" y="123825"/>
                  <a:pt x="57150" y="190500"/>
                </a:cubicBezTo>
                <a:cubicBezTo>
                  <a:pt x="95250" y="257175"/>
                  <a:pt x="165100" y="339725"/>
                  <a:pt x="228600" y="400050"/>
                </a:cubicBezTo>
                <a:cubicBezTo>
                  <a:pt x="292100" y="460375"/>
                  <a:pt x="352425" y="501650"/>
                  <a:pt x="438150" y="552450"/>
                </a:cubicBezTo>
                <a:cubicBezTo>
                  <a:pt x="523875" y="603250"/>
                  <a:pt x="633412" y="654050"/>
                  <a:pt x="742950" y="7048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2083907" y="3247347"/>
            <a:ext cx="1259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L- Selectines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449807" y="3533099"/>
            <a:ext cx="1175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CD34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216442" y="3363293"/>
            <a:ext cx="671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LFA-1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3112155" y="3677105"/>
            <a:ext cx="75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ICAM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4002260" y="3248477"/>
            <a:ext cx="671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VLA-4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315641" y="4012782"/>
            <a:ext cx="1091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Rooling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280936" y="4326948"/>
            <a:ext cx="142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Adhésion 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612130" y="4454958"/>
            <a:ext cx="167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Migration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Trans-endothéliale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4" name="Forme libre 83"/>
          <p:cNvSpPr/>
          <p:nvPr/>
        </p:nvSpPr>
        <p:spPr>
          <a:xfrm>
            <a:off x="4439597" y="4736389"/>
            <a:ext cx="587605" cy="335685"/>
          </a:xfrm>
          <a:custGeom>
            <a:avLst/>
            <a:gdLst>
              <a:gd name="connsiteX0" fmla="*/ 0 w 742950"/>
              <a:gd name="connsiteY0" fmla="*/ 0 h 704850"/>
              <a:gd name="connsiteX1" fmla="*/ 57150 w 742950"/>
              <a:gd name="connsiteY1" fmla="*/ 190500 h 704850"/>
              <a:gd name="connsiteX2" fmla="*/ 228600 w 742950"/>
              <a:gd name="connsiteY2" fmla="*/ 400050 h 704850"/>
              <a:gd name="connsiteX3" fmla="*/ 438150 w 742950"/>
              <a:gd name="connsiteY3" fmla="*/ 552450 h 704850"/>
              <a:gd name="connsiteX4" fmla="*/ 742950 w 742950"/>
              <a:gd name="connsiteY4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04850">
                <a:moveTo>
                  <a:pt x="0" y="0"/>
                </a:moveTo>
                <a:cubicBezTo>
                  <a:pt x="9525" y="61912"/>
                  <a:pt x="19050" y="123825"/>
                  <a:pt x="57150" y="190500"/>
                </a:cubicBezTo>
                <a:cubicBezTo>
                  <a:pt x="95250" y="257175"/>
                  <a:pt x="165100" y="339725"/>
                  <a:pt x="228600" y="400050"/>
                </a:cubicBezTo>
                <a:cubicBezTo>
                  <a:pt x="292100" y="460375"/>
                  <a:pt x="352425" y="501650"/>
                  <a:pt x="438150" y="552450"/>
                </a:cubicBezTo>
                <a:cubicBezTo>
                  <a:pt x="523875" y="603250"/>
                  <a:pt x="633412" y="654050"/>
                  <a:pt x="742950" y="7048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>
            <a:spLocks noChangeAspect="1"/>
          </p:cNvSpPr>
          <p:nvPr/>
        </p:nvSpPr>
        <p:spPr>
          <a:xfrm rot="24300000">
            <a:off x="4012432" y="3136504"/>
            <a:ext cx="175413" cy="142816"/>
          </a:xfrm>
          <a:custGeom>
            <a:avLst/>
            <a:gdLst>
              <a:gd name="connsiteX0" fmla="*/ 0 w 1155700"/>
              <a:gd name="connsiteY0" fmla="*/ 1758950 h 1773767"/>
              <a:gd name="connsiteX1" fmla="*/ 152400 w 1155700"/>
              <a:gd name="connsiteY1" fmla="*/ 6350 h 1773767"/>
              <a:gd name="connsiteX2" fmla="*/ 292100 w 1155700"/>
              <a:gd name="connsiteY2" fmla="*/ 1720850 h 1773767"/>
              <a:gd name="connsiteX3" fmla="*/ 469900 w 1155700"/>
              <a:gd name="connsiteY3" fmla="*/ 6350 h 1773767"/>
              <a:gd name="connsiteX4" fmla="*/ 635000 w 1155700"/>
              <a:gd name="connsiteY4" fmla="*/ 1682750 h 1773767"/>
              <a:gd name="connsiteX5" fmla="*/ 774700 w 1155700"/>
              <a:gd name="connsiteY5" fmla="*/ 6350 h 1773767"/>
              <a:gd name="connsiteX6" fmla="*/ 901700 w 1155700"/>
              <a:gd name="connsiteY6" fmla="*/ 1657350 h 1773767"/>
              <a:gd name="connsiteX7" fmla="*/ 1155700 w 1155700"/>
              <a:gd name="connsiteY7" fmla="*/ 704850 h 177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700" h="1773767">
                <a:moveTo>
                  <a:pt x="0" y="1758950"/>
                </a:moveTo>
                <a:cubicBezTo>
                  <a:pt x="51858" y="885825"/>
                  <a:pt x="103717" y="12700"/>
                  <a:pt x="152400" y="6350"/>
                </a:cubicBezTo>
                <a:cubicBezTo>
                  <a:pt x="201083" y="0"/>
                  <a:pt x="239183" y="1720850"/>
                  <a:pt x="292100" y="1720850"/>
                </a:cubicBezTo>
                <a:cubicBezTo>
                  <a:pt x="345017" y="1720850"/>
                  <a:pt x="412750" y="12700"/>
                  <a:pt x="469900" y="6350"/>
                </a:cubicBezTo>
                <a:cubicBezTo>
                  <a:pt x="527050" y="0"/>
                  <a:pt x="584200" y="1682750"/>
                  <a:pt x="635000" y="1682750"/>
                </a:cubicBezTo>
                <a:cubicBezTo>
                  <a:pt x="685800" y="1682750"/>
                  <a:pt x="730250" y="10583"/>
                  <a:pt x="774700" y="6350"/>
                </a:cubicBezTo>
                <a:cubicBezTo>
                  <a:pt x="819150" y="2117"/>
                  <a:pt x="838200" y="1540933"/>
                  <a:pt x="901700" y="1657350"/>
                </a:cubicBezTo>
                <a:cubicBezTo>
                  <a:pt x="965200" y="1773767"/>
                  <a:pt x="1060450" y="1239308"/>
                  <a:pt x="1155700" y="70485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e 78"/>
          <p:cNvGrpSpPr/>
          <p:nvPr/>
        </p:nvGrpSpPr>
        <p:grpSpPr>
          <a:xfrm>
            <a:off x="3746919" y="3171299"/>
            <a:ext cx="378433" cy="291679"/>
            <a:chOff x="3887189" y="3334987"/>
            <a:chExt cx="536369" cy="453241"/>
          </a:xfrm>
        </p:grpSpPr>
        <p:sp>
          <p:nvSpPr>
            <p:cNvPr id="87" name="Forme libre 86"/>
            <p:cNvSpPr/>
            <p:nvPr/>
          </p:nvSpPr>
          <p:spPr>
            <a:xfrm>
              <a:off x="3887189" y="3334987"/>
              <a:ext cx="536369" cy="453241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8" name="Forme libre 87"/>
            <p:cNvSpPr/>
            <p:nvPr/>
          </p:nvSpPr>
          <p:spPr>
            <a:xfrm>
              <a:off x="3964871" y="3405250"/>
              <a:ext cx="389535" cy="298803"/>
            </a:xfrm>
            <a:custGeom>
              <a:avLst/>
              <a:gdLst>
                <a:gd name="connsiteX0" fmla="*/ 114795 w 536369"/>
                <a:gd name="connsiteY0" fmla="*/ 49481 h 453241"/>
                <a:gd name="connsiteX1" fmla="*/ 245424 w 536369"/>
                <a:gd name="connsiteY1" fmla="*/ 1979 h 453241"/>
                <a:gd name="connsiteX2" fmla="*/ 411679 w 536369"/>
                <a:gd name="connsiteY2" fmla="*/ 37605 h 453241"/>
                <a:gd name="connsiteX3" fmla="*/ 518556 w 536369"/>
                <a:gd name="connsiteY3" fmla="*/ 144483 h 453241"/>
                <a:gd name="connsiteX4" fmla="*/ 518556 w 536369"/>
                <a:gd name="connsiteY4" fmla="*/ 298862 h 453241"/>
                <a:gd name="connsiteX5" fmla="*/ 411679 w 536369"/>
                <a:gd name="connsiteY5" fmla="*/ 417616 h 453241"/>
                <a:gd name="connsiteX6" fmla="*/ 197923 w 536369"/>
                <a:gd name="connsiteY6" fmla="*/ 441366 h 453241"/>
                <a:gd name="connsiteX7" fmla="*/ 31668 w 536369"/>
                <a:gd name="connsiteY7" fmla="*/ 346364 h 453241"/>
                <a:gd name="connsiteX8" fmla="*/ 7917 w 536369"/>
                <a:gd name="connsiteY8" fmla="*/ 227610 h 453241"/>
                <a:gd name="connsiteX9" fmla="*/ 114795 w 536369"/>
                <a:gd name="connsiteY9" fmla="*/ 49481 h 4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369" h="453241">
                  <a:moveTo>
                    <a:pt x="114795" y="49481"/>
                  </a:moveTo>
                  <a:cubicBezTo>
                    <a:pt x="154380" y="11876"/>
                    <a:pt x="195943" y="3958"/>
                    <a:pt x="245424" y="1979"/>
                  </a:cubicBezTo>
                  <a:cubicBezTo>
                    <a:pt x="294905" y="0"/>
                    <a:pt x="366157" y="13854"/>
                    <a:pt x="411679" y="37605"/>
                  </a:cubicBezTo>
                  <a:cubicBezTo>
                    <a:pt x="457201" y="61356"/>
                    <a:pt x="500743" y="100940"/>
                    <a:pt x="518556" y="144483"/>
                  </a:cubicBezTo>
                  <a:cubicBezTo>
                    <a:pt x="536369" y="188026"/>
                    <a:pt x="536369" y="253340"/>
                    <a:pt x="518556" y="298862"/>
                  </a:cubicBezTo>
                  <a:cubicBezTo>
                    <a:pt x="500743" y="344384"/>
                    <a:pt x="465118" y="393865"/>
                    <a:pt x="411679" y="417616"/>
                  </a:cubicBezTo>
                  <a:cubicBezTo>
                    <a:pt x="358240" y="441367"/>
                    <a:pt x="261258" y="453241"/>
                    <a:pt x="197923" y="441366"/>
                  </a:cubicBezTo>
                  <a:cubicBezTo>
                    <a:pt x="134588" y="429491"/>
                    <a:pt x="63336" y="381990"/>
                    <a:pt x="31668" y="346364"/>
                  </a:cubicBezTo>
                  <a:cubicBezTo>
                    <a:pt x="0" y="310738"/>
                    <a:pt x="1979" y="275111"/>
                    <a:pt x="7917" y="227610"/>
                  </a:cubicBezTo>
                  <a:cubicBezTo>
                    <a:pt x="13855" y="180109"/>
                    <a:pt x="75210" y="87086"/>
                    <a:pt x="114795" y="4948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/>
            </a:scene3d>
            <a:sp3d prstMaterial="softEdge">
              <a:bevelT w="222250" h="63500"/>
            </a:sp3d>
          </p:spPr>
          <p:txBody>
            <a:bodyPr rtlCol="0" anchor="ctr"/>
            <a:lstStyle/>
            <a:p>
              <a:pPr algn="ctr"/>
              <a:endParaRPr lang="fr-FR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89" name="Ellipse 88"/>
          <p:cNvSpPr/>
          <p:nvPr/>
        </p:nvSpPr>
        <p:spPr>
          <a:xfrm>
            <a:off x="3920349" y="3702269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4063225" y="3702269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3205969" y="3559393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420283" y="3630831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3777473" y="3782081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94" name="Forme libre 93"/>
          <p:cNvSpPr/>
          <p:nvPr/>
        </p:nvSpPr>
        <p:spPr>
          <a:xfrm>
            <a:off x="2536899" y="2891484"/>
            <a:ext cx="335775" cy="251764"/>
          </a:xfrm>
          <a:custGeom>
            <a:avLst/>
            <a:gdLst>
              <a:gd name="connsiteX0" fmla="*/ 0 w 742950"/>
              <a:gd name="connsiteY0" fmla="*/ 0 h 704850"/>
              <a:gd name="connsiteX1" fmla="*/ 57150 w 742950"/>
              <a:gd name="connsiteY1" fmla="*/ 190500 h 704850"/>
              <a:gd name="connsiteX2" fmla="*/ 228600 w 742950"/>
              <a:gd name="connsiteY2" fmla="*/ 400050 h 704850"/>
              <a:gd name="connsiteX3" fmla="*/ 438150 w 742950"/>
              <a:gd name="connsiteY3" fmla="*/ 552450 h 704850"/>
              <a:gd name="connsiteX4" fmla="*/ 742950 w 742950"/>
              <a:gd name="connsiteY4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04850">
                <a:moveTo>
                  <a:pt x="0" y="0"/>
                </a:moveTo>
                <a:cubicBezTo>
                  <a:pt x="9525" y="61912"/>
                  <a:pt x="19050" y="123825"/>
                  <a:pt x="57150" y="190500"/>
                </a:cubicBezTo>
                <a:cubicBezTo>
                  <a:pt x="95250" y="257175"/>
                  <a:pt x="165100" y="339725"/>
                  <a:pt x="228600" y="400050"/>
                </a:cubicBezTo>
                <a:cubicBezTo>
                  <a:pt x="292100" y="460375"/>
                  <a:pt x="352425" y="501650"/>
                  <a:pt x="438150" y="552450"/>
                </a:cubicBezTo>
                <a:cubicBezTo>
                  <a:pt x="523875" y="603250"/>
                  <a:pt x="633412" y="654050"/>
                  <a:pt x="742950" y="7048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 94"/>
          <p:cNvSpPr/>
          <p:nvPr/>
        </p:nvSpPr>
        <p:spPr>
          <a:xfrm>
            <a:off x="4521317" y="3391506"/>
            <a:ext cx="842587" cy="438395"/>
          </a:xfrm>
          <a:custGeom>
            <a:avLst/>
            <a:gdLst>
              <a:gd name="connsiteX0" fmla="*/ 37123 w 717061"/>
              <a:gd name="connsiteY0" fmla="*/ 371230 h 373184"/>
              <a:gd name="connsiteX1" fmla="*/ 95738 w 717061"/>
              <a:gd name="connsiteY1" fmla="*/ 336061 h 373184"/>
              <a:gd name="connsiteX2" fmla="*/ 95738 w 717061"/>
              <a:gd name="connsiteY2" fmla="*/ 265722 h 373184"/>
              <a:gd name="connsiteX3" fmla="*/ 494323 w 717061"/>
              <a:gd name="connsiteY3" fmla="*/ 89876 h 373184"/>
              <a:gd name="connsiteX4" fmla="*/ 658446 w 717061"/>
              <a:gd name="connsiteY4" fmla="*/ 7815 h 373184"/>
              <a:gd name="connsiteX5" fmla="*/ 670169 w 717061"/>
              <a:gd name="connsiteY5" fmla="*/ 42984 h 373184"/>
              <a:gd name="connsiteX6" fmla="*/ 705338 w 717061"/>
              <a:gd name="connsiteY6" fmla="*/ 54707 h 373184"/>
              <a:gd name="connsiteX7" fmla="*/ 599831 w 717061"/>
              <a:gd name="connsiteY7" fmla="*/ 171938 h 373184"/>
              <a:gd name="connsiteX8" fmla="*/ 318477 w 717061"/>
              <a:gd name="connsiteY8" fmla="*/ 324338 h 373184"/>
              <a:gd name="connsiteX9" fmla="*/ 37123 w 717061"/>
              <a:gd name="connsiteY9" fmla="*/ 371230 h 3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061" h="373184">
                <a:moveTo>
                  <a:pt x="37123" y="371230"/>
                </a:moveTo>
                <a:cubicBezTo>
                  <a:pt x="0" y="373184"/>
                  <a:pt x="85969" y="353646"/>
                  <a:pt x="95738" y="336061"/>
                </a:cubicBezTo>
                <a:cubicBezTo>
                  <a:pt x="105507" y="318476"/>
                  <a:pt x="29307" y="306753"/>
                  <a:pt x="95738" y="265722"/>
                </a:cubicBezTo>
                <a:cubicBezTo>
                  <a:pt x="162169" y="224691"/>
                  <a:pt x="400538" y="132860"/>
                  <a:pt x="494323" y="89876"/>
                </a:cubicBezTo>
                <a:cubicBezTo>
                  <a:pt x="588108" y="46892"/>
                  <a:pt x="629138" y="15630"/>
                  <a:pt x="658446" y="7815"/>
                </a:cubicBezTo>
                <a:cubicBezTo>
                  <a:pt x="687754" y="0"/>
                  <a:pt x="662354" y="35169"/>
                  <a:pt x="670169" y="42984"/>
                </a:cubicBezTo>
                <a:cubicBezTo>
                  <a:pt x="677984" y="50799"/>
                  <a:pt x="717061" y="33215"/>
                  <a:pt x="705338" y="54707"/>
                </a:cubicBezTo>
                <a:cubicBezTo>
                  <a:pt x="693615" y="76199"/>
                  <a:pt x="664308" y="127000"/>
                  <a:pt x="599831" y="171938"/>
                </a:cubicBezTo>
                <a:cubicBezTo>
                  <a:pt x="535354" y="216877"/>
                  <a:pt x="416169" y="287215"/>
                  <a:pt x="318477" y="324338"/>
                </a:cubicBezTo>
                <a:cubicBezTo>
                  <a:pt x="220785" y="361461"/>
                  <a:pt x="74246" y="369276"/>
                  <a:pt x="37123" y="37123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96" name="Forme libre 95"/>
          <p:cNvSpPr/>
          <p:nvPr/>
        </p:nvSpPr>
        <p:spPr>
          <a:xfrm>
            <a:off x="5235953" y="3068401"/>
            <a:ext cx="569377" cy="495776"/>
          </a:xfrm>
          <a:custGeom>
            <a:avLst/>
            <a:gdLst>
              <a:gd name="connsiteX0" fmla="*/ 35169 w 484553"/>
              <a:gd name="connsiteY0" fmla="*/ 312615 h 422030"/>
              <a:gd name="connsiteX1" fmla="*/ 199292 w 484553"/>
              <a:gd name="connsiteY1" fmla="*/ 207107 h 422030"/>
              <a:gd name="connsiteX2" fmla="*/ 375138 w 484553"/>
              <a:gd name="connsiteY2" fmla="*/ 66430 h 422030"/>
              <a:gd name="connsiteX3" fmla="*/ 468922 w 484553"/>
              <a:gd name="connsiteY3" fmla="*/ 7815 h 422030"/>
              <a:gd name="connsiteX4" fmla="*/ 468922 w 484553"/>
              <a:gd name="connsiteY4" fmla="*/ 113322 h 422030"/>
              <a:gd name="connsiteX5" fmla="*/ 375138 w 484553"/>
              <a:gd name="connsiteY5" fmla="*/ 171938 h 422030"/>
              <a:gd name="connsiteX6" fmla="*/ 316522 w 484553"/>
              <a:gd name="connsiteY6" fmla="*/ 277445 h 422030"/>
              <a:gd name="connsiteX7" fmla="*/ 152399 w 484553"/>
              <a:gd name="connsiteY7" fmla="*/ 371230 h 422030"/>
              <a:gd name="connsiteX8" fmla="*/ 23446 w 484553"/>
              <a:gd name="connsiteY8" fmla="*/ 418122 h 422030"/>
              <a:gd name="connsiteX9" fmla="*/ 35169 w 484553"/>
              <a:gd name="connsiteY9" fmla="*/ 312615 h 42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553" h="422030">
                <a:moveTo>
                  <a:pt x="35169" y="312615"/>
                </a:moveTo>
                <a:cubicBezTo>
                  <a:pt x="64477" y="277446"/>
                  <a:pt x="142631" y="248138"/>
                  <a:pt x="199292" y="207107"/>
                </a:cubicBezTo>
                <a:cubicBezTo>
                  <a:pt x="255953" y="166076"/>
                  <a:pt x="330200" y="99645"/>
                  <a:pt x="375138" y="66430"/>
                </a:cubicBezTo>
                <a:cubicBezTo>
                  <a:pt x="420076" y="33215"/>
                  <a:pt x="453291" y="0"/>
                  <a:pt x="468922" y="7815"/>
                </a:cubicBezTo>
                <a:cubicBezTo>
                  <a:pt x="484553" y="15630"/>
                  <a:pt x="484553" y="85968"/>
                  <a:pt x="468922" y="113322"/>
                </a:cubicBezTo>
                <a:cubicBezTo>
                  <a:pt x="453291" y="140676"/>
                  <a:pt x="400538" y="144584"/>
                  <a:pt x="375138" y="171938"/>
                </a:cubicBezTo>
                <a:cubicBezTo>
                  <a:pt x="349738" y="199292"/>
                  <a:pt x="353645" y="244230"/>
                  <a:pt x="316522" y="277445"/>
                </a:cubicBezTo>
                <a:cubicBezTo>
                  <a:pt x="279399" y="310660"/>
                  <a:pt x="201245" y="347784"/>
                  <a:pt x="152399" y="371230"/>
                </a:cubicBezTo>
                <a:cubicBezTo>
                  <a:pt x="103553" y="394676"/>
                  <a:pt x="46892" y="422030"/>
                  <a:pt x="23446" y="418122"/>
                </a:cubicBezTo>
                <a:cubicBezTo>
                  <a:pt x="0" y="414214"/>
                  <a:pt x="5861" y="347784"/>
                  <a:pt x="35169" y="31261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5662691" y="2835096"/>
            <a:ext cx="688764" cy="422329"/>
          </a:xfrm>
          <a:custGeom>
            <a:avLst/>
            <a:gdLst>
              <a:gd name="connsiteX0" fmla="*/ 107462 w 586154"/>
              <a:gd name="connsiteY0" fmla="*/ 168031 h 359508"/>
              <a:gd name="connsiteX1" fmla="*/ 236416 w 586154"/>
              <a:gd name="connsiteY1" fmla="*/ 74246 h 359508"/>
              <a:gd name="connsiteX2" fmla="*/ 400539 w 586154"/>
              <a:gd name="connsiteY2" fmla="*/ 3908 h 359508"/>
              <a:gd name="connsiteX3" fmla="*/ 576385 w 586154"/>
              <a:gd name="connsiteY3" fmla="*/ 50800 h 359508"/>
              <a:gd name="connsiteX4" fmla="*/ 459154 w 586154"/>
              <a:gd name="connsiteY4" fmla="*/ 121138 h 359508"/>
              <a:gd name="connsiteX5" fmla="*/ 377092 w 586154"/>
              <a:gd name="connsiteY5" fmla="*/ 191477 h 359508"/>
              <a:gd name="connsiteX6" fmla="*/ 248139 w 586154"/>
              <a:gd name="connsiteY6" fmla="*/ 261815 h 359508"/>
              <a:gd name="connsiteX7" fmla="*/ 154354 w 586154"/>
              <a:gd name="connsiteY7" fmla="*/ 332154 h 359508"/>
              <a:gd name="connsiteX8" fmla="*/ 25400 w 586154"/>
              <a:gd name="connsiteY8" fmla="*/ 355600 h 359508"/>
              <a:gd name="connsiteX9" fmla="*/ 13677 w 586154"/>
              <a:gd name="connsiteY9" fmla="*/ 308708 h 359508"/>
              <a:gd name="connsiteX10" fmla="*/ 107462 w 586154"/>
              <a:gd name="connsiteY10" fmla="*/ 168031 h 35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54" h="359508">
                <a:moveTo>
                  <a:pt x="107462" y="168031"/>
                </a:moveTo>
                <a:cubicBezTo>
                  <a:pt x="144585" y="128954"/>
                  <a:pt x="187570" y="101600"/>
                  <a:pt x="236416" y="74246"/>
                </a:cubicBezTo>
                <a:cubicBezTo>
                  <a:pt x="285262" y="46892"/>
                  <a:pt x="343878" y="7816"/>
                  <a:pt x="400539" y="3908"/>
                </a:cubicBezTo>
                <a:cubicBezTo>
                  <a:pt x="457201" y="0"/>
                  <a:pt x="566616" y="31262"/>
                  <a:pt x="576385" y="50800"/>
                </a:cubicBezTo>
                <a:cubicBezTo>
                  <a:pt x="586154" y="70338"/>
                  <a:pt x="492370" y="97692"/>
                  <a:pt x="459154" y="121138"/>
                </a:cubicBezTo>
                <a:cubicBezTo>
                  <a:pt x="425939" y="144584"/>
                  <a:pt x="412261" y="168031"/>
                  <a:pt x="377092" y="191477"/>
                </a:cubicBezTo>
                <a:cubicBezTo>
                  <a:pt x="341923" y="214923"/>
                  <a:pt x="285262" y="238369"/>
                  <a:pt x="248139" y="261815"/>
                </a:cubicBezTo>
                <a:cubicBezTo>
                  <a:pt x="211016" y="285261"/>
                  <a:pt x="191477" y="316523"/>
                  <a:pt x="154354" y="332154"/>
                </a:cubicBezTo>
                <a:cubicBezTo>
                  <a:pt x="117231" y="347785"/>
                  <a:pt x="48846" y="359508"/>
                  <a:pt x="25400" y="355600"/>
                </a:cubicBezTo>
                <a:cubicBezTo>
                  <a:pt x="1954" y="351692"/>
                  <a:pt x="0" y="334108"/>
                  <a:pt x="13677" y="308708"/>
                </a:cubicBezTo>
                <a:cubicBezTo>
                  <a:pt x="27354" y="283308"/>
                  <a:pt x="70339" y="207108"/>
                  <a:pt x="107462" y="168031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98" name="Forme libre 97"/>
          <p:cNvSpPr/>
          <p:nvPr/>
        </p:nvSpPr>
        <p:spPr>
          <a:xfrm>
            <a:off x="6130421" y="2559205"/>
            <a:ext cx="606111" cy="385603"/>
          </a:xfrm>
          <a:custGeom>
            <a:avLst/>
            <a:gdLst>
              <a:gd name="connsiteX0" fmla="*/ 23446 w 515815"/>
              <a:gd name="connsiteY0" fmla="*/ 285261 h 328245"/>
              <a:gd name="connsiteX1" fmla="*/ 211015 w 515815"/>
              <a:gd name="connsiteY1" fmla="*/ 168030 h 328245"/>
              <a:gd name="connsiteX2" fmla="*/ 468923 w 515815"/>
              <a:gd name="connsiteY2" fmla="*/ 27354 h 328245"/>
              <a:gd name="connsiteX3" fmla="*/ 492369 w 515815"/>
              <a:gd name="connsiteY3" fmla="*/ 3907 h 328245"/>
              <a:gd name="connsiteX4" fmla="*/ 504092 w 515815"/>
              <a:gd name="connsiteY4" fmla="*/ 39077 h 328245"/>
              <a:gd name="connsiteX5" fmla="*/ 445477 w 515815"/>
              <a:gd name="connsiteY5" fmla="*/ 121138 h 328245"/>
              <a:gd name="connsiteX6" fmla="*/ 363415 w 515815"/>
              <a:gd name="connsiteY6" fmla="*/ 203200 h 328245"/>
              <a:gd name="connsiteX7" fmla="*/ 199292 w 515815"/>
              <a:gd name="connsiteY7" fmla="*/ 308707 h 328245"/>
              <a:gd name="connsiteX8" fmla="*/ 70338 w 515815"/>
              <a:gd name="connsiteY8" fmla="*/ 320430 h 328245"/>
              <a:gd name="connsiteX9" fmla="*/ 23446 w 515815"/>
              <a:gd name="connsiteY9" fmla="*/ 285261 h 32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815" h="328245">
                <a:moveTo>
                  <a:pt x="23446" y="285261"/>
                </a:moveTo>
                <a:cubicBezTo>
                  <a:pt x="46892" y="259861"/>
                  <a:pt x="136769" y="211014"/>
                  <a:pt x="211015" y="168030"/>
                </a:cubicBezTo>
                <a:cubicBezTo>
                  <a:pt x="285261" y="125046"/>
                  <a:pt x="422031" y="54708"/>
                  <a:pt x="468923" y="27354"/>
                </a:cubicBezTo>
                <a:cubicBezTo>
                  <a:pt x="515815" y="0"/>
                  <a:pt x="486508" y="1953"/>
                  <a:pt x="492369" y="3907"/>
                </a:cubicBezTo>
                <a:cubicBezTo>
                  <a:pt x="498231" y="5861"/>
                  <a:pt x="511907" y="19539"/>
                  <a:pt x="504092" y="39077"/>
                </a:cubicBezTo>
                <a:cubicBezTo>
                  <a:pt x="496277" y="58615"/>
                  <a:pt x="468923" y="93784"/>
                  <a:pt x="445477" y="121138"/>
                </a:cubicBezTo>
                <a:cubicBezTo>
                  <a:pt x="422031" y="148492"/>
                  <a:pt x="404446" y="171939"/>
                  <a:pt x="363415" y="203200"/>
                </a:cubicBezTo>
                <a:cubicBezTo>
                  <a:pt x="322384" y="234462"/>
                  <a:pt x="248138" y="289169"/>
                  <a:pt x="199292" y="308707"/>
                </a:cubicBezTo>
                <a:cubicBezTo>
                  <a:pt x="150446" y="328245"/>
                  <a:pt x="103553" y="318476"/>
                  <a:pt x="70338" y="320430"/>
                </a:cubicBezTo>
                <a:cubicBezTo>
                  <a:pt x="37123" y="322384"/>
                  <a:pt x="0" y="310661"/>
                  <a:pt x="23446" y="285261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99" name="Forme libre 98"/>
          <p:cNvSpPr/>
          <p:nvPr/>
        </p:nvSpPr>
        <p:spPr>
          <a:xfrm>
            <a:off x="6675772" y="2378159"/>
            <a:ext cx="321423" cy="289203"/>
          </a:xfrm>
          <a:custGeom>
            <a:avLst/>
            <a:gdLst>
              <a:gd name="connsiteX0" fmla="*/ 0 w 273538"/>
              <a:gd name="connsiteY0" fmla="*/ 222738 h 246184"/>
              <a:gd name="connsiteX1" fmla="*/ 82061 w 273538"/>
              <a:gd name="connsiteY1" fmla="*/ 117231 h 246184"/>
              <a:gd name="connsiteX2" fmla="*/ 234461 w 273538"/>
              <a:gd name="connsiteY2" fmla="*/ 11723 h 246184"/>
              <a:gd name="connsiteX3" fmla="*/ 269630 w 273538"/>
              <a:gd name="connsiteY3" fmla="*/ 46892 h 246184"/>
              <a:gd name="connsiteX4" fmla="*/ 211015 w 273538"/>
              <a:gd name="connsiteY4" fmla="*/ 117231 h 246184"/>
              <a:gd name="connsiteX5" fmla="*/ 82061 w 273538"/>
              <a:gd name="connsiteY5" fmla="*/ 222738 h 246184"/>
              <a:gd name="connsiteX6" fmla="*/ 0 w 273538"/>
              <a:gd name="connsiteY6" fmla="*/ 222738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538" h="246184">
                <a:moveTo>
                  <a:pt x="0" y="222738"/>
                </a:moveTo>
                <a:cubicBezTo>
                  <a:pt x="0" y="205154"/>
                  <a:pt x="42984" y="152400"/>
                  <a:pt x="82061" y="117231"/>
                </a:cubicBezTo>
                <a:cubicBezTo>
                  <a:pt x="121138" y="82062"/>
                  <a:pt x="203200" y="23446"/>
                  <a:pt x="234461" y="11723"/>
                </a:cubicBezTo>
                <a:cubicBezTo>
                  <a:pt x="265723" y="0"/>
                  <a:pt x="273538" y="29307"/>
                  <a:pt x="269630" y="46892"/>
                </a:cubicBezTo>
                <a:cubicBezTo>
                  <a:pt x="265722" y="64477"/>
                  <a:pt x="242277" y="87923"/>
                  <a:pt x="211015" y="117231"/>
                </a:cubicBezTo>
                <a:cubicBezTo>
                  <a:pt x="179754" y="146539"/>
                  <a:pt x="117230" y="199292"/>
                  <a:pt x="82061" y="222738"/>
                </a:cubicBezTo>
                <a:cubicBezTo>
                  <a:pt x="46892" y="246184"/>
                  <a:pt x="0" y="240322"/>
                  <a:pt x="0" y="222738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00" name="Forme libre 99"/>
          <p:cNvSpPr/>
          <p:nvPr/>
        </p:nvSpPr>
        <p:spPr>
          <a:xfrm rot="10164974">
            <a:off x="4437946" y="2286988"/>
            <a:ext cx="1103739" cy="422328"/>
          </a:xfrm>
          <a:custGeom>
            <a:avLst/>
            <a:gdLst>
              <a:gd name="connsiteX0" fmla="*/ 5861 w 840153"/>
              <a:gd name="connsiteY0" fmla="*/ 339969 h 359507"/>
              <a:gd name="connsiteX1" fmla="*/ 158261 w 840153"/>
              <a:gd name="connsiteY1" fmla="*/ 222738 h 359507"/>
              <a:gd name="connsiteX2" fmla="*/ 252045 w 840153"/>
              <a:gd name="connsiteY2" fmla="*/ 128954 h 359507"/>
              <a:gd name="connsiteX3" fmla="*/ 615461 w 840153"/>
              <a:gd name="connsiteY3" fmla="*/ 46892 h 359507"/>
              <a:gd name="connsiteX4" fmla="*/ 814753 w 840153"/>
              <a:gd name="connsiteY4" fmla="*/ 0 h 359507"/>
              <a:gd name="connsiteX5" fmla="*/ 767861 w 840153"/>
              <a:gd name="connsiteY5" fmla="*/ 46892 h 359507"/>
              <a:gd name="connsiteX6" fmla="*/ 650630 w 840153"/>
              <a:gd name="connsiteY6" fmla="*/ 152400 h 359507"/>
              <a:gd name="connsiteX7" fmla="*/ 474784 w 840153"/>
              <a:gd name="connsiteY7" fmla="*/ 222738 h 359507"/>
              <a:gd name="connsiteX8" fmla="*/ 123092 w 840153"/>
              <a:gd name="connsiteY8" fmla="*/ 339969 h 359507"/>
              <a:gd name="connsiteX9" fmla="*/ 5861 w 840153"/>
              <a:gd name="connsiteY9" fmla="*/ 339969 h 3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153" h="359507">
                <a:moveTo>
                  <a:pt x="5861" y="339969"/>
                </a:moveTo>
                <a:cubicBezTo>
                  <a:pt x="11722" y="320431"/>
                  <a:pt x="117230" y="257907"/>
                  <a:pt x="158261" y="222738"/>
                </a:cubicBezTo>
                <a:cubicBezTo>
                  <a:pt x="199292" y="187569"/>
                  <a:pt x="175845" y="158262"/>
                  <a:pt x="252045" y="128954"/>
                </a:cubicBezTo>
                <a:cubicBezTo>
                  <a:pt x="328245" y="99646"/>
                  <a:pt x="615461" y="46892"/>
                  <a:pt x="615461" y="46892"/>
                </a:cubicBezTo>
                <a:cubicBezTo>
                  <a:pt x="709246" y="25400"/>
                  <a:pt x="789353" y="0"/>
                  <a:pt x="814753" y="0"/>
                </a:cubicBezTo>
                <a:cubicBezTo>
                  <a:pt x="840153" y="0"/>
                  <a:pt x="795215" y="21492"/>
                  <a:pt x="767861" y="46892"/>
                </a:cubicBezTo>
                <a:cubicBezTo>
                  <a:pt x="740507" y="72292"/>
                  <a:pt x="699476" y="123092"/>
                  <a:pt x="650630" y="152400"/>
                </a:cubicBezTo>
                <a:cubicBezTo>
                  <a:pt x="601784" y="181708"/>
                  <a:pt x="562707" y="191477"/>
                  <a:pt x="474784" y="222738"/>
                </a:cubicBezTo>
                <a:cubicBezTo>
                  <a:pt x="386861" y="253999"/>
                  <a:pt x="199292" y="320431"/>
                  <a:pt x="123092" y="339969"/>
                </a:cubicBezTo>
                <a:cubicBezTo>
                  <a:pt x="46892" y="359507"/>
                  <a:pt x="0" y="359507"/>
                  <a:pt x="5861" y="339969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dk1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 rot="21240000">
            <a:off x="4226660" y="2773795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 rot="20160000">
            <a:off x="4927841" y="2514136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298740" y="1606098"/>
            <a:ext cx="844055" cy="785668"/>
            <a:chOff x="4902145" y="2044988"/>
            <a:chExt cx="718310" cy="668800"/>
          </a:xfrm>
        </p:grpSpPr>
        <p:sp>
          <p:nvSpPr>
            <p:cNvPr id="104" name="Forme libre 103"/>
            <p:cNvSpPr/>
            <p:nvPr/>
          </p:nvSpPr>
          <p:spPr>
            <a:xfrm rot="247403">
              <a:off x="4902145" y="2044988"/>
              <a:ext cx="718310" cy="668800"/>
            </a:xfrm>
            <a:custGeom>
              <a:avLst/>
              <a:gdLst>
                <a:gd name="connsiteX0" fmla="*/ 17585 w 742461"/>
                <a:gd name="connsiteY0" fmla="*/ 590062 h 640862"/>
                <a:gd name="connsiteX1" fmla="*/ 146539 w 742461"/>
                <a:gd name="connsiteY1" fmla="*/ 461108 h 640862"/>
                <a:gd name="connsiteX2" fmla="*/ 146539 w 742461"/>
                <a:gd name="connsiteY2" fmla="*/ 355600 h 640862"/>
                <a:gd name="connsiteX3" fmla="*/ 334108 w 742461"/>
                <a:gd name="connsiteY3" fmla="*/ 261815 h 640862"/>
                <a:gd name="connsiteX4" fmla="*/ 381000 w 742461"/>
                <a:gd name="connsiteY4" fmla="*/ 238369 h 640862"/>
                <a:gd name="connsiteX5" fmla="*/ 568569 w 742461"/>
                <a:gd name="connsiteY5" fmla="*/ 39077 h 640862"/>
                <a:gd name="connsiteX6" fmla="*/ 709246 w 742461"/>
                <a:gd name="connsiteY6" fmla="*/ 3908 h 640862"/>
                <a:gd name="connsiteX7" fmla="*/ 732692 w 742461"/>
                <a:gd name="connsiteY7" fmla="*/ 15631 h 640862"/>
                <a:gd name="connsiteX8" fmla="*/ 732692 w 742461"/>
                <a:gd name="connsiteY8" fmla="*/ 74246 h 640862"/>
                <a:gd name="connsiteX9" fmla="*/ 674077 w 742461"/>
                <a:gd name="connsiteY9" fmla="*/ 97692 h 640862"/>
                <a:gd name="connsiteX10" fmla="*/ 580292 w 742461"/>
                <a:gd name="connsiteY10" fmla="*/ 214923 h 640862"/>
                <a:gd name="connsiteX11" fmla="*/ 416169 w 742461"/>
                <a:gd name="connsiteY11" fmla="*/ 367323 h 640862"/>
                <a:gd name="connsiteX12" fmla="*/ 275492 w 742461"/>
                <a:gd name="connsiteY12" fmla="*/ 472831 h 640862"/>
                <a:gd name="connsiteX13" fmla="*/ 181708 w 742461"/>
                <a:gd name="connsiteY13" fmla="*/ 566615 h 640862"/>
                <a:gd name="connsiteX14" fmla="*/ 41031 w 742461"/>
                <a:gd name="connsiteY14" fmla="*/ 636954 h 640862"/>
                <a:gd name="connsiteX15" fmla="*/ 17585 w 742461"/>
                <a:gd name="connsiteY15" fmla="*/ 590062 h 64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2461" h="640862">
                  <a:moveTo>
                    <a:pt x="17585" y="590062"/>
                  </a:moveTo>
                  <a:cubicBezTo>
                    <a:pt x="35170" y="560754"/>
                    <a:pt x="125047" y="500185"/>
                    <a:pt x="146539" y="461108"/>
                  </a:cubicBezTo>
                  <a:cubicBezTo>
                    <a:pt x="168031" y="422031"/>
                    <a:pt x="115278" y="388816"/>
                    <a:pt x="146539" y="355600"/>
                  </a:cubicBezTo>
                  <a:cubicBezTo>
                    <a:pt x="177801" y="322385"/>
                    <a:pt x="334108" y="261815"/>
                    <a:pt x="334108" y="261815"/>
                  </a:cubicBezTo>
                  <a:cubicBezTo>
                    <a:pt x="373185" y="242277"/>
                    <a:pt x="341923" y="275492"/>
                    <a:pt x="381000" y="238369"/>
                  </a:cubicBezTo>
                  <a:cubicBezTo>
                    <a:pt x="420077" y="201246"/>
                    <a:pt x="513861" y="78154"/>
                    <a:pt x="568569" y="39077"/>
                  </a:cubicBezTo>
                  <a:cubicBezTo>
                    <a:pt x="623277" y="0"/>
                    <a:pt x="681892" y="7816"/>
                    <a:pt x="709246" y="3908"/>
                  </a:cubicBezTo>
                  <a:cubicBezTo>
                    <a:pt x="736600" y="0"/>
                    <a:pt x="728784" y="3908"/>
                    <a:pt x="732692" y="15631"/>
                  </a:cubicBezTo>
                  <a:cubicBezTo>
                    <a:pt x="736600" y="27354"/>
                    <a:pt x="742461" y="60569"/>
                    <a:pt x="732692" y="74246"/>
                  </a:cubicBezTo>
                  <a:cubicBezTo>
                    <a:pt x="722923" y="87923"/>
                    <a:pt x="699477" y="74246"/>
                    <a:pt x="674077" y="97692"/>
                  </a:cubicBezTo>
                  <a:cubicBezTo>
                    <a:pt x="648677" y="121138"/>
                    <a:pt x="623277" y="169985"/>
                    <a:pt x="580292" y="214923"/>
                  </a:cubicBezTo>
                  <a:cubicBezTo>
                    <a:pt x="537307" y="259861"/>
                    <a:pt x="466969" y="324338"/>
                    <a:pt x="416169" y="367323"/>
                  </a:cubicBezTo>
                  <a:cubicBezTo>
                    <a:pt x="365369" y="410308"/>
                    <a:pt x="314569" y="439616"/>
                    <a:pt x="275492" y="472831"/>
                  </a:cubicBezTo>
                  <a:cubicBezTo>
                    <a:pt x="236415" y="506046"/>
                    <a:pt x="220785" y="539261"/>
                    <a:pt x="181708" y="566615"/>
                  </a:cubicBezTo>
                  <a:cubicBezTo>
                    <a:pt x="142631" y="593969"/>
                    <a:pt x="72292" y="633046"/>
                    <a:pt x="41031" y="636954"/>
                  </a:cubicBezTo>
                  <a:cubicBezTo>
                    <a:pt x="9770" y="640862"/>
                    <a:pt x="0" y="619370"/>
                    <a:pt x="17585" y="5900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chemeClr val="dk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 rot="-2220000">
              <a:off x="5104113" y="2413583"/>
              <a:ext cx="142876" cy="45719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106" name="Ellipse 105"/>
          <p:cNvSpPr/>
          <p:nvPr/>
        </p:nvSpPr>
        <p:spPr>
          <a:xfrm rot="19380000">
            <a:off x="6396382" y="2784182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 rot="19380000">
            <a:off x="5898362" y="3043188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 rot="19380000">
            <a:off x="5467534" y="3363009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 rot="19560000">
            <a:off x="4920596" y="3644031"/>
            <a:ext cx="167888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 rot="19380000">
            <a:off x="6753572" y="2495130"/>
            <a:ext cx="167887" cy="53708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11" name="Forme libre 110"/>
          <p:cNvSpPr/>
          <p:nvPr/>
        </p:nvSpPr>
        <p:spPr>
          <a:xfrm>
            <a:off x="4955830" y="3049536"/>
            <a:ext cx="431796" cy="630005"/>
          </a:xfrm>
          <a:custGeom>
            <a:avLst/>
            <a:gdLst>
              <a:gd name="connsiteX0" fmla="*/ 354281 w 451263"/>
              <a:gd name="connsiteY0" fmla="*/ 263236 h 738249"/>
              <a:gd name="connsiteX1" fmla="*/ 354281 w 451263"/>
              <a:gd name="connsiteY1" fmla="*/ 120732 h 738249"/>
              <a:gd name="connsiteX2" fmla="*/ 259278 w 451263"/>
              <a:gd name="connsiteY2" fmla="*/ 13854 h 738249"/>
              <a:gd name="connsiteX3" fmla="*/ 81148 w 451263"/>
              <a:gd name="connsiteY3" fmla="*/ 37605 h 738249"/>
              <a:gd name="connsiteX4" fmla="*/ 9896 w 451263"/>
              <a:gd name="connsiteY4" fmla="*/ 215735 h 738249"/>
              <a:gd name="connsiteX5" fmla="*/ 140525 w 451263"/>
              <a:gd name="connsiteY5" fmla="*/ 322613 h 738249"/>
              <a:gd name="connsiteX6" fmla="*/ 247403 w 451263"/>
              <a:gd name="connsiteY6" fmla="*/ 358239 h 738249"/>
              <a:gd name="connsiteX7" fmla="*/ 318655 w 451263"/>
              <a:gd name="connsiteY7" fmla="*/ 465117 h 738249"/>
              <a:gd name="connsiteX8" fmla="*/ 330530 w 451263"/>
              <a:gd name="connsiteY8" fmla="*/ 643247 h 738249"/>
              <a:gd name="connsiteX9" fmla="*/ 425533 w 451263"/>
              <a:gd name="connsiteY9" fmla="*/ 726374 h 738249"/>
              <a:gd name="connsiteX10" fmla="*/ 437408 w 451263"/>
              <a:gd name="connsiteY10" fmla="*/ 571995 h 738249"/>
              <a:gd name="connsiteX11" fmla="*/ 342405 w 451263"/>
              <a:gd name="connsiteY11" fmla="*/ 393865 h 738249"/>
              <a:gd name="connsiteX12" fmla="*/ 354281 w 451263"/>
              <a:gd name="connsiteY12" fmla="*/ 263236 h 73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263" h="738249">
                <a:moveTo>
                  <a:pt x="354281" y="263236"/>
                </a:moveTo>
                <a:cubicBezTo>
                  <a:pt x="356260" y="217714"/>
                  <a:pt x="370115" y="162296"/>
                  <a:pt x="354281" y="120732"/>
                </a:cubicBezTo>
                <a:cubicBezTo>
                  <a:pt x="338447" y="79168"/>
                  <a:pt x="304800" y="27709"/>
                  <a:pt x="259278" y="13854"/>
                </a:cubicBezTo>
                <a:cubicBezTo>
                  <a:pt x="213756" y="0"/>
                  <a:pt x="122712" y="3958"/>
                  <a:pt x="81148" y="37605"/>
                </a:cubicBezTo>
                <a:cubicBezTo>
                  <a:pt x="39584" y="71252"/>
                  <a:pt x="0" y="168234"/>
                  <a:pt x="9896" y="215735"/>
                </a:cubicBezTo>
                <a:cubicBezTo>
                  <a:pt x="19792" y="263236"/>
                  <a:pt x="100941" y="298862"/>
                  <a:pt x="140525" y="322613"/>
                </a:cubicBezTo>
                <a:cubicBezTo>
                  <a:pt x="180110" y="346364"/>
                  <a:pt x="217715" y="334488"/>
                  <a:pt x="247403" y="358239"/>
                </a:cubicBezTo>
                <a:cubicBezTo>
                  <a:pt x="277091" y="381990"/>
                  <a:pt x="304801" y="417616"/>
                  <a:pt x="318655" y="465117"/>
                </a:cubicBezTo>
                <a:cubicBezTo>
                  <a:pt x="332510" y="512618"/>
                  <a:pt x="312717" y="599704"/>
                  <a:pt x="330530" y="643247"/>
                </a:cubicBezTo>
                <a:cubicBezTo>
                  <a:pt x="348343" y="686790"/>
                  <a:pt x="407720" y="738249"/>
                  <a:pt x="425533" y="726374"/>
                </a:cubicBezTo>
                <a:cubicBezTo>
                  <a:pt x="443346" y="714499"/>
                  <a:pt x="451263" y="627413"/>
                  <a:pt x="437408" y="571995"/>
                </a:cubicBezTo>
                <a:cubicBezTo>
                  <a:pt x="423553" y="516577"/>
                  <a:pt x="358239" y="445325"/>
                  <a:pt x="342405" y="393865"/>
                </a:cubicBezTo>
                <a:cubicBezTo>
                  <a:pt x="326571" y="342405"/>
                  <a:pt x="352302" y="308758"/>
                  <a:pt x="354281" y="263236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softEdge">
            <a:bevelT w="190500" h="25400"/>
          </a:sp3d>
        </p:spPr>
        <p:txBody>
          <a:bodyPr rtlCol="0" anchor="ctr"/>
          <a:lstStyle/>
          <a:p>
            <a:pPr algn="ctr"/>
            <a:endParaRPr lang="fr-FR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12" name="Groupe 111"/>
          <p:cNvGrpSpPr/>
          <p:nvPr/>
        </p:nvGrpSpPr>
        <p:grpSpPr>
          <a:xfrm rot="-1740000">
            <a:off x="4279622" y="3536383"/>
            <a:ext cx="129737" cy="239923"/>
            <a:chOff x="6286512" y="4655803"/>
            <a:chExt cx="142876" cy="267858"/>
          </a:xfrm>
        </p:grpSpPr>
        <p:sp>
          <p:nvSpPr>
            <p:cNvPr id="113" name="Ellipse 112"/>
            <p:cNvSpPr/>
            <p:nvPr/>
          </p:nvSpPr>
          <p:spPr>
            <a:xfrm>
              <a:off x="6286512" y="4714884"/>
              <a:ext cx="142876" cy="714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6286512" y="4786322"/>
              <a:ext cx="142876" cy="714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286512" y="4655803"/>
              <a:ext cx="142876" cy="714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6286512" y="4852223"/>
              <a:ext cx="142876" cy="714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</p:grpSp>
      <p:cxnSp>
        <p:nvCxnSpPr>
          <p:cNvPr id="117" name="Connecteur droit 116"/>
          <p:cNvCxnSpPr/>
          <p:nvPr/>
        </p:nvCxnSpPr>
        <p:spPr>
          <a:xfrm flipV="1">
            <a:off x="4410004" y="3818126"/>
            <a:ext cx="61041" cy="3689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orme libre 117"/>
          <p:cNvSpPr/>
          <p:nvPr/>
        </p:nvSpPr>
        <p:spPr>
          <a:xfrm>
            <a:off x="5021223" y="3142996"/>
            <a:ext cx="251831" cy="167842"/>
          </a:xfrm>
          <a:custGeom>
            <a:avLst/>
            <a:gdLst>
              <a:gd name="connsiteX0" fmla="*/ 114795 w 536369"/>
              <a:gd name="connsiteY0" fmla="*/ 49481 h 453241"/>
              <a:gd name="connsiteX1" fmla="*/ 245424 w 536369"/>
              <a:gd name="connsiteY1" fmla="*/ 1979 h 453241"/>
              <a:gd name="connsiteX2" fmla="*/ 411679 w 536369"/>
              <a:gd name="connsiteY2" fmla="*/ 37605 h 453241"/>
              <a:gd name="connsiteX3" fmla="*/ 518556 w 536369"/>
              <a:gd name="connsiteY3" fmla="*/ 144483 h 453241"/>
              <a:gd name="connsiteX4" fmla="*/ 518556 w 536369"/>
              <a:gd name="connsiteY4" fmla="*/ 298862 h 453241"/>
              <a:gd name="connsiteX5" fmla="*/ 411679 w 536369"/>
              <a:gd name="connsiteY5" fmla="*/ 417616 h 453241"/>
              <a:gd name="connsiteX6" fmla="*/ 197923 w 536369"/>
              <a:gd name="connsiteY6" fmla="*/ 441366 h 453241"/>
              <a:gd name="connsiteX7" fmla="*/ 31668 w 536369"/>
              <a:gd name="connsiteY7" fmla="*/ 346364 h 453241"/>
              <a:gd name="connsiteX8" fmla="*/ 7917 w 536369"/>
              <a:gd name="connsiteY8" fmla="*/ 227610 h 453241"/>
              <a:gd name="connsiteX9" fmla="*/ 114795 w 536369"/>
              <a:gd name="connsiteY9" fmla="*/ 49481 h 45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369" h="453241">
                <a:moveTo>
                  <a:pt x="114795" y="49481"/>
                </a:moveTo>
                <a:cubicBezTo>
                  <a:pt x="154380" y="11876"/>
                  <a:pt x="195943" y="3958"/>
                  <a:pt x="245424" y="1979"/>
                </a:cubicBezTo>
                <a:cubicBezTo>
                  <a:pt x="294905" y="0"/>
                  <a:pt x="366157" y="13854"/>
                  <a:pt x="411679" y="37605"/>
                </a:cubicBezTo>
                <a:cubicBezTo>
                  <a:pt x="457201" y="61356"/>
                  <a:pt x="500743" y="100940"/>
                  <a:pt x="518556" y="144483"/>
                </a:cubicBezTo>
                <a:cubicBezTo>
                  <a:pt x="536369" y="188026"/>
                  <a:pt x="536369" y="253340"/>
                  <a:pt x="518556" y="298862"/>
                </a:cubicBezTo>
                <a:cubicBezTo>
                  <a:pt x="500743" y="344384"/>
                  <a:pt x="465118" y="393865"/>
                  <a:pt x="411679" y="417616"/>
                </a:cubicBezTo>
                <a:cubicBezTo>
                  <a:pt x="358240" y="441367"/>
                  <a:pt x="261258" y="453241"/>
                  <a:pt x="197923" y="441366"/>
                </a:cubicBezTo>
                <a:cubicBezTo>
                  <a:pt x="134588" y="429491"/>
                  <a:pt x="63336" y="381990"/>
                  <a:pt x="31668" y="346364"/>
                </a:cubicBezTo>
                <a:cubicBezTo>
                  <a:pt x="0" y="310738"/>
                  <a:pt x="1979" y="275111"/>
                  <a:pt x="7917" y="227610"/>
                </a:cubicBezTo>
                <a:cubicBezTo>
                  <a:pt x="13855" y="180109"/>
                  <a:pt x="75210" y="87086"/>
                  <a:pt x="114795" y="49481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prstMaterial="softEdge">
            <a:bevelT w="222250" h="63500"/>
          </a:sp3d>
        </p:spPr>
        <p:txBody>
          <a:bodyPr rtlCol="0" anchor="ctr"/>
          <a:lstStyle/>
          <a:p>
            <a:pPr algn="ctr"/>
            <a:endParaRPr lang="fr-FR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9" name="Forme libre 118"/>
          <p:cNvSpPr/>
          <p:nvPr/>
        </p:nvSpPr>
        <p:spPr>
          <a:xfrm>
            <a:off x="5528586" y="3736257"/>
            <a:ext cx="419718" cy="335685"/>
          </a:xfrm>
          <a:custGeom>
            <a:avLst/>
            <a:gdLst>
              <a:gd name="connsiteX0" fmla="*/ 0 w 266700"/>
              <a:gd name="connsiteY0" fmla="*/ 0 h 266700"/>
              <a:gd name="connsiteX1" fmla="*/ 133350 w 266700"/>
              <a:gd name="connsiteY1" fmla="*/ 171450 h 266700"/>
              <a:gd name="connsiteX2" fmla="*/ 266700 w 26670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266700">
                <a:moveTo>
                  <a:pt x="0" y="0"/>
                </a:moveTo>
                <a:cubicBezTo>
                  <a:pt x="44450" y="63500"/>
                  <a:pt x="88900" y="127000"/>
                  <a:pt x="133350" y="171450"/>
                </a:cubicBezTo>
                <a:cubicBezTo>
                  <a:pt x="177800" y="215900"/>
                  <a:pt x="222250" y="241300"/>
                  <a:pt x="266700" y="2667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orme libre 119"/>
          <p:cNvSpPr/>
          <p:nvPr/>
        </p:nvSpPr>
        <p:spPr>
          <a:xfrm rot="20001560">
            <a:off x="4366796" y="3358131"/>
            <a:ext cx="650958" cy="167235"/>
          </a:xfrm>
          <a:custGeom>
            <a:avLst/>
            <a:gdLst>
              <a:gd name="connsiteX0" fmla="*/ 0 w 742950"/>
              <a:gd name="connsiteY0" fmla="*/ 0 h 704850"/>
              <a:gd name="connsiteX1" fmla="*/ 57150 w 742950"/>
              <a:gd name="connsiteY1" fmla="*/ 190500 h 704850"/>
              <a:gd name="connsiteX2" fmla="*/ 228600 w 742950"/>
              <a:gd name="connsiteY2" fmla="*/ 400050 h 704850"/>
              <a:gd name="connsiteX3" fmla="*/ 438150 w 742950"/>
              <a:gd name="connsiteY3" fmla="*/ 552450 h 704850"/>
              <a:gd name="connsiteX4" fmla="*/ 742950 w 742950"/>
              <a:gd name="connsiteY4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04850">
                <a:moveTo>
                  <a:pt x="0" y="0"/>
                </a:moveTo>
                <a:cubicBezTo>
                  <a:pt x="9525" y="61912"/>
                  <a:pt x="19050" y="123825"/>
                  <a:pt x="57150" y="190500"/>
                </a:cubicBezTo>
                <a:cubicBezTo>
                  <a:pt x="95250" y="257175"/>
                  <a:pt x="165100" y="339725"/>
                  <a:pt x="228600" y="400050"/>
                </a:cubicBezTo>
                <a:cubicBezTo>
                  <a:pt x="292100" y="460375"/>
                  <a:pt x="352425" y="501650"/>
                  <a:pt x="438150" y="552450"/>
                </a:cubicBezTo>
                <a:cubicBezTo>
                  <a:pt x="523875" y="603250"/>
                  <a:pt x="633412" y="654050"/>
                  <a:pt x="742950" y="7048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4217233" y="3462791"/>
            <a:ext cx="828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  <a:latin typeface="Comic Sans MS" pitchFamily="66" charset="0"/>
              </a:rPr>
              <a:t>VCAM-1</a:t>
            </a:r>
            <a:endParaRPr lang="fr-FR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4134663" y="3630831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4777605" y="3934481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4634729" y="3995413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4674635" y="3869285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4491853" y="4021685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4486593" y="3892443"/>
            <a:ext cx="83943" cy="839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4842097" y="3808524"/>
            <a:ext cx="839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CCl-2</a:t>
            </a:r>
            <a:endParaRPr lang="fr-FR" sz="11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3841965" y="4050370"/>
            <a:ext cx="839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CCl-5</a:t>
            </a:r>
            <a:endParaRPr lang="fr-FR" sz="11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29008" y="6264495"/>
            <a:ext cx="5643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solidFill>
                  <a:srgbClr val="92D050"/>
                </a:solidFill>
              </a:rPr>
              <a:t>TRENDS in </a:t>
            </a:r>
            <a:r>
              <a:rPr lang="fr-FR" sz="1400" dirty="0" err="1" smtClean="0">
                <a:solidFill>
                  <a:srgbClr val="92D050"/>
                </a:solidFill>
              </a:rPr>
              <a:t>Immunology</a:t>
            </a:r>
            <a:r>
              <a:rPr lang="fr-FR" sz="1400" dirty="0" smtClean="0">
                <a:solidFill>
                  <a:srgbClr val="92D050"/>
                </a:solidFill>
              </a:rPr>
              <a:t> Vol.24 No.6 </a:t>
            </a:r>
            <a:r>
              <a:rPr lang="fr-FR" sz="1400" dirty="0" err="1" smtClean="0">
                <a:solidFill>
                  <a:srgbClr val="92D050"/>
                </a:solidFill>
              </a:rPr>
              <a:t>June</a:t>
            </a:r>
            <a:r>
              <a:rPr lang="fr-FR" sz="1400" dirty="0" smtClean="0">
                <a:solidFill>
                  <a:srgbClr val="92D050"/>
                </a:solidFill>
              </a:rPr>
              <a:t> 2003 3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928926" y="6478809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                                                    Annu. Rev. Pathol. Mech. Dis. 2008. 3:189–220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G- Agression du parenchyme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248" y="2071678"/>
            <a:ext cx="2786082" cy="4214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 rot="20759952">
            <a:off x="1516941" y="3771813"/>
            <a:ext cx="114301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 rot="20759952">
            <a:off x="1612235" y="4705179"/>
            <a:ext cx="114301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 rot="20759952">
            <a:off x="1598518" y="4472998"/>
            <a:ext cx="114301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" name="Forme libre 7"/>
          <p:cNvSpPr/>
          <p:nvPr/>
        </p:nvSpPr>
        <p:spPr>
          <a:xfrm rot="21180000">
            <a:off x="1568669" y="3755786"/>
            <a:ext cx="416745" cy="915211"/>
          </a:xfrm>
          <a:custGeom>
            <a:avLst/>
            <a:gdLst>
              <a:gd name="connsiteX0" fmla="*/ 106392 w 503208"/>
              <a:gd name="connsiteY0" fmla="*/ 805132 h 879894"/>
              <a:gd name="connsiteX1" fmla="*/ 261668 w 503208"/>
              <a:gd name="connsiteY1" fmla="*/ 546340 h 879894"/>
              <a:gd name="connsiteX2" fmla="*/ 468702 w 503208"/>
              <a:gd name="connsiteY2" fmla="*/ 184030 h 879894"/>
              <a:gd name="connsiteX3" fmla="*/ 468702 w 503208"/>
              <a:gd name="connsiteY3" fmla="*/ 11502 h 879894"/>
              <a:gd name="connsiteX4" fmla="*/ 399690 w 503208"/>
              <a:gd name="connsiteY4" fmla="*/ 115019 h 879894"/>
              <a:gd name="connsiteX5" fmla="*/ 296173 w 503208"/>
              <a:gd name="connsiteY5" fmla="*/ 132272 h 879894"/>
              <a:gd name="connsiteX6" fmla="*/ 261668 w 503208"/>
              <a:gd name="connsiteY6" fmla="*/ 63260 h 879894"/>
              <a:gd name="connsiteX7" fmla="*/ 261668 w 503208"/>
              <a:gd name="connsiteY7" fmla="*/ 166777 h 879894"/>
              <a:gd name="connsiteX8" fmla="*/ 261668 w 503208"/>
              <a:gd name="connsiteY8" fmla="*/ 339306 h 879894"/>
              <a:gd name="connsiteX9" fmla="*/ 71887 w 503208"/>
              <a:gd name="connsiteY9" fmla="*/ 701615 h 879894"/>
              <a:gd name="connsiteX10" fmla="*/ 2875 w 503208"/>
              <a:gd name="connsiteY10" fmla="*/ 753373 h 879894"/>
              <a:gd name="connsiteX11" fmla="*/ 54634 w 503208"/>
              <a:gd name="connsiteY11" fmla="*/ 874143 h 879894"/>
              <a:gd name="connsiteX12" fmla="*/ 106392 w 503208"/>
              <a:gd name="connsiteY12" fmla="*/ 805132 h 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3208" h="879894">
                <a:moveTo>
                  <a:pt x="106392" y="805132"/>
                </a:moveTo>
                <a:cubicBezTo>
                  <a:pt x="140898" y="750498"/>
                  <a:pt x="201283" y="649857"/>
                  <a:pt x="261668" y="546340"/>
                </a:cubicBezTo>
                <a:cubicBezTo>
                  <a:pt x="322053" y="442823"/>
                  <a:pt x="434196" y="273170"/>
                  <a:pt x="468702" y="184030"/>
                </a:cubicBezTo>
                <a:cubicBezTo>
                  <a:pt x="503208" y="94890"/>
                  <a:pt x="480204" y="23004"/>
                  <a:pt x="468702" y="11502"/>
                </a:cubicBezTo>
                <a:cubicBezTo>
                  <a:pt x="457200" y="0"/>
                  <a:pt x="428445" y="94891"/>
                  <a:pt x="399690" y="115019"/>
                </a:cubicBezTo>
                <a:cubicBezTo>
                  <a:pt x="370935" y="135147"/>
                  <a:pt x="319177" y="140898"/>
                  <a:pt x="296173" y="132272"/>
                </a:cubicBezTo>
                <a:cubicBezTo>
                  <a:pt x="273169" y="123646"/>
                  <a:pt x="267419" y="57509"/>
                  <a:pt x="261668" y="63260"/>
                </a:cubicBezTo>
                <a:lnTo>
                  <a:pt x="261668" y="166777"/>
                </a:lnTo>
                <a:cubicBezTo>
                  <a:pt x="261668" y="212785"/>
                  <a:pt x="293298" y="250166"/>
                  <a:pt x="261668" y="339306"/>
                </a:cubicBezTo>
                <a:cubicBezTo>
                  <a:pt x="230038" y="428446"/>
                  <a:pt x="115019" y="632604"/>
                  <a:pt x="71887" y="701615"/>
                </a:cubicBezTo>
                <a:cubicBezTo>
                  <a:pt x="28755" y="770626"/>
                  <a:pt x="5751" y="724618"/>
                  <a:pt x="2875" y="753373"/>
                </a:cubicBezTo>
                <a:cubicBezTo>
                  <a:pt x="0" y="782128"/>
                  <a:pt x="37381" y="868392"/>
                  <a:pt x="54634" y="874143"/>
                </a:cubicBezTo>
                <a:cubicBezTo>
                  <a:pt x="71887" y="879894"/>
                  <a:pt x="71886" y="859766"/>
                  <a:pt x="106392" y="805132"/>
                </a:cubicBez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grpSp>
        <p:nvGrpSpPr>
          <p:cNvPr id="9" name="Groupe 22"/>
          <p:cNvGrpSpPr/>
          <p:nvPr/>
        </p:nvGrpSpPr>
        <p:grpSpPr>
          <a:xfrm rot="10800000">
            <a:off x="1443016" y="2947984"/>
            <a:ext cx="703820" cy="629690"/>
            <a:chOff x="4114456" y="3967671"/>
            <a:chExt cx="735101" cy="636692"/>
          </a:xfrm>
        </p:grpSpPr>
        <p:sp>
          <p:nvSpPr>
            <p:cNvPr id="10" name="Forme libre 9"/>
            <p:cNvSpPr/>
            <p:nvPr/>
          </p:nvSpPr>
          <p:spPr>
            <a:xfrm rot="2748463">
              <a:off x="4295189" y="3969920"/>
              <a:ext cx="482654" cy="626083"/>
            </a:xfrm>
            <a:custGeom>
              <a:avLst/>
              <a:gdLst>
                <a:gd name="connsiteX0" fmla="*/ 90984 w 1282889"/>
                <a:gd name="connsiteY0" fmla="*/ 15922 h 1678674"/>
                <a:gd name="connsiteX1" fmla="*/ 131928 w 1282889"/>
                <a:gd name="connsiteY1" fmla="*/ 152399 h 1678674"/>
                <a:gd name="connsiteX2" fmla="*/ 90984 w 1282889"/>
                <a:gd name="connsiteY2" fmla="*/ 234286 h 1678674"/>
                <a:gd name="connsiteX3" fmla="*/ 9098 w 1282889"/>
                <a:gd name="connsiteY3" fmla="*/ 316173 h 1678674"/>
                <a:gd name="connsiteX4" fmla="*/ 36393 w 1282889"/>
                <a:gd name="connsiteY4" fmla="*/ 384411 h 1678674"/>
                <a:gd name="connsiteX5" fmla="*/ 36393 w 1282889"/>
                <a:gd name="connsiteY5" fmla="*/ 479946 h 1678674"/>
                <a:gd name="connsiteX6" fmla="*/ 22746 w 1282889"/>
                <a:gd name="connsiteY6" fmla="*/ 507241 h 1678674"/>
                <a:gd name="connsiteX7" fmla="*/ 159223 w 1282889"/>
                <a:gd name="connsiteY7" fmla="*/ 630071 h 1678674"/>
                <a:gd name="connsiteX8" fmla="*/ 1073623 w 1282889"/>
                <a:gd name="connsiteY8" fmla="*/ 1517176 h 1678674"/>
                <a:gd name="connsiteX9" fmla="*/ 1128214 w 1282889"/>
                <a:gd name="connsiteY9" fmla="*/ 1599062 h 1678674"/>
                <a:gd name="connsiteX10" fmla="*/ 1182805 w 1282889"/>
                <a:gd name="connsiteY10" fmla="*/ 1640005 h 1678674"/>
                <a:gd name="connsiteX11" fmla="*/ 1251044 w 1282889"/>
                <a:gd name="connsiteY11" fmla="*/ 1585414 h 1678674"/>
                <a:gd name="connsiteX12" fmla="*/ 1223749 w 1282889"/>
                <a:gd name="connsiteY12" fmla="*/ 1462584 h 1678674"/>
                <a:gd name="connsiteX13" fmla="*/ 896202 w 1282889"/>
                <a:gd name="connsiteY13" fmla="*/ 1175981 h 1678674"/>
                <a:gd name="connsiteX14" fmla="*/ 391235 w 1282889"/>
                <a:gd name="connsiteY14" fmla="*/ 657367 h 1678674"/>
                <a:gd name="connsiteX15" fmla="*/ 404883 w 1282889"/>
                <a:gd name="connsiteY15" fmla="*/ 452650 h 1678674"/>
                <a:gd name="connsiteX16" fmla="*/ 363940 w 1282889"/>
                <a:gd name="connsiteY16" fmla="*/ 206990 h 1678674"/>
                <a:gd name="connsiteX17" fmla="*/ 172871 w 1282889"/>
                <a:gd name="connsiteY17" fmla="*/ 56865 h 1678674"/>
                <a:gd name="connsiteX18" fmla="*/ 90984 w 1282889"/>
                <a:gd name="connsiteY18" fmla="*/ 15922 h 16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2889" h="1678674">
                  <a:moveTo>
                    <a:pt x="90984" y="15922"/>
                  </a:moveTo>
                  <a:cubicBezTo>
                    <a:pt x="84160" y="31844"/>
                    <a:pt x="131928" y="116005"/>
                    <a:pt x="131928" y="152399"/>
                  </a:cubicBezTo>
                  <a:cubicBezTo>
                    <a:pt x="131928" y="188793"/>
                    <a:pt x="111456" y="206990"/>
                    <a:pt x="90984" y="234286"/>
                  </a:cubicBezTo>
                  <a:cubicBezTo>
                    <a:pt x="70512" y="261582"/>
                    <a:pt x="18196" y="291152"/>
                    <a:pt x="9098" y="316173"/>
                  </a:cubicBezTo>
                  <a:cubicBezTo>
                    <a:pt x="0" y="341194"/>
                    <a:pt x="31844" y="357116"/>
                    <a:pt x="36393" y="384411"/>
                  </a:cubicBezTo>
                  <a:cubicBezTo>
                    <a:pt x="40942" y="411706"/>
                    <a:pt x="38667" y="459474"/>
                    <a:pt x="36393" y="479946"/>
                  </a:cubicBezTo>
                  <a:cubicBezTo>
                    <a:pt x="34119" y="500418"/>
                    <a:pt x="2274" y="482220"/>
                    <a:pt x="22746" y="507241"/>
                  </a:cubicBezTo>
                  <a:cubicBezTo>
                    <a:pt x="43218" y="532262"/>
                    <a:pt x="159223" y="630071"/>
                    <a:pt x="159223" y="630071"/>
                  </a:cubicBezTo>
                  <a:lnTo>
                    <a:pt x="1073623" y="1517176"/>
                  </a:lnTo>
                  <a:cubicBezTo>
                    <a:pt x="1235121" y="1678674"/>
                    <a:pt x="1110017" y="1578591"/>
                    <a:pt x="1128214" y="1599062"/>
                  </a:cubicBezTo>
                  <a:cubicBezTo>
                    <a:pt x="1146411" y="1619534"/>
                    <a:pt x="1162333" y="1642280"/>
                    <a:pt x="1182805" y="1640005"/>
                  </a:cubicBezTo>
                  <a:cubicBezTo>
                    <a:pt x="1203277" y="1637730"/>
                    <a:pt x="1244220" y="1614984"/>
                    <a:pt x="1251044" y="1585414"/>
                  </a:cubicBezTo>
                  <a:cubicBezTo>
                    <a:pt x="1257868" y="1555844"/>
                    <a:pt x="1282889" y="1530823"/>
                    <a:pt x="1223749" y="1462584"/>
                  </a:cubicBezTo>
                  <a:cubicBezTo>
                    <a:pt x="1164609" y="1394345"/>
                    <a:pt x="1034954" y="1310184"/>
                    <a:pt x="896202" y="1175981"/>
                  </a:cubicBezTo>
                  <a:cubicBezTo>
                    <a:pt x="757450" y="1041778"/>
                    <a:pt x="473121" y="777922"/>
                    <a:pt x="391235" y="657367"/>
                  </a:cubicBezTo>
                  <a:cubicBezTo>
                    <a:pt x="309349" y="536812"/>
                    <a:pt x="409432" y="527713"/>
                    <a:pt x="404883" y="452650"/>
                  </a:cubicBezTo>
                  <a:cubicBezTo>
                    <a:pt x="400334" y="377587"/>
                    <a:pt x="402609" y="272954"/>
                    <a:pt x="363940" y="206990"/>
                  </a:cubicBezTo>
                  <a:cubicBezTo>
                    <a:pt x="325271" y="141026"/>
                    <a:pt x="220638" y="88710"/>
                    <a:pt x="172871" y="56865"/>
                  </a:cubicBezTo>
                  <a:cubicBezTo>
                    <a:pt x="125104" y="25020"/>
                    <a:pt x="97808" y="0"/>
                    <a:pt x="90984" y="15922"/>
                  </a:cubicBezTo>
                  <a:close/>
                </a:path>
              </a:pathLst>
            </a:cu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 rot="2748463">
              <a:off x="4040012" y="4042115"/>
              <a:ext cx="636692" cy="487804"/>
            </a:xfrm>
            <a:custGeom>
              <a:avLst/>
              <a:gdLst>
                <a:gd name="connsiteX0" fmla="*/ 489044 w 1692322"/>
                <a:gd name="connsiteY0" fmla="*/ 31845 h 1307910"/>
                <a:gd name="connsiteX1" fmla="*/ 393510 w 1692322"/>
                <a:gd name="connsiteY1" fmla="*/ 59140 h 1307910"/>
                <a:gd name="connsiteX2" fmla="*/ 311623 w 1692322"/>
                <a:gd name="connsiteY2" fmla="*/ 18197 h 1307910"/>
                <a:gd name="connsiteX3" fmla="*/ 270680 w 1692322"/>
                <a:gd name="connsiteY3" fmla="*/ 113731 h 1307910"/>
                <a:gd name="connsiteX4" fmla="*/ 134203 w 1692322"/>
                <a:gd name="connsiteY4" fmla="*/ 141027 h 1307910"/>
                <a:gd name="connsiteX5" fmla="*/ 11373 w 1692322"/>
                <a:gd name="connsiteY5" fmla="*/ 31845 h 1307910"/>
                <a:gd name="connsiteX6" fmla="*/ 65964 w 1692322"/>
                <a:gd name="connsiteY6" fmla="*/ 195618 h 1307910"/>
                <a:gd name="connsiteX7" fmla="*/ 161498 w 1692322"/>
                <a:gd name="connsiteY7" fmla="*/ 318448 h 1307910"/>
                <a:gd name="connsiteX8" fmla="*/ 393510 w 1692322"/>
                <a:gd name="connsiteY8" fmla="*/ 413982 h 1307910"/>
                <a:gd name="connsiteX9" fmla="*/ 721056 w 1692322"/>
                <a:gd name="connsiteY9" fmla="*/ 413982 h 1307910"/>
                <a:gd name="connsiteX10" fmla="*/ 748352 w 1692322"/>
                <a:gd name="connsiteY10" fmla="*/ 441278 h 1307910"/>
                <a:gd name="connsiteX11" fmla="*/ 966716 w 1692322"/>
                <a:gd name="connsiteY11" fmla="*/ 714233 h 1307910"/>
                <a:gd name="connsiteX12" fmla="*/ 1458035 w 1692322"/>
                <a:gd name="connsiteY12" fmla="*/ 1219200 h 1307910"/>
                <a:gd name="connsiteX13" fmla="*/ 1580865 w 1692322"/>
                <a:gd name="connsiteY13" fmla="*/ 1246495 h 1307910"/>
                <a:gd name="connsiteX14" fmla="*/ 1649104 w 1692322"/>
                <a:gd name="connsiteY14" fmla="*/ 1178257 h 1307910"/>
                <a:gd name="connsiteX15" fmla="*/ 1321558 w 1692322"/>
                <a:gd name="connsiteY15" fmla="*/ 864358 h 1307910"/>
                <a:gd name="connsiteX16" fmla="*/ 966716 w 1692322"/>
                <a:gd name="connsiteY16" fmla="*/ 509516 h 1307910"/>
                <a:gd name="connsiteX17" fmla="*/ 693761 w 1692322"/>
                <a:gd name="connsiteY17" fmla="*/ 250209 h 1307910"/>
                <a:gd name="connsiteX18" fmla="*/ 489044 w 1692322"/>
                <a:gd name="connsiteY18" fmla="*/ 31845 h 13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92322" h="1307910">
                  <a:moveTo>
                    <a:pt x="489044" y="31845"/>
                  </a:moveTo>
                  <a:cubicBezTo>
                    <a:pt x="439002" y="0"/>
                    <a:pt x="423080" y="61415"/>
                    <a:pt x="393510" y="59140"/>
                  </a:cubicBezTo>
                  <a:cubicBezTo>
                    <a:pt x="363940" y="56865"/>
                    <a:pt x="332095" y="9099"/>
                    <a:pt x="311623" y="18197"/>
                  </a:cubicBezTo>
                  <a:cubicBezTo>
                    <a:pt x="291151" y="27295"/>
                    <a:pt x="300250" y="93259"/>
                    <a:pt x="270680" y="113731"/>
                  </a:cubicBezTo>
                  <a:cubicBezTo>
                    <a:pt x="241110" y="134203"/>
                    <a:pt x="177421" y="154675"/>
                    <a:pt x="134203" y="141027"/>
                  </a:cubicBezTo>
                  <a:cubicBezTo>
                    <a:pt x="90985" y="127379"/>
                    <a:pt x="22746" y="22747"/>
                    <a:pt x="11373" y="31845"/>
                  </a:cubicBezTo>
                  <a:cubicBezTo>
                    <a:pt x="0" y="40944"/>
                    <a:pt x="40943" y="147851"/>
                    <a:pt x="65964" y="195618"/>
                  </a:cubicBezTo>
                  <a:cubicBezTo>
                    <a:pt x="90985" y="243385"/>
                    <a:pt x="106907" y="282054"/>
                    <a:pt x="161498" y="318448"/>
                  </a:cubicBezTo>
                  <a:cubicBezTo>
                    <a:pt x="216089" y="354842"/>
                    <a:pt x="300250" y="398060"/>
                    <a:pt x="393510" y="413982"/>
                  </a:cubicBezTo>
                  <a:cubicBezTo>
                    <a:pt x="486770" y="429904"/>
                    <a:pt x="661916" y="409433"/>
                    <a:pt x="721056" y="413982"/>
                  </a:cubicBezTo>
                  <a:cubicBezTo>
                    <a:pt x="780196" y="418531"/>
                    <a:pt x="707409" y="391236"/>
                    <a:pt x="748352" y="441278"/>
                  </a:cubicBezTo>
                  <a:cubicBezTo>
                    <a:pt x="789295" y="491320"/>
                    <a:pt x="848436" y="584579"/>
                    <a:pt x="966716" y="714233"/>
                  </a:cubicBezTo>
                  <a:cubicBezTo>
                    <a:pt x="1084996" y="843887"/>
                    <a:pt x="1355677" y="1130490"/>
                    <a:pt x="1458035" y="1219200"/>
                  </a:cubicBezTo>
                  <a:cubicBezTo>
                    <a:pt x="1560393" y="1307910"/>
                    <a:pt x="1549020" y="1253319"/>
                    <a:pt x="1580865" y="1246495"/>
                  </a:cubicBezTo>
                  <a:cubicBezTo>
                    <a:pt x="1612710" y="1239671"/>
                    <a:pt x="1692322" y="1241946"/>
                    <a:pt x="1649104" y="1178257"/>
                  </a:cubicBezTo>
                  <a:cubicBezTo>
                    <a:pt x="1605886" y="1114568"/>
                    <a:pt x="1435289" y="975815"/>
                    <a:pt x="1321558" y="864358"/>
                  </a:cubicBezTo>
                  <a:cubicBezTo>
                    <a:pt x="1207827" y="752901"/>
                    <a:pt x="1071349" y="611874"/>
                    <a:pt x="966716" y="509516"/>
                  </a:cubicBezTo>
                  <a:cubicBezTo>
                    <a:pt x="862083" y="407158"/>
                    <a:pt x="773373" y="329821"/>
                    <a:pt x="693761" y="250209"/>
                  </a:cubicBezTo>
                  <a:cubicBezTo>
                    <a:pt x="614149" y="170597"/>
                    <a:pt x="539086" y="63690"/>
                    <a:pt x="489044" y="31845"/>
                  </a:cubicBezTo>
                  <a:close/>
                </a:path>
              </a:pathLst>
            </a:cu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</p:grpSp>
      <p:grpSp>
        <p:nvGrpSpPr>
          <p:cNvPr id="12" name="Groupe 16"/>
          <p:cNvGrpSpPr/>
          <p:nvPr/>
        </p:nvGrpSpPr>
        <p:grpSpPr>
          <a:xfrm>
            <a:off x="1285852" y="2233604"/>
            <a:ext cx="1071570" cy="817998"/>
            <a:chOff x="6347956" y="4030666"/>
            <a:chExt cx="749637" cy="469904"/>
          </a:xfrm>
        </p:grpSpPr>
        <p:sp>
          <p:nvSpPr>
            <p:cNvPr id="13" name="Ellipse 12"/>
            <p:cNvSpPr/>
            <p:nvPr/>
          </p:nvSpPr>
          <p:spPr>
            <a:xfrm>
              <a:off x="6357950" y="4030666"/>
              <a:ext cx="714380" cy="469904"/>
            </a:xfrm>
            <a:prstGeom prst="ellipse">
              <a:avLst/>
            </a:prstGeom>
            <a:solidFill>
              <a:srgbClr val="CC99FF"/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6453648" y="4094703"/>
              <a:ext cx="529833" cy="322668"/>
            </a:xfrm>
            <a:prstGeom prst="ellipse">
              <a:avLst/>
            </a:prstGeom>
            <a:solidFill>
              <a:srgbClr val="CC99FF"/>
            </a:solidFill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47956" y="4171222"/>
              <a:ext cx="749637" cy="17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tantia" pitchFamily="18" charset="0"/>
                </a:rPr>
                <a:t>CTL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16" name="Ellipse 15"/>
          <p:cNvSpPr/>
          <p:nvPr/>
        </p:nvSpPr>
        <p:spPr>
          <a:xfrm>
            <a:off x="1766868" y="3587735"/>
            <a:ext cx="136796" cy="141305"/>
          </a:xfrm>
          <a:prstGeom prst="ellipse">
            <a:avLst/>
          </a:prstGeom>
          <a:solidFill>
            <a:srgbClr val="99FF33"/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32800" y="3162298"/>
            <a:ext cx="82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57339"/>
                </a:solidFill>
                <a:latin typeface="Constantia" pitchFamily="18" charset="0"/>
              </a:rPr>
              <a:t>TCR</a:t>
            </a:r>
            <a:endParaRPr lang="fr-FR" sz="1400" dirty="0">
              <a:solidFill>
                <a:srgbClr val="F57339"/>
              </a:solidFill>
              <a:latin typeface="Constant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97841" y="4000504"/>
            <a:ext cx="82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57339"/>
                </a:solidFill>
                <a:latin typeface="Constantia" pitchFamily="18" charset="0"/>
              </a:rPr>
              <a:t>CMH I</a:t>
            </a:r>
            <a:endParaRPr lang="fr-FR" sz="1400" dirty="0">
              <a:solidFill>
                <a:srgbClr val="F57339"/>
              </a:solidFill>
              <a:latin typeface="Constantia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928662" y="4429133"/>
            <a:ext cx="1573210" cy="1357322"/>
            <a:chOff x="-2435225" y="2517775"/>
            <a:chExt cx="1949450" cy="1851025"/>
          </a:xfrm>
        </p:grpSpPr>
        <p:sp>
          <p:nvSpPr>
            <p:cNvPr id="20" name="Forme libre 19"/>
            <p:cNvSpPr/>
            <p:nvPr/>
          </p:nvSpPr>
          <p:spPr>
            <a:xfrm>
              <a:off x="-2435225" y="2517775"/>
              <a:ext cx="1949450" cy="1851025"/>
            </a:xfrm>
            <a:custGeom>
              <a:avLst/>
              <a:gdLst>
                <a:gd name="connsiteX0" fmla="*/ 1558925 w 1949450"/>
                <a:gd name="connsiteY0" fmla="*/ 454025 h 1851025"/>
                <a:gd name="connsiteX1" fmla="*/ 1273175 w 1949450"/>
                <a:gd name="connsiteY1" fmla="*/ 301625 h 1851025"/>
                <a:gd name="connsiteX2" fmla="*/ 1006475 w 1949450"/>
                <a:gd name="connsiteY2" fmla="*/ 15875 h 1851025"/>
                <a:gd name="connsiteX3" fmla="*/ 625475 w 1949450"/>
                <a:gd name="connsiteY3" fmla="*/ 206375 h 1851025"/>
                <a:gd name="connsiteX4" fmla="*/ 187325 w 1949450"/>
                <a:gd name="connsiteY4" fmla="*/ 339725 h 1851025"/>
                <a:gd name="connsiteX5" fmla="*/ 244475 w 1949450"/>
                <a:gd name="connsiteY5" fmla="*/ 625475 h 1851025"/>
                <a:gd name="connsiteX6" fmla="*/ 263525 w 1949450"/>
                <a:gd name="connsiteY6" fmla="*/ 796925 h 1851025"/>
                <a:gd name="connsiteX7" fmla="*/ 53975 w 1949450"/>
                <a:gd name="connsiteY7" fmla="*/ 1082675 h 1851025"/>
                <a:gd name="connsiteX8" fmla="*/ 92075 w 1949450"/>
                <a:gd name="connsiteY8" fmla="*/ 1311275 h 1851025"/>
                <a:gd name="connsiteX9" fmla="*/ 606425 w 1949450"/>
                <a:gd name="connsiteY9" fmla="*/ 1425575 h 1851025"/>
                <a:gd name="connsiteX10" fmla="*/ 949325 w 1949450"/>
                <a:gd name="connsiteY10" fmla="*/ 1825625 h 1851025"/>
                <a:gd name="connsiteX11" fmla="*/ 1177925 w 1949450"/>
                <a:gd name="connsiteY11" fmla="*/ 1577975 h 1851025"/>
                <a:gd name="connsiteX12" fmla="*/ 1863725 w 1949450"/>
                <a:gd name="connsiteY12" fmla="*/ 1254125 h 1851025"/>
                <a:gd name="connsiteX13" fmla="*/ 1692275 w 1949450"/>
                <a:gd name="connsiteY13" fmla="*/ 758825 h 1851025"/>
                <a:gd name="connsiteX14" fmla="*/ 1711325 w 1949450"/>
                <a:gd name="connsiteY14" fmla="*/ 492125 h 1851025"/>
                <a:gd name="connsiteX15" fmla="*/ 1558925 w 1949450"/>
                <a:gd name="connsiteY15" fmla="*/ 454025 h 1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450" h="1851025">
                  <a:moveTo>
                    <a:pt x="1558925" y="454025"/>
                  </a:moveTo>
                  <a:cubicBezTo>
                    <a:pt x="1485900" y="422275"/>
                    <a:pt x="1365250" y="374650"/>
                    <a:pt x="1273175" y="301625"/>
                  </a:cubicBezTo>
                  <a:cubicBezTo>
                    <a:pt x="1181100" y="228600"/>
                    <a:pt x="1114425" y="31750"/>
                    <a:pt x="1006475" y="15875"/>
                  </a:cubicBezTo>
                  <a:cubicBezTo>
                    <a:pt x="898525" y="0"/>
                    <a:pt x="762000" y="152400"/>
                    <a:pt x="625475" y="206375"/>
                  </a:cubicBezTo>
                  <a:cubicBezTo>
                    <a:pt x="488950" y="260350"/>
                    <a:pt x="250825" y="269875"/>
                    <a:pt x="187325" y="339725"/>
                  </a:cubicBezTo>
                  <a:cubicBezTo>
                    <a:pt x="123825" y="409575"/>
                    <a:pt x="231775" y="549275"/>
                    <a:pt x="244475" y="625475"/>
                  </a:cubicBezTo>
                  <a:cubicBezTo>
                    <a:pt x="257175" y="701675"/>
                    <a:pt x="295275" y="720725"/>
                    <a:pt x="263525" y="796925"/>
                  </a:cubicBezTo>
                  <a:cubicBezTo>
                    <a:pt x="231775" y="873125"/>
                    <a:pt x="82550" y="996950"/>
                    <a:pt x="53975" y="1082675"/>
                  </a:cubicBezTo>
                  <a:cubicBezTo>
                    <a:pt x="25400" y="1168400"/>
                    <a:pt x="0" y="1254125"/>
                    <a:pt x="92075" y="1311275"/>
                  </a:cubicBezTo>
                  <a:cubicBezTo>
                    <a:pt x="184150" y="1368425"/>
                    <a:pt x="463550" y="1339850"/>
                    <a:pt x="606425" y="1425575"/>
                  </a:cubicBezTo>
                  <a:cubicBezTo>
                    <a:pt x="749300" y="1511300"/>
                    <a:pt x="854075" y="1800225"/>
                    <a:pt x="949325" y="1825625"/>
                  </a:cubicBezTo>
                  <a:cubicBezTo>
                    <a:pt x="1044575" y="1851025"/>
                    <a:pt x="1025525" y="1673225"/>
                    <a:pt x="1177925" y="1577975"/>
                  </a:cubicBezTo>
                  <a:cubicBezTo>
                    <a:pt x="1330325" y="1482725"/>
                    <a:pt x="1778000" y="1390650"/>
                    <a:pt x="1863725" y="1254125"/>
                  </a:cubicBezTo>
                  <a:cubicBezTo>
                    <a:pt x="1949450" y="1117600"/>
                    <a:pt x="1717675" y="885825"/>
                    <a:pt x="1692275" y="758825"/>
                  </a:cubicBezTo>
                  <a:cubicBezTo>
                    <a:pt x="1666875" y="631825"/>
                    <a:pt x="1727200" y="542925"/>
                    <a:pt x="1711325" y="492125"/>
                  </a:cubicBezTo>
                  <a:cubicBezTo>
                    <a:pt x="1695450" y="441325"/>
                    <a:pt x="1631950" y="485775"/>
                    <a:pt x="1558925" y="45402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 rot="5690543">
              <a:off x="-1805228" y="2965659"/>
              <a:ext cx="613861" cy="8122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Constantia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 rot="2835945" flipH="1">
            <a:off x="2516538" y="4566416"/>
            <a:ext cx="58473" cy="1684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3" name="Ellipse 22"/>
          <p:cNvSpPr/>
          <p:nvPr/>
        </p:nvSpPr>
        <p:spPr>
          <a:xfrm rot="20759952">
            <a:off x="2890105" y="2950451"/>
            <a:ext cx="114301" cy="5715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995897" flipH="1">
            <a:off x="2502963" y="2788295"/>
            <a:ext cx="58473" cy="1684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6" name="Triangle isocèle 25"/>
          <p:cNvSpPr/>
          <p:nvPr/>
        </p:nvSpPr>
        <p:spPr>
          <a:xfrm rot="20759952">
            <a:off x="2691035" y="4391905"/>
            <a:ext cx="142876" cy="142876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7" name="Triangle isocèle 26"/>
          <p:cNvSpPr/>
          <p:nvPr/>
        </p:nvSpPr>
        <p:spPr>
          <a:xfrm rot="20759952">
            <a:off x="2678204" y="3059936"/>
            <a:ext cx="142876" cy="142876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 rot="20759952">
            <a:off x="2181024" y="3032400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995897" flipH="1">
            <a:off x="2288648" y="4521858"/>
            <a:ext cx="58473" cy="1684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0" name="Triangle isocèle 29"/>
          <p:cNvSpPr/>
          <p:nvPr/>
        </p:nvSpPr>
        <p:spPr>
          <a:xfrm rot="20759952">
            <a:off x="2405284" y="3034583"/>
            <a:ext cx="142876" cy="142876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995897" flipH="1">
            <a:off x="2717277" y="3235974"/>
            <a:ext cx="58473" cy="16842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2" name="Ellipse 31"/>
          <p:cNvSpPr/>
          <p:nvPr/>
        </p:nvSpPr>
        <p:spPr>
          <a:xfrm rot="20759952">
            <a:off x="2181024" y="4746911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3" name="Ellipse 32"/>
          <p:cNvSpPr/>
          <p:nvPr/>
        </p:nvSpPr>
        <p:spPr>
          <a:xfrm rot="20759952">
            <a:off x="2681090" y="4675474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 rot="20759952">
            <a:off x="2252461" y="2818085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5" name="Ellipse 34"/>
          <p:cNvSpPr/>
          <p:nvPr/>
        </p:nvSpPr>
        <p:spPr>
          <a:xfrm rot="20759952">
            <a:off x="2395338" y="4806682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6" name="Triangle isocèle 35"/>
          <p:cNvSpPr/>
          <p:nvPr/>
        </p:nvSpPr>
        <p:spPr>
          <a:xfrm rot="20759952">
            <a:off x="2232084" y="4872921"/>
            <a:ext cx="142876" cy="142876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7" name="Ellipse 36"/>
          <p:cNvSpPr/>
          <p:nvPr/>
        </p:nvSpPr>
        <p:spPr>
          <a:xfrm rot="20759952">
            <a:off x="2823967" y="3013350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8" name="Ellipse 37"/>
          <p:cNvSpPr/>
          <p:nvPr/>
        </p:nvSpPr>
        <p:spPr>
          <a:xfrm rot="20759952">
            <a:off x="2823968" y="3299102"/>
            <a:ext cx="114301" cy="57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9" name="Flèche courbée vers le bas 38"/>
          <p:cNvSpPr/>
          <p:nvPr/>
        </p:nvSpPr>
        <p:spPr>
          <a:xfrm rot="5619920">
            <a:off x="2472240" y="3837071"/>
            <a:ext cx="1067260" cy="306638"/>
          </a:xfrm>
          <a:prstGeom prst="curvedDownArrow">
            <a:avLst>
              <a:gd name="adj1" fmla="val 25000"/>
              <a:gd name="adj2" fmla="val 50000"/>
              <a:gd name="adj3" fmla="val 37301"/>
            </a:avLst>
          </a:prstGeom>
          <a:solidFill>
            <a:srgbClr val="00FF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dk1"/>
              </a:solidFill>
              <a:latin typeface="Constantia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143108" y="351948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0F028"/>
                </a:solidFill>
                <a:latin typeface="Constantia" pitchFamily="18" charset="0"/>
              </a:rPr>
              <a:t>Perforine</a:t>
            </a:r>
            <a:endParaRPr lang="fr-FR" sz="1400" dirty="0">
              <a:solidFill>
                <a:srgbClr val="40F028"/>
              </a:solidFill>
              <a:latin typeface="Constantia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143108" y="398836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0F028"/>
                </a:solidFill>
                <a:latin typeface="Constantia" pitchFamily="18" charset="0"/>
              </a:rPr>
              <a:t>Granzyme</a:t>
            </a:r>
            <a:endParaRPr lang="fr-FR" sz="1400" dirty="0">
              <a:solidFill>
                <a:srgbClr val="40F028"/>
              </a:solidFill>
              <a:latin typeface="Constantia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28662" y="5854917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Cellule du greffon</a:t>
            </a:r>
            <a:endParaRPr lang="fr-FR" sz="14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4" name="Groupe 42"/>
          <p:cNvGrpSpPr/>
          <p:nvPr/>
        </p:nvGrpSpPr>
        <p:grpSpPr>
          <a:xfrm>
            <a:off x="5877776" y="2214535"/>
            <a:ext cx="2161348" cy="3955896"/>
            <a:chOff x="5839676" y="1571593"/>
            <a:chExt cx="2161348" cy="3955896"/>
          </a:xfrm>
        </p:grpSpPr>
        <p:sp>
          <p:nvSpPr>
            <p:cNvPr id="44" name="ZoneTexte 43"/>
            <p:cNvSpPr txBox="1"/>
            <p:nvPr/>
          </p:nvSpPr>
          <p:spPr>
            <a:xfrm>
              <a:off x="5857884" y="3121223"/>
              <a:ext cx="820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F57339"/>
                  </a:solidFill>
                  <a:latin typeface="Constantia" pitchFamily="18" charset="0"/>
                </a:rPr>
                <a:t>FAS</a:t>
              </a:r>
              <a:endParaRPr lang="fr-FR" sz="1400" dirty="0">
                <a:solidFill>
                  <a:srgbClr val="F57339"/>
                </a:solidFill>
                <a:latin typeface="Constantia" pitchFamily="18" charset="0"/>
              </a:endParaRPr>
            </a:p>
          </p:txBody>
        </p:sp>
        <p:grpSp>
          <p:nvGrpSpPr>
            <p:cNvPr id="43" name="Groupe 137"/>
            <p:cNvGrpSpPr/>
            <p:nvPr/>
          </p:nvGrpSpPr>
          <p:grpSpPr>
            <a:xfrm>
              <a:off x="5839676" y="1571593"/>
              <a:ext cx="2161348" cy="3955896"/>
              <a:chOff x="5305809" y="1571593"/>
              <a:chExt cx="2161348" cy="3955896"/>
            </a:xfrm>
          </p:grpSpPr>
          <p:grpSp>
            <p:nvGrpSpPr>
              <p:cNvPr id="45" name="Groupe 112"/>
              <p:cNvGrpSpPr/>
              <p:nvPr/>
            </p:nvGrpSpPr>
            <p:grpSpPr>
              <a:xfrm rot="-3180000">
                <a:off x="5609034" y="3405925"/>
                <a:ext cx="429099" cy="706838"/>
                <a:chOff x="3795380" y="3871914"/>
                <a:chExt cx="429099" cy="778275"/>
              </a:xfrm>
              <a:solidFill>
                <a:srgbClr val="002060"/>
              </a:solidFill>
            </p:grpSpPr>
            <p:grpSp>
              <p:nvGrpSpPr>
                <p:cNvPr id="46" name="Groupe 81"/>
                <p:cNvGrpSpPr/>
                <p:nvPr/>
              </p:nvGrpSpPr>
              <p:grpSpPr>
                <a:xfrm rot="2100000" flipH="1">
                  <a:off x="3795380" y="3871914"/>
                  <a:ext cx="205115" cy="628655"/>
                  <a:chOff x="571472" y="2319454"/>
                  <a:chExt cx="214314" cy="799170"/>
                </a:xfrm>
                <a:grpFill/>
              </p:grpSpPr>
              <p:sp>
                <p:nvSpPr>
                  <p:cNvPr id="100" name="Forme libre 99"/>
                  <p:cNvSpPr/>
                  <p:nvPr/>
                </p:nvSpPr>
                <p:spPr>
                  <a:xfrm>
                    <a:off x="669073" y="2319454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101" name="Ellipse 100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102" name="Ellipse 101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103" name="Ellipse 102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47" name="Groupe 81"/>
                <p:cNvGrpSpPr/>
                <p:nvPr/>
              </p:nvGrpSpPr>
              <p:grpSpPr>
                <a:xfrm rot="2100000" flipH="1">
                  <a:off x="3920805" y="3941217"/>
                  <a:ext cx="205115" cy="628655"/>
                  <a:chOff x="571472" y="2305675"/>
                  <a:chExt cx="214314" cy="799170"/>
                </a:xfrm>
                <a:grpFill/>
              </p:grpSpPr>
              <p:sp>
                <p:nvSpPr>
                  <p:cNvPr id="96" name="Forme libre 95"/>
                  <p:cNvSpPr/>
                  <p:nvPr/>
                </p:nvSpPr>
                <p:spPr>
                  <a:xfrm>
                    <a:off x="703073" y="2305675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7" name="Ellipse 96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8" name="Ellipse 97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9" name="Ellipse 98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48" name="Groupe 81"/>
                <p:cNvGrpSpPr/>
                <p:nvPr/>
              </p:nvGrpSpPr>
              <p:grpSpPr>
                <a:xfrm rot="2100000" flipH="1">
                  <a:off x="4019364" y="4021534"/>
                  <a:ext cx="205115" cy="628655"/>
                  <a:chOff x="571472" y="2319454"/>
                  <a:chExt cx="214314" cy="799170"/>
                </a:xfrm>
                <a:grpFill/>
              </p:grpSpPr>
              <p:sp>
                <p:nvSpPr>
                  <p:cNvPr id="92" name="Forme libre 91"/>
                  <p:cNvSpPr/>
                  <p:nvPr/>
                </p:nvSpPr>
                <p:spPr>
                  <a:xfrm>
                    <a:off x="669073" y="2319454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3" name="Ellipse 92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4" name="Ellipse 93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95" name="Ellipse 94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49" name="Groupe 111"/>
              <p:cNvGrpSpPr/>
              <p:nvPr/>
            </p:nvGrpSpPr>
            <p:grpSpPr>
              <a:xfrm>
                <a:off x="6555214" y="3500443"/>
                <a:ext cx="429099" cy="706838"/>
                <a:chOff x="3795380" y="3871914"/>
                <a:chExt cx="429099" cy="778275"/>
              </a:xfrm>
              <a:solidFill>
                <a:srgbClr val="002060"/>
              </a:solidFill>
            </p:grpSpPr>
            <p:grpSp>
              <p:nvGrpSpPr>
                <p:cNvPr id="54" name="Groupe 81"/>
                <p:cNvGrpSpPr/>
                <p:nvPr/>
              </p:nvGrpSpPr>
              <p:grpSpPr>
                <a:xfrm rot="2100000" flipH="1">
                  <a:off x="3795380" y="3871914"/>
                  <a:ext cx="205115" cy="628655"/>
                  <a:chOff x="571472" y="2319454"/>
                  <a:chExt cx="214314" cy="799170"/>
                </a:xfrm>
                <a:grpFill/>
              </p:grpSpPr>
              <p:sp>
                <p:nvSpPr>
                  <p:cNvPr id="85" name="Forme libre 84"/>
                  <p:cNvSpPr/>
                  <p:nvPr/>
                </p:nvSpPr>
                <p:spPr>
                  <a:xfrm>
                    <a:off x="669073" y="2319454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6" name="Ellipse 85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7" name="Ellipse 86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8" name="Ellipse 87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5" name="Groupe 81"/>
                <p:cNvGrpSpPr/>
                <p:nvPr/>
              </p:nvGrpSpPr>
              <p:grpSpPr>
                <a:xfrm rot="2100000" flipH="1">
                  <a:off x="3914588" y="3950096"/>
                  <a:ext cx="205115" cy="628655"/>
                  <a:chOff x="571472" y="2319454"/>
                  <a:chExt cx="214314" cy="799170"/>
                </a:xfrm>
                <a:grpFill/>
              </p:grpSpPr>
              <p:sp>
                <p:nvSpPr>
                  <p:cNvPr id="81" name="Forme libre 80"/>
                  <p:cNvSpPr/>
                  <p:nvPr/>
                </p:nvSpPr>
                <p:spPr>
                  <a:xfrm>
                    <a:off x="669073" y="2319454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2" name="Ellipse 81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4" name="Ellipse 83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57" name="Groupe 81"/>
                <p:cNvGrpSpPr/>
                <p:nvPr/>
              </p:nvGrpSpPr>
              <p:grpSpPr>
                <a:xfrm rot="2100000" flipH="1">
                  <a:off x="4019364" y="4021534"/>
                  <a:ext cx="205115" cy="628655"/>
                  <a:chOff x="571472" y="2319454"/>
                  <a:chExt cx="214314" cy="799170"/>
                </a:xfrm>
                <a:grpFill/>
              </p:grpSpPr>
              <p:sp>
                <p:nvSpPr>
                  <p:cNvPr id="77" name="Forme libre 76"/>
                  <p:cNvSpPr/>
                  <p:nvPr/>
                </p:nvSpPr>
                <p:spPr>
                  <a:xfrm>
                    <a:off x="669073" y="2319454"/>
                    <a:ext cx="66907" cy="799170"/>
                  </a:xfrm>
                  <a:custGeom>
                    <a:avLst/>
                    <a:gdLst>
                      <a:gd name="connsiteX0" fmla="*/ 0 w 66907"/>
                      <a:gd name="connsiteY0" fmla="*/ 0 h 799170"/>
                      <a:gd name="connsiteX1" fmla="*/ 22303 w 66907"/>
                      <a:gd name="connsiteY1" fmla="*/ 669073 h 799170"/>
                      <a:gd name="connsiteX2" fmla="*/ 66907 w 66907"/>
                      <a:gd name="connsiteY2" fmla="*/ 780585 h 79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907" h="799170">
                        <a:moveTo>
                          <a:pt x="0" y="0"/>
                        </a:moveTo>
                        <a:cubicBezTo>
                          <a:pt x="5576" y="269488"/>
                          <a:pt x="11152" y="538976"/>
                          <a:pt x="22303" y="669073"/>
                        </a:cubicBezTo>
                        <a:cubicBezTo>
                          <a:pt x="33454" y="799170"/>
                          <a:pt x="50180" y="789877"/>
                          <a:pt x="66907" y="780585"/>
                        </a:cubicBezTo>
                      </a:path>
                    </a:pathLst>
                  </a:cu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78" name="Ellipse 77"/>
                  <p:cNvSpPr/>
                  <p:nvPr/>
                </p:nvSpPr>
                <p:spPr>
                  <a:xfrm>
                    <a:off x="571472" y="2357430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79" name="Ellipse 78"/>
                  <p:cNvSpPr/>
                  <p:nvPr/>
                </p:nvSpPr>
                <p:spPr>
                  <a:xfrm>
                    <a:off x="571472" y="2571744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571472" y="2786058"/>
                    <a:ext cx="214314" cy="142876"/>
                  </a:xfrm>
                  <a:prstGeom prst="ellipse">
                    <a:avLst/>
                  </a:prstGeom>
                  <a:grpFill/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woPt" dir="t"/>
                  </a:scene3d>
                  <a:sp3d prstMaterial="softEdge">
                    <a:bevelT w="27305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>
                      <a:solidFill>
                        <a:schemeClr val="dk1"/>
                      </a:solidFill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74" name="Groupe 88"/>
              <p:cNvGrpSpPr/>
              <p:nvPr/>
            </p:nvGrpSpPr>
            <p:grpSpPr>
              <a:xfrm rot="13500000">
                <a:off x="6695578" y="2150648"/>
                <a:ext cx="367097" cy="347002"/>
                <a:chOff x="4714876" y="5286388"/>
                <a:chExt cx="571504" cy="447676"/>
              </a:xfrm>
            </p:grpSpPr>
            <p:sp>
              <p:nvSpPr>
                <p:cNvPr id="71" name="Chevron 70"/>
                <p:cNvSpPr/>
                <p:nvPr/>
              </p:nvSpPr>
              <p:spPr>
                <a:xfrm>
                  <a:off x="4714876" y="52863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72" name="Chevron 71"/>
                <p:cNvSpPr/>
                <p:nvPr/>
              </p:nvSpPr>
              <p:spPr>
                <a:xfrm>
                  <a:off x="4714876" y="54387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73" name="Chevron 72"/>
                <p:cNvSpPr/>
                <p:nvPr/>
              </p:nvSpPr>
              <p:spPr>
                <a:xfrm>
                  <a:off x="4714876" y="55911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75" name="Groupe 87"/>
              <p:cNvGrpSpPr/>
              <p:nvPr/>
            </p:nvGrpSpPr>
            <p:grpSpPr>
              <a:xfrm rot="18780000">
                <a:off x="5766059" y="2148211"/>
                <a:ext cx="367097" cy="347002"/>
                <a:chOff x="4714876" y="5286388"/>
                <a:chExt cx="571504" cy="447676"/>
              </a:xfrm>
            </p:grpSpPr>
            <p:sp>
              <p:nvSpPr>
                <p:cNvPr id="68" name="Chevron 67"/>
                <p:cNvSpPr/>
                <p:nvPr/>
              </p:nvSpPr>
              <p:spPr>
                <a:xfrm>
                  <a:off x="4714876" y="52863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4714876" y="54387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70" name="Chevron 69"/>
                <p:cNvSpPr/>
                <p:nvPr/>
              </p:nvSpPr>
              <p:spPr>
                <a:xfrm>
                  <a:off x="4714876" y="5591188"/>
                  <a:ext cx="571504" cy="142876"/>
                </a:xfrm>
                <a:prstGeom prst="chevron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Constantia" pitchFamily="18" charset="0"/>
                  </a:endParaRPr>
                </a:p>
              </p:txBody>
            </p:sp>
          </p:grpSp>
          <p:sp>
            <p:nvSpPr>
              <p:cNvPr id="50" name="Ellipse 49"/>
              <p:cNvSpPr/>
              <p:nvPr/>
            </p:nvSpPr>
            <p:spPr>
              <a:xfrm rot="20759952">
                <a:off x="6127412" y="3109821"/>
                <a:ext cx="114301" cy="5715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 rot="20759952">
                <a:off x="6222706" y="4043187"/>
                <a:ext cx="114301" cy="5715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 rot="20759952">
                <a:off x="6208989" y="3811006"/>
                <a:ext cx="114301" cy="5715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53" name="Forme libre 52"/>
              <p:cNvSpPr/>
              <p:nvPr/>
            </p:nvSpPr>
            <p:spPr>
              <a:xfrm rot="21180000">
                <a:off x="6179140" y="3093794"/>
                <a:ext cx="416745" cy="915211"/>
              </a:xfrm>
              <a:custGeom>
                <a:avLst/>
                <a:gdLst>
                  <a:gd name="connsiteX0" fmla="*/ 106392 w 503208"/>
                  <a:gd name="connsiteY0" fmla="*/ 805132 h 879894"/>
                  <a:gd name="connsiteX1" fmla="*/ 261668 w 503208"/>
                  <a:gd name="connsiteY1" fmla="*/ 546340 h 879894"/>
                  <a:gd name="connsiteX2" fmla="*/ 468702 w 503208"/>
                  <a:gd name="connsiteY2" fmla="*/ 184030 h 879894"/>
                  <a:gd name="connsiteX3" fmla="*/ 468702 w 503208"/>
                  <a:gd name="connsiteY3" fmla="*/ 11502 h 879894"/>
                  <a:gd name="connsiteX4" fmla="*/ 399690 w 503208"/>
                  <a:gd name="connsiteY4" fmla="*/ 115019 h 879894"/>
                  <a:gd name="connsiteX5" fmla="*/ 296173 w 503208"/>
                  <a:gd name="connsiteY5" fmla="*/ 132272 h 879894"/>
                  <a:gd name="connsiteX6" fmla="*/ 261668 w 503208"/>
                  <a:gd name="connsiteY6" fmla="*/ 63260 h 879894"/>
                  <a:gd name="connsiteX7" fmla="*/ 261668 w 503208"/>
                  <a:gd name="connsiteY7" fmla="*/ 166777 h 879894"/>
                  <a:gd name="connsiteX8" fmla="*/ 261668 w 503208"/>
                  <a:gd name="connsiteY8" fmla="*/ 339306 h 879894"/>
                  <a:gd name="connsiteX9" fmla="*/ 71887 w 503208"/>
                  <a:gd name="connsiteY9" fmla="*/ 701615 h 879894"/>
                  <a:gd name="connsiteX10" fmla="*/ 2875 w 503208"/>
                  <a:gd name="connsiteY10" fmla="*/ 753373 h 879894"/>
                  <a:gd name="connsiteX11" fmla="*/ 54634 w 503208"/>
                  <a:gd name="connsiteY11" fmla="*/ 874143 h 879894"/>
                  <a:gd name="connsiteX12" fmla="*/ 106392 w 503208"/>
                  <a:gd name="connsiteY12" fmla="*/ 805132 h 8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3208" h="879894">
                    <a:moveTo>
                      <a:pt x="106392" y="805132"/>
                    </a:moveTo>
                    <a:cubicBezTo>
                      <a:pt x="140898" y="750498"/>
                      <a:pt x="201283" y="649857"/>
                      <a:pt x="261668" y="546340"/>
                    </a:cubicBezTo>
                    <a:cubicBezTo>
                      <a:pt x="322053" y="442823"/>
                      <a:pt x="434196" y="273170"/>
                      <a:pt x="468702" y="184030"/>
                    </a:cubicBezTo>
                    <a:cubicBezTo>
                      <a:pt x="503208" y="94890"/>
                      <a:pt x="480204" y="23004"/>
                      <a:pt x="468702" y="11502"/>
                    </a:cubicBezTo>
                    <a:cubicBezTo>
                      <a:pt x="457200" y="0"/>
                      <a:pt x="428445" y="94891"/>
                      <a:pt x="399690" y="115019"/>
                    </a:cubicBezTo>
                    <a:cubicBezTo>
                      <a:pt x="370935" y="135147"/>
                      <a:pt x="319177" y="140898"/>
                      <a:pt x="296173" y="132272"/>
                    </a:cubicBezTo>
                    <a:cubicBezTo>
                      <a:pt x="273169" y="123646"/>
                      <a:pt x="267419" y="57509"/>
                      <a:pt x="261668" y="63260"/>
                    </a:cubicBezTo>
                    <a:lnTo>
                      <a:pt x="261668" y="166777"/>
                    </a:lnTo>
                    <a:cubicBezTo>
                      <a:pt x="261668" y="212785"/>
                      <a:pt x="293298" y="250166"/>
                      <a:pt x="261668" y="339306"/>
                    </a:cubicBezTo>
                    <a:cubicBezTo>
                      <a:pt x="230038" y="428446"/>
                      <a:pt x="115019" y="632604"/>
                      <a:pt x="71887" y="701615"/>
                    </a:cubicBezTo>
                    <a:cubicBezTo>
                      <a:pt x="28755" y="770626"/>
                      <a:pt x="5751" y="724618"/>
                      <a:pt x="2875" y="753373"/>
                    </a:cubicBezTo>
                    <a:cubicBezTo>
                      <a:pt x="0" y="782128"/>
                      <a:pt x="37381" y="868392"/>
                      <a:pt x="54634" y="874143"/>
                    </a:cubicBezTo>
                    <a:cubicBezTo>
                      <a:pt x="71887" y="879894"/>
                      <a:pt x="71886" y="859766"/>
                      <a:pt x="106392" y="80513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grpSp>
            <p:nvGrpSpPr>
              <p:cNvPr id="76" name="Groupe 22"/>
              <p:cNvGrpSpPr/>
              <p:nvPr/>
            </p:nvGrpSpPr>
            <p:grpSpPr>
              <a:xfrm rot="10800000">
                <a:off x="6053487" y="2285992"/>
                <a:ext cx="710118" cy="629690"/>
                <a:chOff x="4107878" y="3967671"/>
                <a:chExt cx="741679" cy="636692"/>
              </a:xfrm>
            </p:grpSpPr>
            <p:sp>
              <p:nvSpPr>
                <p:cNvPr id="66" name="Forme libre 65"/>
                <p:cNvSpPr/>
                <p:nvPr/>
              </p:nvSpPr>
              <p:spPr>
                <a:xfrm rot="2748463">
                  <a:off x="4295189" y="3969920"/>
                  <a:ext cx="482654" cy="626083"/>
                </a:xfrm>
                <a:custGeom>
                  <a:avLst/>
                  <a:gdLst>
                    <a:gd name="connsiteX0" fmla="*/ 90984 w 1282889"/>
                    <a:gd name="connsiteY0" fmla="*/ 15922 h 1678674"/>
                    <a:gd name="connsiteX1" fmla="*/ 131928 w 1282889"/>
                    <a:gd name="connsiteY1" fmla="*/ 152399 h 1678674"/>
                    <a:gd name="connsiteX2" fmla="*/ 90984 w 1282889"/>
                    <a:gd name="connsiteY2" fmla="*/ 234286 h 1678674"/>
                    <a:gd name="connsiteX3" fmla="*/ 9098 w 1282889"/>
                    <a:gd name="connsiteY3" fmla="*/ 316173 h 1678674"/>
                    <a:gd name="connsiteX4" fmla="*/ 36393 w 1282889"/>
                    <a:gd name="connsiteY4" fmla="*/ 384411 h 1678674"/>
                    <a:gd name="connsiteX5" fmla="*/ 36393 w 1282889"/>
                    <a:gd name="connsiteY5" fmla="*/ 479946 h 1678674"/>
                    <a:gd name="connsiteX6" fmla="*/ 22746 w 1282889"/>
                    <a:gd name="connsiteY6" fmla="*/ 507241 h 1678674"/>
                    <a:gd name="connsiteX7" fmla="*/ 159223 w 1282889"/>
                    <a:gd name="connsiteY7" fmla="*/ 630071 h 1678674"/>
                    <a:gd name="connsiteX8" fmla="*/ 1073623 w 1282889"/>
                    <a:gd name="connsiteY8" fmla="*/ 1517176 h 1678674"/>
                    <a:gd name="connsiteX9" fmla="*/ 1128214 w 1282889"/>
                    <a:gd name="connsiteY9" fmla="*/ 1599062 h 1678674"/>
                    <a:gd name="connsiteX10" fmla="*/ 1182805 w 1282889"/>
                    <a:gd name="connsiteY10" fmla="*/ 1640005 h 1678674"/>
                    <a:gd name="connsiteX11" fmla="*/ 1251044 w 1282889"/>
                    <a:gd name="connsiteY11" fmla="*/ 1585414 h 1678674"/>
                    <a:gd name="connsiteX12" fmla="*/ 1223749 w 1282889"/>
                    <a:gd name="connsiteY12" fmla="*/ 1462584 h 1678674"/>
                    <a:gd name="connsiteX13" fmla="*/ 896202 w 1282889"/>
                    <a:gd name="connsiteY13" fmla="*/ 1175981 h 1678674"/>
                    <a:gd name="connsiteX14" fmla="*/ 391235 w 1282889"/>
                    <a:gd name="connsiteY14" fmla="*/ 657367 h 1678674"/>
                    <a:gd name="connsiteX15" fmla="*/ 404883 w 1282889"/>
                    <a:gd name="connsiteY15" fmla="*/ 452650 h 1678674"/>
                    <a:gd name="connsiteX16" fmla="*/ 363940 w 1282889"/>
                    <a:gd name="connsiteY16" fmla="*/ 206990 h 1678674"/>
                    <a:gd name="connsiteX17" fmla="*/ 172871 w 1282889"/>
                    <a:gd name="connsiteY17" fmla="*/ 56865 h 1678674"/>
                    <a:gd name="connsiteX18" fmla="*/ 90984 w 1282889"/>
                    <a:gd name="connsiteY18" fmla="*/ 15922 h 167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82889" h="1678674">
                      <a:moveTo>
                        <a:pt x="90984" y="15922"/>
                      </a:moveTo>
                      <a:cubicBezTo>
                        <a:pt x="84160" y="31844"/>
                        <a:pt x="131928" y="116005"/>
                        <a:pt x="131928" y="152399"/>
                      </a:cubicBezTo>
                      <a:cubicBezTo>
                        <a:pt x="131928" y="188793"/>
                        <a:pt x="111456" y="206990"/>
                        <a:pt x="90984" y="234286"/>
                      </a:cubicBezTo>
                      <a:cubicBezTo>
                        <a:pt x="70512" y="261582"/>
                        <a:pt x="18196" y="291152"/>
                        <a:pt x="9098" y="316173"/>
                      </a:cubicBezTo>
                      <a:cubicBezTo>
                        <a:pt x="0" y="341194"/>
                        <a:pt x="31844" y="357116"/>
                        <a:pt x="36393" y="384411"/>
                      </a:cubicBezTo>
                      <a:cubicBezTo>
                        <a:pt x="40942" y="411706"/>
                        <a:pt x="38667" y="459474"/>
                        <a:pt x="36393" y="479946"/>
                      </a:cubicBezTo>
                      <a:cubicBezTo>
                        <a:pt x="34119" y="500418"/>
                        <a:pt x="2274" y="482220"/>
                        <a:pt x="22746" y="507241"/>
                      </a:cubicBezTo>
                      <a:cubicBezTo>
                        <a:pt x="43218" y="532262"/>
                        <a:pt x="159223" y="630071"/>
                        <a:pt x="159223" y="630071"/>
                      </a:cubicBezTo>
                      <a:lnTo>
                        <a:pt x="1073623" y="1517176"/>
                      </a:lnTo>
                      <a:cubicBezTo>
                        <a:pt x="1235121" y="1678674"/>
                        <a:pt x="1110017" y="1578591"/>
                        <a:pt x="1128214" y="1599062"/>
                      </a:cubicBezTo>
                      <a:cubicBezTo>
                        <a:pt x="1146411" y="1619534"/>
                        <a:pt x="1162333" y="1642280"/>
                        <a:pt x="1182805" y="1640005"/>
                      </a:cubicBezTo>
                      <a:cubicBezTo>
                        <a:pt x="1203277" y="1637730"/>
                        <a:pt x="1244220" y="1614984"/>
                        <a:pt x="1251044" y="1585414"/>
                      </a:cubicBezTo>
                      <a:cubicBezTo>
                        <a:pt x="1257868" y="1555844"/>
                        <a:pt x="1282889" y="1530823"/>
                        <a:pt x="1223749" y="1462584"/>
                      </a:cubicBezTo>
                      <a:cubicBezTo>
                        <a:pt x="1164609" y="1394345"/>
                        <a:pt x="1034954" y="1310184"/>
                        <a:pt x="896202" y="1175981"/>
                      </a:cubicBezTo>
                      <a:cubicBezTo>
                        <a:pt x="757450" y="1041778"/>
                        <a:pt x="473121" y="777922"/>
                        <a:pt x="391235" y="657367"/>
                      </a:cubicBezTo>
                      <a:cubicBezTo>
                        <a:pt x="309349" y="536812"/>
                        <a:pt x="409432" y="527713"/>
                        <a:pt x="404883" y="452650"/>
                      </a:cubicBezTo>
                      <a:cubicBezTo>
                        <a:pt x="400334" y="377587"/>
                        <a:pt x="402609" y="272954"/>
                        <a:pt x="363940" y="206990"/>
                      </a:cubicBezTo>
                      <a:cubicBezTo>
                        <a:pt x="325271" y="141026"/>
                        <a:pt x="220638" y="88710"/>
                        <a:pt x="172871" y="56865"/>
                      </a:cubicBezTo>
                      <a:cubicBezTo>
                        <a:pt x="125104" y="25020"/>
                        <a:pt x="97808" y="0"/>
                        <a:pt x="90984" y="1592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99FF"/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harsh" dir="t"/>
                </a:scene3d>
                <a:sp3d prstMaterial="dkEdge">
                  <a:bevelT w="139700" prst="artDeco"/>
                  <a:bevelB w="139700" prst="relaxedInset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b="1" dirty="0">
                    <a:solidFill>
                      <a:schemeClr val="dk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 rot="2748463">
                  <a:off x="4033434" y="4042115"/>
                  <a:ext cx="636692" cy="487803"/>
                </a:xfrm>
                <a:custGeom>
                  <a:avLst/>
                  <a:gdLst>
                    <a:gd name="connsiteX0" fmla="*/ 489044 w 1692322"/>
                    <a:gd name="connsiteY0" fmla="*/ 31845 h 1307910"/>
                    <a:gd name="connsiteX1" fmla="*/ 393510 w 1692322"/>
                    <a:gd name="connsiteY1" fmla="*/ 59140 h 1307910"/>
                    <a:gd name="connsiteX2" fmla="*/ 311623 w 1692322"/>
                    <a:gd name="connsiteY2" fmla="*/ 18197 h 1307910"/>
                    <a:gd name="connsiteX3" fmla="*/ 270680 w 1692322"/>
                    <a:gd name="connsiteY3" fmla="*/ 113731 h 1307910"/>
                    <a:gd name="connsiteX4" fmla="*/ 134203 w 1692322"/>
                    <a:gd name="connsiteY4" fmla="*/ 141027 h 1307910"/>
                    <a:gd name="connsiteX5" fmla="*/ 11373 w 1692322"/>
                    <a:gd name="connsiteY5" fmla="*/ 31845 h 1307910"/>
                    <a:gd name="connsiteX6" fmla="*/ 65964 w 1692322"/>
                    <a:gd name="connsiteY6" fmla="*/ 195618 h 1307910"/>
                    <a:gd name="connsiteX7" fmla="*/ 161498 w 1692322"/>
                    <a:gd name="connsiteY7" fmla="*/ 318448 h 1307910"/>
                    <a:gd name="connsiteX8" fmla="*/ 393510 w 1692322"/>
                    <a:gd name="connsiteY8" fmla="*/ 413982 h 1307910"/>
                    <a:gd name="connsiteX9" fmla="*/ 721056 w 1692322"/>
                    <a:gd name="connsiteY9" fmla="*/ 413982 h 1307910"/>
                    <a:gd name="connsiteX10" fmla="*/ 748352 w 1692322"/>
                    <a:gd name="connsiteY10" fmla="*/ 441278 h 1307910"/>
                    <a:gd name="connsiteX11" fmla="*/ 966716 w 1692322"/>
                    <a:gd name="connsiteY11" fmla="*/ 714233 h 1307910"/>
                    <a:gd name="connsiteX12" fmla="*/ 1458035 w 1692322"/>
                    <a:gd name="connsiteY12" fmla="*/ 1219200 h 1307910"/>
                    <a:gd name="connsiteX13" fmla="*/ 1580865 w 1692322"/>
                    <a:gd name="connsiteY13" fmla="*/ 1246495 h 1307910"/>
                    <a:gd name="connsiteX14" fmla="*/ 1649104 w 1692322"/>
                    <a:gd name="connsiteY14" fmla="*/ 1178257 h 1307910"/>
                    <a:gd name="connsiteX15" fmla="*/ 1321558 w 1692322"/>
                    <a:gd name="connsiteY15" fmla="*/ 864358 h 1307910"/>
                    <a:gd name="connsiteX16" fmla="*/ 966716 w 1692322"/>
                    <a:gd name="connsiteY16" fmla="*/ 509516 h 1307910"/>
                    <a:gd name="connsiteX17" fmla="*/ 693761 w 1692322"/>
                    <a:gd name="connsiteY17" fmla="*/ 250209 h 1307910"/>
                    <a:gd name="connsiteX18" fmla="*/ 489044 w 1692322"/>
                    <a:gd name="connsiteY18" fmla="*/ 31845 h 1307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92322" h="1307910">
                      <a:moveTo>
                        <a:pt x="489044" y="31845"/>
                      </a:moveTo>
                      <a:cubicBezTo>
                        <a:pt x="439002" y="0"/>
                        <a:pt x="423080" y="61415"/>
                        <a:pt x="393510" y="59140"/>
                      </a:cubicBezTo>
                      <a:cubicBezTo>
                        <a:pt x="363940" y="56865"/>
                        <a:pt x="332095" y="9099"/>
                        <a:pt x="311623" y="18197"/>
                      </a:cubicBezTo>
                      <a:cubicBezTo>
                        <a:pt x="291151" y="27295"/>
                        <a:pt x="300250" y="93259"/>
                        <a:pt x="270680" y="113731"/>
                      </a:cubicBezTo>
                      <a:cubicBezTo>
                        <a:pt x="241110" y="134203"/>
                        <a:pt x="177421" y="154675"/>
                        <a:pt x="134203" y="141027"/>
                      </a:cubicBezTo>
                      <a:cubicBezTo>
                        <a:pt x="90985" y="127379"/>
                        <a:pt x="22746" y="22747"/>
                        <a:pt x="11373" y="31845"/>
                      </a:cubicBezTo>
                      <a:cubicBezTo>
                        <a:pt x="0" y="40944"/>
                        <a:pt x="40943" y="147851"/>
                        <a:pt x="65964" y="195618"/>
                      </a:cubicBezTo>
                      <a:cubicBezTo>
                        <a:pt x="90985" y="243385"/>
                        <a:pt x="106907" y="282054"/>
                        <a:pt x="161498" y="318448"/>
                      </a:cubicBezTo>
                      <a:cubicBezTo>
                        <a:pt x="216089" y="354842"/>
                        <a:pt x="300250" y="398060"/>
                        <a:pt x="393510" y="413982"/>
                      </a:cubicBezTo>
                      <a:cubicBezTo>
                        <a:pt x="486770" y="429904"/>
                        <a:pt x="661916" y="409433"/>
                        <a:pt x="721056" y="413982"/>
                      </a:cubicBezTo>
                      <a:cubicBezTo>
                        <a:pt x="780196" y="418531"/>
                        <a:pt x="707409" y="391236"/>
                        <a:pt x="748352" y="441278"/>
                      </a:cubicBezTo>
                      <a:cubicBezTo>
                        <a:pt x="789295" y="491320"/>
                        <a:pt x="848436" y="584579"/>
                        <a:pt x="966716" y="714233"/>
                      </a:cubicBezTo>
                      <a:cubicBezTo>
                        <a:pt x="1084996" y="843887"/>
                        <a:pt x="1355677" y="1130490"/>
                        <a:pt x="1458035" y="1219200"/>
                      </a:cubicBezTo>
                      <a:cubicBezTo>
                        <a:pt x="1560393" y="1307910"/>
                        <a:pt x="1549020" y="1253319"/>
                        <a:pt x="1580865" y="1246495"/>
                      </a:cubicBezTo>
                      <a:cubicBezTo>
                        <a:pt x="1612710" y="1239671"/>
                        <a:pt x="1692322" y="1241946"/>
                        <a:pt x="1649104" y="1178257"/>
                      </a:cubicBezTo>
                      <a:cubicBezTo>
                        <a:pt x="1605886" y="1114568"/>
                        <a:pt x="1435289" y="975815"/>
                        <a:pt x="1321558" y="864358"/>
                      </a:cubicBezTo>
                      <a:cubicBezTo>
                        <a:pt x="1207827" y="752901"/>
                        <a:pt x="1071349" y="611874"/>
                        <a:pt x="966716" y="509516"/>
                      </a:cubicBezTo>
                      <a:cubicBezTo>
                        <a:pt x="862083" y="407158"/>
                        <a:pt x="773373" y="329821"/>
                        <a:pt x="693761" y="250209"/>
                      </a:cubicBezTo>
                      <a:cubicBezTo>
                        <a:pt x="614149" y="170597"/>
                        <a:pt x="539086" y="63690"/>
                        <a:pt x="489044" y="3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99FF"/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harsh" dir="t"/>
                </a:scene3d>
                <a:sp3d prstMaterial="dkEdge">
                  <a:bevelT w="139700" prst="artDeco"/>
                  <a:bevelB w="139700" prst="relaxedInset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b="1" dirty="0">
                    <a:solidFill>
                      <a:schemeClr val="dk1"/>
                    </a:solidFill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89" name="Groupe 16"/>
              <p:cNvGrpSpPr/>
              <p:nvPr/>
            </p:nvGrpSpPr>
            <p:grpSpPr>
              <a:xfrm>
                <a:off x="5909806" y="1571593"/>
                <a:ext cx="1071569" cy="817996"/>
                <a:chOff x="6357385" y="4030666"/>
                <a:chExt cx="749636" cy="469904"/>
              </a:xfrm>
            </p:grpSpPr>
            <p:sp>
              <p:nvSpPr>
                <p:cNvPr id="63" name="Ellipse 62"/>
                <p:cNvSpPr/>
                <p:nvPr/>
              </p:nvSpPr>
              <p:spPr>
                <a:xfrm>
                  <a:off x="6357950" y="4030666"/>
                  <a:ext cx="714380" cy="46990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>
                  <a:off x="6453648" y="4094703"/>
                  <a:ext cx="529833" cy="32266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woPt" dir="t"/>
                </a:scene3d>
                <a:sp3d prstMaterial="softEdge">
                  <a:bevelT w="2730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6357385" y="4153791"/>
                  <a:ext cx="749636" cy="176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onstantia" pitchFamily="18" charset="0"/>
                    </a:rPr>
                    <a:t>CTL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</p:grpSp>
          <p:sp>
            <p:nvSpPr>
              <p:cNvPr id="56" name="Ellipse 55"/>
              <p:cNvSpPr/>
              <p:nvPr/>
            </p:nvSpPr>
            <p:spPr>
              <a:xfrm>
                <a:off x="6377339" y="2925743"/>
                <a:ext cx="136796" cy="141305"/>
              </a:xfrm>
              <a:prstGeom prst="ellipse">
                <a:avLst/>
              </a:prstGeom>
              <a:solidFill>
                <a:srgbClr val="99FF33"/>
              </a:solidFill>
              <a:ln w="9525" cap="flat" cmpd="sng" algn="ctr">
                <a:solidFill>
                  <a:srgbClr val="99FF33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grpSp>
            <p:nvGrpSpPr>
              <p:cNvPr id="90" name="Groupe 28"/>
              <p:cNvGrpSpPr/>
              <p:nvPr/>
            </p:nvGrpSpPr>
            <p:grpSpPr>
              <a:xfrm>
                <a:off x="5539133" y="3767141"/>
                <a:ext cx="1573210" cy="1357322"/>
                <a:chOff x="-2435225" y="2517775"/>
                <a:chExt cx="1949450" cy="1851025"/>
              </a:xfrm>
            </p:grpSpPr>
            <p:sp>
              <p:nvSpPr>
                <p:cNvPr id="61" name="Forme libre 60"/>
                <p:cNvSpPr/>
                <p:nvPr/>
              </p:nvSpPr>
              <p:spPr>
                <a:xfrm>
                  <a:off x="-2435225" y="2517775"/>
                  <a:ext cx="1949450" cy="1851025"/>
                </a:xfrm>
                <a:custGeom>
                  <a:avLst/>
                  <a:gdLst>
                    <a:gd name="connsiteX0" fmla="*/ 1558925 w 1949450"/>
                    <a:gd name="connsiteY0" fmla="*/ 454025 h 1851025"/>
                    <a:gd name="connsiteX1" fmla="*/ 1273175 w 1949450"/>
                    <a:gd name="connsiteY1" fmla="*/ 301625 h 1851025"/>
                    <a:gd name="connsiteX2" fmla="*/ 1006475 w 1949450"/>
                    <a:gd name="connsiteY2" fmla="*/ 15875 h 1851025"/>
                    <a:gd name="connsiteX3" fmla="*/ 625475 w 1949450"/>
                    <a:gd name="connsiteY3" fmla="*/ 206375 h 1851025"/>
                    <a:gd name="connsiteX4" fmla="*/ 187325 w 1949450"/>
                    <a:gd name="connsiteY4" fmla="*/ 339725 h 1851025"/>
                    <a:gd name="connsiteX5" fmla="*/ 244475 w 1949450"/>
                    <a:gd name="connsiteY5" fmla="*/ 625475 h 1851025"/>
                    <a:gd name="connsiteX6" fmla="*/ 263525 w 1949450"/>
                    <a:gd name="connsiteY6" fmla="*/ 796925 h 1851025"/>
                    <a:gd name="connsiteX7" fmla="*/ 53975 w 1949450"/>
                    <a:gd name="connsiteY7" fmla="*/ 1082675 h 1851025"/>
                    <a:gd name="connsiteX8" fmla="*/ 92075 w 1949450"/>
                    <a:gd name="connsiteY8" fmla="*/ 1311275 h 1851025"/>
                    <a:gd name="connsiteX9" fmla="*/ 606425 w 1949450"/>
                    <a:gd name="connsiteY9" fmla="*/ 1425575 h 1851025"/>
                    <a:gd name="connsiteX10" fmla="*/ 949325 w 1949450"/>
                    <a:gd name="connsiteY10" fmla="*/ 1825625 h 1851025"/>
                    <a:gd name="connsiteX11" fmla="*/ 1177925 w 1949450"/>
                    <a:gd name="connsiteY11" fmla="*/ 1577975 h 1851025"/>
                    <a:gd name="connsiteX12" fmla="*/ 1863725 w 1949450"/>
                    <a:gd name="connsiteY12" fmla="*/ 1254125 h 1851025"/>
                    <a:gd name="connsiteX13" fmla="*/ 1692275 w 1949450"/>
                    <a:gd name="connsiteY13" fmla="*/ 758825 h 1851025"/>
                    <a:gd name="connsiteX14" fmla="*/ 1711325 w 1949450"/>
                    <a:gd name="connsiteY14" fmla="*/ 492125 h 1851025"/>
                    <a:gd name="connsiteX15" fmla="*/ 1558925 w 1949450"/>
                    <a:gd name="connsiteY15" fmla="*/ 454025 h 185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49450" h="1851025">
                      <a:moveTo>
                        <a:pt x="1558925" y="454025"/>
                      </a:moveTo>
                      <a:cubicBezTo>
                        <a:pt x="1485900" y="422275"/>
                        <a:pt x="1365250" y="374650"/>
                        <a:pt x="1273175" y="301625"/>
                      </a:cubicBezTo>
                      <a:cubicBezTo>
                        <a:pt x="1181100" y="228600"/>
                        <a:pt x="1114425" y="31750"/>
                        <a:pt x="1006475" y="15875"/>
                      </a:cubicBezTo>
                      <a:cubicBezTo>
                        <a:pt x="898525" y="0"/>
                        <a:pt x="762000" y="152400"/>
                        <a:pt x="625475" y="206375"/>
                      </a:cubicBezTo>
                      <a:cubicBezTo>
                        <a:pt x="488950" y="260350"/>
                        <a:pt x="250825" y="269875"/>
                        <a:pt x="187325" y="339725"/>
                      </a:cubicBezTo>
                      <a:cubicBezTo>
                        <a:pt x="123825" y="409575"/>
                        <a:pt x="231775" y="549275"/>
                        <a:pt x="244475" y="625475"/>
                      </a:cubicBezTo>
                      <a:cubicBezTo>
                        <a:pt x="257175" y="701675"/>
                        <a:pt x="295275" y="720725"/>
                        <a:pt x="263525" y="796925"/>
                      </a:cubicBezTo>
                      <a:cubicBezTo>
                        <a:pt x="231775" y="873125"/>
                        <a:pt x="82550" y="996950"/>
                        <a:pt x="53975" y="1082675"/>
                      </a:cubicBezTo>
                      <a:cubicBezTo>
                        <a:pt x="25400" y="1168400"/>
                        <a:pt x="0" y="1254125"/>
                        <a:pt x="92075" y="1311275"/>
                      </a:cubicBezTo>
                      <a:cubicBezTo>
                        <a:pt x="184150" y="1368425"/>
                        <a:pt x="463550" y="1339850"/>
                        <a:pt x="606425" y="1425575"/>
                      </a:cubicBezTo>
                      <a:cubicBezTo>
                        <a:pt x="749300" y="1511300"/>
                        <a:pt x="854075" y="1800225"/>
                        <a:pt x="949325" y="1825625"/>
                      </a:cubicBezTo>
                      <a:cubicBezTo>
                        <a:pt x="1044575" y="1851025"/>
                        <a:pt x="1025525" y="1673225"/>
                        <a:pt x="1177925" y="1577975"/>
                      </a:cubicBezTo>
                      <a:cubicBezTo>
                        <a:pt x="1330325" y="1482725"/>
                        <a:pt x="1778000" y="1390650"/>
                        <a:pt x="1863725" y="1254125"/>
                      </a:cubicBezTo>
                      <a:cubicBezTo>
                        <a:pt x="1949450" y="1117600"/>
                        <a:pt x="1717675" y="885825"/>
                        <a:pt x="1692275" y="758825"/>
                      </a:cubicBezTo>
                      <a:cubicBezTo>
                        <a:pt x="1666875" y="631825"/>
                        <a:pt x="1727200" y="542925"/>
                        <a:pt x="1711325" y="492125"/>
                      </a:cubicBezTo>
                      <a:cubicBezTo>
                        <a:pt x="1695450" y="441325"/>
                        <a:pt x="1631950" y="485775"/>
                        <a:pt x="1558925" y="454025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>
                    <a:solidFill>
                      <a:schemeClr val="dk1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2" name="Ellipse 11"/>
                <p:cNvSpPr/>
                <p:nvPr/>
              </p:nvSpPr>
              <p:spPr>
                <a:xfrm rot="5690543">
                  <a:off x="-1805228" y="2965659"/>
                  <a:ext cx="613861" cy="81220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 prst="softRound"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>
                    <a:latin typeface="Constantia" pitchFamily="18" charset="0"/>
                  </a:endParaRPr>
                </a:p>
              </p:txBody>
            </p:sp>
          </p:grpSp>
          <p:sp>
            <p:nvSpPr>
              <p:cNvPr id="58" name="Flèche courbée vers le bas 57"/>
              <p:cNvSpPr/>
              <p:nvPr/>
            </p:nvSpPr>
            <p:spPr>
              <a:xfrm rot="5619920">
                <a:off x="6780208" y="2889327"/>
                <a:ext cx="1067260" cy="306638"/>
              </a:xfrm>
              <a:prstGeom prst="curvedDownArrow">
                <a:avLst>
                  <a:gd name="adj1" fmla="val 25000"/>
                  <a:gd name="adj2" fmla="val 50000"/>
                  <a:gd name="adj3" fmla="val 37301"/>
                </a:avLst>
              </a:prstGeom>
              <a:solidFill>
                <a:srgbClr val="00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305809" y="2500306"/>
                <a:ext cx="820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F57339"/>
                    </a:solidFill>
                    <a:latin typeface="Constantia" pitchFamily="18" charset="0"/>
                  </a:rPr>
                  <a:t>FAS-L</a:t>
                </a:r>
                <a:endParaRPr lang="fr-FR" sz="1400" dirty="0">
                  <a:solidFill>
                    <a:srgbClr val="F57339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5555082" y="5219712"/>
                <a:ext cx="1785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accent6">
                        <a:lumMod val="75000"/>
                      </a:schemeClr>
                    </a:solidFill>
                    <a:latin typeface="Constantia" pitchFamily="18" charset="0"/>
                  </a:rPr>
                  <a:t>Cellule du greffon</a:t>
                </a:r>
                <a:endParaRPr lang="fr-FR" sz="1400" dirty="0">
                  <a:solidFill>
                    <a:schemeClr val="accent6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5643570" y="2090728"/>
            <a:ext cx="2786082" cy="4214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500166" y="1000108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Cytotoxicité des Lymphocytes T</a:t>
            </a:r>
            <a:endParaRPr lang="fr-FR" sz="1600" u="sng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928926" y="6478809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                                                    Annu. Rev. Pathol. Mech. Dis. 2008. 3:189–220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G- Agression du parenchyme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1000108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Réaction de type hypersensibilité retardée « DTH »</a:t>
            </a:r>
            <a:endParaRPr lang="fr-FR" sz="1600" u="sng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71472" y="1828776"/>
            <a:ext cx="8143932" cy="4071966"/>
          </a:xfrm>
          <a:prstGeom prst="roundRect">
            <a:avLst/>
          </a:prstGeom>
          <a:gradFill flip="none"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898650" y="2828909"/>
            <a:ext cx="2744788" cy="1215812"/>
          </a:xfrm>
          <a:custGeom>
            <a:avLst/>
            <a:gdLst>
              <a:gd name="connsiteX0" fmla="*/ 2406650 w 2546350"/>
              <a:gd name="connsiteY0" fmla="*/ 98425 h 1120775"/>
              <a:gd name="connsiteX1" fmla="*/ 1797050 w 2546350"/>
              <a:gd name="connsiteY1" fmla="*/ 155575 h 1120775"/>
              <a:gd name="connsiteX2" fmla="*/ 1206500 w 2546350"/>
              <a:gd name="connsiteY2" fmla="*/ 22225 h 1120775"/>
              <a:gd name="connsiteX3" fmla="*/ 482600 w 2546350"/>
              <a:gd name="connsiteY3" fmla="*/ 288925 h 1120775"/>
              <a:gd name="connsiteX4" fmla="*/ 25400 w 2546350"/>
              <a:gd name="connsiteY4" fmla="*/ 688975 h 1120775"/>
              <a:gd name="connsiteX5" fmla="*/ 330200 w 2546350"/>
              <a:gd name="connsiteY5" fmla="*/ 879475 h 1120775"/>
              <a:gd name="connsiteX6" fmla="*/ 596900 w 2546350"/>
              <a:gd name="connsiteY6" fmla="*/ 1050925 h 1120775"/>
              <a:gd name="connsiteX7" fmla="*/ 1263650 w 2546350"/>
              <a:gd name="connsiteY7" fmla="*/ 1108075 h 1120775"/>
              <a:gd name="connsiteX8" fmla="*/ 1606550 w 2546350"/>
              <a:gd name="connsiteY8" fmla="*/ 1069975 h 1120775"/>
              <a:gd name="connsiteX9" fmla="*/ 1835150 w 2546350"/>
              <a:gd name="connsiteY9" fmla="*/ 803275 h 1120775"/>
              <a:gd name="connsiteX10" fmla="*/ 2444750 w 2546350"/>
              <a:gd name="connsiteY10" fmla="*/ 136525 h 1120775"/>
              <a:gd name="connsiteX11" fmla="*/ 2406650 w 2546350"/>
              <a:gd name="connsiteY11" fmla="*/ 98425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6350" h="1120775">
                <a:moveTo>
                  <a:pt x="2406650" y="98425"/>
                </a:moveTo>
                <a:cubicBezTo>
                  <a:pt x="2298700" y="101600"/>
                  <a:pt x="1997075" y="168275"/>
                  <a:pt x="1797050" y="155575"/>
                </a:cubicBezTo>
                <a:cubicBezTo>
                  <a:pt x="1597025" y="142875"/>
                  <a:pt x="1425575" y="0"/>
                  <a:pt x="1206500" y="22225"/>
                </a:cubicBezTo>
                <a:cubicBezTo>
                  <a:pt x="987425" y="44450"/>
                  <a:pt x="679450" y="177800"/>
                  <a:pt x="482600" y="288925"/>
                </a:cubicBezTo>
                <a:cubicBezTo>
                  <a:pt x="285750" y="400050"/>
                  <a:pt x="50800" y="590550"/>
                  <a:pt x="25400" y="688975"/>
                </a:cubicBezTo>
                <a:cubicBezTo>
                  <a:pt x="0" y="787400"/>
                  <a:pt x="330200" y="879475"/>
                  <a:pt x="330200" y="879475"/>
                </a:cubicBezTo>
                <a:cubicBezTo>
                  <a:pt x="425450" y="939800"/>
                  <a:pt x="441325" y="1012825"/>
                  <a:pt x="596900" y="1050925"/>
                </a:cubicBezTo>
                <a:cubicBezTo>
                  <a:pt x="752475" y="1089025"/>
                  <a:pt x="1095375" y="1104900"/>
                  <a:pt x="1263650" y="1108075"/>
                </a:cubicBezTo>
                <a:cubicBezTo>
                  <a:pt x="1431925" y="1111250"/>
                  <a:pt x="1511300" y="1120775"/>
                  <a:pt x="1606550" y="1069975"/>
                </a:cubicBezTo>
                <a:cubicBezTo>
                  <a:pt x="1701800" y="1019175"/>
                  <a:pt x="1695450" y="958850"/>
                  <a:pt x="1835150" y="803275"/>
                </a:cubicBezTo>
                <a:cubicBezTo>
                  <a:pt x="1974850" y="647700"/>
                  <a:pt x="2343150" y="254000"/>
                  <a:pt x="2444750" y="136525"/>
                </a:cubicBezTo>
                <a:cubicBezTo>
                  <a:pt x="2546350" y="19050"/>
                  <a:pt x="2514600" y="95250"/>
                  <a:pt x="2406650" y="984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571868" y="2814642"/>
            <a:ext cx="3448050" cy="1257300"/>
          </a:xfrm>
          <a:custGeom>
            <a:avLst/>
            <a:gdLst>
              <a:gd name="connsiteX0" fmla="*/ 3371850 w 3448050"/>
              <a:gd name="connsiteY0" fmla="*/ 371475 h 1257300"/>
              <a:gd name="connsiteX1" fmla="*/ 2819400 w 3448050"/>
              <a:gd name="connsiteY1" fmla="*/ 200025 h 1257300"/>
              <a:gd name="connsiteX2" fmla="*/ 2209800 w 3448050"/>
              <a:gd name="connsiteY2" fmla="*/ 219075 h 1257300"/>
              <a:gd name="connsiteX3" fmla="*/ 1485900 w 3448050"/>
              <a:gd name="connsiteY3" fmla="*/ 9525 h 1257300"/>
              <a:gd name="connsiteX4" fmla="*/ 857250 w 3448050"/>
              <a:gd name="connsiteY4" fmla="*/ 276225 h 1257300"/>
              <a:gd name="connsiteX5" fmla="*/ 133350 w 3448050"/>
              <a:gd name="connsiteY5" fmla="*/ 1038225 h 1257300"/>
              <a:gd name="connsiteX6" fmla="*/ 114300 w 3448050"/>
              <a:gd name="connsiteY6" fmla="*/ 1228725 h 1257300"/>
              <a:gd name="connsiteX7" fmla="*/ 819150 w 3448050"/>
              <a:gd name="connsiteY7" fmla="*/ 1133475 h 1257300"/>
              <a:gd name="connsiteX8" fmla="*/ 1695450 w 3448050"/>
              <a:gd name="connsiteY8" fmla="*/ 1228725 h 1257300"/>
              <a:gd name="connsiteX9" fmla="*/ 2381250 w 3448050"/>
              <a:gd name="connsiteY9" fmla="*/ 1247775 h 1257300"/>
              <a:gd name="connsiteX10" fmla="*/ 2514600 w 3448050"/>
              <a:gd name="connsiteY10" fmla="*/ 1171575 h 1257300"/>
              <a:gd name="connsiteX11" fmla="*/ 2667000 w 3448050"/>
              <a:gd name="connsiteY11" fmla="*/ 1019175 h 1257300"/>
              <a:gd name="connsiteX12" fmla="*/ 3276600 w 3448050"/>
              <a:gd name="connsiteY12" fmla="*/ 581025 h 1257300"/>
              <a:gd name="connsiteX13" fmla="*/ 3371850 w 3448050"/>
              <a:gd name="connsiteY13" fmla="*/ 371475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8050" h="1257300">
                <a:moveTo>
                  <a:pt x="3371850" y="371475"/>
                </a:moveTo>
                <a:cubicBezTo>
                  <a:pt x="3295650" y="307975"/>
                  <a:pt x="3013075" y="225425"/>
                  <a:pt x="2819400" y="200025"/>
                </a:cubicBezTo>
                <a:cubicBezTo>
                  <a:pt x="2625725" y="174625"/>
                  <a:pt x="2432050" y="250825"/>
                  <a:pt x="2209800" y="219075"/>
                </a:cubicBezTo>
                <a:cubicBezTo>
                  <a:pt x="1987550" y="187325"/>
                  <a:pt x="1711325" y="0"/>
                  <a:pt x="1485900" y="9525"/>
                </a:cubicBezTo>
                <a:cubicBezTo>
                  <a:pt x="1260475" y="19050"/>
                  <a:pt x="1082675" y="104775"/>
                  <a:pt x="857250" y="276225"/>
                </a:cubicBezTo>
                <a:cubicBezTo>
                  <a:pt x="631825" y="447675"/>
                  <a:pt x="257175" y="879475"/>
                  <a:pt x="133350" y="1038225"/>
                </a:cubicBezTo>
                <a:cubicBezTo>
                  <a:pt x="9525" y="1196975"/>
                  <a:pt x="0" y="1212850"/>
                  <a:pt x="114300" y="1228725"/>
                </a:cubicBezTo>
                <a:cubicBezTo>
                  <a:pt x="228600" y="1244600"/>
                  <a:pt x="555625" y="1133475"/>
                  <a:pt x="819150" y="1133475"/>
                </a:cubicBezTo>
                <a:cubicBezTo>
                  <a:pt x="1082675" y="1133475"/>
                  <a:pt x="1435100" y="1209675"/>
                  <a:pt x="1695450" y="1228725"/>
                </a:cubicBezTo>
                <a:cubicBezTo>
                  <a:pt x="1955800" y="1247775"/>
                  <a:pt x="2244725" y="1257300"/>
                  <a:pt x="2381250" y="1247775"/>
                </a:cubicBezTo>
                <a:cubicBezTo>
                  <a:pt x="2517775" y="1238250"/>
                  <a:pt x="2466975" y="1209675"/>
                  <a:pt x="2514600" y="1171575"/>
                </a:cubicBezTo>
                <a:cubicBezTo>
                  <a:pt x="2562225" y="1133475"/>
                  <a:pt x="2540000" y="1117600"/>
                  <a:pt x="2667000" y="1019175"/>
                </a:cubicBezTo>
                <a:cubicBezTo>
                  <a:pt x="2794000" y="920750"/>
                  <a:pt x="3159125" y="685800"/>
                  <a:pt x="3276600" y="581025"/>
                </a:cubicBezTo>
                <a:cubicBezTo>
                  <a:pt x="3394075" y="476250"/>
                  <a:pt x="3448050" y="434975"/>
                  <a:pt x="3371850" y="371475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5886668" y="2630707"/>
            <a:ext cx="2901950" cy="1590675"/>
          </a:xfrm>
          <a:custGeom>
            <a:avLst/>
            <a:gdLst>
              <a:gd name="connsiteX0" fmla="*/ 2768600 w 2901950"/>
              <a:gd name="connsiteY0" fmla="*/ 177800 h 1590675"/>
              <a:gd name="connsiteX1" fmla="*/ 2273300 w 2901950"/>
              <a:gd name="connsiteY1" fmla="*/ 177800 h 1590675"/>
              <a:gd name="connsiteX2" fmla="*/ 1720850 w 2901950"/>
              <a:gd name="connsiteY2" fmla="*/ 311150 h 1590675"/>
              <a:gd name="connsiteX3" fmla="*/ 1092200 w 2901950"/>
              <a:gd name="connsiteY3" fmla="*/ 463550 h 1590675"/>
              <a:gd name="connsiteX4" fmla="*/ 596900 w 2901950"/>
              <a:gd name="connsiteY4" fmla="*/ 977900 h 1590675"/>
              <a:gd name="connsiteX5" fmla="*/ 196850 w 2901950"/>
              <a:gd name="connsiteY5" fmla="*/ 1225550 h 1590675"/>
              <a:gd name="connsiteX6" fmla="*/ 25400 w 2901950"/>
              <a:gd name="connsiteY6" fmla="*/ 1473200 h 1590675"/>
              <a:gd name="connsiteX7" fmla="*/ 349250 w 2901950"/>
              <a:gd name="connsiteY7" fmla="*/ 1454150 h 1590675"/>
              <a:gd name="connsiteX8" fmla="*/ 1358900 w 2901950"/>
              <a:gd name="connsiteY8" fmla="*/ 1454150 h 1590675"/>
              <a:gd name="connsiteX9" fmla="*/ 2597150 w 2901950"/>
              <a:gd name="connsiteY9" fmla="*/ 1492250 h 1590675"/>
              <a:gd name="connsiteX10" fmla="*/ 2863850 w 2901950"/>
              <a:gd name="connsiteY10" fmla="*/ 1492250 h 1590675"/>
              <a:gd name="connsiteX11" fmla="*/ 2825750 w 2901950"/>
              <a:gd name="connsiteY11" fmla="*/ 901700 h 1590675"/>
              <a:gd name="connsiteX12" fmla="*/ 2825750 w 2901950"/>
              <a:gd name="connsiteY12" fmla="*/ 120650 h 1590675"/>
              <a:gd name="connsiteX13" fmla="*/ 2768600 w 2901950"/>
              <a:gd name="connsiteY13" fmla="*/ 17780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1950" h="1590675">
                <a:moveTo>
                  <a:pt x="2768600" y="177800"/>
                </a:moveTo>
                <a:cubicBezTo>
                  <a:pt x="2676525" y="187325"/>
                  <a:pt x="2447925" y="155575"/>
                  <a:pt x="2273300" y="177800"/>
                </a:cubicBezTo>
                <a:cubicBezTo>
                  <a:pt x="2098675" y="200025"/>
                  <a:pt x="1720850" y="311150"/>
                  <a:pt x="1720850" y="311150"/>
                </a:cubicBezTo>
                <a:cubicBezTo>
                  <a:pt x="1524000" y="358775"/>
                  <a:pt x="1279525" y="352425"/>
                  <a:pt x="1092200" y="463550"/>
                </a:cubicBezTo>
                <a:cubicBezTo>
                  <a:pt x="904875" y="574675"/>
                  <a:pt x="746125" y="850900"/>
                  <a:pt x="596900" y="977900"/>
                </a:cubicBezTo>
                <a:cubicBezTo>
                  <a:pt x="447675" y="1104900"/>
                  <a:pt x="292100" y="1143000"/>
                  <a:pt x="196850" y="1225550"/>
                </a:cubicBezTo>
                <a:cubicBezTo>
                  <a:pt x="101600" y="1308100"/>
                  <a:pt x="0" y="1435100"/>
                  <a:pt x="25400" y="1473200"/>
                </a:cubicBezTo>
                <a:cubicBezTo>
                  <a:pt x="50800" y="1511300"/>
                  <a:pt x="127000" y="1457325"/>
                  <a:pt x="349250" y="1454150"/>
                </a:cubicBezTo>
                <a:cubicBezTo>
                  <a:pt x="571500" y="1450975"/>
                  <a:pt x="984250" y="1447800"/>
                  <a:pt x="1358900" y="1454150"/>
                </a:cubicBezTo>
                <a:cubicBezTo>
                  <a:pt x="1733550" y="1460500"/>
                  <a:pt x="2346325" y="1485900"/>
                  <a:pt x="2597150" y="1492250"/>
                </a:cubicBezTo>
                <a:cubicBezTo>
                  <a:pt x="2847975" y="1498600"/>
                  <a:pt x="2825750" y="1590675"/>
                  <a:pt x="2863850" y="1492250"/>
                </a:cubicBezTo>
                <a:cubicBezTo>
                  <a:pt x="2901950" y="1393825"/>
                  <a:pt x="2832100" y="1130300"/>
                  <a:pt x="2825750" y="901700"/>
                </a:cubicBezTo>
                <a:cubicBezTo>
                  <a:pt x="2819400" y="673100"/>
                  <a:pt x="2838450" y="241300"/>
                  <a:pt x="2825750" y="120650"/>
                </a:cubicBezTo>
                <a:cubicBezTo>
                  <a:pt x="2813050" y="0"/>
                  <a:pt x="2860675" y="168275"/>
                  <a:pt x="2768600" y="177800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549274" y="2543156"/>
            <a:ext cx="2613015" cy="1612907"/>
          </a:xfrm>
          <a:custGeom>
            <a:avLst/>
            <a:gdLst>
              <a:gd name="connsiteX0" fmla="*/ 2403475 w 2584450"/>
              <a:gd name="connsiteY0" fmla="*/ 330200 h 1457325"/>
              <a:gd name="connsiteX1" fmla="*/ 1736725 w 2584450"/>
              <a:gd name="connsiteY1" fmla="*/ 292100 h 1457325"/>
              <a:gd name="connsiteX2" fmla="*/ 1050925 w 2584450"/>
              <a:gd name="connsiteY2" fmla="*/ 44450 h 1457325"/>
              <a:gd name="connsiteX3" fmla="*/ 441325 w 2584450"/>
              <a:gd name="connsiteY3" fmla="*/ 25400 h 1457325"/>
              <a:gd name="connsiteX4" fmla="*/ 79375 w 2584450"/>
              <a:gd name="connsiteY4" fmla="*/ 158750 h 1457325"/>
              <a:gd name="connsiteX5" fmla="*/ 79375 w 2584450"/>
              <a:gd name="connsiteY5" fmla="*/ 406400 h 1457325"/>
              <a:gd name="connsiteX6" fmla="*/ 41275 w 2584450"/>
              <a:gd name="connsiteY6" fmla="*/ 1092200 h 1457325"/>
              <a:gd name="connsiteX7" fmla="*/ 98425 w 2584450"/>
              <a:gd name="connsiteY7" fmla="*/ 1416050 h 1457325"/>
              <a:gd name="connsiteX8" fmla="*/ 631825 w 2584450"/>
              <a:gd name="connsiteY8" fmla="*/ 1339850 h 1457325"/>
              <a:gd name="connsiteX9" fmla="*/ 1050925 w 2584450"/>
              <a:gd name="connsiteY9" fmla="*/ 1073150 h 1457325"/>
              <a:gd name="connsiteX10" fmla="*/ 1489075 w 2584450"/>
              <a:gd name="connsiteY10" fmla="*/ 939800 h 1457325"/>
              <a:gd name="connsiteX11" fmla="*/ 1679575 w 2584450"/>
              <a:gd name="connsiteY11" fmla="*/ 692150 h 1457325"/>
              <a:gd name="connsiteX12" fmla="*/ 2460625 w 2584450"/>
              <a:gd name="connsiteY12" fmla="*/ 349250 h 1457325"/>
              <a:gd name="connsiteX13" fmla="*/ 2403475 w 2584450"/>
              <a:gd name="connsiteY13" fmla="*/ 33020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4450" h="1457325">
                <a:moveTo>
                  <a:pt x="2403475" y="330200"/>
                </a:moveTo>
                <a:cubicBezTo>
                  <a:pt x="2282825" y="320675"/>
                  <a:pt x="1962150" y="339725"/>
                  <a:pt x="1736725" y="292100"/>
                </a:cubicBezTo>
                <a:cubicBezTo>
                  <a:pt x="1511300" y="244475"/>
                  <a:pt x="1266825" y="88900"/>
                  <a:pt x="1050925" y="44450"/>
                </a:cubicBezTo>
                <a:cubicBezTo>
                  <a:pt x="835025" y="0"/>
                  <a:pt x="603250" y="6350"/>
                  <a:pt x="441325" y="25400"/>
                </a:cubicBezTo>
                <a:cubicBezTo>
                  <a:pt x="279400" y="44450"/>
                  <a:pt x="139700" y="95250"/>
                  <a:pt x="79375" y="158750"/>
                </a:cubicBezTo>
                <a:cubicBezTo>
                  <a:pt x="19050" y="222250"/>
                  <a:pt x="85725" y="250825"/>
                  <a:pt x="79375" y="406400"/>
                </a:cubicBezTo>
                <a:cubicBezTo>
                  <a:pt x="73025" y="561975"/>
                  <a:pt x="38100" y="923925"/>
                  <a:pt x="41275" y="1092200"/>
                </a:cubicBezTo>
                <a:cubicBezTo>
                  <a:pt x="44450" y="1260475"/>
                  <a:pt x="0" y="1374775"/>
                  <a:pt x="98425" y="1416050"/>
                </a:cubicBezTo>
                <a:cubicBezTo>
                  <a:pt x="196850" y="1457325"/>
                  <a:pt x="473075" y="1397000"/>
                  <a:pt x="631825" y="1339850"/>
                </a:cubicBezTo>
                <a:cubicBezTo>
                  <a:pt x="790575" y="1282700"/>
                  <a:pt x="908050" y="1139825"/>
                  <a:pt x="1050925" y="1073150"/>
                </a:cubicBezTo>
                <a:cubicBezTo>
                  <a:pt x="1193800" y="1006475"/>
                  <a:pt x="1384300" y="1003300"/>
                  <a:pt x="1489075" y="939800"/>
                </a:cubicBezTo>
                <a:cubicBezTo>
                  <a:pt x="1593850" y="876300"/>
                  <a:pt x="1517650" y="790575"/>
                  <a:pt x="1679575" y="692150"/>
                </a:cubicBezTo>
                <a:cubicBezTo>
                  <a:pt x="1841500" y="593725"/>
                  <a:pt x="2336800" y="406400"/>
                  <a:pt x="2460625" y="349250"/>
                </a:cubicBezTo>
                <a:cubicBezTo>
                  <a:pt x="2584450" y="292100"/>
                  <a:pt x="2524125" y="339725"/>
                  <a:pt x="2403475" y="330200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569075" y="2158882"/>
            <a:ext cx="2228850" cy="1763509"/>
          </a:xfrm>
          <a:custGeom>
            <a:avLst/>
            <a:gdLst>
              <a:gd name="connsiteX0" fmla="*/ 2079625 w 2228850"/>
              <a:gd name="connsiteY0" fmla="*/ 107950 h 1635125"/>
              <a:gd name="connsiteX1" fmla="*/ 1812925 w 2228850"/>
              <a:gd name="connsiteY1" fmla="*/ 184150 h 1635125"/>
              <a:gd name="connsiteX2" fmla="*/ 1279525 w 2228850"/>
              <a:gd name="connsiteY2" fmla="*/ 222250 h 1635125"/>
              <a:gd name="connsiteX3" fmla="*/ 860425 w 2228850"/>
              <a:gd name="connsiteY3" fmla="*/ 546100 h 1635125"/>
              <a:gd name="connsiteX4" fmla="*/ 365125 w 2228850"/>
              <a:gd name="connsiteY4" fmla="*/ 812800 h 1635125"/>
              <a:gd name="connsiteX5" fmla="*/ 3175 w 2228850"/>
              <a:gd name="connsiteY5" fmla="*/ 1498600 h 1635125"/>
              <a:gd name="connsiteX6" fmla="*/ 346075 w 2228850"/>
              <a:gd name="connsiteY6" fmla="*/ 1631950 h 1635125"/>
              <a:gd name="connsiteX7" fmla="*/ 593725 w 2228850"/>
              <a:gd name="connsiteY7" fmla="*/ 1498600 h 1635125"/>
              <a:gd name="connsiteX8" fmla="*/ 1050925 w 2228850"/>
              <a:gd name="connsiteY8" fmla="*/ 1384300 h 1635125"/>
              <a:gd name="connsiteX9" fmla="*/ 1698625 w 2228850"/>
              <a:gd name="connsiteY9" fmla="*/ 1231900 h 1635125"/>
              <a:gd name="connsiteX10" fmla="*/ 2155825 w 2228850"/>
              <a:gd name="connsiteY10" fmla="*/ 1250950 h 1635125"/>
              <a:gd name="connsiteX11" fmla="*/ 2136775 w 2228850"/>
              <a:gd name="connsiteY11" fmla="*/ 755650 h 1635125"/>
              <a:gd name="connsiteX12" fmla="*/ 2136775 w 2228850"/>
              <a:gd name="connsiteY12" fmla="*/ 107950 h 1635125"/>
              <a:gd name="connsiteX13" fmla="*/ 2079625 w 2228850"/>
              <a:gd name="connsiteY13" fmla="*/ 1079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8850" h="1635125">
                <a:moveTo>
                  <a:pt x="2079625" y="107950"/>
                </a:moveTo>
                <a:cubicBezTo>
                  <a:pt x="2025650" y="120650"/>
                  <a:pt x="1946275" y="165100"/>
                  <a:pt x="1812925" y="184150"/>
                </a:cubicBezTo>
                <a:cubicBezTo>
                  <a:pt x="1679575" y="203200"/>
                  <a:pt x="1438275" y="161925"/>
                  <a:pt x="1279525" y="222250"/>
                </a:cubicBezTo>
                <a:cubicBezTo>
                  <a:pt x="1120775" y="282575"/>
                  <a:pt x="1012825" y="447675"/>
                  <a:pt x="860425" y="546100"/>
                </a:cubicBezTo>
                <a:cubicBezTo>
                  <a:pt x="708025" y="644525"/>
                  <a:pt x="508000" y="654050"/>
                  <a:pt x="365125" y="812800"/>
                </a:cubicBezTo>
                <a:cubicBezTo>
                  <a:pt x="222250" y="971550"/>
                  <a:pt x="6350" y="1362075"/>
                  <a:pt x="3175" y="1498600"/>
                </a:cubicBezTo>
                <a:cubicBezTo>
                  <a:pt x="0" y="1635125"/>
                  <a:pt x="247650" y="1631950"/>
                  <a:pt x="346075" y="1631950"/>
                </a:cubicBezTo>
                <a:cubicBezTo>
                  <a:pt x="444500" y="1631950"/>
                  <a:pt x="476250" y="1539875"/>
                  <a:pt x="593725" y="1498600"/>
                </a:cubicBezTo>
                <a:cubicBezTo>
                  <a:pt x="711200" y="1457325"/>
                  <a:pt x="1050925" y="1384300"/>
                  <a:pt x="1050925" y="1384300"/>
                </a:cubicBezTo>
                <a:cubicBezTo>
                  <a:pt x="1235075" y="1339850"/>
                  <a:pt x="1514475" y="1254125"/>
                  <a:pt x="1698625" y="1231900"/>
                </a:cubicBezTo>
                <a:cubicBezTo>
                  <a:pt x="1882775" y="1209675"/>
                  <a:pt x="2082800" y="1330325"/>
                  <a:pt x="2155825" y="1250950"/>
                </a:cubicBezTo>
                <a:cubicBezTo>
                  <a:pt x="2228850" y="1171575"/>
                  <a:pt x="2139950" y="946150"/>
                  <a:pt x="2136775" y="755650"/>
                </a:cubicBezTo>
                <a:cubicBezTo>
                  <a:pt x="2133600" y="565150"/>
                  <a:pt x="2143125" y="215900"/>
                  <a:pt x="2136775" y="107950"/>
                </a:cubicBezTo>
                <a:cubicBezTo>
                  <a:pt x="2130425" y="0"/>
                  <a:pt x="2133600" y="95250"/>
                  <a:pt x="2079625" y="1079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5124450" y="1811343"/>
            <a:ext cx="2720975" cy="1189029"/>
          </a:xfrm>
          <a:custGeom>
            <a:avLst/>
            <a:gdLst>
              <a:gd name="connsiteX0" fmla="*/ 1962150 w 2720975"/>
              <a:gd name="connsiteY0" fmla="*/ 1050925 h 1108075"/>
              <a:gd name="connsiteX1" fmla="*/ 1333500 w 2720975"/>
              <a:gd name="connsiteY1" fmla="*/ 1089025 h 1108075"/>
              <a:gd name="connsiteX2" fmla="*/ 876300 w 2720975"/>
              <a:gd name="connsiteY2" fmla="*/ 936625 h 1108075"/>
              <a:gd name="connsiteX3" fmla="*/ 419100 w 2720975"/>
              <a:gd name="connsiteY3" fmla="*/ 746125 h 1108075"/>
              <a:gd name="connsiteX4" fmla="*/ 114300 w 2720975"/>
              <a:gd name="connsiteY4" fmla="*/ 403225 h 1108075"/>
              <a:gd name="connsiteX5" fmla="*/ 19050 w 2720975"/>
              <a:gd name="connsiteY5" fmla="*/ 60325 h 1108075"/>
              <a:gd name="connsiteX6" fmla="*/ 76200 w 2720975"/>
              <a:gd name="connsiteY6" fmla="*/ 41275 h 1108075"/>
              <a:gd name="connsiteX7" fmla="*/ 476250 w 2720975"/>
              <a:gd name="connsiteY7" fmla="*/ 41275 h 1108075"/>
              <a:gd name="connsiteX8" fmla="*/ 1219200 w 2720975"/>
              <a:gd name="connsiteY8" fmla="*/ 41275 h 1108075"/>
              <a:gd name="connsiteX9" fmla="*/ 1828800 w 2720975"/>
              <a:gd name="connsiteY9" fmla="*/ 41275 h 1108075"/>
              <a:gd name="connsiteX10" fmla="*/ 2019300 w 2720975"/>
              <a:gd name="connsiteY10" fmla="*/ 231775 h 1108075"/>
              <a:gd name="connsiteX11" fmla="*/ 2495550 w 2720975"/>
              <a:gd name="connsiteY11" fmla="*/ 422275 h 1108075"/>
              <a:gd name="connsiteX12" fmla="*/ 2705100 w 2720975"/>
              <a:gd name="connsiteY12" fmla="*/ 650875 h 1108075"/>
              <a:gd name="connsiteX13" fmla="*/ 2400300 w 2720975"/>
              <a:gd name="connsiteY13" fmla="*/ 898525 h 1108075"/>
              <a:gd name="connsiteX14" fmla="*/ 2019300 w 2720975"/>
              <a:gd name="connsiteY14" fmla="*/ 1069975 h 1108075"/>
              <a:gd name="connsiteX15" fmla="*/ 1924050 w 2720975"/>
              <a:gd name="connsiteY15" fmla="*/ 1089025 h 1108075"/>
              <a:gd name="connsiteX16" fmla="*/ 1885950 w 2720975"/>
              <a:gd name="connsiteY16" fmla="*/ 1089025 h 1108075"/>
              <a:gd name="connsiteX17" fmla="*/ 1962150 w 2720975"/>
              <a:gd name="connsiteY17" fmla="*/ 1050925 h 11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0975" h="1108075">
                <a:moveTo>
                  <a:pt x="1962150" y="1050925"/>
                </a:moveTo>
                <a:cubicBezTo>
                  <a:pt x="1870075" y="1050925"/>
                  <a:pt x="1514475" y="1108075"/>
                  <a:pt x="1333500" y="1089025"/>
                </a:cubicBezTo>
                <a:cubicBezTo>
                  <a:pt x="1152525" y="1069975"/>
                  <a:pt x="1028700" y="993775"/>
                  <a:pt x="876300" y="936625"/>
                </a:cubicBezTo>
                <a:cubicBezTo>
                  <a:pt x="723900" y="879475"/>
                  <a:pt x="546100" y="835025"/>
                  <a:pt x="419100" y="746125"/>
                </a:cubicBezTo>
                <a:cubicBezTo>
                  <a:pt x="292100" y="657225"/>
                  <a:pt x="180975" y="517525"/>
                  <a:pt x="114300" y="403225"/>
                </a:cubicBezTo>
                <a:cubicBezTo>
                  <a:pt x="47625" y="288925"/>
                  <a:pt x="25400" y="120650"/>
                  <a:pt x="19050" y="60325"/>
                </a:cubicBezTo>
                <a:cubicBezTo>
                  <a:pt x="12700" y="0"/>
                  <a:pt x="0" y="44450"/>
                  <a:pt x="76200" y="41275"/>
                </a:cubicBezTo>
                <a:cubicBezTo>
                  <a:pt x="152400" y="38100"/>
                  <a:pt x="476250" y="41275"/>
                  <a:pt x="476250" y="41275"/>
                </a:cubicBezTo>
                <a:lnTo>
                  <a:pt x="1219200" y="41275"/>
                </a:lnTo>
                <a:cubicBezTo>
                  <a:pt x="1444625" y="41275"/>
                  <a:pt x="1695450" y="9525"/>
                  <a:pt x="1828800" y="41275"/>
                </a:cubicBezTo>
                <a:cubicBezTo>
                  <a:pt x="1962150" y="73025"/>
                  <a:pt x="1908175" y="168275"/>
                  <a:pt x="2019300" y="231775"/>
                </a:cubicBezTo>
                <a:cubicBezTo>
                  <a:pt x="2130425" y="295275"/>
                  <a:pt x="2381250" y="352425"/>
                  <a:pt x="2495550" y="422275"/>
                </a:cubicBezTo>
                <a:cubicBezTo>
                  <a:pt x="2609850" y="492125"/>
                  <a:pt x="2720975" y="571500"/>
                  <a:pt x="2705100" y="650875"/>
                </a:cubicBezTo>
                <a:cubicBezTo>
                  <a:pt x="2689225" y="730250"/>
                  <a:pt x="2514600" y="828675"/>
                  <a:pt x="2400300" y="898525"/>
                </a:cubicBezTo>
                <a:cubicBezTo>
                  <a:pt x="2286000" y="968375"/>
                  <a:pt x="2098675" y="1038225"/>
                  <a:pt x="2019300" y="1069975"/>
                </a:cubicBezTo>
                <a:cubicBezTo>
                  <a:pt x="1939925" y="1101725"/>
                  <a:pt x="1946275" y="1085850"/>
                  <a:pt x="1924050" y="1089025"/>
                </a:cubicBezTo>
                <a:cubicBezTo>
                  <a:pt x="1901825" y="1092200"/>
                  <a:pt x="1882775" y="1098550"/>
                  <a:pt x="1885950" y="1089025"/>
                </a:cubicBezTo>
                <a:cubicBezTo>
                  <a:pt x="1889125" y="1079500"/>
                  <a:pt x="2054225" y="1050925"/>
                  <a:pt x="1962150" y="10509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3900510" y="1849439"/>
            <a:ext cx="3886200" cy="1579561"/>
          </a:xfrm>
          <a:custGeom>
            <a:avLst/>
            <a:gdLst>
              <a:gd name="connsiteX0" fmla="*/ 1825625 w 3886200"/>
              <a:gd name="connsiteY0" fmla="*/ 60325 h 1450975"/>
              <a:gd name="connsiteX1" fmla="*/ 1501775 w 3886200"/>
              <a:gd name="connsiteY1" fmla="*/ 250825 h 1450975"/>
              <a:gd name="connsiteX2" fmla="*/ 835025 w 3886200"/>
              <a:gd name="connsiteY2" fmla="*/ 365125 h 1450975"/>
              <a:gd name="connsiteX3" fmla="*/ 549275 w 3886200"/>
              <a:gd name="connsiteY3" fmla="*/ 746125 h 1450975"/>
              <a:gd name="connsiteX4" fmla="*/ 15875 w 3886200"/>
              <a:gd name="connsiteY4" fmla="*/ 1355725 h 1450975"/>
              <a:gd name="connsiteX5" fmla="*/ 644525 w 3886200"/>
              <a:gd name="connsiteY5" fmla="*/ 1317625 h 1450975"/>
              <a:gd name="connsiteX6" fmla="*/ 835025 w 3886200"/>
              <a:gd name="connsiteY6" fmla="*/ 1317625 h 1450975"/>
              <a:gd name="connsiteX7" fmla="*/ 1273175 w 3886200"/>
              <a:gd name="connsiteY7" fmla="*/ 1031875 h 1450975"/>
              <a:gd name="connsiteX8" fmla="*/ 2035175 w 3886200"/>
              <a:gd name="connsiteY8" fmla="*/ 1203325 h 1450975"/>
              <a:gd name="connsiteX9" fmla="*/ 2587625 w 3886200"/>
              <a:gd name="connsiteY9" fmla="*/ 1241425 h 1450975"/>
              <a:gd name="connsiteX10" fmla="*/ 3025775 w 3886200"/>
              <a:gd name="connsiteY10" fmla="*/ 1298575 h 1450975"/>
              <a:gd name="connsiteX11" fmla="*/ 3330575 w 3886200"/>
              <a:gd name="connsiteY11" fmla="*/ 631825 h 1450975"/>
              <a:gd name="connsiteX12" fmla="*/ 3673475 w 3886200"/>
              <a:gd name="connsiteY12" fmla="*/ 460375 h 1450975"/>
              <a:gd name="connsiteX13" fmla="*/ 3844925 w 3886200"/>
              <a:gd name="connsiteY13" fmla="*/ 346075 h 1450975"/>
              <a:gd name="connsiteX14" fmla="*/ 3425825 w 3886200"/>
              <a:gd name="connsiteY14" fmla="*/ 441325 h 1450975"/>
              <a:gd name="connsiteX15" fmla="*/ 2949575 w 3886200"/>
              <a:gd name="connsiteY15" fmla="*/ 441325 h 1450975"/>
              <a:gd name="connsiteX16" fmla="*/ 2187575 w 3886200"/>
              <a:gd name="connsiteY16" fmla="*/ 174625 h 1450975"/>
              <a:gd name="connsiteX17" fmla="*/ 1882775 w 3886200"/>
              <a:gd name="connsiteY17" fmla="*/ 22225 h 1450975"/>
              <a:gd name="connsiteX18" fmla="*/ 1825625 w 3886200"/>
              <a:gd name="connsiteY18" fmla="*/ 60325 h 145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6200" h="1450975">
                <a:moveTo>
                  <a:pt x="1825625" y="60325"/>
                </a:moveTo>
                <a:cubicBezTo>
                  <a:pt x="1762125" y="98425"/>
                  <a:pt x="1666875" y="200025"/>
                  <a:pt x="1501775" y="250825"/>
                </a:cubicBezTo>
                <a:cubicBezTo>
                  <a:pt x="1336675" y="301625"/>
                  <a:pt x="993775" y="282575"/>
                  <a:pt x="835025" y="365125"/>
                </a:cubicBezTo>
                <a:cubicBezTo>
                  <a:pt x="676275" y="447675"/>
                  <a:pt x="685800" y="581025"/>
                  <a:pt x="549275" y="746125"/>
                </a:cubicBezTo>
                <a:cubicBezTo>
                  <a:pt x="412750" y="911225"/>
                  <a:pt x="0" y="1260475"/>
                  <a:pt x="15875" y="1355725"/>
                </a:cubicBezTo>
                <a:cubicBezTo>
                  <a:pt x="31750" y="1450975"/>
                  <a:pt x="508000" y="1323975"/>
                  <a:pt x="644525" y="1317625"/>
                </a:cubicBezTo>
                <a:cubicBezTo>
                  <a:pt x="781050" y="1311275"/>
                  <a:pt x="730250" y="1365250"/>
                  <a:pt x="835025" y="1317625"/>
                </a:cubicBezTo>
                <a:cubicBezTo>
                  <a:pt x="939800" y="1270000"/>
                  <a:pt x="1073150" y="1050925"/>
                  <a:pt x="1273175" y="1031875"/>
                </a:cubicBezTo>
                <a:cubicBezTo>
                  <a:pt x="1473200" y="1012825"/>
                  <a:pt x="1816100" y="1168400"/>
                  <a:pt x="2035175" y="1203325"/>
                </a:cubicBezTo>
                <a:cubicBezTo>
                  <a:pt x="2254250" y="1238250"/>
                  <a:pt x="2422525" y="1225550"/>
                  <a:pt x="2587625" y="1241425"/>
                </a:cubicBezTo>
                <a:cubicBezTo>
                  <a:pt x="2752725" y="1257300"/>
                  <a:pt x="2901950" y="1400175"/>
                  <a:pt x="3025775" y="1298575"/>
                </a:cubicBezTo>
                <a:cubicBezTo>
                  <a:pt x="3149600" y="1196975"/>
                  <a:pt x="3222625" y="771525"/>
                  <a:pt x="3330575" y="631825"/>
                </a:cubicBezTo>
                <a:cubicBezTo>
                  <a:pt x="3438525" y="492125"/>
                  <a:pt x="3587750" y="508000"/>
                  <a:pt x="3673475" y="460375"/>
                </a:cubicBezTo>
                <a:cubicBezTo>
                  <a:pt x="3759200" y="412750"/>
                  <a:pt x="3886200" y="349250"/>
                  <a:pt x="3844925" y="346075"/>
                </a:cubicBezTo>
                <a:cubicBezTo>
                  <a:pt x="3803650" y="342900"/>
                  <a:pt x="3575050" y="425450"/>
                  <a:pt x="3425825" y="441325"/>
                </a:cubicBezTo>
                <a:cubicBezTo>
                  <a:pt x="3276600" y="457200"/>
                  <a:pt x="3155950" y="485775"/>
                  <a:pt x="2949575" y="441325"/>
                </a:cubicBezTo>
                <a:cubicBezTo>
                  <a:pt x="2743200" y="396875"/>
                  <a:pt x="2365375" y="244475"/>
                  <a:pt x="2187575" y="174625"/>
                </a:cubicBezTo>
                <a:cubicBezTo>
                  <a:pt x="2009775" y="104775"/>
                  <a:pt x="1943100" y="44450"/>
                  <a:pt x="1882775" y="22225"/>
                </a:cubicBezTo>
                <a:cubicBezTo>
                  <a:pt x="1822450" y="0"/>
                  <a:pt x="1889125" y="22225"/>
                  <a:pt x="1825625" y="603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2382844" y="1770557"/>
            <a:ext cx="3060700" cy="1241425"/>
          </a:xfrm>
          <a:custGeom>
            <a:avLst/>
            <a:gdLst>
              <a:gd name="connsiteX0" fmla="*/ 1898650 w 3060700"/>
              <a:gd name="connsiteY0" fmla="*/ 1193800 h 1241425"/>
              <a:gd name="connsiteX1" fmla="*/ 1041400 w 3060700"/>
              <a:gd name="connsiteY1" fmla="*/ 1193800 h 1241425"/>
              <a:gd name="connsiteX2" fmla="*/ 679450 w 3060700"/>
              <a:gd name="connsiteY2" fmla="*/ 908050 h 1241425"/>
              <a:gd name="connsiteX3" fmla="*/ 69850 w 3060700"/>
              <a:gd name="connsiteY3" fmla="*/ 450850 h 1241425"/>
              <a:gd name="connsiteX4" fmla="*/ 260350 w 3060700"/>
              <a:gd name="connsiteY4" fmla="*/ 146050 h 1241425"/>
              <a:gd name="connsiteX5" fmla="*/ 831850 w 3060700"/>
              <a:gd name="connsiteY5" fmla="*/ 146050 h 1241425"/>
              <a:gd name="connsiteX6" fmla="*/ 2165350 w 3060700"/>
              <a:gd name="connsiteY6" fmla="*/ 107950 h 1241425"/>
              <a:gd name="connsiteX7" fmla="*/ 2736850 w 3060700"/>
              <a:gd name="connsiteY7" fmla="*/ 107950 h 1241425"/>
              <a:gd name="connsiteX8" fmla="*/ 3041650 w 3060700"/>
              <a:gd name="connsiteY8" fmla="*/ 755650 h 1241425"/>
              <a:gd name="connsiteX9" fmla="*/ 2622550 w 3060700"/>
              <a:gd name="connsiteY9" fmla="*/ 946150 h 1241425"/>
              <a:gd name="connsiteX10" fmla="*/ 2012950 w 3060700"/>
              <a:gd name="connsiteY10" fmla="*/ 1060450 h 1241425"/>
              <a:gd name="connsiteX11" fmla="*/ 1898650 w 3060700"/>
              <a:gd name="connsiteY11" fmla="*/ 1193800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700" h="1241425">
                <a:moveTo>
                  <a:pt x="1898650" y="1193800"/>
                </a:moveTo>
                <a:cubicBezTo>
                  <a:pt x="1736725" y="1216025"/>
                  <a:pt x="1244600" y="1241425"/>
                  <a:pt x="1041400" y="1193800"/>
                </a:cubicBezTo>
                <a:cubicBezTo>
                  <a:pt x="838200" y="1146175"/>
                  <a:pt x="841375" y="1031875"/>
                  <a:pt x="679450" y="908050"/>
                </a:cubicBezTo>
                <a:cubicBezTo>
                  <a:pt x="517525" y="784225"/>
                  <a:pt x="139700" y="577850"/>
                  <a:pt x="69850" y="450850"/>
                </a:cubicBezTo>
                <a:cubicBezTo>
                  <a:pt x="0" y="323850"/>
                  <a:pt x="133350" y="196850"/>
                  <a:pt x="260350" y="146050"/>
                </a:cubicBezTo>
                <a:cubicBezTo>
                  <a:pt x="387350" y="95250"/>
                  <a:pt x="831850" y="146050"/>
                  <a:pt x="831850" y="146050"/>
                </a:cubicBezTo>
                <a:lnTo>
                  <a:pt x="2165350" y="107950"/>
                </a:lnTo>
                <a:cubicBezTo>
                  <a:pt x="2482850" y="101600"/>
                  <a:pt x="2590800" y="0"/>
                  <a:pt x="2736850" y="107950"/>
                </a:cubicBezTo>
                <a:cubicBezTo>
                  <a:pt x="2882900" y="215900"/>
                  <a:pt x="3060700" y="615950"/>
                  <a:pt x="3041650" y="755650"/>
                </a:cubicBezTo>
                <a:cubicBezTo>
                  <a:pt x="3022600" y="895350"/>
                  <a:pt x="2794000" y="895350"/>
                  <a:pt x="2622550" y="946150"/>
                </a:cubicBezTo>
                <a:cubicBezTo>
                  <a:pt x="2451100" y="996950"/>
                  <a:pt x="2136775" y="1019175"/>
                  <a:pt x="2012950" y="1060450"/>
                </a:cubicBezTo>
                <a:cubicBezTo>
                  <a:pt x="1889125" y="1101725"/>
                  <a:pt x="2060575" y="1171575"/>
                  <a:pt x="1898650" y="119380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495207" y="1714488"/>
            <a:ext cx="2870200" cy="1523998"/>
          </a:xfrm>
          <a:custGeom>
            <a:avLst/>
            <a:gdLst>
              <a:gd name="connsiteX0" fmla="*/ 1412875 w 2870200"/>
              <a:gd name="connsiteY0" fmla="*/ 114300 h 1473200"/>
              <a:gd name="connsiteX1" fmla="*/ 1089025 w 2870200"/>
              <a:gd name="connsiteY1" fmla="*/ 285750 h 1473200"/>
              <a:gd name="connsiteX2" fmla="*/ 460375 w 2870200"/>
              <a:gd name="connsiteY2" fmla="*/ 381000 h 1473200"/>
              <a:gd name="connsiteX3" fmla="*/ 79375 w 2870200"/>
              <a:gd name="connsiteY3" fmla="*/ 971550 h 1473200"/>
              <a:gd name="connsiteX4" fmla="*/ 936625 w 2870200"/>
              <a:gd name="connsiteY4" fmla="*/ 1219200 h 1473200"/>
              <a:gd name="connsiteX5" fmla="*/ 1527175 w 2870200"/>
              <a:gd name="connsiteY5" fmla="*/ 1219200 h 1473200"/>
              <a:gd name="connsiteX6" fmla="*/ 2193925 w 2870200"/>
              <a:gd name="connsiteY6" fmla="*/ 1352550 h 1473200"/>
              <a:gd name="connsiteX7" fmla="*/ 2841625 w 2870200"/>
              <a:gd name="connsiteY7" fmla="*/ 495300 h 1473200"/>
              <a:gd name="connsiteX8" fmla="*/ 2365375 w 2870200"/>
              <a:gd name="connsiteY8" fmla="*/ 571500 h 1473200"/>
              <a:gd name="connsiteX9" fmla="*/ 1851025 w 2870200"/>
              <a:gd name="connsiteY9" fmla="*/ 438150 h 1473200"/>
              <a:gd name="connsiteX10" fmla="*/ 1450975 w 2870200"/>
              <a:gd name="connsiteY10" fmla="*/ 57150 h 1473200"/>
              <a:gd name="connsiteX11" fmla="*/ 1412875 w 2870200"/>
              <a:gd name="connsiteY11" fmla="*/ 1143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0200" h="1473200">
                <a:moveTo>
                  <a:pt x="1412875" y="114300"/>
                </a:moveTo>
                <a:cubicBezTo>
                  <a:pt x="1352550" y="152400"/>
                  <a:pt x="1247775" y="241300"/>
                  <a:pt x="1089025" y="285750"/>
                </a:cubicBezTo>
                <a:cubicBezTo>
                  <a:pt x="930275" y="330200"/>
                  <a:pt x="628650" y="266700"/>
                  <a:pt x="460375" y="381000"/>
                </a:cubicBezTo>
                <a:cubicBezTo>
                  <a:pt x="292100" y="495300"/>
                  <a:pt x="0" y="831850"/>
                  <a:pt x="79375" y="971550"/>
                </a:cubicBezTo>
                <a:cubicBezTo>
                  <a:pt x="158750" y="1111250"/>
                  <a:pt x="695325" y="1177925"/>
                  <a:pt x="936625" y="1219200"/>
                </a:cubicBezTo>
                <a:cubicBezTo>
                  <a:pt x="1177925" y="1260475"/>
                  <a:pt x="1317625" y="1196975"/>
                  <a:pt x="1527175" y="1219200"/>
                </a:cubicBezTo>
                <a:cubicBezTo>
                  <a:pt x="1736725" y="1241425"/>
                  <a:pt x="1974850" y="1473200"/>
                  <a:pt x="2193925" y="1352550"/>
                </a:cubicBezTo>
                <a:cubicBezTo>
                  <a:pt x="2413000" y="1231900"/>
                  <a:pt x="2813050" y="625475"/>
                  <a:pt x="2841625" y="495300"/>
                </a:cubicBezTo>
                <a:cubicBezTo>
                  <a:pt x="2870200" y="365125"/>
                  <a:pt x="2530475" y="581025"/>
                  <a:pt x="2365375" y="571500"/>
                </a:cubicBezTo>
                <a:cubicBezTo>
                  <a:pt x="2200275" y="561975"/>
                  <a:pt x="2003425" y="523875"/>
                  <a:pt x="1851025" y="438150"/>
                </a:cubicBezTo>
                <a:cubicBezTo>
                  <a:pt x="1698625" y="352425"/>
                  <a:pt x="1524000" y="114300"/>
                  <a:pt x="1450975" y="57150"/>
                </a:cubicBezTo>
                <a:cubicBezTo>
                  <a:pt x="1377950" y="0"/>
                  <a:pt x="1473200" y="76200"/>
                  <a:pt x="1412875" y="11430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52409" y="1819264"/>
            <a:ext cx="2643206" cy="1928826"/>
          </a:xfrm>
          <a:custGeom>
            <a:avLst/>
            <a:gdLst>
              <a:gd name="connsiteX0" fmla="*/ 2295525 w 2492375"/>
              <a:gd name="connsiteY0" fmla="*/ 57150 h 1708150"/>
              <a:gd name="connsiteX1" fmla="*/ 2009775 w 2492375"/>
              <a:gd name="connsiteY1" fmla="*/ 209550 h 1708150"/>
              <a:gd name="connsiteX2" fmla="*/ 2105025 w 2492375"/>
              <a:gd name="connsiteY2" fmla="*/ 361950 h 1708150"/>
              <a:gd name="connsiteX3" fmla="*/ 2447925 w 2492375"/>
              <a:gd name="connsiteY3" fmla="*/ 647700 h 1708150"/>
              <a:gd name="connsiteX4" fmla="*/ 2143125 w 2492375"/>
              <a:gd name="connsiteY4" fmla="*/ 876300 h 1708150"/>
              <a:gd name="connsiteX5" fmla="*/ 1590675 w 2492375"/>
              <a:gd name="connsiteY5" fmla="*/ 876300 h 1708150"/>
              <a:gd name="connsiteX6" fmla="*/ 1038225 w 2492375"/>
              <a:gd name="connsiteY6" fmla="*/ 1504950 h 1708150"/>
              <a:gd name="connsiteX7" fmla="*/ 142875 w 2492375"/>
              <a:gd name="connsiteY7" fmla="*/ 1619250 h 1708150"/>
              <a:gd name="connsiteX8" fmla="*/ 180975 w 2492375"/>
              <a:gd name="connsiteY8" fmla="*/ 971550 h 1708150"/>
              <a:gd name="connsiteX9" fmla="*/ 142875 w 2492375"/>
              <a:gd name="connsiteY9" fmla="*/ 609600 h 1708150"/>
              <a:gd name="connsiteX10" fmla="*/ 447675 w 2492375"/>
              <a:gd name="connsiteY10" fmla="*/ 152400 h 1708150"/>
              <a:gd name="connsiteX11" fmla="*/ 828675 w 2492375"/>
              <a:gd name="connsiteY11" fmla="*/ 19050 h 1708150"/>
              <a:gd name="connsiteX12" fmla="*/ 2295525 w 2492375"/>
              <a:gd name="connsiteY12" fmla="*/ 57150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2375" h="1708150">
                <a:moveTo>
                  <a:pt x="2295525" y="57150"/>
                </a:moveTo>
                <a:cubicBezTo>
                  <a:pt x="2492375" y="88900"/>
                  <a:pt x="2041525" y="158750"/>
                  <a:pt x="2009775" y="209550"/>
                </a:cubicBezTo>
                <a:cubicBezTo>
                  <a:pt x="1978025" y="260350"/>
                  <a:pt x="2032000" y="288925"/>
                  <a:pt x="2105025" y="361950"/>
                </a:cubicBezTo>
                <a:cubicBezTo>
                  <a:pt x="2178050" y="434975"/>
                  <a:pt x="2441575" y="561975"/>
                  <a:pt x="2447925" y="647700"/>
                </a:cubicBezTo>
                <a:cubicBezTo>
                  <a:pt x="2454275" y="733425"/>
                  <a:pt x="2286000" y="838200"/>
                  <a:pt x="2143125" y="876300"/>
                </a:cubicBezTo>
                <a:cubicBezTo>
                  <a:pt x="2000250" y="914400"/>
                  <a:pt x="1774825" y="771525"/>
                  <a:pt x="1590675" y="876300"/>
                </a:cubicBezTo>
                <a:cubicBezTo>
                  <a:pt x="1406525" y="981075"/>
                  <a:pt x="1279525" y="1381125"/>
                  <a:pt x="1038225" y="1504950"/>
                </a:cubicBezTo>
                <a:cubicBezTo>
                  <a:pt x="796925" y="1628775"/>
                  <a:pt x="285750" y="1708150"/>
                  <a:pt x="142875" y="1619250"/>
                </a:cubicBezTo>
                <a:cubicBezTo>
                  <a:pt x="0" y="1530350"/>
                  <a:pt x="180975" y="1139825"/>
                  <a:pt x="180975" y="971550"/>
                </a:cubicBezTo>
                <a:cubicBezTo>
                  <a:pt x="180975" y="803275"/>
                  <a:pt x="98425" y="746125"/>
                  <a:pt x="142875" y="609600"/>
                </a:cubicBezTo>
                <a:cubicBezTo>
                  <a:pt x="187325" y="473075"/>
                  <a:pt x="333375" y="250825"/>
                  <a:pt x="447675" y="152400"/>
                </a:cubicBezTo>
                <a:cubicBezTo>
                  <a:pt x="561975" y="53975"/>
                  <a:pt x="523875" y="38100"/>
                  <a:pt x="828675" y="19050"/>
                </a:cubicBezTo>
                <a:cubicBezTo>
                  <a:pt x="1133475" y="0"/>
                  <a:pt x="2098675" y="25400"/>
                  <a:pt x="2295525" y="571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6918325" y="1827218"/>
            <a:ext cx="1816129" cy="692138"/>
          </a:xfrm>
          <a:custGeom>
            <a:avLst/>
            <a:gdLst>
              <a:gd name="connsiteX0" fmla="*/ 130175 w 1825625"/>
              <a:gd name="connsiteY0" fmla="*/ 6350 h 644525"/>
              <a:gd name="connsiteX1" fmla="*/ 873125 w 1825625"/>
              <a:gd name="connsiteY1" fmla="*/ 6350 h 644525"/>
              <a:gd name="connsiteX2" fmla="*/ 1177925 w 1825625"/>
              <a:gd name="connsiteY2" fmla="*/ 44450 h 644525"/>
              <a:gd name="connsiteX3" fmla="*/ 1539875 w 1825625"/>
              <a:gd name="connsiteY3" fmla="*/ 120650 h 644525"/>
              <a:gd name="connsiteX4" fmla="*/ 1806575 w 1825625"/>
              <a:gd name="connsiteY4" fmla="*/ 520700 h 644525"/>
              <a:gd name="connsiteX5" fmla="*/ 1425575 w 1825625"/>
              <a:gd name="connsiteY5" fmla="*/ 577850 h 644525"/>
              <a:gd name="connsiteX6" fmla="*/ 930275 w 1825625"/>
              <a:gd name="connsiteY6" fmla="*/ 615950 h 644525"/>
              <a:gd name="connsiteX7" fmla="*/ 682625 w 1825625"/>
              <a:gd name="connsiteY7" fmla="*/ 406400 h 644525"/>
              <a:gd name="connsiteX8" fmla="*/ 187325 w 1825625"/>
              <a:gd name="connsiteY8" fmla="*/ 196850 h 644525"/>
              <a:gd name="connsiteX9" fmla="*/ 92075 w 1825625"/>
              <a:gd name="connsiteY9" fmla="*/ 44450 h 644525"/>
              <a:gd name="connsiteX10" fmla="*/ 130175 w 1825625"/>
              <a:gd name="connsiteY10" fmla="*/ 635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5625" h="644525">
                <a:moveTo>
                  <a:pt x="130175" y="6350"/>
                </a:moveTo>
                <a:cubicBezTo>
                  <a:pt x="260350" y="0"/>
                  <a:pt x="698500" y="0"/>
                  <a:pt x="873125" y="6350"/>
                </a:cubicBezTo>
                <a:cubicBezTo>
                  <a:pt x="1047750" y="12700"/>
                  <a:pt x="1066800" y="25400"/>
                  <a:pt x="1177925" y="44450"/>
                </a:cubicBezTo>
                <a:cubicBezTo>
                  <a:pt x="1289050" y="63500"/>
                  <a:pt x="1435100" y="41275"/>
                  <a:pt x="1539875" y="120650"/>
                </a:cubicBezTo>
                <a:cubicBezTo>
                  <a:pt x="1644650" y="200025"/>
                  <a:pt x="1825625" y="444500"/>
                  <a:pt x="1806575" y="520700"/>
                </a:cubicBezTo>
                <a:cubicBezTo>
                  <a:pt x="1787525" y="596900"/>
                  <a:pt x="1571625" y="561975"/>
                  <a:pt x="1425575" y="577850"/>
                </a:cubicBezTo>
                <a:cubicBezTo>
                  <a:pt x="1279525" y="593725"/>
                  <a:pt x="1054100" y="644525"/>
                  <a:pt x="930275" y="615950"/>
                </a:cubicBezTo>
                <a:cubicBezTo>
                  <a:pt x="806450" y="587375"/>
                  <a:pt x="806450" y="476250"/>
                  <a:pt x="682625" y="406400"/>
                </a:cubicBezTo>
                <a:cubicBezTo>
                  <a:pt x="558800" y="336550"/>
                  <a:pt x="285750" y="257175"/>
                  <a:pt x="187325" y="196850"/>
                </a:cubicBezTo>
                <a:cubicBezTo>
                  <a:pt x="88900" y="136525"/>
                  <a:pt x="104775" y="73025"/>
                  <a:pt x="92075" y="44450"/>
                </a:cubicBezTo>
                <a:cubicBezTo>
                  <a:pt x="79375" y="15875"/>
                  <a:pt x="0" y="12700"/>
                  <a:pt x="130175" y="63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9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smtClean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5" name="Groupe 215"/>
          <p:cNvGrpSpPr/>
          <p:nvPr/>
        </p:nvGrpSpPr>
        <p:grpSpPr>
          <a:xfrm>
            <a:off x="571472" y="3614726"/>
            <a:ext cx="8212175" cy="577850"/>
            <a:chOff x="571472" y="4071942"/>
            <a:chExt cx="8212175" cy="577850"/>
          </a:xfrm>
        </p:grpSpPr>
        <p:grpSp>
          <p:nvGrpSpPr>
            <p:cNvPr id="19" name="Groupe 6"/>
            <p:cNvGrpSpPr/>
            <p:nvPr/>
          </p:nvGrpSpPr>
          <p:grpSpPr>
            <a:xfrm>
              <a:off x="3286116" y="4071942"/>
              <a:ext cx="2778125" cy="577850"/>
              <a:chOff x="1428728" y="5143512"/>
              <a:chExt cx="2778125" cy="577850"/>
            </a:xfrm>
          </p:grpSpPr>
          <p:sp>
            <p:nvSpPr>
              <p:cNvPr id="96" name="Forme libre 95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/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e 5"/>
            <p:cNvGrpSpPr/>
            <p:nvPr/>
          </p:nvGrpSpPr>
          <p:grpSpPr>
            <a:xfrm>
              <a:off x="571472" y="4071942"/>
              <a:ext cx="2778125" cy="577850"/>
              <a:chOff x="1428728" y="5143512"/>
              <a:chExt cx="2778125" cy="577850"/>
            </a:xfrm>
          </p:grpSpPr>
          <p:sp>
            <p:nvSpPr>
              <p:cNvPr id="99" name="Forme libre 3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Ellipse 4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e 9"/>
            <p:cNvGrpSpPr/>
            <p:nvPr/>
          </p:nvGrpSpPr>
          <p:grpSpPr>
            <a:xfrm>
              <a:off x="6005522" y="4071942"/>
              <a:ext cx="2778125" cy="577850"/>
              <a:chOff x="1428728" y="5143512"/>
              <a:chExt cx="2778125" cy="577850"/>
            </a:xfrm>
          </p:grpSpPr>
          <p:sp>
            <p:nvSpPr>
              <p:cNvPr id="118" name="Forme libre 117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1" name="ZoneTexte 170"/>
          <p:cNvSpPr txBox="1"/>
          <p:nvPr/>
        </p:nvSpPr>
        <p:spPr>
          <a:xfrm>
            <a:off x="3890958" y="5153024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TH1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2" name="Groupe 22"/>
          <p:cNvGrpSpPr/>
          <p:nvPr/>
        </p:nvGrpSpPr>
        <p:grpSpPr>
          <a:xfrm>
            <a:off x="4998328" y="4566863"/>
            <a:ext cx="678580" cy="548061"/>
            <a:chOff x="5339772" y="4861013"/>
            <a:chExt cx="1333164" cy="971556"/>
          </a:xfrm>
        </p:grpSpPr>
        <p:sp>
          <p:nvSpPr>
            <p:cNvPr id="223" name="Forme libre 222"/>
            <p:cNvSpPr/>
            <p:nvPr/>
          </p:nvSpPr>
          <p:spPr>
            <a:xfrm>
              <a:off x="5339772" y="4861013"/>
              <a:ext cx="1333164" cy="971556"/>
            </a:xfrm>
            <a:custGeom>
              <a:avLst/>
              <a:gdLst>
                <a:gd name="connsiteX0" fmla="*/ 825500 w 2038350"/>
                <a:gd name="connsiteY0" fmla="*/ 177800 h 1809750"/>
                <a:gd name="connsiteX1" fmla="*/ 920750 w 2038350"/>
                <a:gd name="connsiteY1" fmla="*/ 387350 h 1809750"/>
                <a:gd name="connsiteX2" fmla="*/ 1435100 w 2038350"/>
                <a:gd name="connsiteY2" fmla="*/ 215900 h 1809750"/>
                <a:gd name="connsiteX3" fmla="*/ 1682750 w 2038350"/>
                <a:gd name="connsiteY3" fmla="*/ 806450 h 1809750"/>
                <a:gd name="connsiteX4" fmla="*/ 1968500 w 2038350"/>
                <a:gd name="connsiteY4" fmla="*/ 844550 h 1809750"/>
                <a:gd name="connsiteX5" fmla="*/ 1968500 w 2038350"/>
                <a:gd name="connsiteY5" fmla="*/ 1263650 h 1809750"/>
                <a:gd name="connsiteX6" fmla="*/ 1549400 w 2038350"/>
                <a:gd name="connsiteY6" fmla="*/ 1435100 h 1809750"/>
                <a:gd name="connsiteX7" fmla="*/ 1320800 w 2038350"/>
                <a:gd name="connsiteY7" fmla="*/ 1568450 h 1809750"/>
                <a:gd name="connsiteX8" fmla="*/ 1339850 w 2038350"/>
                <a:gd name="connsiteY8" fmla="*/ 1778000 h 1809750"/>
                <a:gd name="connsiteX9" fmla="*/ 882650 w 2038350"/>
                <a:gd name="connsiteY9" fmla="*/ 1511300 h 1809750"/>
                <a:gd name="connsiteX10" fmla="*/ 692150 w 2038350"/>
                <a:gd name="connsiteY10" fmla="*/ 1797050 h 1809750"/>
                <a:gd name="connsiteX11" fmla="*/ 368300 w 2038350"/>
                <a:gd name="connsiteY11" fmla="*/ 1587500 h 1809750"/>
                <a:gd name="connsiteX12" fmla="*/ 368300 w 2038350"/>
                <a:gd name="connsiteY12" fmla="*/ 1073150 h 1809750"/>
                <a:gd name="connsiteX13" fmla="*/ 6350 w 2038350"/>
                <a:gd name="connsiteY13" fmla="*/ 673100 h 1809750"/>
                <a:gd name="connsiteX14" fmla="*/ 406400 w 2038350"/>
                <a:gd name="connsiteY14" fmla="*/ 596900 h 1809750"/>
                <a:gd name="connsiteX15" fmla="*/ 368300 w 2038350"/>
                <a:gd name="connsiteY15" fmla="*/ 63500 h 1809750"/>
                <a:gd name="connsiteX16" fmla="*/ 596900 w 2038350"/>
                <a:gd name="connsiteY16" fmla="*/ 215900 h 1809750"/>
                <a:gd name="connsiteX17" fmla="*/ 768350 w 2038350"/>
                <a:gd name="connsiteY17" fmla="*/ 158750 h 1809750"/>
                <a:gd name="connsiteX18" fmla="*/ 825500 w 2038350"/>
                <a:gd name="connsiteY18" fmla="*/ 17780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8350" h="1809750">
                  <a:moveTo>
                    <a:pt x="825500" y="177800"/>
                  </a:moveTo>
                  <a:cubicBezTo>
                    <a:pt x="850900" y="215900"/>
                    <a:pt x="819150" y="381000"/>
                    <a:pt x="920750" y="387350"/>
                  </a:cubicBezTo>
                  <a:cubicBezTo>
                    <a:pt x="1022350" y="393700"/>
                    <a:pt x="1308100" y="146050"/>
                    <a:pt x="1435100" y="215900"/>
                  </a:cubicBezTo>
                  <a:cubicBezTo>
                    <a:pt x="1562100" y="285750"/>
                    <a:pt x="1593850" y="701675"/>
                    <a:pt x="1682750" y="806450"/>
                  </a:cubicBezTo>
                  <a:cubicBezTo>
                    <a:pt x="1771650" y="911225"/>
                    <a:pt x="1920875" y="768350"/>
                    <a:pt x="1968500" y="844550"/>
                  </a:cubicBezTo>
                  <a:cubicBezTo>
                    <a:pt x="2016125" y="920750"/>
                    <a:pt x="2038350" y="1165225"/>
                    <a:pt x="1968500" y="1263650"/>
                  </a:cubicBezTo>
                  <a:cubicBezTo>
                    <a:pt x="1898650" y="1362075"/>
                    <a:pt x="1657350" y="1384300"/>
                    <a:pt x="1549400" y="1435100"/>
                  </a:cubicBezTo>
                  <a:cubicBezTo>
                    <a:pt x="1441450" y="1485900"/>
                    <a:pt x="1355725" y="1511300"/>
                    <a:pt x="1320800" y="1568450"/>
                  </a:cubicBezTo>
                  <a:cubicBezTo>
                    <a:pt x="1285875" y="1625600"/>
                    <a:pt x="1412875" y="1787525"/>
                    <a:pt x="1339850" y="1778000"/>
                  </a:cubicBezTo>
                  <a:cubicBezTo>
                    <a:pt x="1266825" y="1768475"/>
                    <a:pt x="990600" y="1508125"/>
                    <a:pt x="882650" y="1511300"/>
                  </a:cubicBezTo>
                  <a:cubicBezTo>
                    <a:pt x="774700" y="1514475"/>
                    <a:pt x="777875" y="1784350"/>
                    <a:pt x="692150" y="1797050"/>
                  </a:cubicBezTo>
                  <a:cubicBezTo>
                    <a:pt x="606425" y="1809750"/>
                    <a:pt x="422275" y="1708150"/>
                    <a:pt x="368300" y="1587500"/>
                  </a:cubicBezTo>
                  <a:cubicBezTo>
                    <a:pt x="314325" y="1466850"/>
                    <a:pt x="428625" y="1225550"/>
                    <a:pt x="368300" y="1073150"/>
                  </a:cubicBezTo>
                  <a:cubicBezTo>
                    <a:pt x="307975" y="920750"/>
                    <a:pt x="0" y="752475"/>
                    <a:pt x="6350" y="673100"/>
                  </a:cubicBezTo>
                  <a:cubicBezTo>
                    <a:pt x="12700" y="593725"/>
                    <a:pt x="346075" y="698500"/>
                    <a:pt x="406400" y="596900"/>
                  </a:cubicBezTo>
                  <a:cubicBezTo>
                    <a:pt x="466725" y="495300"/>
                    <a:pt x="336550" y="127000"/>
                    <a:pt x="368300" y="63500"/>
                  </a:cubicBezTo>
                  <a:cubicBezTo>
                    <a:pt x="400050" y="0"/>
                    <a:pt x="530225" y="200025"/>
                    <a:pt x="596900" y="215900"/>
                  </a:cubicBezTo>
                  <a:cubicBezTo>
                    <a:pt x="663575" y="231775"/>
                    <a:pt x="733425" y="168275"/>
                    <a:pt x="768350" y="158750"/>
                  </a:cubicBezTo>
                  <a:cubicBezTo>
                    <a:pt x="803275" y="149225"/>
                    <a:pt x="800100" y="139700"/>
                    <a:pt x="825500" y="177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i="1" dirty="0">
                <a:latin typeface="Constantia" pitchFamily="18" charset="0"/>
              </a:endParaRPr>
            </a:p>
          </p:txBody>
        </p:sp>
        <p:sp>
          <p:nvSpPr>
            <p:cNvPr id="224" name="Forme libre 25"/>
            <p:cNvSpPr/>
            <p:nvPr/>
          </p:nvSpPr>
          <p:spPr>
            <a:xfrm>
              <a:off x="5731675" y="5170803"/>
              <a:ext cx="552734" cy="434454"/>
            </a:xfrm>
            <a:custGeom>
              <a:avLst/>
              <a:gdLst>
                <a:gd name="connsiteX0" fmla="*/ 166048 w 552734"/>
                <a:gd name="connsiteY0" fmla="*/ 6824 h 434454"/>
                <a:gd name="connsiteX1" fmla="*/ 384412 w 552734"/>
                <a:gd name="connsiteY1" fmla="*/ 20472 h 434454"/>
                <a:gd name="connsiteX2" fmla="*/ 534537 w 552734"/>
                <a:gd name="connsiteY2" fmla="*/ 129654 h 434454"/>
                <a:gd name="connsiteX3" fmla="*/ 493594 w 552734"/>
                <a:gd name="connsiteY3" fmla="*/ 334371 h 434454"/>
                <a:gd name="connsiteX4" fmla="*/ 302525 w 552734"/>
                <a:gd name="connsiteY4" fmla="*/ 402609 h 434454"/>
                <a:gd name="connsiteX5" fmla="*/ 43218 w 552734"/>
                <a:gd name="connsiteY5" fmla="*/ 402609 h 434454"/>
                <a:gd name="connsiteX6" fmla="*/ 43218 w 552734"/>
                <a:gd name="connsiteY6" fmla="*/ 211541 h 434454"/>
                <a:gd name="connsiteX7" fmla="*/ 234287 w 552734"/>
                <a:gd name="connsiteY7" fmla="*/ 279779 h 434454"/>
                <a:gd name="connsiteX8" fmla="*/ 370764 w 552734"/>
                <a:gd name="connsiteY8" fmla="*/ 211541 h 434454"/>
                <a:gd name="connsiteX9" fmla="*/ 206991 w 552734"/>
                <a:gd name="connsiteY9" fmla="*/ 184245 h 434454"/>
                <a:gd name="connsiteX10" fmla="*/ 125104 w 552734"/>
                <a:gd name="connsiteY10" fmla="*/ 47768 h 434454"/>
                <a:gd name="connsiteX11" fmla="*/ 166048 w 552734"/>
                <a:gd name="connsiteY11" fmla="*/ 6824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734" h="434454">
                  <a:moveTo>
                    <a:pt x="166048" y="6824"/>
                  </a:moveTo>
                  <a:cubicBezTo>
                    <a:pt x="209266" y="2275"/>
                    <a:pt x="322997" y="0"/>
                    <a:pt x="384412" y="20472"/>
                  </a:cubicBezTo>
                  <a:cubicBezTo>
                    <a:pt x="445827" y="40944"/>
                    <a:pt x="516340" y="77338"/>
                    <a:pt x="534537" y="129654"/>
                  </a:cubicBezTo>
                  <a:cubicBezTo>
                    <a:pt x="552734" y="181970"/>
                    <a:pt x="532263" y="288879"/>
                    <a:pt x="493594" y="334371"/>
                  </a:cubicBezTo>
                  <a:cubicBezTo>
                    <a:pt x="454925" y="379863"/>
                    <a:pt x="377588" y="391236"/>
                    <a:pt x="302525" y="402609"/>
                  </a:cubicBezTo>
                  <a:cubicBezTo>
                    <a:pt x="227462" y="413982"/>
                    <a:pt x="86436" y="434454"/>
                    <a:pt x="43218" y="402609"/>
                  </a:cubicBezTo>
                  <a:cubicBezTo>
                    <a:pt x="0" y="370764"/>
                    <a:pt x="11373" y="232013"/>
                    <a:pt x="43218" y="211541"/>
                  </a:cubicBezTo>
                  <a:cubicBezTo>
                    <a:pt x="75063" y="191069"/>
                    <a:pt x="179696" y="279779"/>
                    <a:pt x="234287" y="279779"/>
                  </a:cubicBezTo>
                  <a:cubicBezTo>
                    <a:pt x="288878" y="279779"/>
                    <a:pt x="375313" y="227463"/>
                    <a:pt x="370764" y="211541"/>
                  </a:cubicBezTo>
                  <a:cubicBezTo>
                    <a:pt x="366215" y="195619"/>
                    <a:pt x="247934" y="211540"/>
                    <a:pt x="206991" y="184245"/>
                  </a:cubicBezTo>
                  <a:cubicBezTo>
                    <a:pt x="166048" y="156950"/>
                    <a:pt x="129653" y="75063"/>
                    <a:pt x="125104" y="47768"/>
                  </a:cubicBezTo>
                  <a:cubicBezTo>
                    <a:pt x="120555" y="20473"/>
                    <a:pt x="122830" y="11373"/>
                    <a:pt x="166048" y="68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i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</p:grpSp>
      <p:grpSp>
        <p:nvGrpSpPr>
          <p:cNvPr id="23" name="Groupe 224"/>
          <p:cNvGrpSpPr/>
          <p:nvPr/>
        </p:nvGrpSpPr>
        <p:grpSpPr>
          <a:xfrm rot="10800000">
            <a:off x="571472" y="2185966"/>
            <a:ext cx="8212175" cy="577850"/>
            <a:chOff x="571472" y="4071942"/>
            <a:chExt cx="8212175" cy="577850"/>
          </a:xfrm>
        </p:grpSpPr>
        <p:grpSp>
          <p:nvGrpSpPr>
            <p:cNvPr id="24" name="Groupe 6"/>
            <p:cNvGrpSpPr/>
            <p:nvPr/>
          </p:nvGrpSpPr>
          <p:grpSpPr>
            <a:xfrm>
              <a:off x="3286116" y="4071942"/>
              <a:ext cx="2778125" cy="577850"/>
              <a:chOff x="1428728" y="5143512"/>
              <a:chExt cx="2778125" cy="577850"/>
            </a:xfrm>
          </p:grpSpPr>
          <p:sp>
            <p:nvSpPr>
              <p:cNvPr id="233" name="Forme libre 232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/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e 5"/>
            <p:cNvGrpSpPr/>
            <p:nvPr/>
          </p:nvGrpSpPr>
          <p:grpSpPr>
            <a:xfrm>
              <a:off x="571472" y="4071942"/>
              <a:ext cx="2778125" cy="577850"/>
              <a:chOff x="1428728" y="5143512"/>
              <a:chExt cx="2778125" cy="577850"/>
            </a:xfrm>
          </p:grpSpPr>
          <p:sp>
            <p:nvSpPr>
              <p:cNvPr id="231" name="Forme libre 3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Ellipse 4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e 9"/>
            <p:cNvGrpSpPr/>
            <p:nvPr/>
          </p:nvGrpSpPr>
          <p:grpSpPr>
            <a:xfrm>
              <a:off x="6005522" y="4071942"/>
              <a:ext cx="2778125" cy="577850"/>
              <a:chOff x="1428728" y="5143512"/>
              <a:chExt cx="2778125" cy="577850"/>
            </a:xfrm>
          </p:grpSpPr>
          <p:sp>
            <p:nvSpPr>
              <p:cNvPr id="229" name="Forme libre 228"/>
              <p:cNvSpPr/>
              <p:nvPr/>
            </p:nvSpPr>
            <p:spPr>
              <a:xfrm>
                <a:off x="1428728" y="5143512"/>
                <a:ext cx="2778125" cy="577850"/>
              </a:xfrm>
              <a:custGeom>
                <a:avLst/>
                <a:gdLst>
                  <a:gd name="connsiteX0" fmla="*/ 53975 w 2778125"/>
                  <a:gd name="connsiteY0" fmla="*/ 406400 h 577850"/>
                  <a:gd name="connsiteX1" fmla="*/ 53975 w 2778125"/>
                  <a:gd name="connsiteY1" fmla="*/ 501650 h 577850"/>
                  <a:gd name="connsiteX2" fmla="*/ 282575 w 2778125"/>
                  <a:gd name="connsiteY2" fmla="*/ 501650 h 577850"/>
                  <a:gd name="connsiteX3" fmla="*/ 492125 w 2778125"/>
                  <a:gd name="connsiteY3" fmla="*/ 501650 h 577850"/>
                  <a:gd name="connsiteX4" fmla="*/ 1025525 w 2778125"/>
                  <a:gd name="connsiteY4" fmla="*/ 577850 h 577850"/>
                  <a:gd name="connsiteX5" fmla="*/ 1825625 w 2778125"/>
                  <a:gd name="connsiteY5" fmla="*/ 501650 h 577850"/>
                  <a:gd name="connsiteX6" fmla="*/ 2035175 w 2778125"/>
                  <a:gd name="connsiteY6" fmla="*/ 501650 h 577850"/>
                  <a:gd name="connsiteX7" fmla="*/ 2663825 w 2778125"/>
                  <a:gd name="connsiteY7" fmla="*/ 558800 h 577850"/>
                  <a:gd name="connsiteX8" fmla="*/ 2720975 w 2778125"/>
                  <a:gd name="connsiteY8" fmla="*/ 387350 h 577850"/>
                  <a:gd name="connsiteX9" fmla="*/ 2511425 w 2778125"/>
                  <a:gd name="connsiteY9" fmla="*/ 368300 h 577850"/>
                  <a:gd name="connsiteX10" fmla="*/ 2187575 w 2778125"/>
                  <a:gd name="connsiteY10" fmla="*/ 387350 h 577850"/>
                  <a:gd name="connsiteX11" fmla="*/ 1920875 w 2778125"/>
                  <a:gd name="connsiteY11" fmla="*/ 292100 h 577850"/>
                  <a:gd name="connsiteX12" fmla="*/ 1635125 w 2778125"/>
                  <a:gd name="connsiteY12" fmla="*/ 101600 h 577850"/>
                  <a:gd name="connsiteX13" fmla="*/ 1273175 w 2778125"/>
                  <a:gd name="connsiteY13" fmla="*/ 25400 h 577850"/>
                  <a:gd name="connsiteX14" fmla="*/ 796925 w 2778125"/>
                  <a:gd name="connsiteY14" fmla="*/ 254000 h 577850"/>
                  <a:gd name="connsiteX15" fmla="*/ 377825 w 2778125"/>
                  <a:gd name="connsiteY15" fmla="*/ 349250 h 577850"/>
                  <a:gd name="connsiteX16" fmla="*/ 53975 w 2778125"/>
                  <a:gd name="connsiteY16" fmla="*/ 4064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125" h="577850">
                    <a:moveTo>
                      <a:pt x="53975" y="406400"/>
                    </a:moveTo>
                    <a:cubicBezTo>
                      <a:pt x="0" y="431800"/>
                      <a:pt x="15875" y="485775"/>
                      <a:pt x="53975" y="501650"/>
                    </a:cubicBezTo>
                    <a:cubicBezTo>
                      <a:pt x="92075" y="517525"/>
                      <a:pt x="282575" y="501650"/>
                      <a:pt x="282575" y="501650"/>
                    </a:cubicBezTo>
                    <a:cubicBezTo>
                      <a:pt x="355600" y="501650"/>
                      <a:pt x="368300" y="488950"/>
                      <a:pt x="492125" y="501650"/>
                    </a:cubicBezTo>
                    <a:cubicBezTo>
                      <a:pt x="615950" y="514350"/>
                      <a:pt x="803275" y="577850"/>
                      <a:pt x="1025525" y="577850"/>
                    </a:cubicBezTo>
                    <a:cubicBezTo>
                      <a:pt x="1247775" y="577850"/>
                      <a:pt x="1657350" y="514350"/>
                      <a:pt x="1825625" y="501650"/>
                    </a:cubicBezTo>
                    <a:cubicBezTo>
                      <a:pt x="1993900" y="488950"/>
                      <a:pt x="1895475" y="492125"/>
                      <a:pt x="2035175" y="501650"/>
                    </a:cubicBezTo>
                    <a:cubicBezTo>
                      <a:pt x="2174875" y="511175"/>
                      <a:pt x="2549525" y="577850"/>
                      <a:pt x="2663825" y="558800"/>
                    </a:cubicBezTo>
                    <a:cubicBezTo>
                      <a:pt x="2778125" y="539750"/>
                      <a:pt x="2746375" y="419100"/>
                      <a:pt x="2720975" y="387350"/>
                    </a:cubicBezTo>
                    <a:cubicBezTo>
                      <a:pt x="2695575" y="355600"/>
                      <a:pt x="2600325" y="368300"/>
                      <a:pt x="2511425" y="368300"/>
                    </a:cubicBezTo>
                    <a:cubicBezTo>
                      <a:pt x="2422525" y="368300"/>
                      <a:pt x="2286000" y="400050"/>
                      <a:pt x="2187575" y="387350"/>
                    </a:cubicBezTo>
                    <a:cubicBezTo>
                      <a:pt x="2089150" y="374650"/>
                      <a:pt x="2012950" y="339725"/>
                      <a:pt x="1920875" y="292100"/>
                    </a:cubicBezTo>
                    <a:cubicBezTo>
                      <a:pt x="1828800" y="244475"/>
                      <a:pt x="1743075" y="146050"/>
                      <a:pt x="1635125" y="101600"/>
                    </a:cubicBezTo>
                    <a:cubicBezTo>
                      <a:pt x="1527175" y="57150"/>
                      <a:pt x="1412875" y="0"/>
                      <a:pt x="1273175" y="25400"/>
                    </a:cubicBezTo>
                    <a:cubicBezTo>
                      <a:pt x="1133475" y="50800"/>
                      <a:pt x="946150" y="200025"/>
                      <a:pt x="796925" y="254000"/>
                    </a:cubicBezTo>
                    <a:cubicBezTo>
                      <a:pt x="647700" y="307975"/>
                      <a:pt x="498475" y="330200"/>
                      <a:pt x="377825" y="349250"/>
                    </a:cubicBezTo>
                    <a:cubicBezTo>
                      <a:pt x="257175" y="368300"/>
                      <a:pt x="107950" y="381000"/>
                      <a:pt x="53975" y="40640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2500298" y="5324488"/>
                <a:ext cx="500066" cy="214314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F197BE">
                      <a:alpha val="85000"/>
                    </a:srgbClr>
                  </a:gs>
                  <a:gs pos="50000">
                    <a:srgbClr val="FFA3AA">
                      <a:shade val="67500"/>
                      <a:satMod val="115000"/>
                    </a:srgbClr>
                  </a:gs>
                  <a:gs pos="100000">
                    <a:srgbClr val="FFA3AA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bg2">
                    <a:lumMod val="40000"/>
                    <a:lumOff val="6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0" name="Rectangle 44"/>
          <p:cNvSpPr/>
          <p:nvPr/>
        </p:nvSpPr>
        <p:spPr>
          <a:xfrm rot="5400000">
            <a:off x="6036479" y="3536157"/>
            <a:ext cx="514353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 rot="5400000">
            <a:off x="-1785982" y="3929066"/>
            <a:ext cx="478634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472" y="1733538"/>
            <a:ext cx="814393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27" name="Groupe 327"/>
          <p:cNvGrpSpPr/>
          <p:nvPr/>
        </p:nvGrpSpPr>
        <p:grpSpPr>
          <a:xfrm>
            <a:off x="3676644" y="4829172"/>
            <a:ext cx="714380" cy="785818"/>
            <a:chOff x="4214810" y="4829172"/>
            <a:chExt cx="714380" cy="785818"/>
          </a:xfrm>
        </p:grpSpPr>
        <p:grpSp>
          <p:nvGrpSpPr>
            <p:cNvPr id="28" name="Groupe 216"/>
            <p:cNvGrpSpPr/>
            <p:nvPr/>
          </p:nvGrpSpPr>
          <p:grpSpPr>
            <a:xfrm>
              <a:off x="4500562" y="4829172"/>
              <a:ext cx="428628" cy="357190"/>
              <a:chOff x="5715008" y="5245104"/>
              <a:chExt cx="857256" cy="541342"/>
            </a:xfrm>
            <a:solidFill>
              <a:srgbClr val="219B11"/>
            </a:solidFill>
          </p:grpSpPr>
          <p:sp>
            <p:nvSpPr>
              <p:cNvPr id="218" name="Ellipse 217"/>
              <p:cNvSpPr/>
              <p:nvPr/>
            </p:nvSpPr>
            <p:spPr>
              <a:xfrm>
                <a:off x="5715008" y="5245104"/>
                <a:ext cx="857256" cy="5413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5905508" y="5374284"/>
                <a:ext cx="529834" cy="322668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</p:grpSp>
        <p:grpSp>
          <p:nvGrpSpPr>
            <p:cNvPr id="29" name="Groupe 257"/>
            <p:cNvGrpSpPr/>
            <p:nvPr/>
          </p:nvGrpSpPr>
          <p:grpSpPr>
            <a:xfrm>
              <a:off x="4214810" y="5257800"/>
              <a:ext cx="428628" cy="357190"/>
              <a:chOff x="5715008" y="5245104"/>
              <a:chExt cx="857256" cy="541342"/>
            </a:xfrm>
            <a:solidFill>
              <a:srgbClr val="219B11"/>
            </a:solidFill>
          </p:grpSpPr>
          <p:sp>
            <p:nvSpPr>
              <p:cNvPr id="259" name="Ellipse 258"/>
              <p:cNvSpPr/>
              <p:nvPr/>
            </p:nvSpPr>
            <p:spPr>
              <a:xfrm>
                <a:off x="5715008" y="5245104"/>
                <a:ext cx="857256" cy="5413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  <p:sp>
            <p:nvSpPr>
              <p:cNvPr id="260" name="Ellipse 259"/>
              <p:cNvSpPr/>
              <p:nvPr/>
            </p:nvSpPr>
            <p:spPr>
              <a:xfrm>
                <a:off x="5905508" y="5374284"/>
                <a:ext cx="529834" cy="322668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</p:grpSp>
      </p:grpSp>
      <p:grpSp>
        <p:nvGrpSpPr>
          <p:cNvPr id="30" name="Groupe 330"/>
          <p:cNvGrpSpPr/>
          <p:nvPr/>
        </p:nvGrpSpPr>
        <p:grpSpPr>
          <a:xfrm>
            <a:off x="2819388" y="4263373"/>
            <a:ext cx="2298550" cy="1488788"/>
            <a:chOff x="3351287" y="4263373"/>
            <a:chExt cx="2298550" cy="1488788"/>
          </a:xfrm>
        </p:grpSpPr>
        <p:sp>
          <p:nvSpPr>
            <p:cNvPr id="201" name="Ellipse 200"/>
            <p:cNvSpPr/>
            <p:nvPr/>
          </p:nvSpPr>
          <p:spPr>
            <a:xfrm rot="-600000">
              <a:off x="5363523" y="5126880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2" name="Ellipse 201"/>
            <p:cNvSpPr/>
            <p:nvPr/>
          </p:nvSpPr>
          <p:spPr>
            <a:xfrm rot="-600000">
              <a:off x="5149209" y="4965781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3" name="Ellipse 202"/>
            <p:cNvSpPr/>
            <p:nvPr/>
          </p:nvSpPr>
          <p:spPr>
            <a:xfrm rot="-600000">
              <a:off x="5149209" y="5192067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4" name="Ellipse 203"/>
            <p:cNvSpPr/>
            <p:nvPr/>
          </p:nvSpPr>
          <p:spPr>
            <a:xfrm rot="-600000">
              <a:off x="5577837" y="5192067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7" name="Ellipse 206"/>
            <p:cNvSpPr/>
            <p:nvPr/>
          </p:nvSpPr>
          <p:spPr>
            <a:xfrm rot="-600000">
              <a:off x="5363523" y="5334943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35" name="Ellipse 234"/>
            <p:cNvSpPr/>
            <p:nvPr/>
          </p:nvSpPr>
          <p:spPr>
            <a:xfrm rot="-600000">
              <a:off x="5006333" y="5344467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36" name="Ellipse 235"/>
            <p:cNvSpPr/>
            <p:nvPr/>
          </p:nvSpPr>
          <p:spPr>
            <a:xfrm rot="-600000">
              <a:off x="5363523" y="4906315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37" name="Ellipse 236"/>
            <p:cNvSpPr/>
            <p:nvPr/>
          </p:nvSpPr>
          <p:spPr>
            <a:xfrm rot="-600000">
              <a:off x="4149077" y="4984004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38" name="Ellipse 237"/>
            <p:cNvSpPr/>
            <p:nvPr/>
          </p:nvSpPr>
          <p:spPr>
            <a:xfrm rot="-600000">
              <a:off x="3934763" y="4822905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39" name="Ellipse 238"/>
            <p:cNvSpPr/>
            <p:nvPr/>
          </p:nvSpPr>
          <p:spPr>
            <a:xfrm rot="-600000">
              <a:off x="3863325" y="5049191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0" name="Ellipse 239"/>
            <p:cNvSpPr/>
            <p:nvPr/>
          </p:nvSpPr>
          <p:spPr>
            <a:xfrm rot="-600000">
              <a:off x="4363391" y="5049191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1" name="Ellipse 240"/>
            <p:cNvSpPr/>
            <p:nvPr/>
          </p:nvSpPr>
          <p:spPr>
            <a:xfrm rot="-600000">
              <a:off x="4149077" y="5192067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2" name="Ellipse 241"/>
            <p:cNvSpPr/>
            <p:nvPr/>
          </p:nvSpPr>
          <p:spPr>
            <a:xfrm rot="-600000">
              <a:off x="3994229" y="5201591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3" name="Ellipse 242"/>
            <p:cNvSpPr/>
            <p:nvPr/>
          </p:nvSpPr>
          <p:spPr>
            <a:xfrm rot="-600000">
              <a:off x="4149077" y="4763439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4" name="Ellipse 243"/>
            <p:cNvSpPr/>
            <p:nvPr/>
          </p:nvSpPr>
          <p:spPr>
            <a:xfrm rot="-600000">
              <a:off x="5006333" y="4483938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5" name="Ellipse 244"/>
            <p:cNvSpPr/>
            <p:nvPr/>
          </p:nvSpPr>
          <p:spPr>
            <a:xfrm rot="-600000">
              <a:off x="4792019" y="4322839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6" name="Ellipse 245"/>
            <p:cNvSpPr/>
            <p:nvPr/>
          </p:nvSpPr>
          <p:spPr>
            <a:xfrm rot="-600000">
              <a:off x="4792019" y="4549125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7" name="Ellipse 246"/>
            <p:cNvSpPr/>
            <p:nvPr/>
          </p:nvSpPr>
          <p:spPr>
            <a:xfrm rot="-600000">
              <a:off x="5220647" y="4549125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8" name="Ellipse 247"/>
            <p:cNvSpPr/>
            <p:nvPr/>
          </p:nvSpPr>
          <p:spPr>
            <a:xfrm rot="-600000">
              <a:off x="5006333" y="4692001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49" name="Ellipse 248"/>
            <p:cNvSpPr/>
            <p:nvPr/>
          </p:nvSpPr>
          <p:spPr>
            <a:xfrm rot="-600000">
              <a:off x="4649143" y="4701525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0" name="Ellipse 249"/>
            <p:cNvSpPr/>
            <p:nvPr/>
          </p:nvSpPr>
          <p:spPr>
            <a:xfrm rot="-600000">
              <a:off x="5006333" y="4263373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1" name="Ellipse 250"/>
            <p:cNvSpPr/>
            <p:nvPr/>
          </p:nvSpPr>
          <p:spPr>
            <a:xfrm rot="-600000">
              <a:off x="3708477" y="5462574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2" name="Ellipse 251"/>
            <p:cNvSpPr/>
            <p:nvPr/>
          </p:nvSpPr>
          <p:spPr>
            <a:xfrm rot="-600000">
              <a:off x="3494163" y="5301475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3" name="Ellipse 252"/>
            <p:cNvSpPr/>
            <p:nvPr/>
          </p:nvSpPr>
          <p:spPr>
            <a:xfrm rot="-600000">
              <a:off x="3494163" y="5527761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4" name="Ellipse 253"/>
            <p:cNvSpPr/>
            <p:nvPr/>
          </p:nvSpPr>
          <p:spPr>
            <a:xfrm rot="-600000">
              <a:off x="3922791" y="5527761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5" name="Ellipse 254"/>
            <p:cNvSpPr/>
            <p:nvPr/>
          </p:nvSpPr>
          <p:spPr>
            <a:xfrm rot="-600000">
              <a:off x="3708477" y="5670637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6" name="Ellipse 255"/>
            <p:cNvSpPr/>
            <p:nvPr/>
          </p:nvSpPr>
          <p:spPr>
            <a:xfrm rot="-600000">
              <a:off x="3351287" y="5680161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7" name="Ellipse 256"/>
            <p:cNvSpPr/>
            <p:nvPr/>
          </p:nvSpPr>
          <p:spPr>
            <a:xfrm rot="-600000">
              <a:off x="3708477" y="5242009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61" name="Ellipse 260"/>
            <p:cNvSpPr/>
            <p:nvPr/>
          </p:nvSpPr>
          <p:spPr>
            <a:xfrm rot="-600000">
              <a:off x="4792019" y="5549257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62" name="Ellipse 261"/>
            <p:cNvSpPr/>
            <p:nvPr/>
          </p:nvSpPr>
          <p:spPr>
            <a:xfrm rot="-600000">
              <a:off x="4994361" y="5680161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63" name="Ellipse 262"/>
            <p:cNvSpPr/>
            <p:nvPr/>
          </p:nvSpPr>
          <p:spPr>
            <a:xfrm rot="-600000">
              <a:off x="5351551" y="5608723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64" name="Ellipse 263"/>
            <p:cNvSpPr/>
            <p:nvPr/>
          </p:nvSpPr>
          <p:spPr>
            <a:xfrm rot="-600000">
              <a:off x="5137237" y="5477819"/>
              <a:ext cx="72000" cy="72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265" name="ZoneTexte 264"/>
          <p:cNvSpPr txBox="1"/>
          <p:nvPr/>
        </p:nvSpPr>
        <p:spPr>
          <a:xfrm>
            <a:off x="3533768" y="4357694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TNF-</a:t>
            </a:r>
            <a:r>
              <a:rPr lang="el-GR" sz="1200" b="1" dirty="0" smtClean="0">
                <a:solidFill>
                  <a:schemeClr val="bg1"/>
                </a:solidFill>
                <a:latin typeface="Constantia" pitchFamily="18" charset="0"/>
              </a:rPr>
              <a:t>α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" name="ZoneTexte 265"/>
          <p:cNvSpPr txBox="1"/>
          <p:nvPr/>
        </p:nvSpPr>
        <p:spPr>
          <a:xfrm>
            <a:off x="4891090" y="5400676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IFN-</a:t>
            </a:r>
            <a:r>
              <a:rPr lang="el-GR" sz="1200" b="1" dirty="0" smtClean="0">
                <a:solidFill>
                  <a:schemeClr val="bg1"/>
                </a:solidFill>
                <a:latin typeface="Constantia" pitchFamily="18" charset="0"/>
              </a:rPr>
              <a:t>γ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31" name="Groupe 22"/>
          <p:cNvGrpSpPr/>
          <p:nvPr/>
        </p:nvGrpSpPr>
        <p:grpSpPr>
          <a:xfrm>
            <a:off x="2569436" y="4900610"/>
            <a:ext cx="678580" cy="548061"/>
            <a:chOff x="5339772" y="4861013"/>
            <a:chExt cx="1333164" cy="971556"/>
          </a:xfrm>
        </p:grpSpPr>
        <p:sp>
          <p:nvSpPr>
            <p:cNvPr id="268" name="Forme libre 267"/>
            <p:cNvSpPr/>
            <p:nvPr/>
          </p:nvSpPr>
          <p:spPr>
            <a:xfrm>
              <a:off x="5339772" y="4861013"/>
              <a:ext cx="1333164" cy="971556"/>
            </a:xfrm>
            <a:custGeom>
              <a:avLst/>
              <a:gdLst>
                <a:gd name="connsiteX0" fmla="*/ 825500 w 2038350"/>
                <a:gd name="connsiteY0" fmla="*/ 177800 h 1809750"/>
                <a:gd name="connsiteX1" fmla="*/ 920750 w 2038350"/>
                <a:gd name="connsiteY1" fmla="*/ 387350 h 1809750"/>
                <a:gd name="connsiteX2" fmla="*/ 1435100 w 2038350"/>
                <a:gd name="connsiteY2" fmla="*/ 215900 h 1809750"/>
                <a:gd name="connsiteX3" fmla="*/ 1682750 w 2038350"/>
                <a:gd name="connsiteY3" fmla="*/ 806450 h 1809750"/>
                <a:gd name="connsiteX4" fmla="*/ 1968500 w 2038350"/>
                <a:gd name="connsiteY4" fmla="*/ 844550 h 1809750"/>
                <a:gd name="connsiteX5" fmla="*/ 1968500 w 2038350"/>
                <a:gd name="connsiteY5" fmla="*/ 1263650 h 1809750"/>
                <a:gd name="connsiteX6" fmla="*/ 1549400 w 2038350"/>
                <a:gd name="connsiteY6" fmla="*/ 1435100 h 1809750"/>
                <a:gd name="connsiteX7" fmla="*/ 1320800 w 2038350"/>
                <a:gd name="connsiteY7" fmla="*/ 1568450 h 1809750"/>
                <a:gd name="connsiteX8" fmla="*/ 1339850 w 2038350"/>
                <a:gd name="connsiteY8" fmla="*/ 1778000 h 1809750"/>
                <a:gd name="connsiteX9" fmla="*/ 882650 w 2038350"/>
                <a:gd name="connsiteY9" fmla="*/ 1511300 h 1809750"/>
                <a:gd name="connsiteX10" fmla="*/ 692150 w 2038350"/>
                <a:gd name="connsiteY10" fmla="*/ 1797050 h 1809750"/>
                <a:gd name="connsiteX11" fmla="*/ 368300 w 2038350"/>
                <a:gd name="connsiteY11" fmla="*/ 1587500 h 1809750"/>
                <a:gd name="connsiteX12" fmla="*/ 368300 w 2038350"/>
                <a:gd name="connsiteY12" fmla="*/ 1073150 h 1809750"/>
                <a:gd name="connsiteX13" fmla="*/ 6350 w 2038350"/>
                <a:gd name="connsiteY13" fmla="*/ 673100 h 1809750"/>
                <a:gd name="connsiteX14" fmla="*/ 406400 w 2038350"/>
                <a:gd name="connsiteY14" fmla="*/ 596900 h 1809750"/>
                <a:gd name="connsiteX15" fmla="*/ 368300 w 2038350"/>
                <a:gd name="connsiteY15" fmla="*/ 63500 h 1809750"/>
                <a:gd name="connsiteX16" fmla="*/ 596900 w 2038350"/>
                <a:gd name="connsiteY16" fmla="*/ 215900 h 1809750"/>
                <a:gd name="connsiteX17" fmla="*/ 768350 w 2038350"/>
                <a:gd name="connsiteY17" fmla="*/ 158750 h 1809750"/>
                <a:gd name="connsiteX18" fmla="*/ 825500 w 2038350"/>
                <a:gd name="connsiteY18" fmla="*/ 17780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8350" h="1809750">
                  <a:moveTo>
                    <a:pt x="825500" y="177800"/>
                  </a:moveTo>
                  <a:cubicBezTo>
                    <a:pt x="850900" y="215900"/>
                    <a:pt x="819150" y="381000"/>
                    <a:pt x="920750" y="387350"/>
                  </a:cubicBezTo>
                  <a:cubicBezTo>
                    <a:pt x="1022350" y="393700"/>
                    <a:pt x="1308100" y="146050"/>
                    <a:pt x="1435100" y="215900"/>
                  </a:cubicBezTo>
                  <a:cubicBezTo>
                    <a:pt x="1562100" y="285750"/>
                    <a:pt x="1593850" y="701675"/>
                    <a:pt x="1682750" y="806450"/>
                  </a:cubicBezTo>
                  <a:cubicBezTo>
                    <a:pt x="1771650" y="911225"/>
                    <a:pt x="1920875" y="768350"/>
                    <a:pt x="1968500" y="844550"/>
                  </a:cubicBezTo>
                  <a:cubicBezTo>
                    <a:pt x="2016125" y="920750"/>
                    <a:pt x="2038350" y="1165225"/>
                    <a:pt x="1968500" y="1263650"/>
                  </a:cubicBezTo>
                  <a:cubicBezTo>
                    <a:pt x="1898650" y="1362075"/>
                    <a:pt x="1657350" y="1384300"/>
                    <a:pt x="1549400" y="1435100"/>
                  </a:cubicBezTo>
                  <a:cubicBezTo>
                    <a:pt x="1441450" y="1485900"/>
                    <a:pt x="1355725" y="1511300"/>
                    <a:pt x="1320800" y="1568450"/>
                  </a:cubicBezTo>
                  <a:cubicBezTo>
                    <a:pt x="1285875" y="1625600"/>
                    <a:pt x="1412875" y="1787525"/>
                    <a:pt x="1339850" y="1778000"/>
                  </a:cubicBezTo>
                  <a:cubicBezTo>
                    <a:pt x="1266825" y="1768475"/>
                    <a:pt x="990600" y="1508125"/>
                    <a:pt x="882650" y="1511300"/>
                  </a:cubicBezTo>
                  <a:cubicBezTo>
                    <a:pt x="774700" y="1514475"/>
                    <a:pt x="777875" y="1784350"/>
                    <a:pt x="692150" y="1797050"/>
                  </a:cubicBezTo>
                  <a:cubicBezTo>
                    <a:pt x="606425" y="1809750"/>
                    <a:pt x="422275" y="1708150"/>
                    <a:pt x="368300" y="1587500"/>
                  </a:cubicBezTo>
                  <a:cubicBezTo>
                    <a:pt x="314325" y="1466850"/>
                    <a:pt x="428625" y="1225550"/>
                    <a:pt x="368300" y="1073150"/>
                  </a:cubicBezTo>
                  <a:cubicBezTo>
                    <a:pt x="307975" y="920750"/>
                    <a:pt x="0" y="752475"/>
                    <a:pt x="6350" y="673100"/>
                  </a:cubicBezTo>
                  <a:cubicBezTo>
                    <a:pt x="12700" y="593725"/>
                    <a:pt x="346075" y="698500"/>
                    <a:pt x="406400" y="596900"/>
                  </a:cubicBezTo>
                  <a:cubicBezTo>
                    <a:pt x="466725" y="495300"/>
                    <a:pt x="336550" y="127000"/>
                    <a:pt x="368300" y="63500"/>
                  </a:cubicBezTo>
                  <a:cubicBezTo>
                    <a:pt x="400050" y="0"/>
                    <a:pt x="530225" y="200025"/>
                    <a:pt x="596900" y="215900"/>
                  </a:cubicBezTo>
                  <a:cubicBezTo>
                    <a:pt x="663575" y="231775"/>
                    <a:pt x="733425" y="168275"/>
                    <a:pt x="768350" y="158750"/>
                  </a:cubicBezTo>
                  <a:cubicBezTo>
                    <a:pt x="803275" y="149225"/>
                    <a:pt x="800100" y="139700"/>
                    <a:pt x="825500" y="177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i="1" dirty="0">
                <a:latin typeface="Constantia" pitchFamily="18" charset="0"/>
              </a:endParaRPr>
            </a:p>
          </p:txBody>
        </p:sp>
        <p:sp>
          <p:nvSpPr>
            <p:cNvPr id="269" name="Forme libre 25"/>
            <p:cNvSpPr/>
            <p:nvPr/>
          </p:nvSpPr>
          <p:spPr>
            <a:xfrm>
              <a:off x="5731675" y="5170803"/>
              <a:ext cx="552734" cy="434454"/>
            </a:xfrm>
            <a:custGeom>
              <a:avLst/>
              <a:gdLst>
                <a:gd name="connsiteX0" fmla="*/ 166048 w 552734"/>
                <a:gd name="connsiteY0" fmla="*/ 6824 h 434454"/>
                <a:gd name="connsiteX1" fmla="*/ 384412 w 552734"/>
                <a:gd name="connsiteY1" fmla="*/ 20472 h 434454"/>
                <a:gd name="connsiteX2" fmla="*/ 534537 w 552734"/>
                <a:gd name="connsiteY2" fmla="*/ 129654 h 434454"/>
                <a:gd name="connsiteX3" fmla="*/ 493594 w 552734"/>
                <a:gd name="connsiteY3" fmla="*/ 334371 h 434454"/>
                <a:gd name="connsiteX4" fmla="*/ 302525 w 552734"/>
                <a:gd name="connsiteY4" fmla="*/ 402609 h 434454"/>
                <a:gd name="connsiteX5" fmla="*/ 43218 w 552734"/>
                <a:gd name="connsiteY5" fmla="*/ 402609 h 434454"/>
                <a:gd name="connsiteX6" fmla="*/ 43218 w 552734"/>
                <a:gd name="connsiteY6" fmla="*/ 211541 h 434454"/>
                <a:gd name="connsiteX7" fmla="*/ 234287 w 552734"/>
                <a:gd name="connsiteY7" fmla="*/ 279779 h 434454"/>
                <a:gd name="connsiteX8" fmla="*/ 370764 w 552734"/>
                <a:gd name="connsiteY8" fmla="*/ 211541 h 434454"/>
                <a:gd name="connsiteX9" fmla="*/ 206991 w 552734"/>
                <a:gd name="connsiteY9" fmla="*/ 184245 h 434454"/>
                <a:gd name="connsiteX10" fmla="*/ 125104 w 552734"/>
                <a:gd name="connsiteY10" fmla="*/ 47768 h 434454"/>
                <a:gd name="connsiteX11" fmla="*/ 166048 w 552734"/>
                <a:gd name="connsiteY11" fmla="*/ 6824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734" h="434454">
                  <a:moveTo>
                    <a:pt x="166048" y="6824"/>
                  </a:moveTo>
                  <a:cubicBezTo>
                    <a:pt x="209266" y="2275"/>
                    <a:pt x="322997" y="0"/>
                    <a:pt x="384412" y="20472"/>
                  </a:cubicBezTo>
                  <a:cubicBezTo>
                    <a:pt x="445827" y="40944"/>
                    <a:pt x="516340" y="77338"/>
                    <a:pt x="534537" y="129654"/>
                  </a:cubicBezTo>
                  <a:cubicBezTo>
                    <a:pt x="552734" y="181970"/>
                    <a:pt x="532263" y="288879"/>
                    <a:pt x="493594" y="334371"/>
                  </a:cubicBezTo>
                  <a:cubicBezTo>
                    <a:pt x="454925" y="379863"/>
                    <a:pt x="377588" y="391236"/>
                    <a:pt x="302525" y="402609"/>
                  </a:cubicBezTo>
                  <a:cubicBezTo>
                    <a:pt x="227462" y="413982"/>
                    <a:pt x="86436" y="434454"/>
                    <a:pt x="43218" y="402609"/>
                  </a:cubicBezTo>
                  <a:cubicBezTo>
                    <a:pt x="0" y="370764"/>
                    <a:pt x="11373" y="232013"/>
                    <a:pt x="43218" y="211541"/>
                  </a:cubicBezTo>
                  <a:cubicBezTo>
                    <a:pt x="75063" y="191069"/>
                    <a:pt x="179696" y="279779"/>
                    <a:pt x="234287" y="279779"/>
                  </a:cubicBezTo>
                  <a:cubicBezTo>
                    <a:pt x="288878" y="279779"/>
                    <a:pt x="375313" y="227463"/>
                    <a:pt x="370764" y="211541"/>
                  </a:cubicBezTo>
                  <a:cubicBezTo>
                    <a:pt x="366215" y="195619"/>
                    <a:pt x="247934" y="211540"/>
                    <a:pt x="206991" y="184245"/>
                  </a:cubicBezTo>
                  <a:cubicBezTo>
                    <a:pt x="166048" y="156950"/>
                    <a:pt x="129653" y="75063"/>
                    <a:pt x="125104" y="47768"/>
                  </a:cubicBezTo>
                  <a:cubicBezTo>
                    <a:pt x="120555" y="20473"/>
                    <a:pt x="122830" y="11373"/>
                    <a:pt x="166048" y="68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i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</p:grpSp>
      <p:sp>
        <p:nvSpPr>
          <p:cNvPr id="276" name="ZoneTexte 275"/>
          <p:cNvSpPr txBox="1"/>
          <p:nvPr/>
        </p:nvSpPr>
        <p:spPr>
          <a:xfrm>
            <a:off x="2214546" y="4829172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Mo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89" name="ZoneTexte 288"/>
          <p:cNvSpPr txBox="1"/>
          <p:nvPr/>
        </p:nvSpPr>
        <p:spPr>
          <a:xfrm>
            <a:off x="5462594" y="4186230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NO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90" name="ZoneTexte 289"/>
          <p:cNvSpPr txBox="1"/>
          <p:nvPr/>
        </p:nvSpPr>
        <p:spPr>
          <a:xfrm>
            <a:off x="6748478" y="4434277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TNF-</a:t>
            </a:r>
            <a:r>
              <a:rPr lang="el-GR" sz="1200" b="1" dirty="0" smtClean="0">
                <a:solidFill>
                  <a:schemeClr val="bg1"/>
                </a:solidFill>
                <a:latin typeface="Constantia" pitchFamily="18" charset="0"/>
              </a:rPr>
              <a:t>α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92" name="ZoneTexte 291"/>
          <p:cNvSpPr txBox="1"/>
          <p:nvPr/>
        </p:nvSpPr>
        <p:spPr>
          <a:xfrm>
            <a:off x="6462726" y="4900610"/>
            <a:ext cx="1071570" cy="27699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onstantia" pitchFamily="18" charset="0"/>
              </a:rPr>
              <a:t>Apoptose</a:t>
            </a:r>
            <a:endParaRPr lang="fr-FR" sz="1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5676908" y="3614726"/>
            <a:ext cx="1143008" cy="42862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0000"/>
                </a:solidFill>
                <a:latin typeface="Constantia" pitchFamily="18" charset="0"/>
              </a:rPr>
              <a:t>Lésions </a:t>
            </a:r>
          </a:p>
          <a:p>
            <a:pPr algn="ctr"/>
            <a:r>
              <a:rPr lang="fr-FR" sz="1000" b="1" dirty="0" smtClean="0">
                <a:solidFill>
                  <a:srgbClr val="FF0000"/>
                </a:solidFill>
                <a:latin typeface="Constantia" pitchFamily="18" charset="0"/>
              </a:rPr>
              <a:t>tissulaires</a:t>
            </a:r>
            <a:endParaRPr lang="fr-FR" sz="1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grpSp>
        <p:nvGrpSpPr>
          <p:cNvPr id="225" name="Groupe 331"/>
          <p:cNvGrpSpPr/>
          <p:nvPr/>
        </p:nvGrpSpPr>
        <p:grpSpPr>
          <a:xfrm>
            <a:off x="5731537" y="4187540"/>
            <a:ext cx="1065020" cy="996587"/>
            <a:chOff x="6269703" y="4187540"/>
            <a:chExt cx="1065020" cy="996587"/>
          </a:xfrm>
        </p:grpSpPr>
        <p:sp>
          <p:nvSpPr>
            <p:cNvPr id="277" name="Flèche courbée vers le bas 276"/>
            <p:cNvSpPr/>
            <p:nvPr/>
          </p:nvSpPr>
          <p:spPr>
            <a:xfrm rot="20590764" flipV="1">
              <a:off x="6269703" y="4916001"/>
              <a:ext cx="561530" cy="268126"/>
            </a:xfrm>
            <a:prstGeom prst="curvedDownArrow">
              <a:avLst>
                <a:gd name="adj1" fmla="val 25000"/>
                <a:gd name="adj2" fmla="val 50000"/>
                <a:gd name="adj3" fmla="val 37301"/>
              </a:avLst>
            </a:prstGeom>
            <a:solidFill>
              <a:srgbClr val="00FF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dk1"/>
                </a:solidFill>
                <a:latin typeface="Constantia" pitchFamily="18" charset="0"/>
              </a:endParaRPr>
            </a:p>
          </p:txBody>
        </p:sp>
        <p:sp>
          <p:nvSpPr>
            <p:cNvPr id="279" name="Ellipse 278"/>
            <p:cNvSpPr/>
            <p:nvPr/>
          </p:nvSpPr>
          <p:spPr>
            <a:xfrm rot="20759952">
              <a:off x="6809937" y="4342084"/>
              <a:ext cx="114301" cy="5715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0" name="Ellipse 279"/>
            <p:cNvSpPr/>
            <p:nvPr/>
          </p:nvSpPr>
          <p:spPr>
            <a:xfrm rot="20759952">
              <a:off x="6595623" y="4544730"/>
              <a:ext cx="114301" cy="5715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3" name="Ellipse 282"/>
            <p:cNvSpPr/>
            <p:nvPr/>
          </p:nvSpPr>
          <p:spPr>
            <a:xfrm rot="20759952">
              <a:off x="7006108" y="4740389"/>
              <a:ext cx="114301" cy="571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5" name="Ellipse 284"/>
            <p:cNvSpPr/>
            <p:nvPr/>
          </p:nvSpPr>
          <p:spPr>
            <a:xfrm rot="20759952">
              <a:off x="7077545" y="4526074"/>
              <a:ext cx="114301" cy="571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6" name="Ellipse 285"/>
            <p:cNvSpPr/>
            <p:nvPr/>
          </p:nvSpPr>
          <p:spPr>
            <a:xfrm rot="20759952">
              <a:off x="7220422" y="4661569"/>
              <a:ext cx="114301" cy="571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7" name="Ellipse 286"/>
            <p:cNvSpPr/>
            <p:nvPr/>
          </p:nvSpPr>
          <p:spPr>
            <a:xfrm rot="20759952">
              <a:off x="6952813" y="4642519"/>
              <a:ext cx="114301" cy="571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8" name="Ellipse 287"/>
            <p:cNvSpPr/>
            <p:nvPr/>
          </p:nvSpPr>
          <p:spPr>
            <a:xfrm rot="20759952">
              <a:off x="6595623" y="4342084"/>
              <a:ext cx="114301" cy="5715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95" name="Ellipse 294"/>
            <p:cNvSpPr/>
            <p:nvPr/>
          </p:nvSpPr>
          <p:spPr>
            <a:xfrm rot="20759952">
              <a:off x="6720356" y="4187540"/>
              <a:ext cx="114301" cy="5715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329" name="ZoneTexte 328"/>
          <p:cNvSpPr txBox="1"/>
          <p:nvPr/>
        </p:nvSpPr>
        <p:spPr>
          <a:xfrm>
            <a:off x="7072330" y="2978347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Vx Sanguin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30" name="ZoneTexte 329"/>
          <p:cNvSpPr txBox="1"/>
          <p:nvPr/>
        </p:nvSpPr>
        <p:spPr>
          <a:xfrm>
            <a:off x="1142976" y="505004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Greffon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928926" y="6478809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                                                    Annu. Rev. Pathol. Mech. Dis. 2008. 3:189–220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  <p:bldP spid="276" grpId="0"/>
      <p:bldP spid="289" grpId="0"/>
      <p:bldP spid="290" grpId="0"/>
      <p:bldP spid="292" grpId="0"/>
      <p:bldP spid="2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G- Agression du parenchyme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100010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Action médiée par les LB</a:t>
            </a:r>
            <a:endParaRPr lang="fr-FR" u="sng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214810" y="2143116"/>
            <a:ext cx="696200" cy="500066"/>
            <a:chOff x="5715008" y="5245104"/>
            <a:chExt cx="857256" cy="541342"/>
          </a:xfrm>
          <a:solidFill>
            <a:srgbClr val="92D050"/>
          </a:solidFill>
        </p:grpSpPr>
        <p:sp>
          <p:nvSpPr>
            <p:cNvPr id="6" name="Ellipse 5"/>
            <p:cNvSpPr/>
            <p:nvPr/>
          </p:nvSpPr>
          <p:spPr>
            <a:xfrm>
              <a:off x="5715008" y="5245104"/>
              <a:ext cx="857256" cy="541342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latin typeface="Constantia" pitchFamily="18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5794786" y="5322558"/>
              <a:ext cx="682233" cy="37817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latin typeface="Constantia" pitchFamily="18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 rot="17653607">
            <a:off x="3716455" y="2562036"/>
            <a:ext cx="490052" cy="310028"/>
            <a:chOff x="2227609" y="1844301"/>
            <a:chExt cx="590690" cy="370253"/>
          </a:xfrm>
        </p:grpSpPr>
        <p:sp>
          <p:nvSpPr>
            <p:cNvPr id="9" name="Chevron 5"/>
            <p:cNvSpPr/>
            <p:nvPr/>
          </p:nvSpPr>
          <p:spPr>
            <a:xfrm rot="-720000">
              <a:off x="2240672" y="2071678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2532547" y="1987177"/>
              <a:ext cx="285752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 rot="22860000">
              <a:off x="2332919" y="1940286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 rot="19920000">
              <a:off x="2344668" y="2043910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3" name="Chevron 9"/>
            <p:cNvSpPr/>
            <p:nvPr/>
          </p:nvSpPr>
          <p:spPr>
            <a:xfrm rot="360000">
              <a:off x="2227609" y="1844301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176710" y="221455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LB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14" name="Groupe 15"/>
          <p:cNvGrpSpPr/>
          <p:nvPr/>
        </p:nvGrpSpPr>
        <p:grpSpPr>
          <a:xfrm rot="16404933">
            <a:off x="4370559" y="2849402"/>
            <a:ext cx="490052" cy="310028"/>
            <a:chOff x="2227609" y="1844301"/>
            <a:chExt cx="590690" cy="370253"/>
          </a:xfrm>
        </p:grpSpPr>
        <p:sp>
          <p:nvSpPr>
            <p:cNvPr id="17" name="Chevron 5"/>
            <p:cNvSpPr/>
            <p:nvPr/>
          </p:nvSpPr>
          <p:spPr>
            <a:xfrm rot="-720000">
              <a:off x="2240672" y="2071678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>
              <a:off x="2532547" y="1987177"/>
              <a:ext cx="285752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 rot="22860000">
              <a:off x="2332919" y="1940286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" name="Rectangle 8"/>
            <p:cNvSpPr/>
            <p:nvPr/>
          </p:nvSpPr>
          <p:spPr>
            <a:xfrm rot="19920000">
              <a:off x="2344668" y="2043910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" name="Chevron 9"/>
            <p:cNvSpPr/>
            <p:nvPr/>
          </p:nvSpPr>
          <p:spPr>
            <a:xfrm rot="360000">
              <a:off x="2227609" y="1844301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grpSp>
        <p:nvGrpSpPr>
          <p:cNvPr id="16" name="Groupe 21"/>
          <p:cNvGrpSpPr/>
          <p:nvPr/>
        </p:nvGrpSpPr>
        <p:grpSpPr>
          <a:xfrm rot="14640000">
            <a:off x="5002340" y="2557176"/>
            <a:ext cx="490052" cy="310028"/>
            <a:chOff x="2227609" y="1844301"/>
            <a:chExt cx="590690" cy="370253"/>
          </a:xfrm>
        </p:grpSpPr>
        <p:sp>
          <p:nvSpPr>
            <p:cNvPr id="23" name="Chevron 5"/>
            <p:cNvSpPr/>
            <p:nvPr/>
          </p:nvSpPr>
          <p:spPr>
            <a:xfrm rot="-720000">
              <a:off x="2240672" y="2071678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24" name="Rectangle 6"/>
            <p:cNvSpPr/>
            <p:nvPr/>
          </p:nvSpPr>
          <p:spPr>
            <a:xfrm>
              <a:off x="2532547" y="1987177"/>
              <a:ext cx="285752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 rot="22860000">
              <a:off x="2332919" y="1940286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6" name="Rectangle 8"/>
            <p:cNvSpPr/>
            <p:nvPr/>
          </p:nvSpPr>
          <p:spPr>
            <a:xfrm rot="19920000">
              <a:off x="2344668" y="2043910"/>
              <a:ext cx="219103" cy="49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7" name="Chevron 9"/>
            <p:cNvSpPr/>
            <p:nvPr/>
          </p:nvSpPr>
          <p:spPr>
            <a:xfrm rot="360000">
              <a:off x="2227609" y="1844301"/>
              <a:ext cx="142876" cy="14287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</p:grpSp>
      <p:cxnSp>
        <p:nvCxnSpPr>
          <p:cNvPr id="35" name="Connecteur droit avec flèche 34"/>
          <p:cNvCxnSpPr/>
          <p:nvPr/>
        </p:nvCxnSpPr>
        <p:spPr>
          <a:xfrm rot="5400000">
            <a:off x="3214063" y="3214071"/>
            <a:ext cx="1071570" cy="1072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857752" y="3214687"/>
            <a:ext cx="1071570" cy="10715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376472" y="4500570"/>
            <a:ext cx="1785950" cy="830997"/>
          </a:xfrm>
          <a:prstGeom prst="rect">
            <a:avLst/>
          </a:prstGeom>
          <a:noFill/>
          <a:ln>
            <a:solidFill>
              <a:srgbClr val="40F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Activation </a:t>
            </a:r>
          </a:p>
          <a:p>
            <a:pPr algn="ctr"/>
            <a:r>
              <a:rPr lang="fr-FR" sz="1600" dirty="0" smtClean="0">
                <a:latin typeface="Constantia" pitchFamily="18" charset="0"/>
              </a:rPr>
              <a:t>du complément</a:t>
            </a:r>
          </a:p>
          <a:p>
            <a:pPr algn="ctr"/>
            <a:r>
              <a:rPr lang="fr-FR" sz="1600" dirty="0" smtClean="0">
                <a:latin typeface="Constantia" pitchFamily="18" charset="0"/>
              </a:rPr>
              <a:t>« V Classique »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43438" y="4500570"/>
            <a:ext cx="2571768" cy="861774"/>
          </a:xfrm>
          <a:prstGeom prst="rect">
            <a:avLst/>
          </a:prstGeom>
          <a:noFill/>
          <a:ln>
            <a:solidFill>
              <a:srgbClr val="40F0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Cytotoxicité dépendante des Ac </a:t>
            </a:r>
          </a:p>
          <a:p>
            <a:pPr algn="ctr"/>
            <a:r>
              <a:rPr lang="fr-FR" sz="1600" dirty="0" smtClean="0">
                <a:latin typeface="Constantia" pitchFamily="18" charset="0"/>
              </a:rPr>
              <a:t>« ADCC »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IV. Réponse immunitaire aux allo antigènes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F- Agression du parenchyme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100010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Activation du complément</a:t>
            </a:r>
            <a:endParaRPr lang="fr-FR" u="sng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5" name="Groupe 5"/>
          <p:cNvGrpSpPr/>
          <p:nvPr/>
        </p:nvGrpSpPr>
        <p:grpSpPr>
          <a:xfrm>
            <a:off x="1928794" y="2143116"/>
            <a:ext cx="5286412" cy="3369728"/>
            <a:chOff x="1928794" y="2285992"/>
            <a:chExt cx="5286412" cy="3369728"/>
          </a:xfrm>
        </p:grpSpPr>
        <p:grpSp>
          <p:nvGrpSpPr>
            <p:cNvPr id="6" name="Groupe 39"/>
            <p:cNvGrpSpPr/>
            <p:nvPr/>
          </p:nvGrpSpPr>
          <p:grpSpPr>
            <a:xfrm>
              <a:off x="3474767" y="4412457"/>
              <a:ext cx="526768" cy="320389"/>
              <a:chOff x="1500166" y="2643182"/>
              <a:chExt cx="500066" cy="285752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C4d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8" name="Triangle isocèle 7"/>
            <p:cNvSpPr/>
            <p:nvPr/>
          </p:nvSpPr>
          <p:spPr>
            <a:xfrm rot="2137618">
              <a:off x="3433820" y="2829401"/>
              <a:ext cx="232449" cy="25515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13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grpSp>
          <p:nvGrpSpPr>
            <p:cNvPr id="7" name="Groupe 251"/>
            <p:cNvGrpSpPr/>
            <p:nvPr/>
          </p:nvGrpSpPr>
          <p:grpSpPr>
            <a:xfrm rot="19081436">
              <a:off x="3601586" y="2530187"/>
              <a:ext cx="697082" cy="489744"/>
              <a:chOff x="2227609" y="1844301"/>
              <a:chExt cx="590690" cy="370253"/>
            </a:xfrm>
          </p:grpSpPr>
          <p:sp>
            <p:nvSpPr>
              <p:cNvPr id="47" name="Chevron 5"/>
              <p:cNvSpPr/>
              <p:nvPr/>
            </p:nvSpPr>
            <p:spPr>
              <a:xfrm rot="-720000">
                <a:off x="2240672" y="2071678"/>
                <a:ext cx="142876" cy="142876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8" name="Rectangle 6"/>
              <p:cNvSpPr/>
              <p:nvPr/>
            </p:nvSpPr>
            <p:spPr>
              <a:xfrm>
                <a:off x="2532547" y="1987177"/>
                <a:ext cx="285752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49" name="Rectangle 7"/>
              <p:cNvSpPr/>
              <p:nvPr/>
            </p:nvSpPr>
            <p:spPr>
              <a:xfrm rot="22860000">
                <a:off x="2332919" y="1940286"/>
                <a:ext cx="219103" cy="4966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50" name="Rectangle 8"/>
              <p:cNvSpPr/>
              <p:nvPr/>
            </p:nvSpPr>
            <p:spPr>
              <a:xfrm rot="19920000">
                <a:off x="2344668" y="2043910"/>
                <a:ext cx="219103" cy="4966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51" name="Chevron 9"/>
              <p:cNvSpPr/>
              <p:nvPr/>
            </p:nvSpPr>
            <p:spPr>
              <a:xfrm rot="360000">
                <a:off x="2227609" y="1844301"/>
                <a:ext cx="142876" cy="142876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10" name="Triangle isocèle 9"/>
            <p:cNvSpPr/>
            <p:nvPr/>
          </p:nvSpPr>
          <p:spPr>
            <a:xfrm rot="2520000">
              <a:off x="3659578" y="3029566"/>
              <a:ext cx="232449" cy="25515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13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" name="Ellipse 2"/>
            <p:cNvSpPr/>
            <p:nvPr/>
          </p:nvSpPr>
          <p:spPr>
            <a:xfrm rot="20070572">
              <a:off x="2872746" y="2846672"/>
              <a:ext cx="1053536" cy="16820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095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 rot="20070572">
              <a:off x="2991427" y="3054484"/>
              <a:ext cx="745170" cy="1117666"/>
            </a:xfrm>
            <a:prstGeom prst="ellipse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13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grpSp>
          <p:nvGrpSpPr>
            <p:cNvPr id="9" name="Groupe 17"/>
            <p:cNvGrpSpPr/>
            <p:nvPr/>
          </p:nvGrpSpPr>
          <p:grpSpPr>
            <a:xfrm>
              <a:off x="4001535" y="2606381"/>
              <a:ext cx="526768" cy="320389"/>
              <a:chOff x="1500166" y="2643182"/>
              <a:chExt cx="500066" cy="285752"/>
            </a:xfrm>
          </p:grpSpPr>
          <p:sp>
            <p:nvSpPr>
              <p:cNvPr id="45" name="Ellipse 15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46" name="ZoneTexte 16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C1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3" name="Groupe 18"/>
            <p:cNvGrpSpPr/>
            <p:nvPr/>
          </p:nvGrpSpPr>
          <p:grpSpPr>
            <a:xfrm>
              <a:off x="3926282" y="3247158"/>
              <a:ext cx="526768" cy="320389"/>
              <a:chOff x="1500166" y="2643182"/>
              <a:chExt cx="500066" cy="28575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C4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4" name="Groupe 21"/>
            <p:cNvGrpSpPr/>
            <p:nvPr/>
          </p:nvGrpSpPr>
          <p:grpSpPr>
            <a:xfrm>
              <a:off x="4603556" y="3247158"/>
              <a:ext cx="526768" cy="320389"/>
              <a:chOff x="1500166" y="2643182"/>
              <a:chExt cx="500066" cy="28575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C2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5" name="Groupe 24"/>
            <p:cNvGrpSpPr/>
            <p:nvPr/>
          </p:nvGrpSpPr>
          <p:grpSpPr>
            <a:xfrm>
              <a:off x="3926282" y="3887935"/>
              <a:ext cx="526768" cy="320389"/>
              <a:chOff x="1500166" y="2643182"/>
              <a:chExt cx="500066" cy="285752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C4b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6" name="Groupe 27"/>
            <p:cNvGrpSpPr/>
            <p:nvPr/>
          </p:nvGrpSpPr>
          <p:grpSpPr>
            <a:xfrm>
              <a:off x="4227293" y="3887935"/>
              <a:ext cx="526768" cy="320389"/>
              <a:chOff x="1500166" y="2643182"/>
              <a:chExt cx="500066" cy="285752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C2a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7" name="Groupe 30"/>
            <p:cNvGrpSpPr/>
            <p:nvPr/>
          </p:nvGrpSpPr>
          <p:grpSpPr>
            <a:xfrm>
              <a:off x="5130324" y="3887935"/>
              <a:ext cx="526768" cy="320389"/>
              <a:chOff x="1500166" y="2643182"/>
              <a:chExt cx="500066" cy="28575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C3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8" name="Groupe 42"/>
            <p:cNvGrpSpPr/>
            <p:nvPr/>
          </p:nvGrpSpPr>
          <p:grpSpPr>
            <a:xfrm>
              <a:off x="4227293" y="4608809"/>
              <a:ext cx="526768" cy="320389"/>
              <a:chOff x="1500166" y="2643182"/>
              <a:chExt cx="500066" cy="285752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590790" y="2643182"/>
                <a:ext cx="357190" cy="2857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1500166" y="2643182"/>
                <a:ext cx="500066" cy="2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  <a:latin typeface="Constantia" pitchFamily="18" charset="0"/>
                  </a:rPr>
                  <a:t>C4c</a:t>
                </a:r>
                <a:endParaRPr lang="fr-FR" sz="1200" b="1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6197620" y="3890884"/>
              <a:ext cx="602021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  <a:latin typeface="Constantia" pitchFamily="18" charset="0"/>
                </a:rPr>
                <a:t>CAM</a:t>
              </a:r>
              <a:endParaRPr lang="fr-FR" sz="1200" b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563068" y="3247158"/>
              <a:ext cx="15803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Cellule </a:t>
              </a:r>
            </a:p>
            <a:p>
              <a:pPr algn="ctr"/>
              <a:r>
                <a:rPr lang="fr-FR" sz="11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Du greffon</a:t>
              </a:r>
              <a:endParaRPr lang="fr-FR" sz="1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rot="5400000">
              <a:off x="4117252" y="3038581"/>
              <a:ext cx="240291" cy="75253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4377798" y="2926769"/>
              <a:ext cx="376263" cy="320389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4568768" y="3625618"/>
              <a:ext cx="240291" cy="225758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5400000">
              <a:off x="4059927" y="3705038"/>
              <a:ext cx="269584" cy="37626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3921438" y="4263973"/>
              <a:ext cx="160194" cy="150505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rot="16200000" flipH="1">
              <a:off x="4225042" y="4300704"/>
              <a:ext cx="240291" cy="215725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4767821" y="4048129"/>
              <a:ext cx="376263" cy="1780"/>
            </a:xfrm>
            <a:prstGeom prst="straightConnector1">
              <a:avLst/>
            </a:prstGeom>
            <a:ln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700525" y="2285992"/>
              <a:ext cx="5267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00B0F0"/>
                  </a:solidFill>
                  <a:latin typeface="Constantia" pitchFamily="18" charset="0"/>
                </a:rPr>
                <a:t>Ig</a:t>
              </a:r>
              <a:endParaRPr lang="fr-FR" sz="1100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947999" y="2366089"/>
              <a:ext cx="6020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00B0F0"/>
                  </a:solidFill>
                  <a:latin typeface="Constantia" pitchFamily="18" charset="0"/>
                </a:rPr>
                <a:t>Ag </a:t>
              </a:r>
            </a:p>
            <a:p>
              <a:pPr algn="ctr"/>
              <a:r>
                <a:rPr lang="fr-FR" sz="1100" dirty="0" smtClean="0">
                  <a:solidFill>
                    <a:srgbClr val="00B0F0"/>
                  </a:solidFill>
                  <a:latin typeface="Constantia" pitchFamily="18" charset="0"/>
                </a:rPr>
                <a:t>Cible</a:t>
              </a:r>
              <a:endParaRPr lang="fr-FR" sz="1100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28794" y="5286388"/>
              <a:ext cx="528641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rPr>
                <a:t>Activation de la voie classique du complément</a:t>
              </a:r>
              <a:endPara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5695935" y="4071942"/>
              <a:ext cx="376263" cy="1780"/>
            </a:xfrm>
            <a:prstGeom prst="straightConnector1">
              <a:avLst/>
            </a:prstGeom>
            <a:ln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Ellipse 53"/>
          <p:cNvSpPr/>
          <p:nvPr/>
        </p:nvSpPr>
        <p:spPr>
          <a:xfrm rot="21000000">
            <a:off x="5422989" y="3006077"/>
            <a:ext cx="72000" cy="72000"/>
          </a:xfrm>
          <a:prstGeom prst="ellipse">
            <a:avLst/>
          </a:prstGeom>
          <a:solidFill>
            <a:srgbClr val="F573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 rot="21000000">
            <a:off x="5363523" y="3208419"/>
            <a:ext cx="72000" cy="72000"/>
          </a:xfrm>
          <a:prstGeom prst="ellipse">
            <a:avLst/>
          </a:prstGeom>
          <a:solidFill>
            <a:srgbClr val="F573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56" name="Ellipse 55"/>
          <p:cNvSpPr/>
          <p:nvPr/>
        </p:nvSpPr>
        <p:spPr>
          <a:xfrm rot="21000000">
            <a:off x="5565865" y="3148953"/>
            <a:ext cx="72000" cy="72000"/>
          </a:xfrm>
          <a:prstGeom prst="ellipse">
            <a:avLst/>
          </a:prstGeom>
          <a:solidFill>
            <a:srgbClr val="F573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57" name="Ellipse 56"/>
          <p:cNvSpPr/>
          <p:nvPr/>
        </p:nvSpPr>
        <p:spPr>
          <a:xfrm rot="21000000">
            <a:off x="5208675" y="2994105"/>
            <a:ext cx="72000" cy="72000"/>
          </a:xfrm>
          <a:prstGeom prst="ellipse">
            <a:avLst/>
          </a:prstGeom>
          <a:solidFill>
            <a:srgbClr val="F573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473992" y="2564176"/>
            <a:ext cx="526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B0F0"/>
                </a:solidFill>
                <a:latin typeface="Constantia" pitchFamily="18" charset="0"/>
              </a:rPr>
              <a:t>C3a</a:t>
            </a:r>
            <a:endParaRPr lang="fr-FR" sz="1100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626392" y="2953076"/>
            <a:ext cx="526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B0F0"/>
                </a:solidFill>
                <a:latin typeface="Constantia" pitchFamily="18" charset="0"/>
              </a:rPr>
              <a:t>C5a</a:t>
            </a:r>
            <a:endParaRPr lang="fr-FR" sz="1100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57290" y="1357298"/>
            <a:ext cx="6429420" cy="4824446"/>
            <a:chOff x="1357290" y="1476362"/>
            <a:chExt cx="6429420" cy="4824446"/>
          </a:xfrm>
          <a:noFill/>
        </p:grpSpPr>
        <p:sp>
          <p:nvSpPr>
            <p:cNvPr id="6" name="Ellipse 5"/>
            <p:cNvSpPr/>
            <p:nvPr/>
          </p:nvSpPr>
          <p:spPr>
            <a:xfrm>
              <a:off x="4819652" y="5729304"/>
              <a:ext cx="1285884" cy="57150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morning" dir="t"/>
            </a:scene3d>
            <a:sp3d prstMaterial="dkEdge">
              <a:bevelT w="323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157528" y="5695966"/>
              <a:ext cx="1285884" cy="57150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morning" dir="t"/>
            </a:scene3d>
            <a:sp3d prstMaterial="dkEdge">
              <a:bevelT w="323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281354" y="1476362"/>
              <a:ext cx="2571768" cy="36933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fr-FR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latin typeface="Constantia" pitchFamily="18" charset="0"/>
                </a:rPr>
                <a:t>03 Types de rejet: </a:t>
              </a:r>
              <a:endParaRPr lang="fr-F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onstantia" pitchFamily="18" charset="0"/>
              </a:endParaRPr>
            </a:p>
          </p:txBody>
        </p:sp>
        <p:grpSp>
          <p:nvGrpSpPr>
            <p:cNvPr id="9" name="Groupe 40"/>
            <p:cNvGrpSpPr/>
            <p:nvPr/>
          </p:nvGrpSpPr>
          <p:grpSpPr>
            <a:xfrm>
              <a:off x="1357290" y="3371850"/>
              <a:ext cx="2071702" cy="642942"/>
              <a:chOff x="1214414" y="3371850"/>
              <a:chExt cx="2071702" cy="642942"/>
            </a:xfrm>
            <a:grpFill/>
          </p:grpSpPr>
          <p:sp>
            <p:nvSpPr>
              <p:cNvPr id="23" name="Ellipse 22"/>
              <p:cNvSpPr/>
              <p:nvPr/>
            </p:nvSpPr>
            <p:spPr>
              <a:xfrm>
                <a:off x="1500166" y="3371850"/>
                <a:ext cx="1500198" cy="642942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morning" dir="t"/>
              </a:scene3d>
              <a:sp3d prstMaterial="dkEdge">
                <a:bevelT w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24" name="ZoneTexte 6"/>
              <p:cNvSpPr txBox="1"/>
              <p:nvPr/>
            </p:nvSpPr>
            <p:spPr>
              <a:xfrm>
                <a:off x="1214414" y="3488296"/>
                <a:ext cx="207170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r-FR" b="1" dirty="0" smtClean="0">
                    <a:ln w="11430"/>
                    <a:solidFill>
                      <a:srgbClr val="D94E3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nstantia" pitchFamily="18" charset="0"/>
                  </a:rPr>
                  <a:t>Hyper aigu </a:t>
                </a:r>
                <a:endParaRPr lang="fr-FR" b="1" dirty="0">
                  <a:ln w="11430"/>
                  <a:solidFill>
                    <a:srgbClr val="D94E3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endParaRPr>
              </a:p>
            </p:txBody>
          </p:sp>
        </p:grpSp>
        <p:grpSp>
          <p:nvGrpSpPr>
            <p:cNvPr id="10" name="Groupe 42"/>
            <p:cNvGrpSpPr/>
            <p:nvPr/>
          </p:nvGrpSpPr>
          <p:grpSpPr>
            <a:xfrm>
              <a:off x="3519480" y="4214818"/>
              <a:ext cx="2071702" cy="642942"/>
              <a:chOff x="3519480" y="4214818"/>
              <a:chExt cx="2071702" cy="642942"/>
            </a:xfrm>
            <a:grpFill/>
          </p:grpSpPr>
          <p:sp>
            <p:nvSpPr>
              <p:cNvPr id="21" name="Ellipse 20"/>
              <p:cNvSpPr/>
              <p:nvPr/>
            </p:nvSpPr>
            <p:spPr>
              <a:xfrm>
                <a:off x="3805232" y="4214818"/>
                <a:ext cx="1500198" cy="642942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morning" dir="t"/>
              </a:scene3d>
              <a:sp3d prstMaterial="dkEdge">
                <a:bevelT w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22" name="ZoneTexte 7"/>
              <p:cNvSpPr txBox="1"/>
              <p:nvPr/>
            </p:nvSpPr>
            <p:spPr>
              <a:xfrm>
                <a:off x="3519480" y="4345552"/>
                <a:ext cx="207170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r-FR" b="1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nstantia" pitchFamily="18" charset="0"/>
                  </a:rPr>
                  <a:t> </a:t>
                </a:r>
                <a:r>
                  <a:rPr lang="fr-FR" b="1" spc="600" dirty="0" smtClean="0">
                    <a:ln w="11430"/>
                    <a:solidFill>
                      <a:srgbClr val="D94E3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nstantia" pitchFamily="18" charset="0"/>
                  </a:rPr>
                  <a:t>Aigu </a:t>
                </a:r>
                <a:endParaRPr lang="fr-FR" b="1" spc="600" dirty="0">
                  <a:ln w="11430"/>
                  <a:solidFill>
                    <a:srgbClr val="D94E3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endParaRPr>
              </a:p>
            </p:txBody>
          </p:sp>
        </p:grpSp>
        <p:grpSp>
          <p:nvGrpSpPr>
            <p:cNvPr id="11" name="Groupe 41"/>
            <p:cNvGrpSpPr/>
            <p:nvPr/>
          </p:nvGrpSpPr>
          <p:grpSpPr>
            <a:xfrm>
              <a:off x="5715008" y="3476626"/>
              <a:ext cx="2071702" cy="428628"/>
              <a:chOff x="5857884" y="3476626"/>
              <a:chExt cx="2071702" cy="428628"/>
            </a:xfrm>
            <a:grpFill/>
          </p:grpSpPr>
          <p:sp>
            <p:nvSpPr>
              <p:cNvPr id="19" name="Ellipse 18"/>
              <p:cNvSpPr/>
              <p:nvPr/>
            </p:nvSpPr>
            <p:spPr>
              <a:xfrm>
                <a:off x="6143636" y="3476626"/>
                <a:ext cx="1500198" cy="428628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morning" dir="t"/>
              </a:scene3d>
              <a:sp3d prstMaterial="dkEdge">
                <a:bevelT w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20" name="ZoneTexte 8"/>
              <p:cNvSpPr txBox="1"/>
              <p:nvPr/>
            </p:nvSpPr>
            <p:spPr>
              <a:xfrm>
                <a:off x="5857884" y="3500438"/>
                <a:ext cx="207170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r-FR" b="1" dirty="0" smtClean="0">
                    <a:ln w="11430"/>
                    <a:solidFill>
                      <a:srgbClr val="D94E3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nstantia" pitchFamily="18" charset="0"/>
                  </a:rPr>
                  <a:t>Chronique</a:t>
                </a:r>
                <a:endParaRPr lang="fr-FR" b="1" dirty="0">
                  <a:ln w="11430"/>
                  <a:solidFill>
                    <a:srgbClr val="D94E3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endParaRPr>
              </a:p>
            </p:txBody>
          </p:sp>
        </p:grpSp>
        <p:cxnSp>
          <p:nvCxnSpPr>
            <p:cNvPr id="12" name="Connecteur droit avec flèche 11"/>
            <p:cNvCxnSpPr/>
            <p:nvPr/>
          </p:nvCxnSpPr>
          <p:spPr>
            <a:xfrm rot="10800000" flipV="1">
              <a:off x="2533636" y="2024052"/>
              <a:ext cx="1857388" cy="1071570"/>
            </a:xfrm>
            <a:prstGeom prst="straightConnector1">
              <a:avLst/>
            </a:prstGeom>
            <a:grpFill/>
            <a:ln>
              <a:solidFill>
                <a:srgbClr val="219B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748214" y="2000240"/>
              <a:ext cx="1857388" cy="1143008"/>
            </a:xfrm>
            <a:prstGeom prst="straightConnector1">
              <a:avLst/>
            </a:prstGeom>
            <a:grpFill/>
            <a:ln>
              <a:solidFill>
                <a:srgbClr val="219B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endCxn id="21" idx="0"/>
            </p:cNvCxnSpPr>
            <p:nvPr/>
          </p:nvCxnSpPr>
          <p:spPr>
            <a:xfrm rot="16200000" flipH="1">
              <a:off x="3447645" y="3107132"/>
              <a:ext cx="2213784" cy="1587"/>
            </a:xfrm>
            <a:prstGeom prst="straightConnector1">
              <a:avLst/>
            </a:prstGeom>
            <a:grpFill/>
            <a:ln>
              <a:solidFill>
                <a:srgbClr val="219B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10800000" flipV="1">
              <a:off x="3571868" y="4981586"/>
              <a:ext cx="857256" cy="642942"/>
            </a:xfrm>
            <a:prstGeom prst="straightConnector1">
              <a:avLst/>
            </a:prstGeom>
            <a:grpFill/>
            <a:ln>
              <a:solidFill>
                <a:srgbClr val="219B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4695826" y="4981586"/>
              <a:ext cx="785818" cy="642942"/>
            </a:xfrm>
            <a:prstGeom prst="straightConnector1">
              <a:avLst/>
            </a:prstGeom>
            <a:grpFill/>
            <a:ln>
              <a:solidFill>
                <a:srgbClr val="219B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786050" y="5826700"/>
              <a:ext cx="207170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b="1" dirty="0" smtClean="0">
                  <a:ln w="11430"/>
                  <a:solidFill>
                    <a:srgbClr val="FFFF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rPr>
                <a:t>Cellulaire</a:t>
              </a:r>
              <a:endParaRPr lang="fr-FR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29124" y="5845750"/>
              <a:ext cx="207170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b="1" dirty="0" smtClean="0">
                  <a:ln w="11430"/>
                  <a:solidFill>
                    <a:srgbClr val="FFFF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 pitchFamily="18" charset="0"/>
                </a:rPr>
                <a:t>Vasculaire</a:t>
              </a:r>
              <a:endParaRPr lang="fr-FR" b="1" dirty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80210" cy="928694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FF0000"/>
                </a:solidFill>
                <a:latin typeface="Constantia" pitchFamily="18" charset="0"/>
              </a:rPr>
              <a:t>I-Survol historique </a:t>
            </a:r>
            <a:endParaRPr lang="fr-FR" cap="none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643998" cy="4643470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fr-FR" sz="1800" dirty="0" smtClean="0"/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fr-FR" sz="1800" dirty="0" smtClean="0"/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/>
              <a:t>1958 Découverte du </a:t>
            </a:r>
            <a:r>
              <a:rPr lang="fr-FR" sz="1800" dirty="0" err="1" smtClean="0"/>
              <a:t>systém</a:t>
            </a:r>
            <a:r>
              <a:rPr lang="fr-FR" sz="1800" dirty="0" smtClean="0"/>
              <a:t> HLA (Jean Dausset)</a:t>
            </a:r>
            <a:r>
              <a:rPr lang="fr-FR" sz="1800" dirty="0" smtClean="0">
                <a:latin typeface="Constantia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 1963  La première transplantation de foie  par le Pr Thomas </a:t>
            </a:r>
            <a:r>
              <a:rPr lang="fr-FR" sz="1800" dirty="0" err="1" smtClean="0">
                <a:latin typeface="Constantia" pitchFamily="18" charset="0"/>
              </a:rPr>
              <a:t>Starzl</a:t>
            </a:r>
            <a:r>
              <a:rPr lang="fr-FR" sz="1800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 1967 La première transplantation cardiaque  par le professeur Christiaan Barnard en Afrique du Sud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 1968. La première greffe de moelle osseuse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 1968 La première transplantation du poumon a eu lieu en Belgique .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1970-80 découverte des  Immunosuppresseurs (cyclosporine, JF Borel) 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2008 la première transplantation de deux bras entiers a été réalisée en Allemagne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 2009, le 4 et 5 avril, une greffe simultanée du visage et des mains sur un homme brûlé lors d'un accident est réalisée à l'hôpital Henri-Mondor de Créteil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sz="1800" dirty="0" smtClean="0">
                <a:latin typeface="Constantia" pitchFamily="18" charset="0"/>
              </a:rPr>
              <a:t>2010 a lieu la première greffe totale de visage par une équipe espagnole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fr-FR" sz="1800" dirty="0" smtClean="0">
              <a:latin typeface="Constantia" pitchFamily="18" charset="0"/>
            </a:endParaRPr>
          </a:p>
          <a:p>
            <a:endParaRPr lang="fr-FR" sz="1800" dirty="0" smtClean="0">
              <a:latin typeface="Constantia" pitchFamily="18" charset="0"/>
            </a:endParaRPr>
          </a:p>
          <a:p>
            <a:endParaRPr lang="fr-FR" sz="1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A- Rejet Hyper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1428736"/>
            <a:ext cx="8143932" cy="5016758"/>
          </a:xfrm>
          <a:prstGeom prst="rect">
            <a:avLst/>
          </a:prstGeom>
          <a:noFill/>
          <a:ln>
            <a:solidFill>
              <a:srgbClr val="F197BE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Minutes ou heurs « ≈1-2Heurs » suivant la reperfusion de l’organe.</a:t>
            </a:r>
          </a:p>
          <a:p>
            <a:pPr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sz="1600" dirty="0" smtClean="0">
                <a:latin typeface="Constantia" pitchFamily="18" charset="0"/>
              </a:rPr>
              <a:t> Conséquence de la présence d’allo Ac préformés chez le receveur:</a:t>
            </a:r>
          </a:p>
          <a:p>
            <a:pPr marL="361950"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u="sng" dirty="0" smtClean="0"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Naturels :  d’</a:t>
            </a:r>
            <a:r>
              <a:rPr lang="fr-FR" sz="1600" dirty="0" err="1" smtClean="0">
                <a:latin typeface="Constantia" pitchFamily="18" charset="0"/>
              </a:rPr>
              <a:t>isotype</a:t>
            </a:r>
            <a:r>
              <a:rPr lang="fr-FR" sz="1600" dirty="0" smtClean="0">
                <a:latin typeface="Constantia" pitchFamily="18" charset="0"/>
              </a:rPr>
              <a:t>  </a:t>
            </a:r>
            <a:r>
              <a:rPr lang="fr-FR" sz="1600" dirty="0" err="1" smtClean="0">
                <a:latin typeface="Constantia" pitchFamily="18" charset="0"/>
              </a:rPr>
              <a:t>igM</a:t>
            </a:r>
            <a:r>
              <a:rPr lang="fr-FR" sz="1600" dirty="0" smtClean="0">
                <a:latin typeface="Constantia" pitchFamily="18" charset="0"/>
              </a:rPr>
              <a:t> contre les Ag AB humain  et l’Ag  Gal dans la xénogreffe</a:t>
            </a:r>
          </a:p>
          <a:p>
            <a:pPr marL="361950"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Contre les Ag HLA  immunisation préalable: Transfusions, grossesses, greffes antérieurs.</a:t>
            </a:r>
          </a:p>
          <a:p>
            <a:pPr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sz="1600" dirty="0" smtClean="0">
                <a:latin typeface="Constantia" pitchFamily="18" charset="0"/>
              </a:rPr>
              <a:t> c’est  un rejet purement vasculaire: endommagement de la cellule endothéliale </a:t>
            </a:r>
          </a:p>
          <a:p>
            <a:pPr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fr-FR" sz="1600" dirty="0" smtClean="0">
                <a:latin typeface="Constantia" pitchFamily="18" charset="0"/>
              </a:rPr>
              <a:t>Accident qui devient rare suite à</a:t>
            </a:r>
          </a:p>
          <a:p>
            <a:pPr lvl="1"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 pratique typage  HLA  et le  </a:t>
            </a:r>
            <a:r>
              <a:rPr lang="fr-FR" sz="1600" dirty="0" err="1" smtClean="0">
                <a:latin typeface="Constantia" pitchFamily="18" charset="0"/>
              </a:rPr>
              <a:t>crossmatch</a:t>
            </a:r>
            <a:r>
              <a:rPr lang="fr-FR" sz="1600" dirty="0" smtClean="0">
                <a:latin typeface="Constantia" pitchFamily="18" charset="0"/>
              </a:rPr>
              <a:t>  capable de révéler  des DSA cytotoxique</a:t>
            </a:r>
          </a:p>
          <a:p>
            <a:pPr lvl="1"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 </a:t>
            </a:r>
            <a:r>
              <a:rPr lang="fr-FR" sz="1600" dirty="0" err="1" smtClean="0">
                <a:latin typeface="Constantia" pitchFamily="18" charset="0"/>
              </a:rPr>
              <a:t>Tansplantation</a:t>
            </a:r>
            <a:r>
              <a:rPr lang="fr-FR" sz="1600" dirty="0" smtClean="0">
                <a:latin typeface="Constantia" pitchFamily="18" charset="0"/>
              </a:rPr>
              <a:t> ABO compatible  </a:t>
            </a:r>
          </a:p>
          <a:p>
            <a:pPr lvl="1">
              <a:lnSpc>
                <a:spcPct val="200000"/>
              </a:lnSpc>
              <a:buClr>
                <a:schemeClr val="accent2">
                  <a:lumMod val="60000"/>
                  <a:lumOff val="40000"/>
                </a:schemeClr>
              </a:buClr>
            </a:pP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rme libre 128"/>
          <p:cNvSpPr/>
          <p:nvPr/>
        </p:nvSpPr>
        <p:spPr>
          <a:xfrm>
            <a:off x="4572000" y="1214422"/>
            <a:ext cx="4105275" cy="3679825"/>
          </a:xfrm>
          <a:custGeom>
            <a:avLst/>
            <a:gdLst>
              <a:gd name="connsiteX0" fmla="*/ 3727450 w 4105275"/>
              <a:gd name="connsiteY0" fmla="*/ 3127375 h 3679825"/>
              <a:gd name="connsiteX1" fmla="*/ 3403600 w 4105275"/>
              <a:gd name="connsiteY1" fmla="*/ 3127375 h 3679825"/>
              <a:gd name="connsiteX2" fmla="*/ 3079750 w 4105275"/>
              <a:gd name="connsiteY2" fmla="*/ 3336925 h 3679825"/>
              <a:gd name="connsiteX3" fmla="*/ 2736850 w 4105275"/>
              <a:gd name="connsiteY3" fmla="*/ 3394075 h 3679825"/>
              <a:gd name="connsiteX4" fmla="*/ 2146300 w 4105275"/>
              <a:gd name="connsiteY4" fmla="*/ 3660775 h 3679825"/>
              <a:gd name="connsiteX5" fmla="*/ 1651000 w 4105275"/>
              <a:gd name="connsiteY5" fmla="*/ 3508375 h 3679825"/>
              <a:gd name="connsiteX6" fmla="*/ 831850 w 4105275"/>
              <a:gd name="connsiteY6" fmla="*/ 3584575 h 3679825"/>
              <a:gd name="connsiteX7" fmla="*/ 622300 w 4105275"/>
              <a:gd name="connsiteY7" fmla="*/ 3146425 h 3679825"/>
              <a:gd name="connsiteX8" fmla="*/ 203200 w 4105275"/>
              <a:gd name="connsiteY8" fmla="*/ 2613025 h 3679825"/>
              <a:gd name="connsiteX9" fmla="*/ 241300 w 4105275"/>
              <a:gd name="connsiteY9" fmla="*/ 1984375 h 3679825"/>
              <a:gd name="connsiteX10" fmla="*/ 50800 w 4105275"/>
              <a:gd name="connsiteY10" fmla="*/ 1336675 h 3679825"/>
              <a:gd name="connsiteX11" fmla="*/ 546100 w 4105275"/>
              <a:gd name="connsiteY11" fmla="*/ 936625 h 3679825"/>
              <a:gd name="connsiteX12" fmla="*/ 755650 w 4105275"/>
              <a:gd name="connsiteY12" fmla="*/ 288925 h 3679825"/>
              <a:gd name="connsiteX13" fmla="*/ 1822450 w 4105275"/>
              <a:gd name="connsiteY13" fmla="*/ 250825 h 3679825"/>
              <a:gd name="connsiteX14" fmla="*/ 2470150 w 4105275"/>
              <a:gd name="connsiteY14" fmla="*/ 22225 h 3679825"/>
              <a:gd name="connsiteX15" fmla="*/ 3251200 w 4105275"/>
              <a:gd name="connsiteY15" fmla="*/ 384175 h 3679825"/>
              <a:gd name="connsiteX16" fmla="*/ 3879850 w 4105275"/>
              <a:gd name="connsiteY16" fmla="*/ 536575 h 3679825"/>
              <a:gd name="connsiteX17" fmla="*/ 3746500 w 4105275"/>
              <a:gd name="connsiteY17" fmla="*/ 1127125 h 3679825"/>
              <a:gd name="connsiteX18" fmla="*/ 4089400 w 4105275"/>
              <a:gd name="connsiteY18" fmla="*/ 1412875 h 3679825"/>
              <a:gd name="connsiteX19" fmla="*/ 3841750 w 4105275"/>
              <a:gd name="connsiteY19" fmla="*/ 2136775 h 3679825"/>
              <a:gd name="connsiteX20" fmla="*/ 4032250 w 4105275"/>
              <a:gd name="connsiteY20" fmla="*/ 2689225 h 3679825"/>
              <a:gd name="connsiteX21" fmla="*/ 3727450 w 4105275"/>
              <a:gd name="connsiteY21" fmla="*/ 3127375 h 3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5275" h="3679825">
                <a:moveTo>
                  <a:pt x="3727450" y="3127375"/>
                </a:moveTo>
                <a:cubicBezTo>
                  <a:pt x="3622675" y="3200400"/>
                  <a:pt x="3511550" y="3092450"/>
                  <a:pt x="3403600" y="3127375"/>
                </a:cubicBezTo>
                <a:cubicBezTo>
                  <a:pt x="3295650" y="3162300"/>
                  <a:pt x="3190875" y="3292475"/>
                  <a:pt x="3079750" y="3336925"/>
                </a:cubicBezTo>
                <a:cubicBezTo>
                  <a:pt x="2968625" y="3381375"/>
                  <a:pt x="2892425" y="3340100"/>
                  <a:pt x="2736850" y="3394075"/>
                </a:cubicBezTo>
                <a:cubicBezTo>
                  <a:pt x="2581275" y="3448050"/>
                  <a:pt x="2327275" y="3641725"/>
                  <a:pt x="2146300" y="3660775"/>
                </a:cubicBezTo>
                <a:cubicBezTo>
                  <a:pt x="1965325" y="3679825"/>
                  <a:pt x="1870075" y="3521075"/>
                  <a:pt x="1651000" y="3508375"/>
                </a:cubicBezTo>
                <a:cubicBezTo>
                  <a:pt x="1431925" y="3495675"/>
                  <a:pt x="1003300" y="3644900"/>
                  <a:pt x="831850" y="3584575"/>
                </a:cubicBezTo>
                <a:cubicBezTo>
                  <a:pt x="660400" y="3524250"/>
                  <a:pt x="727075" y="3308350"/>
                  <a:pt x="622300" y="3146425"/>
                </a:cubicBezTo>
                <a:cubicBezTo>
                  <a:pt x="517525" y="2984500"/>
                  <a:pt x="266700" y="2806700"/>
                  <a:pt x="203200" y="2613025"/>
                </a:cubicBezTo>
                <a:cubicBezTo>
                  <a:pt x="139700" y="2419350"/>
                  <a:pt x="266700" y="2197100"/>
                  <a:pt x="241300" y="1984375"/>
                </a:cubicBezTo>
                <a:cubicBezTo>
                  <a:pt x="215900" y="1771650"/>
                  <a:pt x="0" y="1511300"/>
                  <a:pt x="50800" y="1336675"/>
                </a:cubicBezTo>
                <a:cubicBezTo>
                  <a:pt x="101600" y="1162050"/>
                  <a:pt x="428625" y="1111250"/>
                  <a:pt x="546100" y="936625"/>
                </a:cubicBezTo>
                <a:cubicBezTo>
                  <a:pt x="663575" y="762000"/>
                  <a:pt x="542925" y="403225"/>
                  <a:pt x="755650" y="288925"/>
                </a:cubicBezTo>
                <a:cubicBezTo>
                  <a:pt x="968375" y="174625"/>
                  <a:pt x="1536700" y="295275"/>
                  <a:pt x="1822450" y="250825"/>
                </a:cubicBezTo>
                <a:cubicBezTo>
                  <a:pt x="2108200" y="206375"/>
                  <a:pt x="2232025" y="0"/>
                  <a:pt x="2470150" y="22225"/>
                </a:cubicBezTo>
                <a:cubicBezTo>
                  <a:pt x="2708275" y="44450"/>
                  <a:pt x="3016250" y="298450"/>
                  <a:pt x="3251200" y="384175"/>
                </a:cubicBezTo>
                <a:cubicBezTo>
                  <a:pt x="3486150" y="469900"/>
                  <a:pt x="3797300" y="412750"/>
                  <a:pt x="3879850" y="536575"/>
                </a:cubicBezTo>
                <a:cubicBezTo>
                  <a:pt x="3962400" y="660400"/>
                  <a:pt x="3711575" y="981075"/>
                  <a:pt x="3746500" y="1127125"/>
                </a:cubicBezTo>
                <a:cubicBezTo>
                  <a:pt x="3781425" y="1273175"/>
                  <a:pt x="4073525" y="1244600"/>
                  <a:pt x="4089400" y="1412875"/>
                </a:cubicBezTo>
                <a:cubicBezTo>
                  <a:pt x="4105275" y="1581150"/>
                  <a:pt x="3851275" y="1924050"/>
                  <a:pt x="3841750" y="2136775"/>
                </a:cubicBezTo>
                <a:cubicBezTo>
                  <a:pt x="3832225" y="2349500"/>
                  <a:pt x="4044950" y="2527300"/>
                  <a:pt x="4032250" y="2689225"/>
                </a:cubicBezTo>
                <a:cubicBezTo>
                  <a:pt x="4019550" y="2851150"/>
                  <a:pt x="3832225" y="3054350"/>
                  <a:pt x="3727450" y="3127375"/>
                </a:cubicBezTo>
                <a:close/>
              </a:path>
            </a:pathLst>
          </a:custGeom>
          <a:gradFill flip="none"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endParaRPr lang="fr-FR" kern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258" name="Forme libre 257"/>
          <p:cNvSpPr/>
          <p:nvPr/>
        </p:nvSpPr>
        <p:spPr>
          <a:xfrm>
            <a:off x="5272113" y="1785926"/>
            <a:ext cx="2943225" cy="2584450"/>
          </a:xfrm>
          <a:custGeom>
            <a:avLst/>
            <a:gdLst>
              <a:gd name="connsiteX0" fmla="*/ 1809750 w 2943225"/>
              <a:gd name="connsiteY0" fmla="*/ 53975 h 2584450"/>
              <a:gd name="connsiteX1" fmla="*/ 2171700 w 2943225"/>
              <a:gd name="connsiteY1" fmla="*/ 149225 h 2584450"/>
              <a:gd name="connsiteX2" fmla="*/ 2438400 w 2943225"/>
              <a:gd name="connsiteY2" fmla="*/ 358775 h 2584450"/>
              <a:gd name="connsiteX3" fmla="*/ 2628900 w 2943225"/>
              <a:gd name="connsiteY3" fmla="*/ 815975 h 2584450"/>
              <a:gd name="connsiteX4" fmla="*/ 2914650 w 2943225"/>
              <a:gd name="connsiteY4" fmla="*/ 1406525 h 2584450"/>
              <a:gd name="connsiteX5" fmla="*/ 2781300 w 2943225"/>
              <a:gd name="connsiteY5" fmla="*/ 1806575 h 2584450"/>
              <a:gd name="connsiteX6" fmla="*/ 1943100 w 2943225"/>
              <a:gd name="connsiteY6" fmla="*/ 2473325 h 2584450"/>
              <a:gd name="connsiteX7" fmla="*/ 1314450 w 2943225"/>
              <a:gd name="connsiteY7" fmla="*/ 2473325 h 2584450"/>
              <a:gd name="connsiteX8" fmla="*/ 533400 w 2943225"/>
              <a:gd name="connsiteY8" fmla="*/ 2416175 h 2584450"/>
              <a:gd name="connsiteX9" fmla="*/ 228600 w 2943225"/>
              <a:gd name="connsiteY9" fmla="*/ 1711325 h 2584450"/>
              <a:gd name="connsiteX10" fmla="*/ 0 w 2943225"/>
              <a:gd name="connsiteY10" fmla="*/ 1101725 h 2584450"/>
              <a:gd name="connsiteX11" fmla="*/ 228600 w 2943225"/>
              <a:gd name="connsiteY11" fmla="*/ 739775 h 2584450"/>
              <a:gd name="connsiteX12" fmla="*/ 819150 w 2943225"/>
              <a:gd name="connsiteY12" fmla="*/ 111125 h 2584450"/>
              <a:gd name="connsiteX13" fmla="*/ 1752600 w 2943225"/>
              <a:gd name="connsiteY13" fmla="*/ 73025 h 2584450"/>
              <a:gd name="connsiteX14" fmla="*/ 1809750 w 2943225"/>
              <a:gd name="connsiteY14" fmla="*/ 53975 h 25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2584450">
                <a:moveTo>
                  <a:pt x="1809750" y="53975"/>
                </a:moveTo>
                <a:cubicBezTo>
                  <a:pt x="1879600" y="66675"/>
                  <a:pt x="2066925" y="98425"/>
                  <a:pt x="2171700" y="149225"/>
                </a:cubicBezTo>
                <a:cubicBezTo>
                  <a:pt x="2276475" y="200025"/>
                  <a:pt x="2362200" y="247650"/>
                  <a:pt x="2438400" y="358775"/>
                </a:cubicBezTo>
                <a:cubicBezTo>
                  <a:pt x="2514600" y="469900"/>
                  <a:pt x="2549525" y="641350"/>
                  <a:pt x="2628900" y="815975"/>
                </a:cubicBezTo>
                <a:cubicBezTo>
                  <a:pt x="2708275" y="990600"/>
                  <a:pt x="2889250" y="1241425"/>
                  <a:pt x="2914650" y="1406525"/>
                </a:cubicBezTo>
                <a:cubicBezTo>
                  <a:pt x="2940050" y="1571625"/>
                  <a:pt x="2943225" y="1628775"/>
                  <a:pt x="2781300" y="1806575"/>
                </a:cubicBezTo>
                <a:cubicBezTo>
                  <a:pt x="2619375" y="1984375"/>
                  <a:pt x="2187575" y="2362200"/>
                  <a:pt x="1943100" y="2473325"/>
                </a:cubicBezTo>
                <a:cubicBezTo>
                  <a:pt x="1698625" y="2584450"/>
                  <a:pt x="1549400" y="2482850"/>
                  <a:pt x="1314450" y="2473325"/>
                </a:cubicBezTo>
                <a:cubicBezTo>
                  <a:pt x="1079500" y="2463800"/>
                  <a:pt x="714375" y="2543175"/>
                  <a:pt x="533400" y="2416175"/>
                </a:cubicBezTo>
                <a:cubicBezTo>
                  <a:pt x="352425" y="2289175"/>
                  <a:pt x="317500" y="1930400"/>
                  <a:pt x="228600" y="1711325"/>
                </a:cubicBezTo>
                <a:cubicBezTo>
                  <a:pt x="139700" y="1492250"/>
                  <a:pt x="0" y="1263650"/>
                  <a:pt x="0" y="1101725"/>
                </a:cubicBezTo>
                <a:cubicBezTo>
                  <a:pt x="0" y="939800"/>
                  <a:pt x="92075" y="904875"/>
                  <a:pt x="228600" y="739775"/>
                </a:cubicBezTo>
                <a:cubicBezTo>
                  <a:pt x="365125" y="574675"/>
                  <a:pt x="565150" y="222250"/>
                  <a:pt x="819150" y="111125"/>
                </a:cubicBezTo>
                <a:cubicBezTo>
                  <a:pt x="1073150" y="0"/>
                  <a:pt x="1587500" y="79375"/>
                  <a:pt x="1752600" y="73025"/>
                </a:cubicBezTo>
                <a:cubicBezTo>
                  <a:pt x="1917700" y="66675"/>
                  <a:pt x="1739900" y="41275"/>
                  <a:pt x="1809750" y="53975"/>
                </a:cubicBezTo>
                <a:close/>
              </a:path>
            </a:pathLst>
          </a:custGeom>
          <a:gradFill flip="none"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142844" y="1249373"/>
            <a:ext cx="4105275" cy="3679825"/>
          </a:xfrm>
          <a:custGeom>
            <a:avLst/>
            <a:gdLst>
              <a:gd name="connsiteX0" fmla="*/ 3727450 w 4105275"/>
              <a:gd name="connsiteY0" fmla="*/ 3127375 h 3679825"/>
              <a:gd name="connsiteX1" fmla="*/ 3403600 w 4105275"/>
              <a:gd name="connsiteY1" fmla="*/ 3127375 h 3679825"/>
              <a:gd name="connsiteX2" fmla="*/ 3079750 w 4105275"/>
              <a:gd name="connsiteY2" fmla="*/ 3336925 h 3679825"/>
              <a:gd name="connsiteX3" fmla="*/ 2736850 w 4105275"/>
              <a:gd name="connsiteY3" fmla="*/ 3394075 h 3679825"/>
              <a:gd name="connsiteX4" fmla="*/ 2146300 w 4105275"/>
              <a:gd name="connsiteY4" fmla="*/ 3660775 h 3679825"/>
              <a:gd name="connsiteX5" fmla="*/ 1651000 w 4105275"/>
              <a:gd name="connsiteY5" fmla="*/ 3508375 h 3679825"/>
              <a:gd name="connsiteX6" fmla="*/ 831850 w 4105275"/>
              <a:gd name="connsiteY6" fmla="*/ 3584575 h 3679825"/>
              <a:gd name="connsiteX7" fmla="*/ 622300 w 4105275"/>
              <a:gd name="connsiteY7" fmla="*/ 3146425 h 3679825"/>
              <a:gd name="connsiteX8" fmla="*/ 203200 w 4105275"/>
              <a:gd name="connsiteY8" fmla="*/ 2613025 h 3679825"/>
              <a:gd name="connsiteX9" fmla="*/ 241300 w 4105275"/>
              <a:gd name="connsiteY9" fmla="*/ 1984375 h 3679825"/>
              <a:gd name="connsiteX10" fmla="*/ 50800 w 4105275"/>
              <a:gd name="connsiteY10" fmla="*/ 1336675 h 3679825"/>
              <a:gd name="connsiteX11" fmla="*/ 546100 w 4105275"/>
              <a:gd name="connsiteY11" fmla="*/ 936625 h 3679825"/>
              <a:gd name="connsiteX12" fmla="*/ 755650 w 4105275"/>
              <a:gd name="connsiteY12" fmla="*/ 288925 h 3679825"/>
              <a:gd name="connsiteX13" fmla="*/ 1822450 w 4105275"/>
              <a:gd name="connsiteY13" fmla="*/ 250825 h 3679825"/>
              <a:gd name="connsiteX14" fmla="*/ 2470150 w 4105275"/>
              <a:gd name="connsiteY14" fmla="*/ 22225 h 3679825"/>
              <a:gd name="connsiteX15" fmla="*/ 3251200 w 4105275"/>
              <a:gd name="connsiteY15" fmla="*/ 384175 h 3679825"/>
              <a:gd name="connsiteX16" fmla="*/ 3879850 w 4105275"/>
              <a:gd name="connsiteY16" fmla="*/ 536575 h 3679825"/>
              <a:gd name="connsiteX17" fmla="*/ 3746500 w 4105275"/>
              <a:gd name="connsiteY17" fmla="*/ 1127125 h 3679825"/>
              <a:gd name="connsiteX18" fmla="*/ 4089400 w 4105275"/>
              <a:gd name="connsiteY18" fmla="*/ 1412875 h 3679825"/>
              <a:gd name="connsiteX19" fmla="*/ 3841750 w 4105275"/>
              <a:gd name="connsiteY19" fmla="*/ 2136775 h 3679825"/>
              <a:gd name="connsiteX20" fmla="*/ 4032250 w 4105275"/>
              <a:gd name="connsiteY20" fmla="*/ 2689225 h 3679825"/>
              <a:gd name="connsiteX21" fmla="*/ 3727450 w 4105275"/>
              <a:gd name="connsiteY21" fmla="*/ 3127375 h 3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5275" h="3679825">
                <a:moveTo>
                  <a:pt x="3727450" y="3127375"/>
                </a:moveTo>
                <a:cubicBezTo>
                  <a:pt x="3622675" y="3200400"/>
                  <a:pt x="3511550" y="3092450"/>
                  <a:pt x="3403600" y="3127375"/>
                </a:cubicBezTo>
                <a:cubicBezTo>
                  <a:pt x="3295650" y="3162300"/>
                  <a:pt x="3190875" y="3292475"/>
                  <a:pt x="3079750" y="3336925"/>
                </a:cubicBezTo>
                <a:cubicBezTo>
                  <a:pt x="2968625" y="3381375"/>
                  <a:pt x="2892425" y="3340100"/>
                  <a:pt x="2736850" y="3394075"/>
                </a:cubicBezTo>
                <a:cubicBezTo>
                  <a:pt x="2581275" y="3448050"/>
                  <a:pt x="2327275" y="3641725"/>
                  <a:pt x="2146300" y="3660775"/>
                </a:cubicBezTo>
                <a:cubicBezTo>
                  <a:pt x="1965325" y="3679825"/>
                  <a:pt x="1870075" y="3521075"/>
                  <a:pt x="1651000" y="3508375"/>
                </a:cubicBezTo>
                <a:cubicBezTo>
                  <a:pt x="1431925" y="3495675"/>
                  <a:pt x="1003300" y="3644900"/>
                  <a:pt x="831850" y="3584575"/>
                </a:cubicBezTo>
                <a:cubicBezTo>
                  <a:pt x="660400" y="3524250"/>
                  <a:pt x="727075" y="3308350"/>
                  <a:pt x="622300" y="3146425"/>
                </a:cubicBezTo>
                <a:cubicBezTo>
                  <a:pt x="517525" y="2984500"/>
                  <a:pt x="266700" y="2806700"/>
                  <a:pt x="203200" y="2613025"/>
                </a:cubicBezTo>
                <a:cubicBezTo>
                  <a:pt x="139700" y="2419350"/>
                  <a:pt x="266700" y="2197100"/>
                  <a:pt x="241300" y="1984375"/>
                </a:cubicBezTo>
                <a:cubicBezTo>
                  <a:pt x="215900" y="1771650"/>
                  <a:pt x="0" y="1511300"/>
                  <a:pt x="50800" y="1336675"/>
                </a:cubicBezTo>
                <a:cubicBezTo>
                  <a:pt x="101600" y="1162050"/>
                  <a:pt x="428625" y="1111250"/>
                  <a:pt x="546100" y="936625"/>
                </a:cubicBezTo>
                <a:cubicBezTo>
                  <a:pt x="663575" y="762000"/>
                  <a:pt x="542925" y="403225"/>
                  <a:pt x="755650" y="288925"/>
                </a:cubicBezTo>
                <a:cubicBezTo>
                  <a:pt x="968375" y="174625"/>
                  <a:pt x="1536700" y="295275"/>
                  <a:pt x="1822450" y="250825"/>
                </a:cubicBezTo>
                <a:cubicBezTo>
                  <a:pt x="2108200" y="206375"/>
                  <a:pt x="2232025" y="0"/>
                  <a:pt x="2470150" y="22225"/>
                </a:cubicBezTo>
                <a:cubicBezTo>
                  <a:pt x="2708275" y="44450"/>
                  <a:pt x="3016250" y="298450"/>
                  <a:pt x="3251200" y="384175"/>
                </a:cubicBezTo>
                <a:cubicBezTo>
                  <a:pt x="3486150" y="469900"/>
                  <a:pt x="3797300" y="412750"/>
                  <a:pt x="3879850" y="536575"/>
                </a:cubicBezTo>
                <a:cubicBezTo>
                  <a:pt x="3962400" y="660400"/>
                  <a:pt x="3711575" y="981075"/>
                  <a:pt x="3746500" y="1127125"/>
                </a:cubicBezTo>
                <a:cubicBezTo>
                  <a:pt x="3781425" y="1273175"/>
                  <a:pt x="4073525" y="1244600"/>
                  <a:pt x="4089400" y="1412875"/>
                </a:cubicBezTo>
                <a:cubicBezTo>
                  <a:pt x="4105275" y="1581150"/>
                  <a:pt x="3851275" y="1924050"/>
                  <a:pt x="3841750" y="2136775"/>
                </a:cubicBezTo>
                <a:cubicBezTo>
                  <a:pt x="3832225" y="2349500"/>
                  <a:pt x="4044950" y="2527300"/>
                  <a:pt x="4032250" y="2689225"/>
                </a:cubicBezTo>
                <a:cubicBezTo>
                  <a:pt x="4019550" y="2851150"/>
                  <a:pt x="3832225" y="3054350"/>
                  <a:pt x="3727450" y="3127375"/>
                </a:cubicBezTo>
                <a:close/>
              </a:path>
            </a:pathLst>
          </a:custGeom>
          <a:gradFill flip="none"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endParaRPr lang="fr-FR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2" name="Forme libre 61"/>
          <p:cNvSpPr/>
          <p:nvPr/>
        </p:nvSpPr>
        <p:spPr>
          <a:xfrm>
            <a:off x="800053" y="1865323"/>
            <a:ext cx="2943225" cy="2584450"/>
          </a:xfrm>
          <a:custGeom>
            <a:avLst/>
            <a:gdLst>
              <a:gd name="connsiteX0" fmla="*/ 1809750 w 2943225"/>
              <a:gd name="connsiteY0" fmla="*/ 53975 h 2584450"/>
              <a:gd name="connsiteX1" fmla="*/ 2171700 w 2943225"/>
              <a:gd name="connsiteY1" fmla="*/ 149225 h 2584450"/>
              <a:gd name="connsiteX2" fmla="*/ 2438400 w 2943225"/>
              <a:gd name="connsiteY2" fmla="*/ 358775 h 2584450"/>
              <a:gd name="connsiteX3" fmla="*/ 2628900 w 2943225"/>
              <a:gd name="connsiteY3" fmla="*/ 815975 h 2584450"/>
              <a:gd name="connsiteX4" fmla="*/ 2914650 w 2943225"/>
              <a:gd name="connsiteY4" fmla="*/ 1406525 h 2584450"/>
              <a:gd name="connsiteX5" fmla="*/ 2781300 w 2943225"/>
              <a:gd name="connsiteY5" fmla="*/ 1806575 h 2584450"/>
              <a:gd name="connsiteX6" fmla="*/ 1943100 w 2943225"/>
              <a:gd name="connsiteY6" fmla="*/ 2473325 h 2584450"/>
              <a:gd name="connsiteX7" fmla="*/ 1314450 w 2943225"/>
              <a:gd name="connsiteY7" fmla="*/ 2473325 h 2584450"/>
              <a:gd name="connsiteX8" fmla="*/ 533400 w 2943225"/>
              <a:gd name="connsiteY8" fmla="*/ 2416175 h 2584450"/>
              <a:gd name="connsiteX9" fmla="*/ 228600 w 2943225"/>
              <a:gd name="connsiteY9" fmla="*/ 1711325 h 2584450"/>
              <a:gd name="connsiteX10" fmla="*/ 0 w 2943225"/>
              <a:gd name="connsiteY10" fmla="*/ 1101725 h 2584450"/>
              <a:gd name="connsiteX11" fmla="*/ 228600 w 2943225"/>
              <a:gd name="connsiteY11" fmla="*/ 739775 h 2584450"/>
              <a:gd name="connsiteX12" fmla="*/ 819150 w 2943225"/>
              <a:gd name="connsiteY12" fmla="*/ 111125 h 2584450"/>
              <a:gd name="connsiteX13" fmla="*/ 1752600 w 2943225"/>
              <a:gd name="connsiteY13" fmla="*/ 73025 h 2584450"/>
              <a:gd name="connsiteX14" fmla="*/ 1809750 w 2943225"/>
              <a:gd name="connsiteY14" fmla="*/ 53975 h 25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2584450">
                <a:moveTo>
                  <a:pt x="1809750" y="53975"/>
                </a:moveTo>
                <a:cubicBezTo>
                  <a:pt x="1879600" y="66675"/>
                  <a:pt x="2066925" y="98425"/>
                  <a:pt x="2171700" y="149225"/>
                </a:cubicBezTo>
                <a:cubicBezTo>
                  <a:pt x="2276475" y="200025"/>
                  <a:pt x="2362200" y="247650"/>
                  <a:pt x="2438400" y="358775"/>
                </a:cubicBezTo>
                <a:cubicBezTo>
                  <a:pt x="2514600" y="469900"/>
                  <a:pt x="2549525" y="641350"/>
                  <a:pt x="2628900" y="815975"/>
                </a:cubicBezTo>
                <a:cubicBezTo>
                  <a:pt x="2708275" y="990600"/>
                  <a:pt x="2889250" y="1241425"/>
                  <a:pt x="2914650" y="1406525"/>
                </a:cubicBezTo>
                <a:cubicBezTo>
                  <a:pt x="2940050" y="1571625"/>
                  <a:pt x="2943225" y="1628775"/>
                  <a:pt x="2781300" y="1806575"/>
                </a:cubicBezTo>
                <a:cubicBezTo>
                  <a:pt x="2619375" y="1984375"/>
                  <a:pt x="2187575" y="2362200"/>
                  <a:pt x="1943100" y="2473325"/>
                </a:cubicBezTo>
                <a:cubicBezTo>
                  <a:pt x="1698625" y="2584450"/>
                  <a:pt x="1549400" y="2482850"/>
                  <a:pt x="1314450" y="2473325"/>
                </a:cubicBezTo>
                <a:cubicBezTo>
                  <a:pt x="1079500" y="2463800"/>
                  <a:pt x="714375" y="2543175"/>
                  <a:pt x="533400" y="2416175"/>
                </a:cubicBezTo>
                <a:cubicBezTo>
                  <a:pt x="352425" y="2289175"/>
                  <a:pt x="317500" y="1930400"/>
                  <a:pt x="228600" y="1711325"/>
                </a:cubicBezTo>
                <a:cubicBezTo>
                  <a:pt x="139700" y="1492250"/>
                  <a:pt x="0" y="1263650"/>
                  <a:pt x="0" y="1101725"/>
                </a:cubicBezTo>
                <a:cubicBezTo>
                  <a:pt x="0" y="939800"/>
                  <a:pt x="92075" y="904875"/>
                  <a:pt x="228600" y="739775"/>
                </a:cubicBezTo>
                <a:cubicBezTo>
                  <a:pt x="365125" y="574675"/>
                  <a:pt x="565150" y="222250"/>
                  <a:pt x="819150" y="111125"/>
                </a:cubicBezTo>
                <a:cubicBezTo>
                  <a:pt x="1073150" y="0"/>
                  <a:pt x="1587500" y="79375"/>
                  <a:pt x="1752600" y="73025"/>
                </a:cubicBezTo>
                <a:cubicBezTo>
                  <a:pt x="1917700" y="66675"/>
                  <a:pt x="1739900" y="41275"/>
                  <a:pt x="1809750" y="53975"/>
                </a:cubicBezTo>
                <a:close/>
              </a:path>
            </a:pathLst>
          </a:custGeom>
          <a:gradFill flip="none"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" name="Groupe 105"/>
          <p:cNvGrpSpPr/>
          <p:nvPr/>
        </p:nvGrpSpPr>
        <p:grpSpPr>
          <a:xfrm>
            <a:off x="1493317" y="1785926"/>
            <a:ext cx="1600200" cy="425450"/>
            <a:chOff x="4103214" y="2053730"/>
            <a:chExt cx="1600200" cy="425450"/>
          </a:xfrm>
        </p:grpSpPr>
        <p:sp>
          <p:nvSpPr>
            <p:cNvPr id="8" name="Forme libre 7"/>
            <p:cNvSpPr/>
            <p:nvPr/>
          </p:nvSpPr>
          <p:spPr>
            <a:xfrm>
              <a:off x="4103214" y="2053730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6" name="Ellipse 4"/>
            <p:cNvSpPr/>
            <p:nvPr/>
          </p:nvSpPr>
          <p:spPr>
            <a:xfrm>
              <a:off x="4712531" y="2109471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Groupe 106"/>
          <p:cNvGrpSpPr/>
          <p:nvPr/>
        </p:nvGrpSpPr>
        <p:grpSpPr>
          <a:xfrm>
            <a:off x="966856" y="1709738"/>
            <a:ext cx="500066" cy="1600200"/>
            <a:chOff x="3576753" y="2000240"/>
            <a:chExt cx="500066" cy="1600200"/>
          </a:xfrm>
        </p:grpSpPr>
        <p:sp>
          <p:nvSpPr>
            <p:cNvPr id="9" name="Forme libre 8"/>
            <p:cNvSpPr/>
            <p:nvPr/>
          </p:nvSpPr>
          <p:spPr>
            <a:xfrm rot="18414438">
              <a:off x="2993050" y="2587615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7" name="Ellipse 4"/>
            <p:cNvSpPr/>
            <p:nvPr/>
          </p:nvSpPr>
          <p:spPr>
            <a:xfrm rot="19217946">
              <a:off x="3576753" y="2599826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5" name="Groupe 107"/>
          <p:cNvGrpSpPr/>
          <p:nvPr/>
        </p:nvGrpSpPr>
        <p:grpSpPr>
          <a:xfrm>
            <a:off x="890533" y="2904542"/>
            <a:ext cx="425450" cy="1600200"/>
            <a:chOff x="3500430" y="3195044"/>
            <a:chExt cx="425450" cy="1600200"/>
          </a:xfrm>
        </p:grpSpPr>
        <p:sp>
          <p:nvSpPr>
            <p:cNvPr id="10" name="Forme libre 9"/>
            <p:cNvSpPr/>
            <p:nvPr/>
          </p:nvSpPr>
          <p:spPr>
            <a:xfrm rot="15100196">
              <a:off x="2913055" y="3782419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8" name="Ellipse 4"/>
            <p:cNvSpPr/>
            <p:nvPr/>
          </p:nvSpPr>
          <p:spPr>
            <a:xfrm rot="4522327">
              <a:off x="3444667" y="3836431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21" name="Ellipse 20"/>
          <p:cNvSpPr/>
          <p:nvPr/>
        </p:nvSpPr>
        <p:spPr>
          <a:xfrm rot="-600000">
            <a:off x="1590537" y="4025038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6" name="Groupe 21"/>
          <p:cNvGrpSpPr/>
          <p:nvPr/>
        </p:nvGrpSpPr>
        <p:grpSpPr>
          <a:xfrm rot="9240000">
            <a:off x="1871586" y="2851031"/>
            <a:ext cx="230164" cy="444116"/>
            <a:chOff x="1634935" y="2025251"/>
            <a:chExt cx="510095" cy="1014015"/>
          </a:xfrm>
          <a:effectLst>
            <a:outerShdw blurRad="50800" dist="177800" sx="1000" sy="1000" algn="ctr" rotWithShape="0">
              <a:srgbClr val="000000"/>
            </a:outerShdw>
          </a:effectLst>
        </p:grpSpPr>
        <p:grpSp>
          <p:nvGrpSpPr>
            <p:cNvPr id="7" name="Groupe 20"/>
            <p:cNvGrpSpPr/>
            <p:nvPr/>
          </p:nvGrpSpPr>
          <p:grpSpPr>
            <a:xfrm>
              <a:off x="1823611" y="2323734"/>
              <a:ext cx="134938" cy="715532"/>
              <a:chOff x="1856562" y="2285992"/>
              <a:chExt cx="134938" cy="715174"/>
            </a:xfrm>
          </p:grpSpPr>
          <p:cxnSp>
            <p:nvCxnSpPr>
              <p:cNvPr id="30" name="Connecteur droit 29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 flipH="1" flipV="1">
                <a:off x="163351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28" name="Connecteur droit 27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26" name="Connecteur droit 25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e 31"/>
          <p:cNvGrpSpPr/>
          <p:nvPr/>
        </p:nvGrpSpPr>
        <p:grpSpPr>
          <a:xfrm rot="12840000">
            <a:off x="1566539" y="3126785"/>
            <a:ext cx="230154" cy="444122"/>
            <a:chOff x="1634935" y="2025237"/>
            <a:chExt cx="510072" cy="1014029"/>
          </a:xfrm>
          <a:effectLst>
            <a:outerShdw blurRad="50800" dist="114300" dir="5400000" sx="3000" sy="3000" algn="ctr" rotWithShape="0">
              <a:srgbClr val="000000"/>
            </a:outerShdw>
          </a:effectLst>
        </p:grpSpPr>
        <p:grpSp>
          <p:nvGrpSpPr>
            <p:cNvPr id="23" name="Groupe 20"/>
            <p:cNvGrpSpPr/>
            <p:nvPr/>
          </p:nvGrpSpPr>
          <p:grpSpPr>
            <a:xfrm>
              <a:off x="1823611" y="2323737"/>
              <a:ext cx="134934" cy="715529"/>
              <a:chOff x="1856562" y="2285995"/>
              <a:chExt cx="134934" cy="715171"/>
            </a:xfrm>
          </p:grpSpPr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 flipH="1" flipV="1">
                <a:off x="1633512" y="2642390"/>
                <a:ext cx="714379" cy="1589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38" name="Connecteur droit 37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36" name="Connecteur droit 35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e 41"/>
          <p:cNvGrpSpPr/>
          <p:nvPr/>
        </p:nvGrpSpPr>
        <p:grpSpPr>
          <a:xfrm>
            <a:off x="2624095" y="2714620"/>
            <a:ext cx="396000" cy="553324"/>
            <a:chOff x="-500114" y="3286834"/>
            <a:chExt cx="508694" cy="609995"/>
          </a:xfr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Organigramme : Stockage à accès direct 42"/>
            <p:cNvSpPr/>
            <p:nvPr/>
          </p:nvSpPr>
          <p:spPr>
            <a:xfrm rot="16200000">
              <a:off x="-435246" y="3412158"/>
              <a:ext cx="298114" cy="47465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grpSp>
          <p:nvGrpSpPr>
            <p:cNvPr id="33" name="Groupe 394"/>
            <p:cNvGrpSpPr/>
            <p:nvPr/>
          </p:nvGrpSpPr>
          <p:grpSpPr>
            <a:xfrm>
              <a:off x="-274665" y="3578471"/>
              <a:ext cx="283245" cy="128441"/>
              <a:chOff x="415492" y="2932758"/>
              <a:chExt cx="331967" cy="215449"/>
            </a:xfrm>
          </p:grpSpPr>
          <p:cxnSp>
            <p:nvCxnSpPr>
              <p:cNvPr id="60" name="Connecteur droit 59"/>
              <p:cNvCxnSpPr/>
              <p:nvPr/>
            </p:nvCxnSpPr>
            <p:spPr>
              <a:xfrm rot="16200000" flipH="1">
                <a:off x="469072" y="2879178"/>
                <a:ext cx="142876" cy="250035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1" name="Ellipse 60"/>
              <p:cNvSpPr/>
              <p:nvPr/>
            </p:nvSpPr>
            <p:spPr>
              <a:xfrm>
                <a:off x="676020" y="3076769"/>
                <a:ext cx="71439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34" name="Groupe 397"/>
            <p:cNvGrpSpPr/>
            <p:nvPr/>
          </p:nvGrpSpPr>
          <p:grpSpPr>
            <a:xfrm rot="960000">
              <a:off x="-300918" y="3623654"/>
              <a:ext cx="288000" cy="112188"/>
              <a:chOff x="464314" y="2987309"/>
              <a:chExt cx="295346" cy="188188"/>
            </a:xfrm>
          </p:grpSpPr>
          <p:cxnSp>
            <p:nvCxnSpPr>
              <p:cNvPr id="58" name="Connecteur droit 57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Ellipse 58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35" name="Groupe 403"/>
            <p:cNvGrpSpPr/>
            <p:nvPr/>
          </p:nvGrpSpPr>
          <p:grpSpPr>
            <a:xfrm rot="3780000">
              <a:off x="-436655" y="3658264"/>
              <a:ext cx="324000" cy="144001"/>
              <a:chOff x="464314" y="2987309"/>
              <a:chExt cx="295346" cy="188188"/>
            </a:xfrm>
          </p:grpSpPr>
          <p:cxnSp>
            <p:nvCxnSpPr>
              <p:cNvPr id="56" name="Connecteur droit 55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7" name="Ellipse 56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42" name="Groupe 406"/>
            <p:cNvGrpSpPr/>
            <p:nvPr/>
          </p:nvGrpSpPr>
          <p:grpSpPr>
            <a:xfrm rot="4740000">
              <a:off x="-474873" y="3650556"/>
              <a:ext cx="288000" cy="144001"/>
              <a:chOff x="464314" y="2987309"/>
              <a:chExt cx="295346" cy="188188"/>
            </a:xfrm>
          </p:grpSpPr>
          <p:cxnSp>
            <p:nvCxnSpPr>
              <p:cNvPr id="54" name="Connecteur droit 53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5" name="Ellipse 54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44" name="Groupe 409"/>
            <p:cNvGrpSpPr/>
            <p:nvPr/>
          </p:nvGrpSpPr>
          <p:grpSpPr>
            <a:xfrm rot="6780000">
              <a:off x="-498148" y="3528309"/>
              <a:ext cx="176070" cy="180001"/>
              <a:chOff x="464314" y="2987309"/>
              <a:chExt cx="295346" cy="188188"/>
            </a:xfrm>
          </p:grpSpPr>
          <p:cxnSp>
            <p:nvCxnSpPr>
              <p:cNvPr id="52" name="Connecteur droit 51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3" name="Ellipse 52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45" name="Groupe 400"/>
            <p:cNvGrpSpPr/>
            <p:nvPr/>
          </p:nvGrpSpPr>
          <p:grpSpPr>
            <a:xfrm rot="2760000">
              <a:off x="-385561" y="3644828"/>
              <a:ext cx="324000" cy="180001"/>
              <a:chOff x="464314" y="2987309"/>
              <a:chExt cx="295346" cy="188188"/>
            </a:xfrm>
          </p:grpSpPr>
          <p:cxnSp>
            <p:nvCxnSpPr>
              <p:cNvPr id="50" name="Connecteur droit 49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1" name="Ellipse 50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sp>
        <p:nvSpPr>
          <p:cNvPr id="68" name="Ellipse 67"/>
          <p:cNvSpPr/>
          <p:nvPr/>
        </p:nvSpPr>
        <p:spPr>
          <a:xfrm rot="120000">
            <a:off x="2043154" y="4005989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2071670" y="2428868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0" name="Forme libre 99"/>
          <p:cNvSpPr/>
          <p:nvPr/>
        </p:nvSpPr>
        <p:spPr>
          <a:xfrm>
            <a:off x="1247723" y="2967706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3" name="Flèche courbée vers le bas 102"/>
          <p:cNvSpPr/>
          <p:nvPr/>
        </p:nvSpPr>
        <p:spPr>
          <a:xfrm rot="831072">
            <a:off x="1955764" y="3374250"/>
            <a:ext cx="770028" cy="278394"/>
          </a:xfrm>
          <a:prstGeom prst="curvedDownArrow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46" name="Groupe 104"/>
          <p:cNvGrpSpPr/>
          <p:nvPr/>
        </p:nvGrpSpPr>
        <p:grpSpPr>
          <a:xfrm>
            <a:off x="3255247" y="1867710"/>
            <a:ext cx="425450" cy="1600200"/>
            <a:chOff x="5865144" y="2158212"/>
            <a:chExt cx="425450" cy="1600200"/>
          </a:xfrm>
        </p:grpSpPr>
        <p:sp>
          <p:nvSpPr>
            <p:cNvPr id="13" name="Forme libre 12"/>
            <p:cNvSpPr/>
            <p:nvPr/>
          </p:nvSpPr>
          <p:spPr>
            <a:xfrm rot="3970817">
              <a:off x="5277769" y="2745587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5" name="Ellipse 4"/>
            <p:cNvSpPr/>
            <p:nvPr/>
          </p:nvSpPr>
          <p:spPr>
            <a:xfrm rot="15618423">
              <a:off x="5843262" y="2941774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47" name="Groupe 109"/>
          <p:cNvGrpSpPr/>
          <p:nvPr/>
        </p:nvGrpSpPr>
        <p:grpSpPr>
          <a:xfrm>
            <a:off x="5961075" y="1728277"/>
            <a:ext cx="1600200" cy="425450"/>
            <a:chOff x="4103214" y="2053730"/>
            <a:chExt cx="1600200" cy="425450"/>
          </a:xfrm>
        </p:grpSpPr>
        <p:sp>
          <p:nvSpPr>
            <p:cNvPr id="111" name="Forme libre 110"/>
            <p:cNvSpPr/>
            <p:nvPr/>
          </p:nvSpPr>
          <p:spPr>
            <a:xfrm>
              <a:off x="4103214" y="2053730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12" name="Ellipse 4"/>
            <p:cNvSpPr/>
            <p:nvPr/>
          </p:nvSpPr>
          <p:spPr>
            <a:xfrm>
              <a:off x="4712531" y="2109471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48" name="Groupe 112"/>
          <p:cNvGrpSpPr/>
          <p:nvPr/>
        </p:nvGrpSpPr>
        <p:grpSpPr>
          <a:xfrm>
            <a:off x="5434614" y="1674787"/>
            <a:ext cx="500066" cy="1600200"/>
            <a:chOff x="3576753" y="2000240"/>
            <a:chExt cx="500066" cy="1600200"/>
          </a:xfrm>
        </p:grpSpPr>
        <p:sp>
          <p:nvSpPr>
            <p:cNvPr id="114" name="Forme libre 113"/>
            <p:cNvSpPr/>
            <p:nvPr/>
          </p:nvSpPr>
          <p:spPr>
            <a:xfrm rot="18414438">
              <a:off x="2993050" y="2587615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15" name="Ellipse 4"/>
            <p:cNvSpPr/>
            <p:nvPr/>
          </p:nvSpPr>
          <p:spPr>
            <a:xfrm rot="19217946">
              <a:off x="3576753" y="2599826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49" name="Groupe 115"/>
          <p:cNvGrpSpPr/>
          <p:nvPr/>
        </p:nvGrpSpPr>
        <p:grpSpPr>
          <a:xfrm>
            <a:off x="5358291" y="2869591"/>
            <a:ext cx="425450" cy="1600200"/>
            <a:chOff x="3500430" y="3195044"/>
            <a:chExt cx="425450" cy="1600200"/>
          </a:xfrm>
        </p:grpSpPr>
        <p:sp>
          <p:nvSpPr>
            <p:cNvPr id="117" name="Forme libre 116"/>
            <p:cNvSpPr/>
            <p:nvPr/>
          </p:nvSpPr>
          <p:spPr>
            <a:xfrm rot="15100196">
              <a:off x="2913055" y="3782419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18" name="Ellipse 4"/>
            <p:cNvSpPr/>
            <p:nvPr/>
          </p:nvSpPr>
          <p:spPr>
            <a:xfrm rot="4522327">
              <a:off x="3444667" y="3836431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63" name="Groupe 118"/>
          <p:cNvGrpSpPr/>
          <p:nvPr/>
        </p:nvGrpSpPr>
        <p:grpSpPr>
          <a:xfrm>
            <a:off x="5853132" y="4096838"/>
            <a:ext cx="1600200" cy="425450"/>
            <a:chOff x="3923833" y="4422291"/>
            <a:chExt cx="1600200" cy="425450"/>
          </a:xfrm>
        </p:grpSpPr>
        <p:sp>
          <p:nvSpPr>
            <p:cNvPr id="120" name="Forme libre 119"/>
            <p:cNvSpPr/>
            <p:nvPr/>
          </p:nvSpPr>
          <p:spPr>
            <a:xfrm rot="10800000">
              <a:off x="3923833" y="4422291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solidFill>
              <a:srgbClr val="FFA3AA">
                <a:alpha val="41000"/>
              </a:srgbClr>
            </a:solidFill>
            <a:ln>
              <a:solidFill>
                <a:srgbClr val="F197BE"/>
              </a:solidFill>
              <a:prstDash val="dash"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21" name="Ellipse 4"/>
            <p:cNvSpPr/>
            <p:nvPr/>
          </p:nvSpPr>
          <p:spPr>
            <a:xfrm>
              <a:off x="4343521" y="4547702"/>
              <a:ext cx="500066" cy="214314"/>
            </a:xfrm>
            <a:prstGeom prst="ellipse">
              <a:avLst/>
            </a:prstGeom>
            <a:solidFill>
              <a:srgbClr val="FFA3AA">
                <a:alpha val="41000"/>
              </a:srgbClr>
            </a:solidFill>
            <a:ln>
              <a:solidFill>
                <a:srgbClr val="F197BE"/>
              </a:solidFill>
              <a:prstDash val="dash"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64" name="Groupe 121"/>
          <p:cNvGrpSpPr/>
          <p:nvPr/>
        </p:nvGrpSpPr>
        <p:grpSpPr>
          <a:xfrm rot="21284460">
            <a:off x="7002734" y="3614044"/>
            <a:ext cx="1600200" cy="425450"/>
            <a:chOff x="5062079" y="3996647"/>
            <a:chExt cx="1600200" cy="425450"/>
          </a:xfrm>
          <a:solidFill>
            <a:srgbClr val="FFA3AA">
              <a:alpha val="43000"/>
            </a:srgbClr>
          </a:solidFill>
        </p:grpSpPr>
        <p:sp>
          <p:nvSpPr>
            <p:cNvPr id="123" name="Forme libre 122"/>
            <p:cNvSpPr/>
            <p:nvPr/>
          </p:nvSpPr>
          <p:spPr>
            <a:xfrm rot="8287057">
              <a:off x="5062079" y="3996647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solidFill>
              <a:srgbClr val="FFA3AA">
                <a:alpha val="41000"/>
              </a:srgbClr>
            </a:solidFill>
            <a:ln w="3175" cap="rnd">
              <a:solidFill>
                <a:srgbClr val="F197BE"/>
              </a:solidFill>
              <a:prstDash val="dash"/>
              <a:beve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24" name="Ellipse 4"/>
            <p:cNvSpPr/>
            <p:nvPr/>
          </p:nvSpPr>
          <p:spPr>
            <a:xfrm rot="19742716">
              <a:off x="5596524" y="4185750"/>
              <a:ext cx="500066" cy="214314"/>
            </a:xfrm>
            <a:prstGeom prst="ellipse">
              <a:avLst/>
            </a:prstGeom>
            <a:solidFill>
              <a:srgbClr val="FFA3AA">
                <a:alpha val="41000"/>
              </a:srgbClr>
            </a:solidFill>
            <a:ln w="3175" cap="rnd">
              <a:solidFill>
                <a:srgbClr val="F197BE"/>
              </a:solidFill>
              <a:prstDash val="dash"/>
              <a:beve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65" name="Groupe 124"/>
          <p:cNvGrpSpPr/>
          <p:nvPr/>
        </p:nvGrpSpPr>
        <p:grpSpPr>
          <a:xfrm>
            <a:off x="7723005" y="1832759"/>
            <a:ext cx="425450" cy="1600200"/>
            <a:chOff x="5865144" y="2158212"/>
            <a:chExt cx="425450" cy="1600200"/>
          </a:xfrm>
        </p:grpSpPr>
        <p:sp>
          <p:nvSpPr>
            <p:cNvPr id="126" name="Forme libre 125"/>
            <p:cNvSpPr/>
            <p:nvPr/>
          </p:nvSpPr>
          <p:spPr>
            <a:xfrm rot="3970817">
              <a:off x="5277769" y="2745587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27" name="Ellipse 4"/>
            <p:cNvSpPr/>
            <p:nvPr/>
          </p:nvSpPr>
          <p:spPr>
            <a:xfrm rot="15618423">
              <a:off x="5843262" y="2941774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131" name="Forme libre 130"/>
          <p:cNvSpPr/>
          <p:nvPr/>
        </p:nvSpPr>
        <p:spPr>
          <a:xfrm>
            <a:off x="6723847" y="2505080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32" name="Forme libre 131"/>
          <p:cNvSpPr/>
          <p:nvPr/>
        </p:nvSpPr>
        <p:spPr>
          <a:xfrm>
            <a:off x="6009467" y="2758142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grpSp>
        <p:nvGrpSpPr>
          <p:cNvPr id="67" name="Groupe 166"/>
          <p:cNvGrpSpPr/>
          <p:nvPr/>
        </p:nvGrpSpPr>
        <p:grpSpPr>
          <a:xfrm rot="20662869">
            <a:off x="6461772" y="3922690"/>
            <a:ext cx="1269372" cy="414654"/>
            <a:chOff x="9144000" y="5214950"/>
            <a:chExt cx="1269372" cy="414654"/>
          </a:xfrm>
        </p:grpSpPr>
        <p:sp>
          <p:nvSpPr>
            <p:cNvPr id="136" name="Forme libre 135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37" name="Forme libre 136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38" name="Forme libre 137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39" name="Forme libre 138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0" name="Ellipse 139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1" name="Forme libre 140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2" name="Forme libre 141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3" name="Forme libre 142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4" name="Forme libre 143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5" name="Ellipse 144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6" name="Ellipse 145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7" name="Ellipse 146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8" name="Ellipse 147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49" name="Ellipse 148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0" name="Ellipse 149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1" name="Ellipse 150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2" name="Ellipse 151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3" name="Ellipse 152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4" name="Ellipse 153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59" name="Ellipse 158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60" name="Ellipse 159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61" name="Ellipse 160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62" name="Ellipse 161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63" name="Ellipse 162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64" name="Ellipse 163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70" name="Groupe 167"/>
          <p:cNvGrpSpPr/>
          <p:nvPr/>
        </p:nvGrpSpPr>
        <p:grpSpPr>
          <a:xfrm rot="20282545">
            <a:off x="6072198" y="3720757"/>
            <a:ext cx="1269372" cy="414654"/>
            <a:chOff x="9144000" y="5214950"/>
            <a:chExt cx="1269372" cy="414654"/>
          </a:xfrm>
        </p:grpSpPr>
        <p:sp>
          <p:nvSpPr>
            <p:cNvPr id="169" name="Forme libre 168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0" name="Forme libre 169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1" name="Forme libre 170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2" name="Forme libre 171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3" name="Ellipse 172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4" name="Forme libre 173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5" name="Forme libre 174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6" name="Forme libre 175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7" name="Forme libre 176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8" name="Ellipse 177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79" name="Ellipse 178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0" name="Ellipse 179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2" name="Ellipse 181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3" name="Ellipse 182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4" name="Ellipse 183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5" name="Ellipse 184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6" name="Ellipse 185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7" name="Ellipse 186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8" name="Ellipse 187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89" name="Ellipse 188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0" name="Ellipse 189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1" name="Ellipse 190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2" name="Ellipse 191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4" name="Ellipse 193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5" name="Ellipse 194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6" name="Ellipse 195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97" name="Ellipse 196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71" name="Groupe 197"/>
          <p:cNvGrpSpPr/>
          <p:nvPr/>
        </p:nvGrpSpPr>
        <p:grpSpPr>
          <a:xfrm>
            <a:off x="6500826" y="3500438"/>
            <a:ext cx="1269372" cy="414654"/>
            <a:chOff x="9144000" y="5214950"/>
            <a:chExt cx="1269372" cy="414654"/>
          </a:xfrm>
        </p:grpSpPr>
        <p:sp>
          <p:nvSpPr>
            <p:cNvPr id="199" name="Forme libre 198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0" name="Forme libre 199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1" name="Forme libre 200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2" name="Forme libre 201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3" name="Ellipse 202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4" name="Forme libre 203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5" name="Forme libre 204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6" name="Forme libre 205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7" name="Forme libre 206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8" name="Ellipse 207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09" name="Ellipse 208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0" name="Ellipse 209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1" name="Ellipse 210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2" name="Ellipse 211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3" name="Ellipse 212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4" name="Ellipse 213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5" name="Ellipse 214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6" name="Ellipse 215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7" name="Ellipse 216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19" name="Ellipse 218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0" name="Ellipse 219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1" name="Ellipse 220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2" name="Ellipse 221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3" name="Ellipse 222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4" name="Ellipse 223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5" name="Ellipse 224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6" name="Ellipse 225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227" name="Ellipse 226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259" name="Flèche courbée vers le bas 258"/>
          <p:cNvSpPr/>
          <p:nvPr/>
        </p:nvSpPr>
        <p:spPr>
          <a:xfrm>
            <a:off x="3714744" y="1285860"/>
            <a:ext cx="1785950" cy="571504"/>
          </a:xfrm>
          <a:prstGeom prst="curved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61" name="ZoneTexte 260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2" name="ZoneTexte 261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A- Rejet Hyper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263" name="ZoneTexte 262"/>
          <p:cNvSpPr txBox="1"/>
          <p:nvPr/>
        </p:nvSpPr>
        <p:spPr>
          <a:xfrm>
            <a:off x="2428860" y="150017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nstantia" pitchFamily="18" charset="0"/>
              </a:rPr>
              <a:t>CE</a:t>
            </a:r>
            <a:endParaRPr lang="fr-FR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84" name="ZoneTexte 283"/>
          <p:cNvSpPr txBox="1"/>
          <p:nvPr/>
        </p:nvSpPr>
        <p:spPr>
          <a:xfrm>
            <a:off x="1142976" y="5214950"/>
            <a:ext cx="100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rPr>
              <a:t>Ac </a:t>
            </a:r>
          </a:p>
          <a:p>
            <a:pPr algn="ctr"/>
            <a:r>
              <a:rPr lang="fr-FR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rPr>
              <a:t>préformé</a:t>
            </a:r>
            <a:endParaRPr lang="fr-FR" sz="1200" dirty="0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285" name="ZoneTexte 284"/>
          <p:cNvSpPr txBox="1"/>
          <p:nvPr/>
        </p:nvSpPr>
        <p:spPr>
          <a:xfrm>
            <a:off x="3571868" y="5357826"/>
            <a:ext cx="100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rPr>
              <a:t>plaquette</a:t>
            </a:r>
            <a:endParaRPr lang="fr-FR" sz="1200" dirty="0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286" name="ZoneTexte 285"/>
          <p:cNvSpPr txBox="1"/>
          <p:nvPr/>
        </p:nvSpPr>
        <p:spPr>
          <a:xfrm>
            <a:off x="1071538" y="6143644"/>
            <a:ext cx="128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rPr>
              <a:t>Complément</a:t>
            </a:r>
            <a:endParaRPr lang="fr-FR" sz="1200" dirty="0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72" name="Groupe 21"/>
          <p:cNvGrpSpPr/>
          <p:nvPr/>
        </p:nvGrpSpPr>
        <p:grpSpPr>
          <a:xfrm rot="9240000">
            <a:off x="585730" y="5242924"/>
            <a:ext cx="230164" cy="444116"/>
            <a:chOff x="1634935" y="2025251"/>
            <a:chExt cx="510095" cy="1014015"/>
          </a:xfrm>
          <a:effectLst>
            <a:outerShdw blurRad="50800" dist="177800" sx="1000" sy="1000" algn="ctr" rotWithShape="0">
              <a:srgbClr val="000000"/>
            </a:outerShdw>
          </a:effectLst>
        </p:grpSpPr>
        <p:grpSp>
          <p:nvGrpSpPr>
            <p:cNvPr id="73" name="Groupe 20"/>
            <p:cNvGrpSpPr/>
            <p:nvPr/>
          </p:nvGrpSpPr>
          <p:grpSpPr>
            <a:xfrm>
              <a:off x="1823611" y="2323734"/>
              <a:ext cx="134938" cy="715532"/>
              <a:chOff x="1856562" y="2285992"/>
              <a:chExt cx="134938" cy="715174"/>
            </a:xfrm>
          </p:grpSpPr>
          <p:cxnSp>
            <p:nvCxnSpPr>
              <p:cNvPr id="295" name="Connecteur droit 294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 rot="5400000" flipH="1" flipV="1">
                <a:off x="163351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293" name="Connecteur droit 292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" name="Connecteur droit 293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291" name="Connecteur droit 290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Connecteur droit 291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97" name="Forme libre 296"/>
          <p:cNvSpPr/>
          <p:nvPr/>
        </p:nvSpPr>
        <p:spPr>
          <a:xfrm>
            <a:off x="3009071" y="5500702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76" name="Groupe 41"/>
          <p:cNvGrpSpPr/>
          <p:nvPr/>
        </p:nvGrpSpPr>
        <p:grpSpPr>
          <a:xfrm>
            <a:off x="532662" y="5923710"/>
            <a:ext cx="396000" cy="720000"/>
            <a:chOff x="-500114" y="3286834"/>
            <a:chExt cx="508694" cy="609995"/>
          </a:xfr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9" name="Organigramme : Stockage à accès direct 298"/>
            <p:cNvSpPr/>
            <p:nvPr/>
          </p:nvSpPr>
          <p:spPr>
            <a:xfrm rot="16200000">
              <a:off x="-435246" y="3412158"/>
              <a:ext cx="298114" cy="47465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grpSp>
          <p:nvGrpSpPr>
            <p:cNvPr id="77" name="Groupe 394"/>
            <p:cNvGrpSpPr/>
            <p:nvPr/>
          </p:nvGrpSpPr>
          <p:grpSpPr>
            <a:xfrm>
              <a:off x="-274665" y="3578471"/>
              <a:ext cx="283245" cy="128441"/>
              <a:chOff x="415492" y="2932758"/>
              <a:chExt cx="331967" cy="215449"/>
            </a:xfrm>
          </p:grpSpPr>
          <p:cxnSp>
            <p:nvCxnSpPr>
              <p:cNvPr id="316" name="Connecteur droit 315"/>
              <p:cNvCxnSpPr/>
              <p:nvPr/>
            </p:nvCxnSpPr>
            <p:spPr>
              <a:xfrm rot="16200000" flipH="1">
                <a:off x="469072" y="2879178"/>
                <a:ext cx="142876" cy="250035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7" name="Ellipse 316"/>
              <p:cNvSpPr/>
              <p:nvPr/>
            </p:nvSpPr>
            <p:spPr>
              <a:xfrm>
                <a:off x="676020" y="3076769"/>
                <a:ext cx="71439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78" name="Groupe 397"/>
            <p:cNvGrpSpPr/>
            <p:nvPr/>
          </p:nvGrpSpPr>
          <p:grpSpPr>
            <a:xfrm rot="960000">
              <a:off x="-300918" y="3623654"/>
              <a:ext cx="288000" cy="112188"/>
              <a:chOff x="464314" y="2987309"/>
              <a:chExt cx="295346" cy="188188"/>
            </a:xfrm>
          </p:grpSpPr>
          <p:cxnSp>
            <p:nvCxnSpPr>
              <p:cNvPr id="314" name="Connecteur droit 313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5" name="Ellipse 314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79" name="Groupe 403"/>
            <p:cNvGrpSpPr/>
            <p:nvPr/>
          </p:nvGrpSpPr>
          <p:grpSpPr>
            <a:xfrm rot="3780000">
              <a:off x="-436655" y="3658264"/>
              <a:ext cx="324000" cy="144001"/>
              <a:chOff x="464314" y="2987309"/>
              <a:chExt cx="295346" cy="188188"/>
            </a:xfrm>
          </p:grpSpPr>
          <p:cxnSp>
            <p:nvCxnSpPr>
              <p:cNvPr id="312" name="Connecteur droit 311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3" name="Ellipse 312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0" name="Groupe 406"/>
            <p:cNvGrpSpPr/>
            <p:nvPr/>
          </p:nvGrpSpPr>
          <p:grpSpPr>
            <a:xfrm rot="4740000">
              <a:off x="-474873" y="3650556"/>
              <a:ext cx="288000" cy="144001"/>
              <a:chOff x="464314" y="2987309"/>
              <a:chExt cx="295346" cy="188188"/>
            </a:xfrm>
          </p:grpSpPr>
          <p:cxnSp>
            <p:nvCxnSpPr>
              <p:cNvPr id="310" name="Connecteur droit 309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1" name="Ellipse 310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1" name="Groupe 409"/>
            <p:cNvGrpSpPr/>
            <p:nvPr/>
          </p:nvGrpSpPr>
          <p:grpSpPr>
            <a:xfrm rot="6780000">
              <a:off x="-498148" y="3528309"/>
              <a:ext cx="176070" cy="180001"/>
              <a:chOff x="464314" y="2987309"/>
              <a:chExt cx="295346" cy="188188"/>
            </a:xfrm>
          </p:grpSpPr>
          <p:cxnSp>
            <p:nvCxnSpPr>
              <p:cNvPr id="308" name="Connecteur droit 307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9" name="Ellipse 308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2" name="Groupe 400"/>
            <p:cNvGrpSpPr/>
            <p:nvPr/>
          </p:nvGrpSpPr>
          <p:grpSpPr>
            <a:xfrm rot="2760000">
              <a:off x="-385561" y="3644828"/>
              <a:ext cx="324000" cy="180001"/>
              <a:chOff x="464314" y="2987309"/>
              <a:chExt cx="295346" cy="188188"/>
            </a:xfrm>
          </p:grpSpPr>
          <p:cxnSp>
            <p:nvCxnSpPr>
              <p:cNvPr id="306" name="Connecteur droit 305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7" name="Ellipse 306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sp>
        <p:nvSpPr>
          <p:cNvPr id="318" name="Ellipse 317"/>
          <p:cNvSpPr/>
          <p:nvPr/>
        </p:nvSpPr>
        <p:spPr>
          <a:xfrm rot="-600000">
            <a:off x="3166965" y="6225317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19" name="ZoneTexte 318"/>
          <p:cNvSpPr txBox="1"/>
          <p:nvPr/>
        </p:nvSpPr>
        <p:spPr>
          <a:xfrm>
            <a:off x="3571868" y="6152397"/>
            <a:ext cx="100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rPr>
              <a:t>Allo Ag</a:t>
            </a:r>
            <a:endParaRPr lang="fr-FR" sz="1200" dirty="0">
              <a:solidFill>
                <a:schemeClr val="tx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83" name="Groupe 66"/>
          <p:cNvGrpSpPr/>
          <p:nvPr/>
        </p:nvGrpSpPr>
        <p:grpSpPr>
          <a:xfrm>
            <a:off x="1313936" y="4131789"/>
            <a:ext cx="1600200" cy="425450"/>
            <a:chOff x="3923833" y="4422291"/>
            <a:chExt cx="1600200" cy="425450"/>
          </a:xfrm>
        </p:grpSpPr>
        <p:sp>
          <p:nvSpPr>
            <p:cNvPr id="11" name="Forme libre 10"/>
            <p:cNvSpPr/>
            <p:nvPr/>
          </p:nvSpPr>
          <p:spPr>
            <a:xfrm rot="10800000">
              <a:off x="3923833" y="4422291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3" name="Ellipse 4"/>
            <p:cNvSpPr/>
            <p:nvPr/>
          </p:nvSpPr>
          <p:spPr>
            <a:xfrm>
              <a:off x="4343521" y="4547702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84" name="Groupe 108"/>
          <p:cNvGrpSpPr/>
          <p:nvPr/>
        </p:nvGrpSpPr>
        <p:grpSpPr>
          <a:xfrm>
            <a:off x="2452182" y="3706145"/>
            <a:ext cx="1600200" cy="425450"/>
            <a:chOff x="5062079" y="3996647"/>
            <a:chExt cx="1600200" cy="425450"/>
          </a:xfrm>
        </p:grpSpPr>
        <p:sp>
          <p:nvSpPr>
            <p:cNvPr id="12" name="Forme libre 11"/>
            <p:cNvSpPr/>
            <p:nvPr/>
          </p:nvSpPr>
          <p:spPr>
            <a:xfrm rot="8287057">
              <a:off x="5062079" y="3996647"/>
              <a:ext cx="1600200" cy="425450"/>
            </a:xfrm>
            <a:custGeom>
              <a:avLst/>
              <a:gdLst>
                <a:gd name="connsiteX0" fmla="*/ 1577975 w 1600200"/>
                <a:gd name="connsiteY0" fmla="*/ 260350 h 425450"/>
                <a:gd name="connsiteX1" fmla="*/ 1216025 w 1600200"/>
                <a:gd name="connsiteY1" fmla="*/ 69850 h 425450"/>
                <a:gd name="connsiteX2" fmla="*/ 796925 w 1600200"/>
                <a:gd name="connsiteY2" fmla="*/ 12700 h 425450"/>
                <a:gd name="connsiteX3" fmla="*/ 244475 w 1600200"/>
                <a:gd name="connsiteY3" fmla="*/ 146050 h 425450"/>
                <a:gd name="connsiteX4" fmla="*/ 15875 w 1600200"/>
                <a:gd name="connsiteY4" fmla="*/ 374650 h 425450"/>
                <a:gd name="connsiteX5" fmla="*/ 149225 w 1600200"/>
                <a:gd name="connsiteY5" fmla="*/ 336550 h 425450"/>
                <a:gd name="connsiteX6" fmla="*/ 434975 w 1600200"/>
                <a:gd name="connsiteY6" fmla="*/ 279400 h 425450"/>
                <a:gd name="connsiteX7" fmla="*/ 758825 w 1600200"/>
                <a:gd name="connsiteY7" fmla="*/ 374650 h 425450"/>
                <a:gd name="connsiteX8" fmla="*/ 1101725 w 1600200"/>
                <a:gd name="connsiteY8" fmla="*/ 412750 h 425450"/>
                <a:gd name="connsiteX9" fmla="*/ 1349375 w 1600200"/>
                <a:gd name="connsiteY9" fmla="*/ 298450 h 425450"/>
                <a:gd name="connsiteX10" fmla="*/ 1577975 w 1600200"/>
                <a:gd name="connsiteY10" fmla="*/ 2603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200" h="425450">
                  <a:moveTo>
                    <a:pt x="1577975" y="260350"/>
                  </a:moveTo>
                  <a:cubicBezTo>
                    <a:pt x="1555750" y="222250"/>
                    <a:pt x="1346200" y="111125"/>
                    <a:pt x="1216025" y="69850"/>
                  </a:cubicBezTo>
                  <a:cubicBezTo>
                    <a:pt x="1085850" y="28575"/>
                    <a:pt x="958850" y="0"/>
                    <a:pt x="796925" y="12700"/>
                  </a:cubicBezTo>
                  <a:cubicBezTo>
                    <a:pt x="635000" y="25400"/>
                    <a:pt x="374650" y="85725"/>
                    <a:pt x="244475" y="146050"/>
                  </a:cubicBezTo>
                  <a:cubicBezTo>
                    <a:pt x="114300" y="206375"/>
                    <a:pt x="31750" y="342900"/>
                    <a:pt x="15875" y="374650"/>
                  </a:cubicBezTo>
                  <a:cubicBezTo>
                    <a:pt x="0" y="406400"/>
                    <a:pt x="79375" y="352425"/>
                    <a:pt x="149225" y="336550"/>
                  </a:cubicBezTo>
                  <a:cubicBezTo>
                    <a:pt x="219075" y="320675"/>
                    <a:pt x="333375" y="273050"/>
                    <a:pt x="434975" y="279400"/>
                  </a:cubicBezTo>
                  <a:cubicBezTo>
                    <a:pt x="536575" y="285750"/>
                    <a:pt x="647700" y="352425"/>
                    <a:pt x="758825" y="374650"/>
                  </a:cubicBezTo>
                  <a:cubicBezTo>
                    <a:pt x="869950" y="396875"/>
                    <a:pt x="1003300" y="425450"/>
                    <a:pt x="1101725" y="412750"/>
                  </a:cubicBezTo>
                  <a:cubicBezTo>
                    <a:pt x="1200150" y="400050"/>
                    <a:pt x="1270000" y="317500"/>
                    <a:pt x="1349375" y="298450"/>
                  </a:cubicBezTo>
                  <a:cubicBezTo>
                    <a:pt x="1428750" y="279400"/>
                    <a:pt x="1600200" y="298450"/>
                    <a:pt x="1577975" y="26035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4" name="Ellipse 4"/>
            <p:cNvSpPr/>
            <p:nvPr/>
          </p:nvSpPr>
          <p:spPr>
            <a:xfrm rot="19742716">
              <a:off x="5596524" y="4185750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85" name="Groupe 323"/>
          <p:cNvGrpSpPr/>
          <p:nvPr/>
        </p:nvGrpSpPr>
        <p:grpSpPr>
          <a:xfrm>
            <a:off x="2643174" y="3597228"/>
            <a:ext cx="403276" cy="260400"/>
            <a:chOff x="2223103" y="3366119"/>
            <a:chExt cx="403276" cy="260400"/>
          </a:xfrm>
        </p:grpSpPr>
        <p:sp>
          <p:nvSpPr>
            <p:cNvPr id="272" name="Ellipse 271"/>
            <p:cNvSpPr/>
            <p:nvPr/>
          </p:nvSpPr>
          <p:spPr>
            <a:xfrm rot="21000000">
              <a:off x="2365979" y="33661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21" name="Ellipse 320"/>
            <p:cNvSpPr/>
            <p:nvPr/>
          </p:nvSpPr>
          <p:spPr>
            <a:xfrm rot="21000000">
              <a:off x="2518379" y="35185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23" name="Ellipse 322"/>
            <p:cNvSpPr/>
            <p:nvPr/>
          </p:nvSpPr>
          <p:spPr>
            <a:xfrm rot="21000000">
              <a:off x="2223103" y="3508995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</p:grpSp>
      <p:sp>
        <p:nvSpPr>
          <p:cNvPr id="325" name="ZoneTexte 324"/>
          <p:cNvSpPr txBox="1"/>
          <p:nvPr/>
        </p:nvSpPr>
        <p:spPr>
          <a:xfrm>
            <a:off x="2643174" y="3294877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Constantia" pitchFamily="18" charset="0"/>
              </a:rPr>
              <a:t>C3a, C5a</a:t>
            </a:r>
            <a:endParaRPr lang="fr-FR" sz="1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29" name="Ellipse 328"/>
          <p:cNvSpPr/>
          <p:nvPr/>
        </p:nvSpPr>
        <p:spPr>
          <a:xfrm rot="21000000">
            <a:off x="3008921" y="352675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onstantia" pitchFamily="18" charset="0"/>
              </a:rPr>
              <a:t>!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330" name="Ellipse 329"/>
          <p:cNvSpPr/>
          <p:nvPr/>
        </p:nvSpPr>
        <p:spPr>
          <a:xfrm rot="21000000">
            <a:off x="2761269" y="3793459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onstantia" pitchFamily="18" charset="0"/>
              </a:rPr>
              <a:t>!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331" name="ZoneTexte 330"/>
          <p:cNvSpPr txBox="1"/>
          <p:nvPr/>
        </p:nvSpPr>
        <p:spPr>
          <a:xfrm>
            <a:off x="2071670" y="414338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Activation des CE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2" name="ZoneTexte 331"/>
          <p:cNvSpPr txBox="1"/>
          <p:nvPr/>
        </p:nvSpPr>
        <p:spPr>
          <a:xfrm>
            <a:off x="6000760" y="450057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CE activée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86" name="Groupe 337"/>
          <p:cNvGrpSpPr/>
          <p:nvPr/>
        </p:nvGrpSpPr>
        <p:grpSpPr>
          <a:xfrm>
            <a:off x="6490333" y="3651871"/>
            <a:ext cx="484240" cy="546152"/>
            <a:chOff x="6490333" y="3651871"/>
            <a:chExt cx="484240" cy="546152"/>
          </a:xfrm>
        </p:grpSpPr>
        <p:sp>
          <p:nvSpPr>
            <p:cNvPr id="333" name="Ellipse 332"/>
            <p:cNvSpPr/>
            <p:nvPr/>
          </p:nvSpPr>
          <p:spPr>
            <a:xfrm rot="21000000">
              <a:off x="6652259" y="3937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34" name="Ellipse 333"/>
            <p:cNvSpPr/>
            <p:nvPr/>
          </p:nvSpPr>
          <p:spPr>
            <a:xfrm rot="21000000">
              <a:off x="6804659" y="40900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35" name="Ellipse 334"/>
            <p:cNvSpPr/>
            <p:nvPr/>
          </p:nvSpPr>
          <p:spPr>
            <a:xfrm rot="21000000">
              <a:off x="6866573" y="386618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36" name="Ellipse 335"/>
            <p:cNvSpPr/>
            <p:nvPr/>
          </p:nvSpPr>
          <p:spPr>
            <a:xfrm rot="21000000">
              <a:off x="6490333" y="3937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337" name="Ellipse 336"/>
            <p:cNvSpPr/>
            <p:nvPr/>
          </p:nvSpPr>
          <p:spPr>
            <a:xfrm rot="21000000">
              <a:off x="6661783" y="365187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Constantia" pitchFamily="18" charset="0"/>
                </a:rPr>
                <a:t>!</a:t>
              </a:r>
              <a:endParaRPr lang="fr-FR" dirty="0">
                <a:latin typeface="Constantia" pitchFamily="18" charset="0"/>
              </a:endParaRPr>
            </a:p>
          </p:txBody>
        </p:sp>
      </p:grpSp>
      <p:sp>
        <p:nvSpPr>
          <p:cNvPr id="339" name="ZoneTexte 338"/>
          <p:cNvSpPr txBox="1"/>
          <p:nvPr/>
        </p:nvSpPr>
        <p:spPr>
          <a:xfrm>
            <a:off x="5786446" y="314324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Facteur de </a:t>
            </a:r>
          </a:p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Von Willebrand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87" name="Groupe 197"/>
          <p:cNvGrpSpPr/>
          <p:nvPr/>
        </p:nvGrpSpPr>
        <p:grpSpPr>
          <a:xfrm>
            <a:off x="6500826" y="3714752"/>
            <a:ext cx="1269372" cy="414654"/>
            <a:chOff x="9144000" y="5214950"/>
            <a:chExt cx="1269372" cy="414654"/>
          </a:xfrm>
        </p:grpSpPr>
        <p:sp>
          <p:nvSpPr>
            <p:cNvPr id="341" name="Forme libre 340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2" name="Forme libre 341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3" name="Forme libre 342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4" name="Forme libre 343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5" name="Ellipse 344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6" name="Forme libre 345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7" name="Forme libre 346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8" name="Forme libre 347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49" name="Forme libre 348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0" name="Ellipse 349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1" name="Ellipse 350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2" name="Ellipse 351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3" name="Ellipse 352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4" name="Ellipse 353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5" name="Ellipse 354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6" name="Ellipse 355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7" name="Ellipse 356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8" name="Ellipse 357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59" name="Ellipse 358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0" name="Ellipse 359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1" name="Ellipse 360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2" name="Ellipse 361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3" name="Ellipse 362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4" name="Ellipse 363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5" name="Ellipse 364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6" name="Ellipse 365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7" name="Ellipse 366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8" name="Ellipse 367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69" name="Ellipse 368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88" name="Groupe 197"/>
          <p:cNvGrpSpPr/>
          <p:nvPr/>
        </p:nvGrpSpPr>
        <p:grpSpPr>
          <a:xfrm>
            <a:off x="6500826" y="3357562"/>
            <a:ext cx="1269372" cy="414654"/>
            <a:chOff x="9144000" y="5214950"/>
            <a:chExt cx="1269372" cy="414654"/>
          </a:xfrm>
        </p:grpSpPr>
        <p:sp>
          <p:nvSpPr>
            <p:cNvPr id="371" name="Forme libre 370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2" name="Forme libre 371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3" name="Forme libre 372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4" name="Forme libre 373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5" name="Ellipse 374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6" name="Forme libre 375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7" name="Forme libre 376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8" name="Forme libre 377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79" name="Forme libre 378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0" name="Ellipse 379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1" name="Ellipse 380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2" name="Ellipse 381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3" name="Ellipse 382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4" name="Ellipse 383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5" name="Ellipse 384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6" name="Ellipse 385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7" name="Ellipse 386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8" name="Ellipse 387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89" name="Ellipse 388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0" name="Ellipse 389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1" name="Ellipse 390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2" name="Ellipse 391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3" name="Ellipse 392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4" name="Ellipse 393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5" name="Ellipse 394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6" name="Ellipse 395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7" name="Ellipse 396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8" name="Ellipse 397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399" name="Ellipse 398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89" name="Groupe 197"/>
          <p:cNvGrpSpPr/>
          <p:nvPr/>
        </p:nvGrpSpPr>
        <p:grpSpPr>
          <a:xfrm rot="20961582">
            <a:off x="6242443" y="3615100"/>
            <a:ext cx="1269372" cy="414654"/>
            <a:chOff x="9144000" y="5214950"/>
            <a:chExt cx="1269372" cy="414654"/>
          </a:xfrm>
        </p:grpSpPr>
        <p:sp>
          <p:nvSpPr>
            <p:cNvPr id="401" name="Forme libre 400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2" name="Forme libre 401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3" name="Forme libre 402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4" name="Forme libre 403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5" name="Ellipse 404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6" name="Forme libre 405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7" name="Forme libre 406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8" name="Forme libre 407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09" name="Forme libre 408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0" name="Ellipse 409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1" name="Ellipse 410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2" name="Ellipse 411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3" name="Ellipse 412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4" name="Ellipse 413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5" name="Ellipse 414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6" name="Ellipse 415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7" name="Ellipse 416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8" name="Ellipse 417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19" name="Ellipse 418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0" name="Ellipse 419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1" name="Ellipse 420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2" name="Ellipse 421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3" name="Ellipse 422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4" name="Ellipse 423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5" name="Ellipse 424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6" name="Ellipse 425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7" name="Ellipse 426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8" name="Ellipse 427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29" name="Ellipse 428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430" name="ZoneTexte 429"/>
          <p:cNvSpPr txBox="1"/>
          <p:nvPr/>
        </p:nvSpPr>
        <p:spPr>
          <a:xfrm>
            <a:off x="6500826" y="2928934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nstantia" pitchFamily="18" charset="0"/>
              </a:rPr>
              <a:t>Thrombose</a:t>
            </a:r>
            <a:endParaRPr lang="fr-FR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429124" y="1214422"/>
            <a:ext cx="4286280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1714480" y="6478809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CAI J, TERASAKI PI. Hum Immunol 2005a, 66 : 334-342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204 L -0.00555 0.06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278 L 0.01423 0.097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4.07407E-6 L -0.0974 0.107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1528 0.15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2917 0.227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1" grpId="0" animBg="1"/>
      <p:bldP spid="132" grpId="0" animBg="1"/>
      <p:bldP spid="259" grpId="0" animBg="1"/>
      <p:bldP spid="325" grpId="0"/>
      <p:bldP spid="329" grpId="0" animBg="1"/>
      <p:bldP spid="330" grpId="0" animBg="1"/>
      <p:bldP spid="331" grpId="0"/>
      <p:bldP spid="339" grpId="0"/>
      <p:bldP spid="430" grpId="0"/>
      <p:bldP spid="2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428736"/>
            <a:ext cx="4857784" cy="489364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solidFill>
                <a:srgbClr val="FFC000"/>
              </a:solidFill>
              <a:latin typeface="Constant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solidFill>
                <a:srgbClr val="FFC000"/>
              </a:solidFill>
              <a:latin typeface="Constant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  <a:cs typeface="Consolas" pitchFamily="49" charset="0"/>
              </a:rPr>
              <a:t> </a:t>
            </a: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Cyanose dès le </a:t>
            </a:r>
            <a:r>
              <a:rPr lang="fr-FR" sz="1600" dirty="0" err="1" smtClean="0">
                <a:latin typeface="Constantia" pitchFamily="18" charset="0"/>
                <a:cs typeface="Consolas" pitchFamily="49" charset="0"/>
              </a:rPr>
              <a:t>déclampage</a:t>
            </a: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 artériel.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latin typeface="Constant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 Anurie postopératoire immédiate.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latin typeface="Constant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 Les techniques d’imagerie « Echo doppler, scintigraphie rénale au technétium-DTPA et IRM »: Absence de  vascularisation rénale.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 L’artériographie: Un aspect en « arbre mort ».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latin typeface="Constantia" pitchFamily="18" charset="0"/>
              <a:cs typeface="Consolas" pitchFamily="49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CAT  </a:t>
            </a:r>
            <a:r>
              <a:rPr lang="fr-FR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la </a:t>
            </a:r>
            <a:r>
              <a:rPr lang="fr-FR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détransplantation</a:t>
            </a:r>
            <a:r>
              <a:rPr lang="fr-FR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 en urgence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1600" dirty="0" smtClean="0"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  <a:cs typeface="Consolas" pitchFamily="49" charset="0"/>
              </a:rPr>
              <a:t>A- Rejet Hyper aigu</a:t>
            </a:r>
            <a:endParaRPr lang="fr-FR" sz="1600" dirty="0"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1714488"/>
            <a:ext cx="23436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 </a:t>
            </a:r>
            <a:endParaRPr lang="fr-FR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480" y="1571612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Diagnostic</a:t>
            </a:r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14752"/>
            <a:ext cx="3000396" cy="2000264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2928958" cy="1859054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143636" y="1071546"/>
            <a:ext cx="144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u="sng" dirty="0" smtClean="0">
                <a:latin typeface="Constantia" pitchFamily="18" charset="0"/>
              </a:rPr>
              <a:t>Macroscopie</a:t>
            </a:r>
            <a:endParaRPr lang="fr-FR" u="sng" dirty="0">
              <a:latin typeface="Constant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6512" y="3357562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u="sng" dirty="0" smtClean="0">
                <a:latin typeface="Constantia" pitchFamily="18" charset="0"/>
              </a:rPr>
              <a:t>Biopsie</a:t>
            </a:r>
            <a:endParaRPr lang="fr-FR" u="sng" dirty="0">
              <a:latin typeface="Constant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380" y="5857892"/>
            <a:ext cx="3571900" cy="83099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</a:rPr>
              <a:t>Hémorragie Interstitielle.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F41818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Nécrose glomérulaire et tubulaire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grpSp>
        <p:nvGrpSpPr>
          <p:cNvPr id="7" name="Groupe 22"/>
          <p:cNvGrpSpPr/>
          <p:nvPr/>
        </p:nvGrpSpPr>
        <p:grpSpPr>
          <a:xfrm>
            <a:off x="500034" y="1357298"/>
            <a:ext cx="8072494" cy="5034827"/>
            <a:chOff x="285720" y="1428736"/>
            <a:chExt cx="8072494" cy="4367884"/>
          </a:xfrm>
        </p:grpSpPr>
        <p:sp>
          <p:nvSpPr>
            <p:cNvPr id="22" name="Rectangle 21"/>
            <p:cNvSpPr/>
            <p:nvPr/>
          </p:nvSpPr>
          <p:spPr>
            <a:xfrm>
              <a:off x="357158" y="1428736"/>
              <a:ext cx="7715304" cy="142542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8596" y="1571612"/>
              <a:ext cx="7715304" cy="934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solidFill>
                    <a:srgbClr val="FFC000"/>
                  </a:solidFill>
                  <a:latin typeface="Constantia" pitchFamily="18" charset="0"/>
                </a:rPr>
                <a:t> </a:t>
              </a:r>
              <a:r>
                <a:rPr lang="fr-FR" sz="1600" dirty="0" smtClean="0">
                  <a:latin typeface="Constantia" pitchFamily="18" charset="0"/>
                </a:rPr>
                <a:t>Se manifeste dans les 2 semaines à  3 mois suivant la transplantation</a:t>
              </a:r>
            </a:p>
            <a:p>
              <a:pPr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Comporte une entité: RA accéléré en rapport avec  une réponse anamnestique</a:t>
              </a:r>
            </a:p>
            <a:p>
              <a:pPr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Son incidence a diminué au cours des 10-15  dernières  années</a:t>
              </a:r>
            </a:p>
            <a:p>
              <a:pPr>
                <a:buFont typeface="Wingdings" pitchFamily="2" charset="2"/>
                <a:buChar char="Ø"/>
              </a:pPr>
              <a:endParaRPr lang="fr-FR" sz="1600" dirty="0">
                <a:latin typeface="Constantia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596" y="2172435"/>
              <a:ext cx="41506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solidFill>
                    <a:srgbClr val="FFC000"/>
                  </a:solidFill>
                  <a:latin typeface="Constantia" pitchFamily="18" charset="0"/>
                </a:rPr>
                <a:t> </a:t>
              </a:r>
              <a:r>
                <a:rPr lang="fr-FR" sz="1600" dirty="0" smtClean="0">
                  <a:latin typeface="Constantia" pitchFamily="18" charset="0"/>
                </a:rPr>
                <a:t>Fréquence: 10-15% de l’ensemble des rejets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00298" y="2857496"/>
              <a:ext cx="2928958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fr-FR" sz="1600" dirty="0" smtClean="0">
                <a:latin typeface="Constantia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5720" y="4000503"/>
              <a:ext cx="3419500" cy="400510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600" dirty="0" smtClean="0">
                  <a:latin typeface="Constantia" pitchFamily="18" charset="0"/>
                </a:rPr>
                <a:t>Rejet aigu cellulaire « </a:t>
              </a:r>
              <a:r>
                <a:rPr lang="fr-FR" sz="1600" dirty="0" smtClean="0">
                  <a:solidFill>
                    <a:srgbClr val="FF0000"/>
                  </a:solidFill>
                  <a:latin typeface="Constantia" pitchFamily="18" charset="0"/>
                </a:rPr>
                <a:t>RAC</a:t>
              </a:r>
              <a:r>
                <a:rPr lang="fr-FR" sz="1600" dirty="0" smtClean="0">
                  <a:latin typeface="Constantia" pitchFamily="18" charset="0"/>
                </a:rPr>
                <a:t> »: 90%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9092" y="4000503"/>
              <a:ext cx="3929122" cy="400510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600" dirty="0" smtClean="0">
                  <a:solidFill>
                    <a:srgbClr val="40F028"/>
                  </a:solidFill>
                  <a:latin typeface="Constantia" pitchFamily="18" charset="0"/>
                </a:rPr>
                <a:t>        </a:t>
              </a:r>
              <a:r>
                <a:rPr lang="fr-FR" sz="1600" dirty="0" smtClean="0">
                  <a:latin typeface="Constantia" pitchFamily="18" charset="0"/>
                </a:rPr>
                <a:t>Rejet aigu humoral « </a:t>
              </a:r>
              <a:r>
                <a:rPr lang="fr-FR" sz="1600" dirty="0" smtClean="0">
                  <a:solidFill>
                    <a:srgbClr val="FF0000"/>
                  </a:solidFill>
                  <a:latin typeface="Constantia" pitchFamily="18" charset="0"/>
                </a:rPr>
                <a:t>RAH </a:t>
              </a:r>
              <a:r>
                <a:rPr lang="fr-FR" sz="1600" dirty="0" smtClean="0">
                  <a:latin typeface="Constantia" pitchFamily="18" charset="0"/>
                </a:rPr>
                <a:t>»: 20-30%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85918" y="5429264"/>
              <a:ext cx="4786346" cy="367356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600" dirty="0" smtClean="0">
                  <a:latin typeface="Constantia" pitchFamily="18" charset="0"/>
                </a:rPr>
                <a:t>Détermination du type de rejet: </a:t>
              </a:r>
              <a:r>
                <a:rPr lang="fr-FR" sz="1600" dirty="0" smtClean="0">
                  <a:solidFill>
                    <a:srgbClr val="FF0000"/>
                  </a:solidFill>
                  <a:latin typeface="Constantia" pitchFamily="18" charset="0"/>
                </a:rPr>
                <a:t>Biopsie du greffon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14744" y="3071810"/>
            <a:ext cx="1219950" cy="3693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Rejet aigu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16200000" flipH="1">
            <a:off x="4786314" y="3571876"/>
            <a:ext cx="642942" cy="642942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3143240" y="3571876"/>
            <a:ext cx="714380" cy="57150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18" idx="0"/>
          </p:cNvCxnSpPr>
          <p:nvPr/>
        </p:nvCxnSpPr>
        <p:spPr>
          <a:xfrm rot="10800000" flipV="1">
            <a:off x="4393406" y="5072074"/>
            <a:ext cx="1250169" cy="8966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18" idx="0"/>
          </p:cNvCxnSpPr>
          <p:nvPr/>
        </p:nvCxnSpPr>
        <p:spPr>
          <a:xfrm>
            <a:off x="3143240" y="4929198"/>
            <a:ext cx="1250165" cy="103947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86050" y="1285860"/>
            <a:ext cx="3357586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Rejet aigu cellulaire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841242"/>
            <a:ext cx="3786214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  <a:cs typeface="Times New Roman" pitchFamily="18" charset="0"/>
              </a:rPr>
              <a:t>Résultat d’e la</a:t>
            </a:r>
            <a:r>
              <a:rPr lang="fr-FR" sz="1600" dirty="0" smtClean="0">
                <a:solidFill>
                  <a:srgbClr val="219B1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  <a:cs typeface="Times New Roman" pitchFamily="18" charset="0"/>
              </a:rPr>
              <a:t>Réponse cellulaire déclenchée suite à  l’allo reconnaissance direct.</a:t>
            </a:r>
            <a:r>
              <a:rPr lang="fr-FR" sz="1600" dirty="0" smtClean="0">
                <a:solidFill>
                  <a:srgbClr val="219B11"/>
                </a:solidFill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  <a:cs typeface="Times New Roman" pitchFamily="18" charset="0"/>
              </a:rPr>
              <a:t>Infiltration massive du greffon par des cellules mononuclées (lymphocytes T activés et macrophages, NK).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  <a:cs typeface="Times New Roman" pitchFamily="18" charset="0"/>
              </a:rPr>
              <a:t>Prédominance cellulaire des LT cytotoxiques: CD8+, CD4+.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  <a:cs typeface="Times New Roman" pitchFamily="18" charset="0"/>
              </a:rPr>
              <a:t>DTH (hypersensibilité retardé).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4572000" y="2786058"/>
            <a:ext cx="4286280" cy="353943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i="1" dirty="0" smtClean="0">
                <a:latin typeface="Constantia" pitchFamily="18" charset="0"/>
              </a:rPr>
              <a:t> Clinique: IRA.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i="1" dirty="0" smtClean="0">
                <a:latin typeface="Constantia" pitchFamily="18" charset="0"/>
              </a:rPr>
              <a:t> Eliminer les </a:t>
            </a:r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autres causes d’IRA </a:t>
            </a:r>
            <a:r>
              <a:rPr lang="fr-FR" sz="1600" i="1" dirty="0" smtClean="0">
                <a:latin typeface="Constantia" pitchFamily="18" charset="0"/>
              </a:rPr>
              <a:t>« Obstructive, infectieuse, toxique… »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i="1" dirty="0" smtClean="0">
                <a:latin typeface="Constantia" pitchFamily="18" charset="0"/>
              </a:rPr>
              <a:t> Critères Histologiques:</a:t>
            </a:r>
          </a:p>
          <a:p>
            <a:pPr marL="266700" indent="-95250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i="1" dirty="0" smtClean="0">
                <a:latin typeface="Constantia" pitchFamily="18" charset="0"/>
              </a:rPr>
              <a:t> Infiltrat cellulaire de l’</a:t>
            </a:r>
            <a:r>
              <a:rPr lang="fr-FR" sz="1600" i="1" dirty="0" err="1" smtClean="0">
                <a:latin typeface="Constantia" pitchFamily="18" charset="0"/>
              </a:rPr>
              <a:t>interstitium</a:t>
            </a:r>
            <a:r>
              <a:rPr lang="fr-FR" sz="1600" i="1" dirty="0" smtClean="0">
                <a:latin typeface="Constantia" pitchFamily="18" charset="0"/>
              </a:rPr>
              <a:t>.</a:t>
            </a:r>
          </a:p>
          <a:p>
            <a:pPr marL="266700" indent="-95250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i="1" dirty="0" smtClean="0">
                <a:latin typeface="Constantia" pitchFamily="18" charset="0"/>
              </a:rPr>
              <a:t> Nécrose tubulaire.</a:t>
            </a:r>
          </a:p>
          <a:p>
            <a:pPr marL="266700" indent="-95250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i="1" dirty="0" smtClean="0">
                <a:latin typeface="Constantia" pitchFamily="18" charset="0"/>
              </a:rPr>
              <a:t> Lésion glomérulaire et vasculaire.</a:t>
            </a:r>
            <a:endParaRPr lang="fr-FR" sz="1600" i="1" dirty="0">
              <a:latin typeface="Constantia" pitchFamily="18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5572132" y="2000240"/>
            <a:ext cx="2143140" cy="369332"/>
          </a:xfrm>
          <a:prstGeom prst="rect">
            <a:avLst/>
          </a:prstGeom>
          <a:noFill/>
          <a:ln>
            <a:solidFill>
              <a:srgbClr val="E74B6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Diagnostic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llipse 187"/>
          <p:cNvSpPr/>
          <p:nvPr/>
        </p:nvSpPr>
        <p:spPr>
          <a:xfrm rot="15587622">
            <a:off x="7616287" y="5923628"/>
            <a:ext cx="288289" cy="185042"/>
          </a:xfrm>
          <a:prstGeom prst="ellipse">
            <a:avLst/>
          </a:prstGeom>
          <a:solidFill>
            <a:srgbClr val="24CF07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187" name="Ellipse 186"/>
          <p:cNvSpPr/>
          <p:nvPr/>
        </p:nvSpPr>
        <p:spPr>
          <a:xfrm rot="15587622">
            <a:off x="8259230" y="6066505"/>
            <a:ext cx="288289" cy="185042"/>
          </a:xfrm>
          <a:prstGeom prst="ellipse">
            <a:avLst/>
          </a:prstGeom>
          <a:solidFill>
            <a:srgbClr val="24CF07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186" name="Ellipse 185"/>
          <p:cNvSpPr/>
          <p:nvPr/>
        </p:nvSpPr>
        <p:spPr>
          <a:xfrm rot="15587622">
            <a:off x="7902040" y="5923630"/>
            <a:ext cx="288289" cy="185042"/>
          </a:xfrm>
          <a:prstGeom prst="ellipse">
            <a:avLst/>
          </a:prstGeom>
          <a:solidFill>
            <a:srgbClr val="24CF07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grpSp>
        <p:nvGrpSpPr>
          <p:cNvPr id="126" name="Groupe 21"/>
          <p:cNvGrpSpPr/>
          <p:nvPr/>
        </p:nvGrpSpPr>
        <p:grpSpPr>
          <a:xfrm rot="13347882">
            <a:off x="6922464" y="1560529"/>
            <a:ext cx="394781" cy="555924"/>
            <a:chOff x="1634935" y="2025251"/>
            <a:chExt cx="510095" cy="1014015"/>
          </a:xfrm>
          <a:effectLst>
            <a:outerShdw blurRad="50800" dist="177800" sx="1000" sy="1000" algn="ctr" rotWithShape="0">
              <a:srgbClr val="000000"/>
            </a:outerShdw>
          </a:effectLst>
        </p:grpSpPr>
        <p:grpSp>
          <p:nvGrpSpPr>
            <p:cNvPr id="127" name="Groupe 20"/>
            <p:cNvGrpSpPr/>
            <p:nvPr/>
          </p:nvGrpSpPr>
          <p:grpSpPr>
            <a:xfrm>
              <a:off x="1823611" y="2323734"/>
              <a:ext cx="134938" cy="715532"/>
              <a:chOff x="1856562" y="2285992"/>
              <a:chExt cx="134938" cy="715174"/>
            </a:xfrm>
          </p:grpSpPr>
          <p:cxnSp>
            <p:nvCxnSpPr>
              <p:cNvPr id="134" name="Connecteur droit 133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rot="5400000" flipH="1" flipV="1">
                <a:off x="163351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132" name="Connecteur droit 131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130" name="Connecteur droit 129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Chevron 124"/>
          <p:cNvSpPr/>
          <p:nvPr/>
        </p:nvSpPr>
        <p:spPr>
          <a:xfrm rot="8672358" flipH="1">
            <a:off x="6502857" y="2050995"/>
            <a:ext cx="471709" cy="157819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600" kern="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grpSp>
        <p:nvGrpSpPr>
          <p:cNvPr id="2" name="Groupe 36"/>
          <p:cNvGrpSpPr/>
          <p:nvPr/>
        </p:nvGrpSpPr>
        <p:grpSpPr>
          <a:xfrm>
            <a:off x="4122266" y="1788496"/>
            <a:ext cx="1499021" cy="633716"/>
            <a:chOff x="3518952" y="1729538"/>
            <a:chExt cx="1499022" cy="6926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Chevron 6"/>
            <p:cNvSpPr/>
            <p:nvPr/>
          </p:nvSpPr>
          <p:spPr>
            <a:xfrm rot="480000">
              <a:off x="4621974" y="1941105"/>
              <a:ext cx="396000" cy="108000"/>
            </a:xfrm>
            <a:prstGeom prst="chevron">
              <a:avLst/>
            </a:prstGeom>
            <a:grpFill/>
            <a:ln w="9525" cap="flat" cmpd="sng" algn="ctr">
              <a:solidFill>
                <a:srgbClr val="CC99FF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harsh" dir="t"/>
            </a:scene3d>
            <a:sp3d prstMaterial="dkEdge">
              <a:bevelT w="139700" prst="artDeco"/>
              <a:bevelB w="139700" prst="relaxedInset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ysClr val="windowText" lastClr="000000"/>
                </a:solidFill>
                <a:latin typeface="Constantia" pitchFamily="18" charset="0"/>
              </a:endParaRPr>
            </a:p>
          </p:txBody>
        </p:sp>
        <p:grpSp>
          <p:nvGrpSpPr>
            <p:cNvPr id="3" name="Groupe 32"/>
            <p:cNvGrpSpPr/>
            <p:nvPr/>
          </p:nvGrpSpPr>
          <p:grpSpPr>
            <a:xfrm rot="15587622">
              <a:off x="3717520" y="1530970"/>
              <a:ext cx="692674" cy="1089810"/>
              <a:chOff x="6879041" y="2214554"/>
              <a:chExt cx="834954" cy="1248921"/>
            </a:xfrm>
            <a:grpFill/>
          </p:grpSpPr>
          <p:sp>
            <p:nvSpPr>
              <p:cNvPr id="30" name="Forme libre 29"/>
              <p:cNvSpPr/>
              <p:nvPr/>
            </p:nvSpPr>
            <p:spPr>
              <a:xfrm rot="13548463">
                <a:off x="6990554" y="2745691"/>
                <a:ext cx="477346" cy="599441"/>
              </a:xfrm>
              <a:custGeom>
                <a:avLst/>
                <a:gdLst>
                  <a:gd name="connsiteX0" fmla="*/ 90984 w 1282889"/>
                  <a:gd name="connsiteY0" fmla="*/ 15922 h 1678674"/>
                  <a:gd name="connsiteX1" fmla="*/ 131928 w 1282889"/>
                  <a:gd name="connsiteY1" fmla="*/ 152399 h 1678674"/>
                  <a:gd name="connsiteX2" fmla="*/ 90984 w 1282889"/>
                  <a:gd name="connsiteY2" fmla="*/ 234286 h 1678674"/>
                  <a:gd name="connsiteX3" fmla="*/ 9098 w 1282889"/>
                  <a:gd name="connsiteY3" fmla="*/ 316173 h 1678674"/>
                  <a:gd name="connsiteX4" fmla="*/ 36393 w 1282889"/>
                  <a:gd name="connsiteY4" fmla="*/ 384411 h 1678674"/>
                  <a:gd name="connsiteX5" fmla="*/ 36393 w 1282889"/>
                  <a:gd name="connsiteY5" fmla="*/ 479946 h 1678674"/>
                  <a:gd name="connsiteX6" fmla="*/ 22746 w 1282889"/>
                  <a:gd name="connsiteY6" fmla="*/ 507241 h 1678674"/>
                  <a:gd name="connsiteX7" fmla="*/ 159223 w 1282889"/>
                  <a:gd name="connsiteY7" fmla="*/ 630071 h 1678674"/>
                  <a:gd name="connsiteX8" fmla="*/ 1073623 w 1282889"/>
                  <a:gd name="connsiteY8" fmla="*/ 1517176 h 1678674"/>
                  <a:gd name="connsiteX9" fmla="*/ 1128214 w 1282889"/>
                  <a:gd name="connsiteY9" fmla="*/ 1599062 h 1678674"/>
                  <a:gd name="connsiteX10" fmla="*/ 1182805 w 1282889"/>
                  <a:gd name="connsiteY10" fmla="*/ 1640005 h 1678674"/>
                  <a:gd name="connsiteX11" fmla="*/ 1251044 w 1282889"/>
                  <a:gd name="connsiteY11" fmla="*/ 1585414 h 1678674"/>
                  <a:gd name="connsiteX12" fmla="*/ 1223749 w 1282889"/>
                  <a:gd name="connsiteY12" fmla="*/ 1462584 h 1678674"/>
                  <a:gd name="connsiteX13" fmla="*/ 896202 w 1282889"/>
                  <a:gd name="connsiteY13" fmla="*/ 1175981 h 1678674"/>
                  <a:gd name="connsiteX14" fmla="*/ 391235 w 1282889"/>
                  <a:gd name="connsiteY14" fmla="*/ 657367 h 1678674"/>
                  <a:gd name="connsiteX15" fmla="*/ 404883 w 1282889"/>
                  <a:gd name="connsiteY15" fmla="*/ 452650 h 1678674"/>
                  <a:gd name="connsiteX16" fmla="*/ 363940 w 1282889"/>
                  <a:gd name="connsiteY16" fmla="*/ 206990 h 1678674"/>
                  <a:gd name="connsiteX17" fmla="*/ 172871 w 1282889"/>
                  <a:gd name="connsiteY17" fmla="*/ 56865 h 1678674"/>
                  <a:gd name="connsiteX18" fmla="*/ 90984 w 1282889"/>
                  <a:gd name="connsiteY18" fmla="*/ 15922 h 167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2889" h="1678674">
                    <a:moveTo>
                      <a:pt x="90984" y="15922"/>
                    </a:moveTo>
                    <a:cubicBezTo>
                      <a:pt x="84160" y="31844"/>
                      <a:pt x="131928" y="116005"/>
                      <a:pt x="131928" y="152399"/>
                    </a:cubicBezTo>
                    <a:cubicBezTo>
                      <a:pt x="131928" y="188793"/>
                      <a:pt x="111456" y="206990"/>
                      <a:pt x="90984" y="234286"/>
                    </a:cubicBezTo>
                    <a:cubicBezTo>
                      <a:pt x="70512" y="261582"/>
                      <a:pt x="18196" y="291152"/>
                      <a:pt x="9098" y="316173"/>
                    </a:cubicBezTo>
                    <a:cubicBezTo>
                      <a:pt x="0" y="341194"/>
                      <a:pt x="31844" y="357116"/>
                      <a:pt x="36393" y="384411"/>
                    </a:cubicBezTo>
                    <a:cubicBezTo>
                      <a:pt x="40942" y="411706"/>
                      <a:pt x="38667" y="459474"/>
                      <a:pt x="36393" y="479946"/>
                    </a:cubicBezTo>
                    <a:cubicBezTo>
                      <a:pt x="34119" y="500418"/>
                      <a:pt x="2274" y="482220"/>
                      <a:pt x="22746" y="507241"/>
                    </a:cubicBezTo>
                    <a:cubicBezTo>
                      <a:pt x="43218" y="532262"/>
                      <a:pt x="159223" y="630071"/>
                      <a:pt x="159223" y="630071"/>
                    </a:cubicBezTo>
                    <a:lnTo>
                      <a:pt x="1073623" y="1517176"/>
                    </a:lnTo>
                    <a:cubicBezTo>
                      <a:pt x="1235121" y="1678674"/>
                      <a:pt x="1110017" y="1578591"/>
                      <a:pt x="1128214" y="1599062"/>
                    </a:cubicBezTo>
                    <a:cubicBezTo>
                      <a:pt x="1146411" y="1619534"/>
                      <a:pt x="1162333" y="1642280"/>
                      <a:pt x="1182805" y="1640005"/>
                    </a:cubicBezTo>
                    <a:cubicBezTo>
                      <a:pt x="1203277" y="1637730"/>
                      <a:pt x="1244220" y="1614984"/>
                      <a:pt x="1251044" y="1585414"/>
                    </a:cubicBezTo>
                    <a:cubicBezTo>
                      <a:pt x="1257868" y="1555844"/>
                      <a:pt x="1282889" y="1530823"/>
                      <a:pt x="1223749" y="1462584"/>
                    </a:cubicBezTo>
                    <a:cubicBezTo>
                      <a:pt x="1164609" y="1394345"/>
                      <a:pt x="1034954" y="1310184"/>
                      <a:pt x="896202" y="1175981"/>
                    </a:cubicBezTo>
                    <a:cubicBezTo>
                      <a:pt x="757450" y="1041778"/>
                      <a:pt x="473121" y="777922"/>
                      <a:pt x="391235" y="657367"/>
                    </a:cubicBezTo>
                    <a:cubicBezTo>
                      <a:pt x="309349" y="536812"/>
                      <a:pt x="409432" y="527713"/>
                      <a:pt x="404883" y="452650"/>
                    </a:cubicBezTo>
                    <a:cubicBezTo>
                      <a:pt x="400334" y="377587"/>
                      <a:pt x="402609" y="272954"/>
                      <a:pt x="363940" y="206990"/>
                    </a:cubicBezTo>
                    <a:cubicBezTo>
                      <a:pt x="325271" y="141026"/>
                      <a:pt x="220638" y="88710"/>
                      <a:pt x="172871" y="56865"/>
                    </a:cubicBezTo>
                    <a:cubicBezTo>
                      <a:pt x="125104" y="25020"/>
                      <a:pt x="97808" y="0"/>
                      <a:pt x="90984" y="159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31" name="Forme libre 30"/>
              <p:cNvSpPr/>
              <p:nvPr/>
            </p:nvSpPr>
            <p:spPr>
              <a:xfrm rot="13548463">
                <a:off x="7084959" y="2808867"/>
                <a:ext cx="629690" cy="467046"/>
              </a:xfrm>
              <a:custGeom>
                <a:avLst/>
                <a:gdLst>
                  <a:gd name="connsiteX0" fmla="*/ 489044 w 1692322"/>
                  <a:gd name="connsiteY0" fmla="*/ 31845 h 1307910"/>
                  <a:gd name="connsiteX1" fmla="*/ 393510 w 1692322"/>
                  <a:gd name="connsiteY1" fmla="*/ 59140 h 1307910"/>
                  <a:gd name="connsiteX2" fmla="*/ 311623 w 1692322"/>
                  <a:gd name="connsiteY2" fmla="*/ 18197 h 1307910"/>
                  <a:gd name="connsiteX3" fmla="*/ 270680 w 1692322"/>
                  <a:gd name="connsiteY3" fmla="*/ 113731 h 1307910"/>
                  <a:gd name="connsiteX4" fmla="*/ 134203 w 1692322"/>
                  <a:gd name="connsiteY4" fmla="*/ 141027 h 1307910"/>
                  <a:gd name="connsiteX5" fmla="*/ 11373 w 1692322"/>
                  <a:gd name="connsiteY5" fmla="*/ 31845 h 1307910"/>
                  <a:gd name="connsiteX6" fmla="*/ 65964 w 1692322"/>
                  <a:gd name="connsiteY6" fmla="*/ 195618 h 1307910"/>
                  <a:gd name="connsiteX7" fmla="*/ 161498 w 1692322"/>
                  <a:gd name="connsiteY7" fmla="*/ 318448 h 1307910"/>
                  <a:gd name="connsiteX8" fmla="*/ 393510 w 1692322"/>
                  <a:gd name="connsiteY8" fmla="*/ 413982 h 1307910"/>
                  <a:gd name="connsiteX9" fmla="*/ 721056 w 1692322"/>
                  <a:gd name="connsiteY9" fmla="*/ 413982 h 1307910"/>
                  <a:gd name="connsiteX10" fmla="*/ 748352 w 1692322"/>
                  <a:gd name="connsiteY10" fmla="*/ 441278 h 1307910"/>
                  <a:gd name="connsiteX11" fmla="*/ 966716 w 1692322"/>
                  <a:gd name="connsiteY11" fmla="*/ 714233 h 1307910"/>
                  <a:gd name="connsiteX12" fmla="*/ 1458035 w 1692322"/>
                  <a:gd name="connsiteY12" fmla="*/ 1219200 h 1307910"/>
                  <a:gd name="connsiteX13" fmla="*/ 1580865 w 1692322"/>
                  <a:gd name="connsiteY13" fmla="*/ 1246495 h 1307910"/>
                  <a:gd name="connsiteX14" fmla="*/ 1649104 w 1692322"/>
                  <a:gd name="connsiteY14" fmla="*/ 1178257 h 1307910"/>
                  <a:gd name="connsiteX15" fmla="*/ 1321558 w 1692322"/>
                  <a:gd name="connsiteY15" fmla="*/ 864358 h 1307910"/>
                  <a:gd name="connsiteX16" fmla="*/ 966716 w 1692322"/>
                  <a:gd name="connsiteY16" fmla="*/ 509516 h 1307910"/>
                  <a:gd name="connsiteX17" fmla="*/ 693761 w 1692322"/>
                  <a:gd name="connsiteY17" fmla="*/ 250209 h 1307910"/>
                  <a:gd name="connsiteX18" fmla="*/ 489044 w 1692322"/>
                  <a:gd name="connsiteY18" fmla="*/ 31845 h 130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2322" h="1307910">
                    <a:moveTo>
                      <a:pt x="489044" y="31845"/>
                    </a:moveTo>
                    <a:cubicBezTo>
                      <a:pt x="439002" y="0"/>
                      <a:pt x="423080" y="61415"/>
                      <a:pt x="393510" y="59140"/>
                    </a:cubicBezTo>
                    <a:cubicBezTo>
                      <a:pt x="363940" y="56865"/>
                      <a:pt x="332095" y="9099"/>
                      <a:pt x="311623" y="18197"/>
                    </a:cubicBezTo>
                    <a:cubicBezTo>
                      <a:pt x="291151" y="27295"/>
                      <a:pt x="300250" y="93259"/>
                      <a:pt x="270680" y="113731"/>
                    </a:cubicBezTo>
                    <a:cubicBezTo>
                      <a:pt x="241110" y="134203"/>
                      <a:pt x="177421" y="154675"/>
                      <a:pt x="134203" y="141027"/>
                    </a:cubicBezTo>
                    <a:cubicBezTo>
                      <a:pt x="90985" y="127379"/>
                      <a:pt x="22746" y="22747"/>
                      <a:pt x="11373" y="31845"/>
                    </a:cubicBezTo>
                    <a:cubicBezTo>
                      <a:pt x="0" y="40944"/>
                      <a:pt x="40943" y="147851"/>
                      <a:pt x="65964" y="195618"/>
                    </a:cubicBezTo>
                    <a:cubicBezTo>
                      <a:pt x="90985" y="243385"/>
                      <a:pt x="106907" y="282054"/>
                      <a:pt x="161498" y="318448"/>
                    </a:cubicBezTo>
                    <a:cubicBezTo>
                      <a:pt x="216089" y="354842"/>
                      <a:pt x="300250" y="398060"/>
                      <a:pt x="393510" y="413982"/>
                    </a:cubicBezTo>
                    <a:cubicBezTo>
                      <a:pt x="486770" y="429904"/>
                      <a:pt x="661916" y="409433"/>
                      <a:pt x="721056" y="413982"/>
                    </a:cubicBezTo>
                    <a:cubicBezTo>
                      <a:pt x="780196" y="418531"/>
                      <a:pt x="707409" y="391236"/>
                      <a:pt x="748352" y="441278"/>
                    </a:cubicBezTo>
                    <a:cubicBezTo>
                      <a:pt x="789295" y="491320"/>
                      <a:pt x="848436" y="584579"/>
                      <a:pt x="966716" y="714233"/>
                    </a:cubicBezTo>
                    <a:cubicBezTo>
                      <a:pt x="1084996" y="843887"/>
                      <a:pt x="1355677" y="1130490"/>
                      <a:pt x="1458035" y="1219200"/>
                    </a:cubicBezTo>
                    <a:cubicBezTo>
                      <a:pt x="1560393" y="1307910"/>
                      <a:pt x="1549020" y="1253319"/>
                      <a:pt x="1580865" y="1246495"/>
                    </a:cubicBezTo>
                    <a:cubicBezTo>
                      <a:pt x="1612710" y="1239671"/>
                      <a:pt x="1692322" y="1241946"/>
                      <a:pt x="1649104" y="1178257"/>
                    </a:cubicBezTo>
                    <a:cubicBezTo>
                      <a:pt x="1605886" y="1114568"/>
                      <a:pt x="1435289" y="975815"/>
                      <a:pt x="1321558" y="864358"/>
                    </a:cubicBezTo>
                    <a:cubicBezTo>
                      <a:pt x="1207827" y="752901"/>
                      <a:pt x="1071349" y="611874"/>
                      <a:pt x="966716" y="509516"/>
                    </a:cubicBezTo>
                    <a:cubicBezTo>
                      <a:pt x="862083" y="407158"/>
                      <a:pt x="773373" y="329821"/>
                      <a:pt x="693761" y="250209"/>
                    </a:cubicBezTo>
                    <a:cubicBezTo>
                      <a:pt x="614149" y="170597"/>
                      <a:pt x="539086" y="63690"/>
                      <a:pt x="489044" y="318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harsh" dir="t"/>
              </a:scene3d>
              <a:sp3d prstMaterial="dkEdge">
                <a:bevelT w="139700" prst="artDeco"/>
                <a:bevelB w="139700" prst="relaxedIns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879041" y="2214554"/>
                <a:ext cx="834954" cy="64294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990891" y="2302172"/>
                <a:ext cx="619259" cy="441488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>
              <a:xfrm rot="16800000">
                <a:off x="7253786" y="3344383"/>
                <a:ext cx="108000" cy="130184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9FF33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</p:grpSp>
      <p:sp>
        <p:nvSpPr>
          <p:cNvPr id="38" name="Chevron 37"/>
          <p:cNvSpPr/>
          <p:nvPr/>
        </p:nvSpPr>
        <p:spPr>
          <a:xfrm rot="6397009">
            <a:off x="5954571" y="6300409"/>
            <a:ext cx="522860" cy="71438"/>
          </a:xfrm>
          <a:prstGeom prst="chevron">
            <a:avLst/>
          </a:prstGeom>
          <a:solidFill>
            <a:srgbClr val="40F028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grpSp>
        <p:nvGrpSpPr>
          <p:cNvPr id="5" name="Groupe 279"/>
          <p:cNvGrpSpPr/>
          <p:nvPr/>
        </p:nvGrpSpPr>
        <p:grpSpPr>
          <a:xfrm>
            <a:off x="6605454" y="5680160"/>
            <a:ext cx="324000" cy="592844"/>
            <a:chOff x="4361139" y="4830116"/>
            <a:chExt cx="403160" cy="730605"/>
          </a:xfrm>
        </p:grpSpPr>
        <p:grpSp>
          <p:nvGrpSpPr>
            <p:cNvPr id="6" name="Groupe 278"/>
            <p:cNvGrpSpPr/>
            <p:nvPr/>
          </p:nvGrpSpPr>
          <p:grpSpPr>
            <a:xfrm rot="1020000">
              <a:off x="4410614" y="5053843"/>
              <a:ext cx="353758" cy="506907"/>
              <a:chOff x="8613366" y="1505835"/>
              <a:chExt cx="471859" cy="604523"/>
            </a:xfrm>
          </p:grpSpPr>
          <p:sp>
            <p:nvSpPr>
              <p:cNvPr id="45" name="Forme libre 44"/>
              <p:cNvSpPr/>
              <p:nvPr/>
            </p:nvSpPr>
            <p:spPr>
              <a:xfrm rot="19338332" flipH="1">
                <a:off x="8761614" y="1626313"/>
                <a:ext cx="46338" cy="484045"/>
              </a:xfrm>
              <a:custGeom>
                <a:avLst/>
                <a:gdLst>
                  <a:gd name="connsiteX0" fmla="*/ 0 w 66907"/>
                  <a:gd name="connsiteY0" fmla="*/ 0 h 799170"/>
                  <a:gd name="connsiteX1" fmla="*/ 22303 w 66907"/>
                  <a:gd name="connsiteY1" fmla="*/ 669073 h 799170"/>
                  <a:gd name="connsiteX2" fmla="*/ 66907 w 66907"/>
                  <a:gd name="connsiteY2" fmla="*/ 780585 h 79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07" h="799170">
                    <a:moveTo>
                      <a:pt x="0" y="0"/>
                    </a:moveTo>
                    <a:cubicBezTo>
                      <a:pt x="5576" y="269488"/>
                      <a:pt x="11152" y="538976"/>
                      <a:pt x="22303" y="669073"/>
                    </a:cubicBezTo>
                    <a:cubicBezTo>
                      <a:pt x="33454" y="799170"/>
                      <a:pt x="50180" y="789877"/>
                      <a:pt x="66907" y="780585"/>
                    </a:cubicBezTo>
                  </a:path>
                </a:pathLst>
              </a:cu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 rot="19338332" flipH="1">
                <a:off x="8613366" y="1690455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>
              <a:xfrm rot="19338332" flipH="1">
                <a:off x="8695980" y="1782759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 rot="19338332" flipH="1">
                <a:off x="8778593" y="1875063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9" name="Forme libre 48"/>
              <p:cNvSpPr/>
              <p:nvPr/>
            </p:nvSpPr>
            <p:spPr>
              <a:xfrm rot="19338332" flipH="1">
                <a:off x="8844748" y="1561861"/>
                <a:ext cx="46338" cy="484045"/>
              </a:xfrm>
              <a:custGeom>
                <a:avLst/>
                <a:gdLst>
                  <a:gd name="connsiteX0" fmla="*/ 0 w 66907"/>
                  <a:gd name="connsiteY0" fmla="*/ 0 h 799170"/>
                  <a:gd name="connsiteX1" fmla="*/ 22303 w 66907"/>
                  <a:gd name="connsiteY1" fmla="*/ 669073 h 799170"/>
                  <a:gd name="connsiteX2" fmla="*/ 66907 w 66907"/>
                  <a:gd name="connsiteY2" fmla="*/ 780585 h 79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07" h="799170">
                    <a:moveTo>
                      <a:pt x="0" y="0"/>
                    </a:moveTo>
                    <a:cubicBezTo>
                      <a:pt x="5576" y="269488"/>
                      <a:pt x="11152" y="538976"/>
                      <a:pt x="22303" y="669073"/>
                    </a:cubicBezTo>
                    <a:cubicBezTo>
                      <a:pt x="33454" y="799170"/>
                      <a:pt x="50180" y="789877"/>
                      <a:pt x="66907" y="780585"/>
                    </a:cubicBezTo>
                  </a:path>
                </a:pathLst>
              </a:cu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 rot="19338332" flipH="1">
                <a:off x="8696499" y="1626003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 rot="19338332" flipH="1">
                <a:off x="8779113" y="1718307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 rot="19338332" flipH="1">
                <a:off x="8861727" y="1810612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3" name="Forme libre 52"/>
              <p:cNvSpPr/>
              <p:nvPr/>
            </p:nvSpPr>
            <p:spPr>
              <a:xfrm rot="19338332" flipH="1">
                <a:off x="8919817" y="1505835"/>
                <a:ext cx="46338" cy="484045"/>
              </a:xfrm>
              <a:custGeom>
                <a:avLst/>
                <a:gdLst>
                  <a:gd name="connsiteX0" fmla="*/ 0 w 66907"/>
                  <a:gd name="connsiteY0" fmla="*/ 0 h 799170"/>
                  <a:gd name="connsiteX1" fmla="*/ 22303 w 66907"/>
                  <a:gd name="connsiteY1" fmla="*/ 669073 h 799170"/>
                  <a:gd name="connsiteX2" fmla="*/ 66907 w 66907"/>
                  <a:gd name="connsiteY2" fmla="*/ 780585 h 79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907" h="799170">
                    <a:moveTo>
                      <a:pt x="0" y="0"/>
                    </a:moveTo>
                    <a:cubicBezTo>
                      <a:pt x="5576" y="269488"/>
                      <a:pt x="11152" y="538976"/>
                      <a:pt x="22303" y="669073"/>
                    </a:cubicBezTo>
                    <a:cubicBezTo>
                      <a:pt x="33454" y="799170"/>
                      <a:pt x="50180" y="789877"/>
                      <a:pt x="66907" y="780585"/>
                    </a:cubicBezTo>
                  </a:path>
                </a:pathLst>
              </a:cu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 rot="19338332" flipH="1">
                <a:off x="8771568" y="1569977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5" name="Ellipse 54"/>
              <p:cNvSpPr/>
              <p:nvPr/>
            </p:nvSpPr>
            <p:spPr>
              <a:xfrm rot="19338332" flipH="1">
                <a:off x="8854183" y="1662282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 rot="19338332" flipH="1">
                <a:off x="8936796" y="1754586"/>
                <a:ext cx="148429" cy="86538"/>
              </a:xfrm>
              <a:prstGeom prst="ellipse">
                <a:avLst/>
              </a:prstGeom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" name="Groupe 111"/>
            <p:cNvGrpSpPr/>
            <p:nvPr/>
          </p:nvGrpSpPr>
          <p:grpSpPr>
            <a:xfrm rot="60000">
              <a:off x="4361139" y="4830107"/>
              <a:ext cx="247750" cy="397757"/>
              <a:chOff x="7584619" y="1860564"/>
              <a:chExt cx="247750" cy="389960"/>
            </a:xfrm>
          </p:grpSpPr>
          <p:sp>
            <p:nvSpPr>
              <p:cNvPr id="42" name="Chevron 41"/>
              <p:cNvSpPr/>
              <p:nvPr/>
            </p:nvSpPr>
            <p:spPr>
              <a:xfrm rot="14418332">
                <a:off x="7469079" y="2054844"/>
                <a:ext cx="311220" cy="8014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 rot="14418332">
                <a:off x="7549719" y="2018530"/>
                <a:ext cx="311220" cy="8014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44" name="Chevron 43"/>
              <p:cNvSpPr/>
              <p:nvPr/>
            </p:nvSpPr>
            <p:spPr>
              <a:xfrm rot="14418332">
                <a:off x="7636689" y="1976104"/>
                <a:ext cx="311220" cy="8014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Constantia" pitchFamily="18" charset="0"/>
                </a:endParaRPr>
              </a:p>
            </p:txBody>
          </p:sp>
        </p:grpSp>
      </p:grpSp>
      <p:sp>
        <p:nvSpPr>
          <p:cNvPr id="57" name="Chevron 56"/>
          <p:cNvSpPr/>
          <p:nvPr/>
        </p:nvSpPr>
        <p:spPr>
          <a:xfrm rot="16200000">
            <a:off x="3761590" y="5241653"/>
            <a:ext cx="522859" cy="71438"/>
          </a:xfrm>
          <a:prstGeom prst="chevron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58" name="Chevron 57"/>
          <p:cNvSpPr/>
          <p:nvPr/>
        </p:nvSpPr>
        <p:spPr>
          <a:xfrm rot="5400000">
            <a:off x="3761590" y="5917933"/>
            <a:ext cx="522859" cy="71438"/>
          </a:xfrm>
          <a:prstGeom prst="chevron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CC99FF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585685" y="5689639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grpSp>
        <p:nvGrpSpPr>
          <p:cNvPr id="9" name="Groupe 98"/>
          <p:cNvGrpSpPr/>
          <p:nvPr/>
        </p:nvGrpSpPr>
        <p:grpSpPr>
          <a:xfrm>
            <a:off x="5229023" y="3150925"/>
            <a:ext cx="642942" cy="415112"/>
            <a:chOff x="1300138" y="3253944"/>
            <a:chExt cx="985846" cy="675122"/>
          </a:xfrm>
          <a:solidFill>
            <a:srgbClr val="00B050"/>
          </a:solidFill>
        </p:grpSpPr>
        <p:sp>
          <p:nvSpPr>
            <p:cNvPr id="62" name="Ellipse 61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grpSp>
        <p:nvGrpSpPr>
          <p:cNvPr id="10" name="Groupe 98"/>
          <p:cNvGrpSpPr/>
          <p:nvPr/>
        </p:nvGrpSpPr>
        <p:grpSpPr>
          <a:xfrm>
            <a:off x="3228759" y="3150925"/>
            <a:ext cx="642942" cy="415112"/>
            <a:chOff x="1300138" y="3253944"/>
            <a:chExt cx="985846" cy="675122"/>
          </a:xfrm>
          <a:solidFill>
            <a:schemeClr val="accent2">
              <a:lumMod val="75000"/>
            </a:schemeClr>
          </a:solidFill>
        </p:grpSpPr>
        <p:sp>
          <p:nvSpPr>
            <p:cNvPr id="65" name="Ellipse 64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grpSp>
        <p:nvGrpSpPr>
          <p:cNvPr id="11" name="Groupe 98"/>
          <p:cNvGrpSpPr/>
          <p:nvPr/>
        </p:nvGrpSpPr>
        <p:grpSpPr>
          <a:xfrm>
            <a:off x="1085619" y="3150925"/>
            <a:ext cx="642942" cy="415112"/>
            <a:chOff x="1300138" y="3253944"/>
            <a:chExt cx="985846" cy="675122"/>
          </a:xfrm>
          <a:solidFill>
            <a:schemeClr val="accent6"/>
          </a:solidFill>
        </p:grpSpPr>
        <p:sp>
          <p:nvSpPr>
            <p:cNvPr id="68" name="Ellipse 67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5300461" y="3188270"/>
            <a:ext cx="80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CD4</a:t>
            </a:r>
            <a:endParaRPr lang="fr-FR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281147" y="3188270"/>
            <a:ext cx="80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CD8</a:t>
            </a:r>
            <a:endParaRPr lang="fr-FR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118957" y="3207320"/>
            <a:ext cx="80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TH1</a:t>
            </a:r>
            <a:endParaRPr lang="fr-FR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12" name="Groupe 98"/>
          <p:cNvGrpSpPr/>
          <p:nvPr/>
        </p:nvGrpSpPr>
        <p:grpSpPr>
          <a:xfrm>
            <a:off x="3701549" y="4871276"/>
            <a:ext cx="642942" cy="415112"/>
            <a:chOff x="1300138" y="3253944"/>
            <a:chExt cx="985846" cy="675122"/>
          </a:xfrm>
          <a:solidFill>
            <a:schemeClr val="accent2">
              <a:lumMod val="75000"/>
            </a:schemeClr>
          </a:solidFill>
        </p:grpSpPr>
        <p:sp>
          <p:nvSpPr>
            <p:cNvPr id="74" name="Ellipse 73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 rot="1995897" flipH="1">
            <a:off x="4310524" y="5200320"/>
            <a:ext cx="58474" cy="15409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77" name="Ellipse 76"/>
          <p:cNvSpPr/>
          <p:nvPr/>
        </p:nvSpPr>
        <p:spPr>
          <a:xfrm rot="20759952">
            <a:off x="4273965" y="5435366"/>
            <a:ext cx="114301" cy="522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78" name="Ellipse 77"/>
          <p:cNvSpPr/>
          <p:nvPr/>
        </p:nvSpPr>
        <p:spPr>
          <a:xfrm rot="20759952">
            <a:off x="4493170" y="5732786"/>
            <a:ext cx="114301" cy="522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79" name="Ellipse 78"/>
          <p:cNvSpPr/>
          <p:nvPr/>
        </p:nvSpPr>
        <p:spPr>
          <a:xfrm rot="20759952">
            <a:off x="4278857" y="5589910"/>
            <a:ext cx="114301" cy="522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0" name="Triangle isocèle 79"/>
          <p:cNvSpPr/>
          <p:nvPr/>
        </p:nvSpPr>
        <p:spPr>
          <a:xfrm rot="20759952">
            <a:off x="4146809" y="5670720"/>
            <a:ext cx="142876" cy="130714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1" name="Triangle isocèle 80"/>
          <p:cNvSpPr/>
          <p:nvPr/>
        </p:nvSpPr>
        <p:spPr>
          <a:xfrm rot="20759952">
            <a:off x="4432561" y="5527845"/>
            <a:ext cx="142876" cy="130714"/>
          </a:xfrm>
          <a:prstGeom prst="triangl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995897" flipH="1">
            <a:off x="4381960" y="5873290"/>
            <a:ext cx="58474" cy="15409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grpSp>
        <p:nvGrpSpPr>
          <p:cNvPr id="13" name="Groupe 94"/>
          <p:cNvGrpSpPr/>
          <p:nvPr/>
        </p:nvGrpSpPr>
        <p:grpSpPr>
          <a:xfrm>
            <a:off x="871305" y="4896461"/>
            <a:ext cx="1214445" cy="644736"/>
            <a:chOff x="871305" y="4836477"/>
            <a:chExt cx="1214446" cy="704720"/>
          </a:xfrm>
        </p:grpSpPr>
        <p:grpSp>
          <p:nvGrpSpPr>
            <p:cNvPr id="14" name="Groupe 22"/>
            <p:cNvGrpSpPr/>
            <p:nvPr/>
          </p:nvGrpSpPr>
          <p:grpSpPr>
            <a:xfrm>
              <a:off x="871305" y="4836477"/>
              <a:ext cx="1071570" cy="704720"/>
              <a:chOff x="5339772" y="4664177"/>
              <a:chExt cx="1333164" cy="971556"/>
            </a:xfrm>
          </p:grpSpPr>
          <p:sp>
            <p:nvSpPr>
              <p:cNvPr id="84" name="Forme libre 83"/>
              <p:cNvSpPr/>
              <p:nvPr/>
            </p:nvSpPr>
            <p:spPr>
              <a:xfrm>
                <a:off x="5339772" y="4664177"/>
                <a:ext cx="1333164" cy="971556"/>
              </a:xfrm>
              <a:custGeom>
                <a:avLst/>
                <a:gdLst>
                  <a:gd name="connsiteX0" fmla="*/ 825500 w 2038350"/>
                  <a:gd name="connsiteY0" fmla="*/ 177800 h 1809750"/>
                  <a:gd name="connsiteX1" fmla="*/ 920750 w 2038350"/>
                  <a:gd name="connsiteY1" fmla="*/ 387350 h 1809750"/>
                  <a:gd name="connsiteX2" fmla="*/ 1435100 w 2038350"/>
                  <a:gd name="connsiteY2" fmla="*/ 215900 h 1809750"/>
                  <a:gd name="connsiteX3" fmla="*/ 1682750 w 2038350"/>
                  <a:gd name="connsiteY3" fmla="*/ 806450 h 1809750"/>
                  <a:gd name="connsiteX4" fmla="*/ 1968500 w 2038350"/>
                  <a:gd name="connsiteY4" fmla="*/ 844550 h 1809750"/>
                  <a:gd name="connsiteX5" fmla="*/ 1968500 w 2038350"/>
                  <a:gd name="connsiteY5" fmla="*/ 1263650 h 1809750"/>
                  <a:gd name="connsiteX6" fmla="*/ 1549400 w 2038350"/>
                  <a:gd name="connsiteY6" fmla="*/ 1435100 h 1809750"/>
                  <a:gd name="connsiteX7" fmla="*/ 1320800 w 2038350"/>
                  <a:gd name="connsiteY7" fmla="*/ 1568450 h 1809750"/>
                  <a:gd name="connsiteX8" fmla="*/ 1339850 w 2038350"/>
                  <a:gd name="connsiteY8" fmla="*/ 1778000 h 1809750"/>
                  <a:gd name="connsiteX9" fmla="*/ 882650 w 2038350"/>
                  <a:gd name="connsiteY9" fmla="*/ 1511300 h 1809750"/>
                  <a:gd name="connsiteX10" fmla="*/ 692150 w 2038350"/>
                  <a:gd name="connsiteY10" fmla="*/ 1797050 h 1809750"/>
                  <a:gd name="connsiteX11" fmla="*/ 368300 w 2038350"/>
                  <a:gd name="connsiteY11" fmla="*/ 1587500 h 1809750"/>
                  <a:gd name="connsiteX12" fmla="*/ 368300 w 2038350"/>
                  <a:gd name="connsiteY12" fmla="*/ 1073150 h 1809750"/>
                  <a:gd name="connsiteX13" fmla="*/ 6350 w 2038350"/>
                  <a:gd name="connsiteY13" fmla="*/ 673100 h 1809750"/>
                  <a:gd name="connsiteX14" fmla="*/ 406400 w 2038350"/>
                  <a:gd name="connsiteY14" fmla="*/ 596900 h 1809750"/>
                  <a:gd name="connsiteX15" fmla="*/ 368300 w 2038350"/>
                  <a:gd name="connsiteY15" fmla="*/ 63500 h 1809750"/>
                  <a:gd name="connsiteX16" fmla="*/ 596900 w 2038350"/>
                  <a:gd name="connsiteY16" fmla="*/ 215900 h 1809750"/>
                  <a:gd name="connsiteX17" fmla="*/ 768350 w 2038350"/>
                  <a:gd name="connsiteY17" fmla="*/ 158750 h 1809750"/>
                  <a:gd name="connsiteX18" fmla="*/ 825500 w 2038350"/>
                  <a:gd name="connsiteY18" fmla="*/ 17780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8350" h="1809750">
                    <a:moveTo>
                      <a:pt x="825500" y="177800"/>
                    </a:moveTo>
                    <a:cubicBezTo>
                      <a:pt x="850900" y="215900"/>
                      <a:pt x="819150" y="381000"/>
                      <a:pt x="920750" y="387350"/>
                    </a:cubicBezTo>
                    <a:cubicBezTo>
                      <a:pt x="1022350" y="393700"/>
                      <a:pt x="1308100" y="146050"/>
                      <a:pt x="1435100" y="215900"/>
                    </a:cubicBezTo>
                    <a:cubicBezTo>
                      <a:pt x="1562100" y="285750"/>
                      <a:pt x="1593850" y="701675"/>
                      <a:pt x="1682750" y="806450"/>
                    </a:cubicBezTo>
                    <a:cubicBezTo>
                      <a:pt x="1771650" y="911225"/>
                      <a:pt x="1920875" y="768350"/>
                      <a:pt x="1968500" y="844550"/>
                    </a:cubicBezTo>
                    <a:cubicBezTo>
                      <a:pt x="2016125" y="920750"/>
                      <a:pt x="2038350" y="1165225"/>
                      <a:pt x="1968500" y="1263650"/>
                    </a:cubicBezTo>
                    <a:cubicBezTo>
                      <a:pt x="1898650" y="1362075"/>
                      <a:pt x="1657350" y="1384300"/>
                      <a:pt x="1549400" y="1435100"/>
                    </a:cubicBezTo>
                    <a:cubicBezTo>
                      <a:pt x="1441450" y="1485900"/>
                      <a:pt x="1355725" y="1511300"/>
                      <a:pt x="1320800" y="1568450"/>
                    </a:cubicBezTo>
                    <a:cubicBezTo>
                      <a:pt x="1285875" y="1625600"/>
                      <a:pt x="1412875" y="1787525"/>
                      <a:pt x="1339850" y="1778000"/>
                    </a:cubicBezTo>
                    <a:cubicBezTo>
                      <a:pt x="1266825" y="1768475"/>
                      <a:pt x="990600" y="1508125"/>
                      <a:pt x="882650" y="1511300"/>
                    </a:cubicBezTo>
                    <a:cubicBezTo>
                      <a:pt x="774700" y="1514475"/>
                      <a:pt x="777875" y="1784350"/>
                      <a:pt x="692150" y="1797050"/>
                    </a:cubicBezTo>
                    <a:cubicBezTo>
                      <a:pt x="606425" y="1809750"/>
                      <a:pt x="422275" y="1708150"/>
                      <a:pt x="368300" y="1587500"/>
                    </a:cubicBezTo>
                    <a:cubicBezTo>
                      <a:pt x="314325" y="1466850"/>
                      <a:pt x="428625" y="1225550"/>
                      <a:pt x="368300" y="1073150"/>
                    </a:cubicBezTo>
                    <a:cubicBezTo>
                      <a:pt x="307975" y="920750"/>
                      <a:pt x="0" y="752475"/>
                      <a:pt x="6350" y="673100"/>
                    </a:cubicBezTo>
                    <a:cubicBezTo>
                      <a:pt x="12700" y="593725"/>
                      <a:pt x="346075" y="698500"/>
                      <a:pt x="406400" y="596900"/>
                    </a:cubicBezTo>
                    <a:cubicBezTo>
                      <a:pt x="466725" y="495300"/>
                      <a:pt x="336550" y="127000"/>
                      <a:pt x="368300" y="63500"/>
                    </a:cubicBezTo>
                    <a:cubicBezTo>
                      <a:pt x="400050" y="0"/>
                      <a:pt x="530225" y="200025"/>
                      <a:pt x="596900" y="215900"/>
                    </a:cubicBezTo>
                    <a:cubicBezTo>
                      <a:pt x="663575" y="231775"/>
                      <a:pt x="733425" y="168275"/>
                      <a:pt x="768350" y="158750"/>
                    </a:cubicBezTo>
                    <a:cubicBezTo>
                      <a:pt x="803275" y="149225"/>
                      <a:pt x="800100" y="139700"/>
                      <a:pt x="825500" y="177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  <p:sp>
            <p:nvSpPr>
              <p:cNvPr id="85" name="Forme libre 25"/>
              <p:cNvSpPr/>
              <p:nvPr/>
            </p:nvSpPr>
            <p:spPr>
              <a:xfrm>
                <a:off x="5675086" y="5008098"/>
                <a:ext cx="552734" cy="434454"/>
              </a:xfrm>
              <a:custGeom>
                <a:avLst/>
                <a:gdLst>
                  <a:gd name="connsiteX0" fmla="*/ 166048 w 552734"/>
                  <a:gd name="connsiteY0" fmla="*/ 6824 h 434454"/>
                  <a:gd name="connsiteX1" fmla="*/ 384412 w 552734"/>
                  <a:gd name="connsiteY1" fmla="*/ 20472 h 434454"/>
                  <a:gd name="connsiteX2" fmla="*/ 534537 w 552734"/>
                  <a:gd name="connsiteY2" fmla="*/ 129654 h 434454"/>
                  <a:gd name="connsiteX3" fmla="*/ 493594 w 552734"/>
                  <a:gd name="connsiteY3" fmla="*/ 334371 h 434454"/>
                  <a:gd name="connsiteX4" fmla="*/ 302525 w 552734"/>
                  <a:gd name="connsiteY4" fmla="*/ 402609 h 434454"/>
                  <a:gd name="connsiteX5" fmla="*/ 43218 w 552734"/>
                  <a:gd name="connsiteY5" fmla="*/ 402609 h 434454"/>
                  <a:gd name="connsiteX6" fmla="*/ 43218 w 552734"/>
                  <a:gd name="connsiteY6" fmla="*/ 211541 h 434454"/>
                  <a:gd name="connsiteX7" fmla="*/ 234287 w 552734"/>
                  <a:gd name="connsiteY7" fmla="*/ 279779 h 434454"/>
                  <a:gd name="connsiteX8" fmla="*/ 370764 w 552734"/>
                  <a:gd name="connsiteY8" fmla="*/ 211541 h 434454"/>
                  <a:gd name="connsiteX9" fmla="*/ 206991 w 552734"/>
                  <a:gd name="connsiteY9" fmla="*/ 184245 h 434454"/>
                  <a:gd name="connsiteX10" fmla="*/ 125104 w 552734"/>
                  <a:gd name="connsiteY10" fmla="*/ 47768 h 434454"/>
                  <a:gd name="connsiteX11" fmla="*/ 166048 w 552734"/>
                  <a:gd name="connsiteY11" fmla="*/ 6824 h 43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734" h="434454">
                    <a:moveTo>
                      <a:pt x="166048" y="6824"/>
                    </a:moveTo>
                    <a:cubicBezTo>
                      <a:pt x="209266" y="2275"/>
                      <a:pt x="322997" y="0"/>
                      <a:pt x="384412" y="20472"/>
                    </a:cubicBezTo>
                    <a:cubicBezTo>
                      <a:pt x="445827" y="40944"/>
                      <a:pt x="516340" y="77338"/>
                      <a:pt x="534537" y="129654"/>
                    </a:cubicBezTo>
                    <a:cubicBezTo>
                      <a:pt x="552734" y="181970"/>
                      <a:pt x="532263" y="288879"/>
                      <a:pt x="493594" y="334371"/>
                    </a:cubicBezTo>
                    <a:cubicBezTo>
                      <a:pt x="454925" y="379863"/>
                      <a:pt x="377588" y="391236"/>
                      <a:pt x="302525" y="402609"/>
                    </a:cubicBezTo>
                    <a:cubicBezTo>
                      <a:pt x="227462" y="413982"/>
                      <a:pt x="86436" y="434454"/>
                      <a:pt x="43218" y="402609"/>
                    </a:cubicBezTo>
                    <a:cubicBezTo>
                      <a:pt x="0" y="370764"/>
                      <a:pt x="11373" y="232013"/>
                      <a:pt x="43218" y="211541"/>
                    </a:cubicBezTo>
                    <a:cubicBezTo>
                      <a:pt x="75063" y="191069"/>
                      <a:pt x="179696" y="279779"/>
                      <a:pt x="234287" y="279779"/>
                    </a:cubicBezTo>
                    <a:cubicBezTo>
                      <a:pt x="288878" y="279779"/>
                      <a:pt x="375313" y="227463"/>
                      <a:pt x="370764" y="211541"/>
                    </a:cubicBezTo>
                    <a:cubicBezTo>
                      <a:pt x="366215" y="195619"/>
                      <a:pt x="247934" y="211540"/>
                      <a:pt x="206991" y="184245"/>
                    </a:cubicBezTo>
                    <a:cubicBezTo>
                      <a:pt x="166048" y="156950"/>
                      <a:pt x="129653" y="75063"/>
                      <a:pt x="125104" y="47768"/>
                    </a:cubicBezTo>
                    <a:cubicBezTo>
                      <a:pt x="120555" y="20473"/>
                      <a:pt x="122830" y="11373"/>
                      <a:pt x="166048" y="68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325059" y="4940691"/>
              <a:ext cx="7606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Mo</a:t>
              </a:r>
              <a:endParaRPr kumimoji="0" lang="fr-FR" sz="160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87" name="Ellipse 86"/>
          <p:cNvSpPr/>
          <p:nvPr/>
        </p:nvSpPr>
        <p:spPr>
          <a:xfrm>
            <a:off x="1738085" y="5842039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585685" y="6046829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1442809" y="5903953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799437" y="6046829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371371" y="5689639"/>
            <a:ext cx="72000" cy="658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85553" y="565136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itchFamily="18" charset="0"/>
              </a:rPr>
              <a:t>Enz Lytiques</a:t>
            </a:r>
            <a:endParaRPr lang="fr-FR" sz="1200" dirty="0">
              <a:solidFill>
                <a:schemeClr val="accent5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4005789" y="5559218"/>
            <a:ext cx="72000" cy="65872"/>
          </a:xfrm>
          <a:prstGeom prst="ellipse">
            <a:avLst/>
          </a:prstGeom>
          <a:solidFill>
            <a:srgbClr val="40F028"/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94" name="Chevron 93"/>
          <p:cNvSpPr/>
          <p:nvPr/>
        </p:nvSpPr>
        <p:spPr>
          <a:xfrm rot="17545116">
            <a:off x="6197661" y="5699341"/>
            <a:ext cx="522859" cy="71438"/>
          </a:xfrm>
          <a:prstGeom prst="chevron">
            <a:avLst/>
          </a:prstGeom>
          <a:solidFill>
            <a:srgbClr val="40F028"/>
          </a:solidFill>
          <a:ln w="9525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 prstMaterial="dkEdge">
            <a:bevelT w="139700" prst="artDeco"/>
            <a:bevelB w="139700" prst="relaxedInset"/>
          </a:sp3d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grpSp>
        <p:nvGrpSpPr>
          <p:cNvPr id="15" name="Groupe 98"/>
          <p:cNvGrpSpPr/>
          <p:nvPr/>
        </p:nvGrpSpPr>
        <p:grpSpPr>
          <a:xfrm>
            <a:off x="6215074" y="5429264"/>
            <a:ext cx="642942" cy="415112"/>
            <a:chOff x="1300138" y="3253944"/>
            <a:chExt cx="985846" cy="675122"/>
          </a:xfrm>
          <a:solidFill>
            <a:srgbClr val="00B050"/>
          </a:solidFill>
        </p:grpSpPr>
        <p:sp>
          <p:nvSpPr>
            <p:cNvPr id="96" name="Ellipse 95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ysClr val="windowText" lastClr="000000"/>
                </a:solidFill>
                <a:latin typeface="Constantia" pitchFamily="18" charset="0"/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98" name="Ellipse 97"/>
          <p:cNvSpPr/>
          <p:nvPr/>
        </p:nvSpPr>
        <p:spPr>
          <a:xfrm>
            <a:off x="6285950" y="5992818"/>
            <a:ext cx="72000" cy="65872"/>
          </a:xfrm>
          <a:prstGeom prst="ellipse">
            <a:avLst/>
          </a:prstGeom>
          <a:solidFill>
            <a:srgbClr val="40F028"/>
          </a:solidFill>
          <a:ln w="9525" cap="flat" cmpd="sng" algn="ctr">
            <a:solidFill>
              <a:srgbClr val="99FF33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 rot="175197">
            <a:off x="6775856" y="5479247"/>
            <a:ext cx="718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57339"/>
                </a:solidFill>
                <a:latin typeface="Constantia" pitchFamily="18" charset="0"/>
              </a:rPr>
              <a:t>FAS-L</a:t>
            </a:r>
            <a:endParaRPr lang="fr-FR" sz="1100" dirty="0">
              <a:solidFill>
                <a:srgbClr val="F57339"/>
              </a:solidFill>
              <a:latin typeface="Constantia" pitchFamily="18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4001382" y="5035053"/>
            <a:ext cx="1642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57339"/>
                </a:solidFill>
                <a:latin typeface="Constantia" pitchFamily="18" charset="0"/>
              </a:rPr>
              <a:t>Perforine</a:t>
            </a:r>
          </a:p>
          <a:p>
            <a:pPr algn="ctr"/>
            <a:r>
              <a:rPr lang="fr-FR" sz="1100" dirty="0" smtClean="0">
                <a:solidFill>
                  <a:srgbClr val="F57339"/>
                </a:solidFill>
                <a:latin typeface="Constantia" pitchFamily="18" charset="0"/>
              </a:rPr>
              <a:t>Granzyms</a:t>
            </a:r>
            <a:endParaRPr lang="fr-FR" sz="1100" dirty="0">
              <a:solidFill>
                <a:srgbClr val="F57339"/>
              </a:solidFill>
              <a:latin typeface="Constantia" pitchFamily="18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6267255" y="5477425"/>
            <a:ext cx="80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CD4</a:t>
            </a:r>
            <a:endParaRPr lang="fr-FR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777749" y="4930750"/>
            <a:ext cx="80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CTL</a:t>
            </a:r>
            <a:endParaRPr lang="fr-FR" sz="12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3" name="Forme libre 102"/>
          <p:cNvSpPr/>
          <p:nvPr/>
        </p:nvSpPr>
        <p:spPr>
          <a:xfrm>
            <a:off x="1419019" y="2477311"/>
            <a:ext cx="2724351" cy="520699"/>
          </a:xfrm>
          <a:custGeom>
            <a:avLst/>
            <a:gdLst>
              <a:gd name="connsiteX0" fmla="*/ 2876550 w 2876550"/>
              <a:gd name="connsiteY0" fmla="*/ 0 h 647700"/>
              <a:gd name="connsiteX1" fmla="*/ 2476500 w 2876550"/>
              <a:gd name="connsiteY1" fmla="*/ 133350 h 647700"/>
              <a:gd name="connsiteX2" fmla="*/ 1524000 w 2876550"/>
              <a:gd name="connsiteY2" fmla="*/ 152400 h 647700"/>
              <a:gd name="connsiteX3" fmla="*/ 381000 w 2876550"/>
              <a:gd name="connsiteY3" fmla="*/ 419100 h 647700"/>
              <a:gd name="connsiteX4" fmla="*/ 0 w 287655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550" h="647700">
                <a:moveTo>
                  <a:pt x="2876550" y="0"/>
                </a:moveTo>
                <a:cubicBezTo>
                  <a:pt x="2789237" y="53975"/>
                  <a:pt x="2701925" y="107950"/>
                  <a:pt x="2476500" y="133350"/>
                </a:cubicBezTo>
                <a:cubicBezTo>
                  <a:pt x="2251075" y="158750"/>
                  <a:pt x="1873250" y="104775"/>
                  <a:pt x="1524000" y="152400"/>
                </a:cubicBezTo>
                <a:cubicBezTo>
                  <a:pt x="1174750" y="200025"/>
                  <a:pt x="635000" y="336550"/>
                  <a:pt x="381000" y="419100"/>
                </a:cubicBezTo>
                <a:cubicBezTo>
                  <a:pt x="127000" y="501650"/>
                  <a:pt x="63500" y="574675"/>
                  <a:pt x="0" y="64770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4" name="Forme libre 103"/>
          <p:cNvSpPr/>
          <p:nvPr/>
        </p:nvSpPr>
        <p:spPr>
          <a:xfrm>
            <a:off x="3571669" y="2514877"/>
            <a:ext cx="895349" cy="540284"/>
          </a:xfrm>
          <a:custGeom>
            <a:avLst/>
            <a:gdLst>
              <a:gd name="connsiteX0" fmla="*/ 895350 w 895350"/>
              <a:gd name="connsiteY0" fmla="*/ 0 h 590550"/>
              <a:gd name="connsiteX1" fmla="*/ 704850 w 895350"/>
              <a:gd name="connsiteY1" fmla="*/ 209550 h 590550"/>
              <a:gd name="connsiteX2" fmla="*/ 190500 w 895350"/>
              <a:gd name="connsiteY2" fmla="*/ 304800 h 590550"/>
              <a:gd name="connsiteX3" fmla="*/ 0 w 895350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590550">
                <a:moveTo>
                  <a:pt x="895350" y="0"/>
                </a:moveTo>
                <a:cubicBezTo>
                  <a:pt x="858837" y="79375"/>
                  <a:pt x="822325" y="158750"/>
                  <a:pt x="704850" y="209550"/>
                </a:cubicBezTo>
                <a:cubicBezTo>
                  <a:pt x="587375" y="260350"/>
                  <a:pt x="307975" y="241300"/>
                  <a:pt x="190500" y="304800"/>
                </a:cubicBezTo>
                <a:cubicBezTo>
                  <a:pt x="73025" y="368300"/>
                  <a:pt x="36512" y="479425"/>
                  <a:pt x="0" y="5905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5" name="Forme libre 104"/>
          <p:cNvSpPr/>
          <p:nvPr/>
        </p:nvSpPr>
        <p:spPr>
          <a:xfrm flipH="1">
            <a:off x="4572000" y="2482581"/>
            <a:ext cx="1014212" cy="577332"/>
          </a:xfrm>
          <a:custGeom>
            <a:avLst/>
            <a:gdLst>
              <a:gd name="connsiteX0" fmla="*/ 895350 w 895350"/>
              <a:gd name="connsiteY0" fmla="*/ 0 h 590550"/>
              <a:gd name="connsiteX1" fmla="*/ 704850 w 895350"/>
              <a:gd name="connsiteY1" fmla="*/ 209550 h 590550"/>
              <a:gd name="connsiteX2" fmla="*/ 190500 w 895350"/>
              <a:gd name="connsiteY2" fmla="*/ 304800 h 590550"/>
              <a:gd name="connsiteX3" fmla="*/ 0 w 895350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590550">
                <a:moveTo>
                  <a:pt x="895350" y="0"/>
                </a:moveTo>
                <a:cubicBezTo>
                  <a:pt x="858837" y="79375"/>
                  <a:pt x="822325" y="158750"/>
                  <a:pt x="704850" y="209550"/>
                </a:cubicBezTo>
                <a:cubicBezTo>
                  <a:pt x="587375" y="260350"/>
                  <a:pt x="307975" y="241300"/>
                  <a:pt x="190500" y="304800"/>
                </a:cubicBezTo>
                <a:cubicBezTo>
                  <a:pt x="73025" y="368300"/>
                  <a:pt x="36512" y="479425"/>
                  <a:pt x="0" y="5905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728429" y="4188047"/>
            <a:ext cx="80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nstantia" pitchFamily="18" charset="0"/>
              </a:rPr>
              <a:t>IFN</a:t>
            </a:r>
            <a:r>
              <a:rPr lang="el-GR" sz="1400" dirty="0" smtClean="0">
                <a:solidFill>
                  <a:srgbClr val="FF0000"/>
                </a:solidFill>
                <a:latin typeface="Constantia" pitchFamily="18" charset="0"/>
              </a:rPr>
              <a:t>γ</a:t>
            </a:r>
            <a:endParaRPr lang="fr-FR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1514247" y="4188047"/>
            <a:ext cx="80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nstantia" pitchFamily="18" charset="0"/>
              </a:rPr>
              <a:t>TNF-</a:t>
            </a:r>
            <a:r>
              <a:rPr lang="el-GR" sz="1400" dirty="0" smtClean="0">
                <a:solidFill>
                  <a:srgbClr val="FF0000"/>
                </a:solidFill>
                <a:latin typeface="Constantia" pitchFamily="18" charset="0"/>
              </a:rPr>
              <a:t>α</a:t>
            </a:r>
            <a:endParaRPr lang="fr-FR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8" name="Forme libre 107"/>
          <p:cNvSpPr/>
          <p:nvPr/>
        </p:nvSpPr>
        <p:spPr>
          <a:xfrm>
            <a:off x="1018969" y="3640447"/>
            <a:ext cx="304800" cy="557713"/>
          </a:xfrm>
          <a:custGeom>
            <a:avLst/>
            <a:gdLst>
              <a:gd name="connsiteX0" fmla="*/ 304800 w 304800"/>
              <a:gd name="connsiteY0" fmla="*/ 0 h 609600"/>
              <a:gd name="connsiteX1" fmla="*/ 209550 w 304800"/>
              <a:gd name="connsiteY1" fmla="*/ 342900 h 609600"/>
              <a:gd name="connsiteX2" fmla="*/ 0 w 3048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09600">
                <a:moveTo>
                  <a:pt x="304800" y="0"/>
                </a:moveTo>
                <a:cubicBezTo>
                  <a:pt x="282575" y="120650"/>
                  <a:pt x="260350" y="241300"/>
                  <a:pt x="209550" y="342900"/>
                </a:cubicBezTo>
                <a:cubicBezTo>
                  <a:pt x="158750" y="444500"/>
                  <a:pt x="79375" y="527050"/>
                  <a:pt x="0" y="60960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09" name="Forme libre 108"/>
          <p:cNvSpPr/>
          <p:nvPr/>
        </p:nvSpPr>
        <p:spPr>
          <a:xfrm flipH="1">
            <a:off x="1476168" y="3757924"/>
            <a:ext cx="309749" cy="464046"/>
          </a:xfrm>
          <a:custGeom>
            <a:avLst/>
            <a:gdLst>
              <a:gd name="connsiteX0" fmla="*/ 304800 w 304800"/>
              <a:gd name="connsiteY0" fmla="*/ 0 h 609600"/>
              <a:gd name="connsiteX1" fmla="*/ 209550 w 304800"/>
              <a:gd name="connsiteY1" fmla="*/ 342900 h 609600"/>
              <a:gd name="connsiteX2" fmla="*/ 0 w 3048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09600">
                <a:moveTo>
                  <a:pt x="304800" y="0"/>
                </a:moveTo>
                <a:cubicBezTo>
                  <a:pt x="282575" y="120650"/>
                  <a:pt x="260350" y="241300"/>
                  <a:pt x="209550" y="342900"/>
                </a:cubicBezTo>
                <a:cubicBezTo>
                  <a:pt x="158750" y="444500"/>
                  <a:pt x="79375" y="527050"/>
                  <a:pt x="0" y="60960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0" name="Forme libre 109"/>
          <p:cNvSpPr/>
          <p:nvPr/>
        </p:nvSpPr>
        <p:spPr>
          <a:xfrm>
            <a:off x="1685719" y="4484725"/>
            <a:ext cx="111125" cy="418285"/>
          </a:xfrm>
          <a:custGeom>
            <a:avLst/>
            <a:gdLst>
              <a:gd name="connsiteX0" fmla="*/ 95250 w 111125"/>
              <a:gd name="connsiteY0" fmla="*/ 0 h 457200"/>
              <a:gd name="connsiteX1" fmla="*/ 95250 w 111125"/>
              <a:gd name="connsiteY1" fmla="*/ 190500 h 457200"/>
              <a:gd name="connsiteX2" fmla="*/ 0 w 11112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5" h="457200">
                <a:moveTo>
                  <a:pt x="95250" y="0"/>
                </a:moveTo>
                <a:cubicBezTo>
                  <a:pt x="103187" y="57150"/>
                  <a:pt x="111125" y="114300"/>
                  <a:pt x="95250" y="190500"/>
                </a:cubicBezTo>
                <a:cubicBezTo>
                  <a:pt x="79375" y="266700"/>
                  <a:pt x="39687" y="361950"/>
                  <a:pt x="0" y="45720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1" name="Forme libre 110"/>
          <p:cNvSpPr/>
          <p:nvPr/>
        </p:nvSpPr>
        <p:spPr>
          <a:xfrm>
            <a:off x="1038019" y="4476619"/>
            <a:ext cx="133350" cy="331142"/>
          </a:xfrm>
          <a:custGeom>
            <a:avLst/>
            <a:gdLst>
              <a:gd name="connsiteX0" fmla="*/ 0 w 133350"/>
              <a:gd name="connsiteY0" fmla="*/ 0 h 361950"/>
              <a:gd name="connsiteX1" fmla="*/ 19050 w 133350"/>
              <a:gd name="connsiteY1" fmla="*/ 171450 h 361950"/>
              <a:gd name="connsiteX2" fmla="*/ 95250 w 133350"/>
              <a:gd name="connsiteY2" fmla="*/ 304800 h 361950"/>
              <a:gd name="connsiteX3" fmla="*/ 133350 w 133350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361950">
                <a:moveTo>
                  <a:pt x="0" y="0"/>
                </a:moveTo>
                <a:cubicBezTo>
                  <a:pt x="1587" y="60325"/>
                  <a:pt x="3175" y="120650"/>
                  <a:pt x="19050" y="171450"/>
                </a:cubicBezTo>
                <a:cubicBezTo>
                  <a:pt x="34925" y="222250"/>
                  <a:pt x="76200" y="273050"/>
                  <a:pt x="95250" y="304800"/>
                </a:cubicBezTo>
                <a:cubicBezTo>
                  <a:pt x="114300" y="336550"/>
                  <a:pt x="123825" y="349250"/>
                  <a:pt x="133350" y="3619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2" name="Forme libre 111"/>
          <p:cNvSpPr/>
          <p:nvPr/>
        </p:nvSpPr>
        <p:spPr>
          <a:xfrm flipH="1">
            <a:off x="5643567" y="3771006"/>
            <a:ext cx="714381" cy="1372506"/>
          </a:xfrm>
          <a:custGeom>
            <a:avLst/>
            <a:gdLst>
              <a:gd name="connsiteX0" fmla="*/ 742950 w 742950"/>
              <a:gd name="connsiteY0" fmla="*/ 0 h 1085850"/>
              <a:gd name="connsiteX1" fmla="*/ 495300 w 742950"/>
              <a:gd name="connsiteY1" fmla="*/ 304800 h 1085850"/>
              <a:gd name="connsiteX2" fmla="*/ 190500 w 742950"/>
              <a:gd name="connsiteY2" fmla="*/ 781050 h 1085850"/>
              <a:gd name="connsiteX3" fmla="*/ 0 w 74295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1085850">
                <a:moveTo>
                  <a:pt x="742950" y="0"/>
                </a:moveTo>
                <a:cubicBezTo>
                  <a:pt x="665162" y="87312"/>
                  <a:pt x="587375" y="174625"/>
                  <a:pt x="495300" y="304800"/>
                </a:cubicBezTo>
                <a:cubicBezTo>
                  <a:pt x="403225" y="434975"/>
                  <a:pt x="273050" y="650875"/>
                  <a:pt x="190500" y="781050"/>
                </a:cubicBezTo>
                <a:cubicBezTo>
                  <a:pt x="107950" y="911225"/>
                  <a:pt x="53975" y="998537"/>
                  <a:pt x="0" y="10858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3" name="Forme libre 112"/>
          <p:cNvSpPr/>
          <p:nvPr/>
        </p:nvSpPr>
        <p:spPr>
          <a:xfrm flipH="1">
            <a:off x="3643304" y="3803326"/>
            <a:ext cx="285751" cy="952052"/>
          </a:xfrm>
          <a:custGeom>
            <a:avLst/>
            <a:gdLst>
              <a:gd name="connsiteX0" fmla="*/ 742950 w 742950"/>
              <a:gd name="connsiteY0" fmla="*/ 0 h 1085850"/>
              <a:gd name="connsiteX1" fmla="*/ 495300 w 742950"/>
              <a:gd name="connsiteY1" fmla="*/ 304800 h 1085850"/>
              <a:gd name="connsiteX2" fmla="*/ 190500 w 742950"/>
              <a:gd name="connsiteY2" fmla="*/ 781050 h 1085850"/>
              <a:gd name="connsiteX3" fmla="*/ 0 w 74295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1085850">
                <a:moveTo>
                  <a:pt x="742950" y="0"/>
                </a:moveTo>
                <a:cubicBezTo>
                  <a:pt x="665162" y="87312"/>
                  <a:pt x="587375" y="174625"/>
                  <a:pt x="495300" y="304800"/>
                </a:cubicBezTo>
                <a:cubicBezTo>
                  <a:pt x="403225" y="434975"/>
                  <a:pt x="273050" y="650875"/>
                  <a:pt x="190500" y="781050"/>
                </a:cubicBezTo>
                <a:cubicBezTo>
                  <a:pt x="107950" y="911225"/>
                  <a:pt x="53975" y="998537"/>
                  <a:pt x="0" y="10858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7" name="Forme libre 116"/>
          <p:cNvSpPr/>
          <p:nvPr/>
        </p:nvSpPr>
        <p:spPr>
          <a:xfrm>
            <a:off x="244475" y="5998125"/>
            <a:ext cx="8899525" cy="824950"/>
          </a:xfrm>
          <a:custGeom>
            <a:avLst/>
            <a:gdLst>
              <a:gd name="connsiteX0" fmla="*/ 7908925 w 7994650"/>
              <a:gd name="connsiteY0" fmla="*/ 441325 h 901700"/>
              <a:gd name="connsiteX1" fmla="*/ 7413625 w 7994650"/>
              <a:gd name="connsiteY1" fmla="*/ 269875 h 901700"/>
              <a:gd name="connsiteX2" fmla="*/ 6842125 w 7994650"/>
              <a:gd name="connsiteY2" fmla="*/ 22225 h 901700"/>
              <a:gd name="connsiteX3" fmla="*/ 6575425 w 7994650"/>
              <a:gd name="connsiteY3" fmla="*/ 136525 h 901700"/>
              <a:gd name="connsiteX4" fmla="*/ 6327775 w 7994650"/>
              <a:gd name="connsiteY4" fmla="*/ 212725 h 901700"/>
              <a:gd name="connsiteX5" fmla="*/ 6099175 w 7994650"/>
              <a:gd name="connsiteY5" fmla="*/ 307975 h 901700"/>
              <a:gd name="connsiteX6" fmla="*/ 5832475 w 7994650"/>
              <a:gd name="connsiteY6" fmla="*/ 250825 h 901700"/>
              <a:gd name="connsiteX7" fmla="*/ 4689475 w 7994650"/>
              <a:gd name="connsiteY7" fmla="*/ 231775 h 901700"/>
              <a:gd name="connsiteX8" fmla="*/ 4022725 w 7994650"/>
              <a:gd name="connsiteY8" fmla="*/ 231775 h 901700"/>
              <a:gd name="connsiteX9" fmla="*/ 3756025 w 7994650"/>
              <a:gd name="connsiteY9" fmla="*/ 79375 h 901700"/>
              <a:gd name="connsiteX10" fmla="*/ 3222625 w 7994650"/>
              <a:gd name="connsiteY10" fmla="*/ 60325 h 901700"/>
              <a:gd name="connsiteX11" fmla="*/ 2327275 w 7994650"/>
              <a:gd name="connsiteY11" fmla="*/ 307975 h 901700"/>
              <a:gd name="connsiteX12" fmla="*/ 1546225 w 7994650"/>
              <a:gd name="connsiteY12" fmla="*/ 307975 h 901700"/>
              <a:gd name="connsiteX13" fmla="*/ 1012825 w 7994650"/>
              <a:gd name="connsiteY13" fmla="*/ 155575 h 901700"/>
              <a:gd name="connsiteX14" fmla="*/ 193675 w 7994650"/>
              <a:gd name="connsiteY14" fmla="*/ 403225 h 901700"/>
              <a:gd name="connsiteX15" fmla="*/ 3175 w 7994650"/>
              <a:gd name="connsiteY15" fmla="*/ 746125 h 901700"/>
              <a:gd name="connsiteX16" fmla="*/ 212725 w 7994650"/>
              <a:gd name="connsiteY16" fmla="*/ 879475 h 901700"/>
              <a:gd name="connsiteX17" fmla="*/ 860425 w 7994650"/>
              <a:gd name="connsiteY17" fmla="*/ 879475 h 901700"/>
              <a:gd name="connsiteX18" fmla="*/ 2822575 w 7994650"/>
              <a:gd name="connsiteY18" fmla="*/ 879475 h 901700"/>
              <a:gd name="connsiteX19" fmla="*/ 5070475 w 7994650"/>
              <a:gd name="connsiteY19" fmla="*/ 860425 h 901700"/>
              <a:gd name="connsiteX20" fmla="*/ 6594475 w 7994650"/>
              <a:gd name="connsiteY20" fmla="*/ 860425 h 901700"/>
              <a:gd name="connsiteX21" fmla="*/ 7527925 w 7994650"/>
              <a:gd name="connsiteY21" fmla="*/ 860425 h 901700"/>
              <a:gd name="connsiteX22" fmla="*/ 7737475 w 7994650"/>
              <a:gd name="connsiteY22" fmla="*/ 669925 h 901700"/>
              <a:gd name="connsiteX23" fmla="*/ 7927975 w 7994650"/>
              <a:gd name="connsiteY23" fmla="*/ 498475 h 901700"/>
              <a:gd name="connsiteX24" fmla="*/ 7908925 w 7994650"/>
              <a:gd name="connsiteY24" fmla="*/ 441325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94650" h="901700">
                <a:moveTo>
                  <a:pt x="7908925" y="441325"/>
                </a:moveTo>
                <a:cubicBezTo>
                  <a:pt x="7823200" y="403225"/>
                  <a:pt x="7591425" y="339725"/>
                  <a:pt x="7413625" y="269875"/>
                </a:cubicBezTo>
                <a:cubicBezTo>
                  <a:pt x="7235825" y="200025"/>
                  <a:pt x="6981825" y="44450"/>
                  <a:pt x="6842125" y="22225"/>
                </a:cubicBezTo>
                <a:cubicBezTo>
                  <a:pt x="6702425" y="0"/>
                  <a:pt x="6661150" y="104775"/>
                  <a:pt x="6575425" y="136525"/>
                </a:cubicBezTo>
                <a:cubicBezTo>
                  <a:pt x="6489700" y="168275"/>
                  <a:pt x="6407150" y="184150"/>
                  <a:pt x="6327775" y="212725"/>
                </a:cubicBezTo>
                <a:cubicBezTo>
                  <a:pt x="6248400" y="241300"/>
                  <a:pt x="6181725" y="301625"/>
                  <a:pt x="6099175" y="307975"/>
                </a:cubicBezTo>
                <a:cubicBezTo>
                  <a:pt x="6016625" y="314325"/>
                  <a:pt x="6067425" y="263525"/>
                  <a:pt x="5832475" y="250825"/>
                </a:cubicBezTo>
                <a:cubicBezTo>
                  <a:pt x="5597525" y="238125"/>
                  <a:pt x="4991100" y="234950"/>
                  <a:pt x="4689475" y="231775"/>
                </a:cubicBezTo>
                <a:cubicBezTo>
                  <a:pt x="4387850" y="228600"/>
                  <a:pt x="4178300" y="257175"/>
                  <a:pt x="4022725" y="231775"/>
                </a:cubicBezTo>
                <a:cubicBezTo>
                  <a:pt x="3867150" y="206375"/>
                  <a:pt x="3889375" y="107950"/>
                  <a:pt x="3756025" y="79375"/>
                </a:cubicBezTo>
                <a:cubicBezTo>
                  <a:pt x="3622675" y="50800"/>
                  <a:pt x="3460750" y="22225"/>
                  <a:pt x="3222625" y="60325"/>
                </a:cubicBezTo>
                <a:cubicBezTo>
                  <a:pt x="2984500" y="98425"/>
                  <a:pt x="2606675" y="266700"/>
                  <a:pt x="2327275" y="307975"/>
                </a:cubicBezTo>
                <a:cubicBezTo>
                  <a:pt x="2047875" y="349250"/>
                  <a:pt x="1765300" y="333375"/>
                  <a:pt x="1546225" y="307975"/>
                </a:cubicBezTo>
                <a:cubicBezTo>
                  <a:pt x="1327150" y="282575"/>
                  <a:pt x="1238250" y="139700"/>
                  <a:pt x="1012825" y="155575"/>
                </a:cubicBezTo>
                <a:cubicBezTo>
                  <a:pt x="787400" y="171450"/>
                  <a:pt x="361950" y="304800"/>
                  <a:pt x="193675" y="403225"/>
                </a:cubicBezTo>
                <a:cubicBezTo>
                  <a:pt x="25400" y="501650"/>
                  <a:pt x="0" y="666750"/>
                  <a:pt x="3175" y="746125"/>
                </a:cubicBezTo>
                <a:cubicBezTo>
                  <a:pt x="6350" y="825500"/>
                  <a:pt x="69850" y="857250"/>
                  <a:pt x="212725" y="879475"/>
                </a:cubicBezTo>
                <a:cubicBezTo>
                  <a:pt x="355600" y="901700"/>
                  <a:pt x="860425" y="879475"/>
                  <a:pt x="860425" y="879475"/>
                </a:cubicBezTo>
                <a:lnTo>
                  <a:pt x="2822575" y="879475"/>
                </a:lnTo>
                <a:lnTo>
                  <a:pt x="5070475" y="860425"/>
                </a:lnTo>
                <a:lnTo>
                  <a:pt x="6594475" y="860425"/>
                </a:lnTo>
                <a:cubicBezTo>
                  <a:pt x="7004050" y="860425"/>
                  <a:pt x="7337425" y="892175"/>
                  <a:pt x="7527925" y="860425"/>
                </a:cubicBezTo>
                <a:cubicBezTo>
                  <a:pt x="7718425" y="828675"/>
                  <a:pt x="7737475" y="669925"/>
                  <a:pt x="7737475" y="669925"/>
                </a:cubicBezTo>
                <a:cubicBezTo>
                  <a:pt x="7804150" y="609600"/>
                  <a:pt x="7896225" y="530225"/>
                  <a:pt x="7927975" y="498475"/>
                </a:cubicBezTo>
                <a:cubicBezTo>
                  <a:pt x="7959725" y="466725"/>
                  <a:pt x="7994650" y="479425"/>
                  <a:pt x="7908925" y="4413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 rot="175197">
            <a:off x="6863646" y="5732150"/>
            <a:ext cx="718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57339"/>
                </a:solidFill>
                <a:latin typeface="Constantia" pitchFamily="18" charset="0"/>
              </a:rPr>
              <a:t>FAS</a:t>
            </a:r>
            <a:endParaRPr lang="fr-FR" sz="1100" dirty="0">
              <a:solidFill>
                <a:srgbClr val="F57339"/>
              </a:solidFill>
              <a:latin typeface="Constantia" pitchFamily="18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2786050" y="6241279"/>
            <a:ext cx="242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219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CE/</a:t>
            </a:r>
            <a:r>
              <a:rPr lang="fr-FR" sz="1400" dirty="0" err="1" smtClean="0">
                <a:solidFill>
                  <a:srgbClr val="219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Cépit</a:t>
            </a:r>
            <a:endParaRPr lang="fr-FR" sz="1400" dirty="0">
              <a:solidFill>
                <a:srgbClr val="219B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0" name="Forme libre 119"/>
          <p:cNvSpPr/>
          <p:nvPr/>
        </p:nvSpPr>
        <p:spPr>
          <a:xfrm rot="5400000">
            <a:off x="5411502" y="1303617"/>
            <a:ext cx="1535708" cy="1643073"/>
          </a:xfrm>
          <a:custGeom>
            <a:avLst/>
            <a:gdLst>
              <a:gd name="connsiteX0" fmla="*/ 699105 w 2276324"/>
              <a:gd name="connsiteY0" fmla="*/ 948267 h 2305352"/>
              <a:gd name="connsiteX1" fmla="*/ 408819 w 2276324"/>
              <a:gd name="connsiteY1" fmla="*/ 19352 h 2305352"/>
              <a:gd name="connsiteX2" fmla="*/ 1003905 w 2276324"/>
              <a:gd name="connsiteY2" fmla="*/ 832152 h 2305352"/>
              <a:gd name="connsiteX3" fmla="*/ 1642534 w 2276324"/>
              <a:gd name="connsiteY3" fmla="*/ 4838 h 2305352"/>
              <a:gd name="connsiteX4" fmla="*/ 1468362 w 2276324"/>
              <a:gd name="connsiteY4" fmla="*/ 803124 h 2305352"/>
              <a:gd name="connsiteX5" fmla="*/ 2208591 w 2276324"/>
              <a:gd name="connsiteY5" fmla="*/ 1267581 h 2305352"/>
              <a:gd name="connsiteX6" fmla="*/ 1874762 w 2276324"/>
              <a:gd name="connsiteY6" fmla="*/ 1296610 h 2305352"/>
              <a:gd name="connsiteX7" fmla="*/ 1381276 w 2276324"/>
              <a:gd name="connsiteY7" fmla="*/ 1253067 h 2305352"/>
              <a:gd name="connsiteX8" fmla="*/ 1628019 w 2276324"/>
              <a:gd name="connsiteY8" fmla="*/ 1732038 h 2305352"/>
              <a:gd name="connsiteX9" fmla="*/ 1294191 w 2276324"/>
              <a:gd name="connsiteY9" fmla="*/ 1514324 h 2305352"/>
              <a:gd name="connsiteX10" fmla="*/ 1178076 w 2276324"/>
              <a:gd name="connsiteY10" fmla="*/ 1485295 h 2305352"/>
              <a:gd name="connsiteX11" fmla="*/ 1279676 w 2276324"/>
              <a:gd name="connsiteY11" fmla="*/ 2196495 h 2305352"/>
              <a:gd name="connsiteX12" fmla="*/ 1120019 w 2276324"/>
              <a:gd name="connsiteY12" fmla="*/ 2138438 h 2305352"/>
              <a:gd name="connsiteX13" fmla="*/ 1003905 w 2276324"/>
              <a:gd name="connsiteY13" fmla="*/ 1920724 h 2305352"/>
              <a:gd name="connsiteX14" fmla="*/ 844248 w 2276324"/>
              <a:gd name="connsiteY14" fmla="*/ 1528838 h 2305352"/>
              <a:gd name="connsiteX15" fmla="*/ 655562 w 2276324"/>
              <a:gd name="connsiteY15" fmla="*/ 1601410 h 2305352"/>
              <a:gd name="connsiteX16" fmla="*/ 162076 w 2276324"/>
              <a:gd name="connsiteY16" fmla="*/ 2065867 h 2305352"/>
              <a:gd name="connsiteX17" fmla="*/ 365276 w 2276324"/>
              <a:gd name="connsiteY17" fmla="*/ 1659467 h 2305352"/>
              <a:gd name="connsiteX18" fmla="*/ 481391 w 2276324"/>
              <a:gd name="connsiteY18" fmla="*/ 1412724 h 2305352"/>
              <a:gd name="connsiteX19" fmla="*/ 2419 w 2276324"/>
              <a:gd name="connsiteY19" fmla="*/ 933752 h 2305352"/>
              <a:gd name="connsiteX20" fmla="*/ 495905 w 2276324"/>
              <a:gd name="connsiteY20" fmla="*/ 1049867 h 2305352"/>
              <a:gd name="connsiteX21" fmla="*/ 699105 w 2276324"/>
              <a:gd name="connsiteY21" fmla="*/ 948267 h 230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6324" h="2305352">
                <a:moveTo>
                  <a:pt x="699105" y="948267"/>
                </a:moveTo>
                <a:cubicBezTo>
                  <a:pt x="684591" y="776515"/>
                  <a:pt x="358019" y="38704"/>
                  <a:pt x="408819" y="19352"/>
                </a:cubicBezTo>
                <a:cubicBezTo>
                  <a:pt x="459619" y="0"/>
                  <a:pt x="798286" y="834571"/>
                  <a:pt x="1003905" y="832152"/>
                </a:cubicBezTo>
                <a:cubicBezTo>
                  <a:pt x="1209524" y="829733"/>
                  <a:pt x="1565125" y="9676"/>
                  <a:pt x="1642534" y="4838"/>
                </a:cubicBezTo>
                <a:cubicBezTo>
                  <a:pt x="1719943" y="0"/>
                  <a:pt x="1374019" y="592667"/>
                  <a:pt x="1468362" y="803124"/>
                </a:cubicBezTo>
                <a:cubicBezTo>
                  <a:pt x="1562705" y="1013581"/>
                  <a:pt x="2140858" y="1185333"/>
                  <a:pt x="2208591" y="1267581"/>
                </a:cubicBezTo>
                <a:cubicBezTo>
                  <a:pt x="2276324" y="1349829"/>
                  <a:pt x="2012648" y="1299029"/>
                  <a:pt x="1874762" y="1296610"/>
                </a:cubicBezTo>
                <a:cubicBezTo>
                  <a:pt x="1736876" y="1294191"/>
                  <a:pt x="1422400" y="1180496"/>
                  <a:pt x="1381276" y="1253067"/>
                </a:cubicBezTo>
                <a:cubicBezTo>
                  <a:pt x="1340152" y="1325638"/>
                  <a:pt x="1642533" y="1688495"/>
                  <a:pt x="1628019" y="1732038"/>
                </a:cubicBezTo>
                <a:cubicBezTo>
                  <a:pt x="1613505" y="1775581"/>
                  <a:pt x="1369181" y="1555448"/>
                  <a:pt x="1294191" y="1514324"/>
                </a:cubicBezTo>
                <a:cubicBezTo>
                  <a:pt x="1219201" y="1473200"/>
                  <a:pt x="1180495" y="1371600"/>
                  <a:pt x="1178076" y="1485295"/>
                </a:cubicBezTo>
                <a:cubicBezTo>
                  <a:pt x="1175657" y="1598990"/>
                  <a:pt x="1289352" y="2087638"/>
                  <a:pt x="1279676" y="2196495"/>
                </a:cubicBezTo>
                <a:cubicBezTo>
                  <a:pt x="1270000" y="2305352"/>
                  <a:pt x="1165981" y="2184400"/>
                  <a:pt x="1120019" y="2138438"/>
                </a:cubicBezTo>
                <a:cubicBezTo>
                  <a:pt x="1074057" y="2092476"/>
                  <a:pt x="1049867" y="2022324"/>
                  <a:pt x="1003905" y="1920724"/>
                </a:cubicBezTo>
                <a:cubicBezTo>
                  <a:pt x="957943" y="1819124"/>
                  <a:pt x="902305" y="1582057"/>
                  <a:pt x="844248" y="1528838"/>
                </a:cubicBezTo>
                <a:cubicBezTo>
                  <a:pt x="786191" y="1475619"/>
                  <a:pt x="769257" y="1511905"/>
                  <a:pt x="655562" y="1601410"/>
                </a:cubicBezTo>
                <a:cubicBezTo>
                  <a:pt x="541867" y="1690915"/>
                  <a:pt x="210457" y="2056191"/>
                  <a:pt x="162076" y="2065867"/>
                </a:cubicBezTo>
                <a:cubicBezTo>
                  <a:pt x="113695" y="2075543"/>
                  <a:pt x="312057" y="1768324"/>
                  <a:pt x="365276" y="1659467"/>
                </a:cubicBezTo>
                <a:cubicBezTo>
                  <a:pt x="418495" y="1550610"/>
                  <a:pt x="541867" y="1533677"/>
                  <a:pt x="481391" y="1412724"/>
                </a:cubicBezTo>
                <a:cubicBezTo>
                  <a:pt x="420915" y="1291772"/>
                  <a:pt x="0" y="994228"/>
                  <a:pt x="2419" y="933752"/>
                </a:cubicBezTo>
                <a:cubicBezTo>
                  <a:pt x="4838" y="873276"/>
                  <a:pt x="382210" y="1049867"/>
                  <a:pt x="495905" y="1049867"/>
                </a:cubicBezTo>
                <a:cubicBezTo>
                  <a:pt x="609600" y="1049867"/>
                  <a:pt x="713619" y="1120019"/>
                  <a:pt x="699105" y="94826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 rot="2808946">
            <a:off x="5927484" y="1810783"/>
            <a:ext cx="521081" cy="31228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ZoneTexte 12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2928926" y="1071546"/>
            <a:ext cx="3000396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Rejet aigu cellulaire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grpSp>
        <p:nvGrpSpPr>
          <p:cNvPr id="95" name="Groupe 98"/>
          <p:cNvGrpSpPr/>
          <p:nvPr/>
        </p:nvGrpSpPr>
        <p:grpSpPr>
          <a:xfrm>
            <a:off x="7143768" y="1285860"/>
            <a:ext cx="857256" cy="700864"/>
            <a:chOff x="1300138" y="3253944"/>
            <a:chExt cx="985846" cy="6751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4" name="Ellipse 113"/>
            <p:cNvSpPr/>
            <p:nvPr/>
          </p:nvSpPr>
          <p:spPr>
            <a:xfrm>
              <a:off x="1300138" y="3253944"/>
              <a:ext cx="985846" cy="67512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algn="ctr">
                <a:defRPr/>
              </a:pPr>
              <a:endParaRPr lang="fr-FR" sz="1600" kern="0" dirty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1416712" y="3370464"/>
              <a:ext cx="731171" cy="46358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woPt" dir="t"/>
            </a:scene3d>
            <a:sp3d prstMaterial="softEdge">
              <a:bevelT w="2730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116" name="ZoneTexte 115"/>
          <p:cNvSpPr txBox="1"/>
          <p:nvPr/>
        </p:nvSpPr>
        <p:spPr>
          <a:xfrm>
            <a:off x="7143768" y="1428736"/>
            <a:ext cx="107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onstantia" pitchFamily="18" charset="0"/>
              </a:rPr>
              <a:t>LBmém</a:t>
            </a:r>
            <a:endParaRPr lang="fr-FR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6" name="Forme libre 135"/>
          <p:cNvSpPr/>
          <p:nvPr/>
        </p:nvSpPr>
        <p:spPr>
          <a:xfrm flipH="1">
            <a:off x="7929586" y="2071678"/>
            <a:ext cx="714381" cy="1372506"/>
          </a:xfrm>
          <a:custGeom>
            <a:avLst/>
            <a:gdLst>
              <a:gd name="connsiteX0" fmla="*/ 742950 w 742950"/>
              <a:gd name="connsiteY0" fmla="*/ 0 h 1085850"/>
              <a:gd name="connsiteX1" fmla="*/ 495300 w 742950"/>
              <a:gd name="connsiteY1" fmla="*/ 304800 h 1085850"/>
              <a:gd name="connsiteX2" fmla="*/ 190500 w 742950"/>
              <a:gd name="connsiteY2" fmla="*/ 781050 h 1085850"/>
              <a:gd name="connsiteX3" fmla="*/ 0 w 74295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1085850">
                <a:moveTo>
                  <a:pt x="742950" y="0"/>
                </a:moveTo>
                <a:cubicBezTo>
                  <a:pt x="665162" y="87312"/>
                  <a:pt x="587375" y="174625"/>
                  <a:pt x="495300" y="304800"/>
                </a:cubicBezTo>
                <a:cubicBezTo>
                  <a:pt x="403225" y="434975"/>
                  <a:pt x="273050" y="650875"/>
                  <a:pt x="190500" y="781050"/>
                </a:cubicBezTo>
                <a:cubicBezTo>
                  <a:pt x="107950" y="911225"/>
                  <a:pt x="53975" y="998537"/>
                  <a:pt x="0" y="10858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grpSp>
        <p:nvGrpSpPr>
          <p:cNvPr id="137" name="Groupe 136"/>
          <p:cNvGrpSpPr/>
          <p:nvPr/>
        </p:nvGrpSpPr>
        <p:grpSpPr>
          <a:xfrm>
            <a:off x="7643834" y="3643314"/>
            <a:ext cx="1285884" cy="678661"/>
            <a:chOff x="5210680" y="5570077"/>
            <a:chExt cx="1285884" cy="678661"/>
          </a:xfrm>
        </p:grpSpPr>
        <p:sp>
          <p:nvSpPr>
            <p:cNvPr id="138" name="Arc 137"/>
            <p:cNvSpPr/>
            <p:nvPr/>
          </p:nvSpPr>
          <p:spPr>
            <a:xfrm rot="16200000">
              <a:off x="5692683" y="5794490"/>
              <a:ext cx="441130" cy="128588"/>
            </a:xfrm>
            <a:prstGeom prst="arc">
              <a:avLst>
                <a:gd name="adj1" fmla="val 10967252"/>
                <a:gd name="adj2" fmla="val 21509117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39" name="Arc 138"/>
            <p:cNvSpPr/>
            <p:nvPr/>
          </p:nvSpPr>
          <p:spPr>
            <a:xfrm rot="16200000">
              <a:off x="5591956" y="5794490"/>
              <a:ext cx="441130" cy="128588"/>
            </a:xfrm>
            <a:prstGeom prst="arc">
              <a:avLst>
                <a:gd name="adj1" fmla="val 10967252"/>
                <a:gd name="adj2" fmla="val 21509117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40" name="Arc 139"/>
            <p:cNvSpPr/>
            <p:nvPr/>
          </p:nvSpPr>
          <p:spPr>
            <a:xfrm rot="16200000">
              <a:off x="5483727" y="5794490"/>
              <a:ext cx="441130" cy="128588"/>
            </a:xfrm>
            <a:prstGeom prst="arc">
              <a:avLst>
                <a:gd name="adj1" fmla="val 10967252"/>
                <a:gd name="adj2" fmla="val 21509117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41" name="Ellipse 140"/>
            <p:cNvSpPr/>
            <p:nvPr/>
          </p:nvSpPr>
          <p:spPr>
            <a:xfrm rot="10800000">
              <a:off x="5210680" y="5570077"/>
              <a:ext cx="1285884" cy="678661"/>
            </a:xfrm>
            <a:prstGeom prst="ellipse">
              <a:avLst/>
            </a:prstGeom>
            <a:solidFill>
              <a:schemeClr val="accent6">
                <a:alpha val="72000"/>
              </a:scheme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42" name="Ellipse 141"/>
            <p:cNvSpPr/>
            <p:nvPr/>
          </p:nvSpPr>
          <p:spPr>
            <a:xfrm rot="10800000">
              <a:off x="6025763" y="5706085"/>
              <a:ext cx="385765" cy="339331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43" name="Groupe 145"/>
          <p:cNvGrpSpPr>
            <a:grpSpLocks/>
          </p:cNvGrpSpPr>
          <p:nvPr/>
        </p:nvGrpSpPr>
        <p:grpSpPr bwMode="auto">
          <a:xfrm rot="21001690">
            <a:off x="8160583" y="5010669"/>
            <a:ext cx="133701" cy="204346"/>
            <a:chOff x="928662" y="1357297"/>
            <a:chExt cx="642943" cy="428628"/>
          </a:xfrm>
        </p:grpSpPr>
        <p:cxnSp>
          <p:nvCxnSpPr>
            <p:cNvPr id="144" name="Connecteur droit 143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0" name="Groupe 145"/>
          <p:cNvGrpSpPr>
            <a:grpSpLocks/>
          </p:cNvGrpSpPr>
          <p:nvPr/>
        </p:nvGrpSpPr>
        <p:grpSpPr bwMode="auto">
          <a:xfrm rot="21001690">
            <a:off x="8660648" y="4939230"/>
            <a:ext cx="133701" cy="204346"/>
            <a:chOff x="928662" y="1357297"/>
            <a:chExt cx="642943" cy="428628"/>
          </a:xfrm>
        </p:grpSpPr>
        <p:cxnSp>
          <p:nvCxnSpPr>
            <p:cNvPr id="151" name="Connecteur droit 150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7" name="Groupe 145"/>
          <p:cNvGrpSpPr>
            <a:grpSpLocks/>
          </p:cNvGrpSpPr>
          <p:nvPr/>
        </p:nvGrpSpPr>
        <p:grpSpPr bwMode="auto">
          <a:xfrm rot="21001690">
            <a:off x="7731955" y="5010669"/>
            <a:ext cx="133701" cy="204346"/>
            <a:chOff x="928662" y="1357297"/>
            <a:chExt cx="642943" cy="428628"/>
          </a:xfrm>
        </p:grpSpPr>
        <p:cxnSp>
          <p:nvCxnSpPr>
            <p:cNvPr id="158" name="Connecteur droit 157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4" name="Groupe 145"/>
          <p:cNvGrpSpPr>
            <a:grpSpLocks/>
          </p:cNvGrpSpPr>
          <p:nvPr/>
        </p:nvGrpSpPr>
        <p:grpSpPr bwMode="auto">
          <a:xfrm rot="21001690">
            <a:off x="8303458" y="5725048"/>
            <a:ext cx="133701" cy="204346"/>
            <a:chOff x="928662" y="1357297"/>
            <a:chExt cx="642943" cy="428628"/>
          </a:xfrm>
        </p:grpSpPr>
        <p:cxnSp>
          <p:nvCxnSpPr>
            <p:cNvPr id="165" name="Connecteur droit 164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1" name="Groupe 145"/>
          <p:cNvGrpSpPr>
            <a:grpSpLocks/>
          </p:cNvGrpSpPr>
          <p:nvPr/>
        </p:nvGrpSpPr>
        <p:grpSpPr bwMode="auto">
          <a:xfrm rot="21001690">
            <a:off x="7946269" y="5653610"/>
            <a:ext cx="133701" cy="204346"/>
            <a:chOff x="928662" y="1357297"/>
            <a:chExt cx="642943" cy="428628"/>
          </a:xfrm>
        </p:grpSpPr>
        <p:cxnSp>
          <p:nvCxnSpPr>
            <p:cNvPr id="172" name="Connecteur droit 171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8" name="Groupe 145"/>
          <p:cNvGrpSpPr>
            <a:grpSpLocks/>
          </p:cNvGrpSpPr>
          <p:nvPr/>
        </p:nvGrpSpPr>
        <p:grpSpPr bwMode="auto">
          <a:xfrm rot="21001690">
            <a:off x="7946269" y="4796354"/>
            <a:ext cx="133701" cy="204346"/>
            <a:chOff x="928662" y="1357297"/>
            <a:chExt cx="642943" cy="428628"/>
          </a:xfrm>
        </p:grpSpPr>
        <p:cxnSp>
          <p:nvCxnSpPr>
            <p:cNvPr id="179" name="Connecteur droit 178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9" name="Groupe 145"/>
          <p:cNvGrpSpPr>
            <a:grpSpLocks/>
          </p:cNvGrpSpPr>
          <p:nvPr/>
        </p:nvGrpSpPr>
        <p:grpSpPr bwMode="auto">
          <a:xfrm rot="21001690">
            <a:off x="7589078" y="5653611"/>
            <a:ext cx="133701" cy="204346"/>
            <a:chOff x="928662" y="1357297"/>
            <a:chExt cx="642943" cy="428628"/>
          </a:xfrm>
        </p:grpSpPr>
        <p:cxnSp>
          <p:nvCxnSpPr>
            <p:cNvPr id="190" name="Connecteur droit 189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6" name="Groupe 145"/>
          <p:cNvGrpSpPr>
            <a:grpSpLocks/>
          </p:cNvGrpSpPr>
          <p:nvPr/>
        </p:nvGrpSpPr>
        <p:grpSpPr bwMode="auto">
          <a:xfrm rot="21001690">
            <a:off x="8374897" y="5510734"/>
            <a:ext cx="133701" cy="204346"/>
            <a:chOff x="928662" y="1357297"/>
            <a:chExt cx="642943" cy="428628"/>
          </a:xfrm>
        </p:grpSpPr>
        <p:cxnSp>
          <p:nvCxnSpPr>
            <p:cNvPr id="197" name="Connecteur droit 196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3" name="Groupe 145"/>
          <p:cNvGrpSpPr>
            <a:grpSpLocks/>
          </p:cNvGrpSpPr>
          <p:nvPr/>
        </p:nvGrpSpPr>
        <p:grpSpPr bwMode="auto">
          <a:xfrm rot="21001690">
            <a:off x="7884355" y="5163069"/>
            <a:ext cx="133701" cy="204346"/>
            <a:chOff x="928662" y="1357297"/>
            <a:chExt cx="642943" cy="428628"/>
          </a:xfrm>
        </p:grpSpPr>
        <p:cxnSp>
          <p:nvCxnSpPr>
            <p:cNvPr id="204" name="Connecteur droit 203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6" name="Connecteur droit 205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Connecteur droit 206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8" name="Connecteur droit 207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Connecteur droit 208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0" name="Forme libre 209"/>
          <p:cNvSpPr/>
          <p:nvPr/>
        </p:nvSpPr>
        <p:spPr>
          <a:xfrm rot="2230793" flipH="1">
            <a:off x="8502253" y="4619533"/>
            <a:ext cx="714381" cy="953402"/>
          </a:xfrm>
          <a:custGeom>
            <a:avLst/>
            <a:gdLst>
              <a:gd name="connsiteX0" fmla="*/ 742950 w 742950"/>
              <a:gd name="connsiteY0" fmla="*/ 0 h 1085850"/>
              <a:gd name="connsiteX1" fmla="*/ 495300 w 742950"/>
              <a:gd name="connsiteY1" fmla="*/ 304800 h 1085850"/>
              <a:gd name="connsiteX2" fmla="*/ 190500 w 742950"/>
              <a:gd name="connsiteY2" fmla="*/ 781050 h 1085850"/>
              <a:gd name="connsiteX3" fmla="*/ 0 w 74295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1085850">
                <a:moveTo>
                  <a:pt x="742950" y="0"/>
                </a:moveTo>
                <a:cubicBezTo>
                  <a:pt x="665162" y="87312"/>
                  <a:pt x="587375" y="174625"/>
                  <a:pt x="495300" y="304800"/>
                </a:cubicBezTo>
                <a:cubicBezTo>
                  <a:pt x="403225" y="434975"/>
                  <a:pt x="273050" y="650875"/>
                  <a:pt x="190500" y="781050"/>
                </a:cubicBezTo>
                <a:cubicBezTo>
                  <a:pt x="107950" y="911225"/>
                  <a:pt x="53975" y="998537"/>
                  <a:pt x="0" y="10858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grpSp>
        <p:nvGrpSpPr>
          <p:cNvPr id="211" name="Groupe 145"/>
          <p:cNvGrpSpPr>
            <a:grpSpLocks/>
          </p:cNvGrpSpPr>
          <p:nvPr/>
        </p:nvGrpSpPr>
        <p:grpSpPr bwMode="auto">
          <a:xfrm rot="21001690">
            <a:off x="7660517" y="4439164"/>
            <a:ext cx="133701" cy="204346"/>
            <a:chOff x="928662" y="1357297"/>
            <a:chExt cx="642943" cy="428628"/>
          </a:xfrm>
        </p:grpSpPr>
        <p:cxnSp>
          <p:nvCxnSpPr>
            <p:cNvPr id="212" name="Connecteur droit 211"/>
            <p:cNvCxnSpPr/>
            <p:nvPr/>
          </p:nvCxnSpPr>
          <p:spPr>
            <a:xfrm rot="10800000">
              <a:off x="1142437" y="1643377"/>
              <a:ext cx="429168" cy="9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Connecteur droit 212"/>
            <p:cNvCxnSpPr/>
            <p:nvPr/>
          </p:nvCxnSpPr>
          <p:spPr>
            <a:xfrm rot="10800000">
              <a:off x="1142437" y="1571611"/>
              <a:ext cx="429168" cy="1966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4" name="Connecteur droit 213"/>
            <p:cNvCxnSpPr/>
            <p:nvPr/>
          </p:nvCxnSpPr>
          <p:spPr>
            <a:xfrm rot="10800000" flipV="1">
              <a:off x="928662" y="1643377"/>
              <a:ext cx="213775" cy="70783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Connecteur droit 214"/>
            <p:cNvCxnSpPr/>
            <p:nvPr/>
          </p:nvCxnSpPr>
          <p:spPr>
            <a:xfrm rot="10800000">
              <a:off x="928662" y="1429063"/>
              <a:ext cx="213775" cy="142548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6" name="Connecteur droit 215"/>
            <p:cNvCxnSpPr/>
            <p:nvPr/>
          </p:nvCxnSpPr>
          <p:spPr>
            <a:xfrm rot="10800000" flipV="1">
              <a:off x="928662" y="1714160"/>
              <a:ext cx="213775" cy="71765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7" name="Connecteur droit 216"/>
            <p:cNvCxnSpPr/>
            <p:nvPr/>
          </p:nvCxnSpPr>
          <p:spPr>
            <a:xfrm rot="10800000">
              <a:off x="928662" y="1357297"/>
              <a:ext cx="213775" cy="142549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9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3143240" y="1142984"/>
            <a:ext cx="2786082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Rejet aigu cellulaire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cxnSp>
        <p:nvCxnSpPr>
          <p:cNvPr id="101" name="Connecteur droit avec flèche 100"/>
          <p:cNvCxnSpPr>
            <a:stCxn id="94" idx="2"/>
          </p:cNvCxnSpPr>
          <p:nvPr/>
        </p:nvCxnSpPr>
        <p:spPr>
          <a:xfrm rot="5400000">
            <a:off x="4160454" y="1857365"/>
            <a:ext cx="751655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3571868" y="2214554"/>
            <a:ext cx="1928826" cy="3385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B050"/>
                </a:solidFill>
                <a:latin typeface="Constantia" pitchFamily="18" charset="0"/>
              </a:rPr>
              <a:t>Mort cellulaire</a:t>
            </a:r>
            <a:endParaRPr lang="fr-FR" sz="1600" dirty="0">
              <a:solidFill>
                <a:srgbClr val="00B050"/>
              </a:solidFill>
              <a:latin typeface="Constantia" pitchFamily="18" charset="0"/>
            </a:endParaRPr>
          </a:p>
        </p:txBody>
      </p:sp>
      <p:cxnSp>
        <p:nvCxnSpPr>
          <p:cNvPr id="108" name="Connecteur droit avec flèche 107"/>
          <p:cNvCxnSpPr/>
          <p:nvPr/>
        </p:nvCxnSpPr>
        <p:spPr>
          <a:xfrm rot="16200000" flipH="1">
            <a:off x="4857752" y="2643182"/>
            <a:ext cx="642944" cy="64294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rot="10800000" flipV="1">
            <a:off x="3571868" y="2643182"/>
            <a:ext cx="644530" cy="6429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4857752" y="3357562"/>
            <a:ext cx="1928826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Constantia" pitchFamily="18" charset="0"/>
              </a:rPr>
              <a:t>nécrose</a:t>
            </a:r>
            <a:endParaRPr lang="fr-FR" sz="16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2357422" y="3357562"/>
            <a:ext cx="1928826" cy="33855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/>
                </a:solidFill>
                <a:latin typeface="Constantia" pitchFamily="18" charset="0"/>
              </a:rPr>
              <a:t>apoptose</a:t>
            </a:r>
            <a:endParaRPr lang="fr-FR" sz="16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285720" y="4286256"/>
            <a:ext cx="3143272" cy="156966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E74B65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B050"/>
                </a:solidFill>
                <a:latin typeface="Constantia" pitchFamily="18" charset="0"/>
              </a:rPr>
              <a:t>Facteur s extrinsèque </a:t>
            </a:r>
            <a:r>
              <a:rPr lang="fr-FR" sz="1600" dirty="0" smtClean="0">
                <a:latin typeface="Constantia" pitchFamily="18" charset="0"/>
              </a:rPr>
              <a:t>: perforine </a:t>
            </a:r>
            <a:r>
              <a:rPr lang="fr-FR" sz="1600" dirty="0" err="1" smtClean="0">
                <a:latin typeface="Constantia" pitchFamily="18" charset="0"/>
              </a:rPr>
              <a:t>granzyme</a:t>
            </a:r>
            <a:r>
              <a:rPr lang="fr-FR" sz="1600" dirty="0" smtClean="0">
                <a:latin typeface="Constantia" pitchFamily="18" charset="0"/>
              </a:rPr>
              <a:t> , récepteurs de la mort: FAS,TNF….</a:t>
            </a:r>
          </a:p>
          <a:p>
            <a:pPr>
              <a:buClr>
                <a:srgbClr val="E74B65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solidFill>
                  <a:srgbClr val="00B050"/>
                </a:solidFill>
                <a:latin typeface="Constantia" pitchFamily="18" charset="0"/>
              </a:rPr>
              <a:t>Intrinsèque</a:t>
            </a:r>
            <a:r>
              <a:rPr lang="fr-FR" sz="1600" dirty="0" smtClean="0">
                <a:latin typeface="Constantia" pitchFamily="18" charset="0"/>
              </a:rPr>
              <a:t>: mitochondrie, RE</a:t>
            </a:r>
          </a:p>
          <a:p>
            <a:pPr>
              <a:buClr>
                <a:srgbClr val="E74B65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Constantia" pitchFamily="18" charset="0"/>
              </a:rPr>
              <a:t>MP  intact</a:t>
            </a:r>
          </a:p>
          <a:p>
            <a:pPr>
              <a:buClr>
                <a:srgbClr val="E74B65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Constantia" pitchFamily="18" charset="0"/>
              </a:rPr>
              <a:t>Absence de RI</a:t>
            </a:r>
            <a:endParaRPr lang="fr-FR" sz="1600" dirty="0">
              <a:latin typeface="Constantia" pitchFamily="18" charset="0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rot="5400000">
            <a:off x="2678893" y="3964785"/>
            <a:ext cx="500066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5214942" y="4286256"/>
            <a:ext cx="3214710" cy="156966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E74B65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</a:rPr>
              <a:t>Thrombose et ischémie capillaire</a:t>
            </a:r>
          </a:p>
          <a:p>
            <a:pPr>
              <a:buClr>
                <a:srgbClr val="E74B65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</a:rPr>
              <a:t>MP rompu </a:t>
            </a:r>
            <a:r>
              <a:rPr lang="fr-FR" sz="1600" dirty="0" err="1" smtClean="0">
                <a:latin typeface="Constantia" pitchFamily="18" charset="0"/>
              </a:rPr>
              <a:t>relargage</a:t>
            </a:r>
            <a:r>
              <a:rPr lang="fr-FR" sz="1600" dirty="0" smtClean="0">
                <a:latin typeface="Constantia" pitchFamily="18" charset="0"/>
              </a:rPr>
              <a:t> des  organites intracellulaire</a:t>
            </a:r>
          </a:p>
          <a:p>
            <a:pPr>
              <a:buClr>
                <a:srgbClr val="E74B65"/>
              </a:buClr>
              <a:buFont typeface="Wingdings" pitchFamily="2" charset="2"/>
              <a:buChar char="§"/>
            </a:pPr>
            <a:r>
              <a:rPr lang="fr-FR" sz="1600" dirty="0" smtClean="0">
                <a:latin typeface="Constantia" pitchFamily="18" charset="0"/>
              </a:rPr>
              <a:t>Génération d’une </a:t>
            </a:r>
            <a:r>
              <a:rPr lang="fr-FR" sz="1600" dirty="0" smtClean="0">
                <a:solidFill>
                  <a:srgbClr val="FF0000"/>
                </a:solidFill>
                <a:latin typeface="Constantia" pitchFamily="18" charset="0"/>
              </a:rPr>
              <a:t>Réaction inflammatoire</a:t>
            </a:r>
          </a:p>
          <a:p>
            <a:pPr>
              <a:buClr>
                <a:srgbClr val="E74B65"/>
              </a:buClr>
              <a:buFont typeface="Wingdings" pitchFamily="2" charset="2"/>
              <a:buChar char="§"/>
            </a:pPr>
            <a:endParaRPr lang="fr-FR" sz="1600" dirty="0">
              <a:latin typeface="Constantia" pitchFamily="18" charset="0"/>
            </a:endParaRPr>
          </a:p>
        </p:txBody>
      </p:sp>
      <p:cxnSp>
        <p:nvCxnSpPr>
          <p:cNvPr id="120" name="Connecteur droit avec flèche 119"/>
          <p:cNvCxnSpPr/>
          <p:nvPr/>
        </p:nvCxnSpPr>
        <p:spPr>
          <a:xfrm rot="5400000">
            <a:off x="6249999" y="3964785"/>
            <a:ext cx="500860" cy="79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00364" y="1000108"/>
            <a:ext cx="2786082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Rejet aigu cellulaire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70009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28860" y="1500174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Nécrose/ Apoptose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0826" y="1000108"/>
            <a:ext cx="33575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Rejet Aigu Cellulaire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388" y="11429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Biopsie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143512"/>
            <a:ext cx="1857388" cy="114300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286124"/>
            <a:ext cx="1785950" cy="1285884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643050"/>
            <a:ext cx="1643074" cy="107157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6643702" y="6286520"/>
            <a:ext cx="1969706" cy="369332"/>
          </a:xfrm>
          <a:prstGeom prst="rect">
            <a:avLst/>
          </a:prstGeom>
          <a:ln>
            <a:solidFill>
              <a:srgbClr val="D94E3F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Infiltrat</a:t>
            </a:r>
            <a:r>
              <a:rPr lang="fr-FR" dirty="0" smtClean="0">
                <a:ln w="50800"/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fr-FR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cellulaire</a:t>
            </a:r>
            <a:r>
              <a:rPr lang="fr-FR" dirty="0" smtClean="0">
                <a:ln w="50800"/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6578" y="4643446"/>
            <a:ext cx="1714512" cy="369332"/>
          </a:xfrm>
          <a:prstGeom prst="rect">
            <a:avLst/>
          </a:prstGeom>
          <a:ln>
            <a:solidFill>
              <a:srgbClr val="D94E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ln w="50800"/>
                <a:solidFill>
                  <a:srgbClr val="FF0000"/>
                </a:solidFill>
                <a:latin typeface="Constantia" pitchFamily="18" charset="0"/>
              </a:rPr>
              <a:t>Tubulite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5140" y="2786058"/>
            <a:ext cx="1845762" cy="369332"/>
          </a:xfrm>
          <a:prstGeom prst="rect">
            <a:avLst/>
          </a:prstGeom>
          <a:ln>
            <a:solidFill>
              <a:srgbClr val="D94E3F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Artérite </a:t>
            </a:r>
            <a:r>
              <a:rPr lang="fr-FR" dirty="0" err="1" smtClean="0">
                <a:ln w="50800"/>
                <a:solidFill>
                  <a:srgbClr val="FF0000"/>
                </a:solidFill>
                <a:latin typeface="Constantia" pitchFamily="18" charset="0"/>
              </a:rPr>
              <a:t>intimale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1500174"/>
            <a:ext cx="6000792" cy="4247317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BE" dirty="0" smtClean="0">
                <a:latin typeface="Constantia" pitchFamily="18" charset="0"/>
              </a:rPr>
              <a:t>Biopsie rénale:</a:t>
            </a:r>
          </a:p>
          <a:p>
            <a:pPr algn="just">
              <a:lnSpc>
                <a:spcPct val="150000"/>
              </a:lnSpc>
            </a:pPr>
            <a:endParaRPr lang="fr-BE" dirty="0" smtClean="0">
              <a:latin typeface="Constantia" pitchFamily="18" charset="0"/>
            </a:endParaRPr>
          </a:p>
          <a:p>
            <a:pPr lvl="1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BE" dirty="0" smtClean="0">
                <a:latin typeface="Constantia" pitchFamily="18" charset="0"/>
              </a:rPr>
              <a:t>Infiltration lymphocytaire et </a:t>
            </a:r>
            <a:r>
              <a:rPr lang="fr-BE" dirty="0" err="1" smtClean="0">
                <a:latin typeface="Constantia" pitchFamily="18" charset="0"/>
              </a:rPr>
              <a:t>monocytaire</a:t>
            </a:r>
            <a:r>
              <a:rPr lang="fr-BE" dirty="0" smtClean="0">
                <a:latin typeface="Constantia" pitchFamily="18" charset="0"/>
              </a:rPr>
              <a:t> (cellules CMH II et IL-2R+)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fr-BE" dirty="0" smtClean="0">
                <a:solidFill>
                  <a:srgbClr val="EA7616"/>
                </a:solidFill>
                <a:latin typeface="Constantia" pitchFamily="18" charset="0"/>
              </a:rPr>
              <a:t>Au stade expérimental mais très prometteur:</a:t>
            </a:r>
          </a:p>
          <a:p>
            <a:pPr lvl="1" algn="just">
              <a:lnSpc>
                <a:spcPct val="150000"/>
              </a:lnSpc>
            </a:pPr>
            <a:r>
              <a:rPr lang="fr-BE" dirty="0" smtClean="0">
                <a:latin typeface="Constantia" pitchFamily="18" charset="0"/>
              </a:rPr>
              <a:t>Signes d’activation des lymphocytes de Th1 (et des lymphocytes T cytotoxiques)</a:t>
            </a:r>
          </a:p>
          <a:p>
            <a:pPr lvl="2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B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Sur urine </a:t>
            </a:r>
            <a:r>
              <a:rPr lang="fr-BE" dirty="0" smtClean="0">
                <a:latin typeface="Constantia" pitchFamily="18" charset="0"/>
              </a:rPr>
              <a:t>: </a:t>
            </a:r>
            <a:r>
              <a:rPr lang="fr-BE" dirty="0" err="1" smtClean="0">
                <a:latin typeface="Constantia" pitchFamily="18" charset="0"/>
              </a:rPr>
              <a:t>mRNA</a:t>
            </a:r>
            <a:r>
              <a:rPr lang="fr-BE" dirty="0" smtClean="0">
                <a:latin typeface="Constantia" pitchFamily="18" charset="0"/>
              </a:rPr>
              <a:t>  </a:t>
            </a:r>
            <a:r>
              <a:rPr lang="fr-BE" dirty="0" err="1" smtClean="0">
                <a:latin typeface="Constantia" pitchFamily="18" charset="0"/>
              </a:rPr>
              <a:t>perforine</a:t>
            </a:r>
            <a:r>
              <a:rPr lang="fr-BE" dirty="0" smtClean="0">
                <a:latin typeface="Constantia" pitchFamily="18" charset="0"/>
              </a:rPr>
              <a:t>, </a:t>
            </a:r>
            <a:r>
              <a:rPr lang="fr-BE" dirty="0" err="1" smtClean="0">
                <a:latin typeface="Constantia" pitchFamily="18" charset="0"/>
              </a:rPr>
              <a:t>granzyme</a:t>
            </a:r>
            <a:r>
              <a:rPr lang="fr-BE" dirty="0" smtClean="0">
                <a:latin typeface="Constantia" pitchFamily="18" charset="0"/>
              </a:rPr>
              <a:t>, FoxP3</a:t>
            </a:r>
          </a:p>
          <a:p>
            <a:pPr lvl="2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fr-B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Sur sang </a:t>
            </a:r>
            <a:r>
              <a:rPr lang="fr-BE" dirty="0" smtClean="0">
                <a:latin typeface="Constantia" pitchFamily="18" charset="0"/>
              </a:rPr>
              <a:t>: niveau d’expression de cytokines, de </a:t>
            </a:r>
            <a:r>
              <a:rPr lang="fr-BE" dirty="0" err="1" smtClean="0">
                <a:latin typeface="Constantia" pitchFamily="18" charset="0"/>
              </a:rPr>
              <a:t>perforines</a:t>
            </a:r>
            <a:r>
              <a:rPr lang="fr-BE" dirty="0" smtClean="0">
                <a:latin typeface="Constantia" pitchFamily="18" charset="0"/>
              </a:rPr>
              <a:t> et de </a:t>
            </a:r>
            <a:r>
              <a:rPr lang="fr-BE" dirty="0" err="1" smtClean="0">
                <a:latin typeface="Constantia" pitchFamily="18" charset="0"/>
              </a:rPr>
              <a:t>granzymes</a:t>
            </a:r>
            <a:r>
              <a:rPr lang="fr-BE" dirty="0" smtClean="0">
                <a:latin typeface="Constantia" pitchFamily="18" charset="0"/>
              </a:rPr>
              <a:t> par les lymphocytes T</a:t>
            </a:r>
            <a:endParaRPr lang="fr-F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B- Rejet aigu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0826" y="1000108"/>
            <a:ext cx="33575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itchFamily="18" charset="0"/>
              </a:rPr>
              <a:t>Rejet Aigu humoral</a:t>
            </a:r>
            <a:endParaRPr lang="fr-FR" sz="1600" dirty="0">
              <a:solidFill>
                <a:schemeClr val="accent3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20" y="1857364"/>
            <a:ext cx="8143932" cy="452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Rejet résistant au corticoïde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Réponse humorale résultant de l’allo reconnaissance INDIRECTE des Allo Ag.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Apparition d’Ac dirigés contre les allo Ag du donneur: Ac Anti HLA, anti Mic, Anti RATII….exprimé par la CE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Résistance de la CE : système de régulation   du complément membranaire et soluble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fr-FR" sz="16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u="sng" dirty="0" smtClean="0">
                <a:latin typeface="Constantia" pitchFamily="18" charset="0"/>
              </a:rPr>
              <a:t> Clinique: </a:t>
            </a:r>
            <a:r>
              <a:rPr lang="fr-FR" sz="1600" dirty="0" smtClean="0">
                <a:latin typeface="Constantia" pitchFamily="18" charset="0"/>
              </a:rPr>
              <a:t>Tableau d’IRA 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fr-FR" sz="16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</a:t>
            </a:r>
            <a:r>
              <a:rPr lang="fr-FR" sz="1600" u="sng" dirty="0" smtClean="0">
                <a:latin typeface="Constantia" pitchFamily="18" charset="0"/>
              </a:rPr>
              <a:t>Biopsie: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Nécrose Tubulaire aigüe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Nécrose vasculaire.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 Fixation péritubulaire du C4d.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512064"/>
            <a:ext cx="5286412" cy="91440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II-introduction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783560"/>
            <a:ext cx="8043890" cy="457200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La transplantation est devenu le TRT de choix de la défaillance organique terminale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fr-FR" sz="1600" dirty="0" smtClean="0">
              <a:latin typeface="Constanti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Malgré les progrès considérable  réalisés  le rejet d’organe reste un obstacle  majeur en transplantation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fr-FR" sz="1600" dirty="0" smtClean="0">
              <a:latin typeface="Constantia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Actuellement  le rein est l’organe le plus transplanté et le plus rejeté avec un taux de survie  à un an de 90-95%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latin typeface="Constantia" pitchFamily="18" charset="0"/>
              </a:rPr>
              <a:t>La compréhension des  mécanismes immunitaire impliqués dans le rejet a permis une meilleur PEC en pré et post-greffe.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à coins arrondis 64"/>
          <p:cNvSpPr/>
          <p:nvPr/>
        </p:nvSpPr>
        <p:spPr>
          <a:xfrm>
            <a:off x="571472" y="1714488"/>
            <a:ext cx="8143932" cy="4071966"/>
          </a:xfrm>
          <a:prstGeom prst="roundRect">
            <a:avLst/>
          </a:prstGeom>
          <a:gradFill flip="none"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1898650" y="3286125"/>
            <a:ext cx="2744788" cy="1215812"/>
          </a:xfrm>
          <a:custGeom>
            <a:avLst/>
            <a:gdLst>
              <a:gd name="connsiteX0" fmla="*/ 2406650 w 2546350"/>
              <a:gd name="connsiteY0" fmla="*/ 98425 h 1120775"/>
              <a:gd name="connsiteX1" fmla="*/ 1797050 w 2546350"/>
              <a:gd name="connsiteY1" fmla="*/ 155575 h 1120775"/>
              <a:gd name="connsiteX2" fmla="*/ 1206500 w 2546350"/>
              <a:gd name="connsiteY2" fmla="*/ 22225 h 1120775"/>
              <a:gd name="connsiteX3" fmla="*/ 482600 w 2546350"/>
              <a:gd name="connsiteY3" fmla="*/ 288925 h 1120775"/>
              <a:gd name="connsiteX4" fmla="*/ 25400 w 2546350"/>
              <a:gd name="connsiteY4" fmla="*/ 688975 h 1120775"/>
              <a:gd name="connsiteX5" fmla="*/ 330200 w 2546350"/>
              <a:gd name="connsiteY5" fmla="*/ 879475 h 1120775"/>
              <a:gd name="connsiteX6" fmla="*/ 596900 w 2546350"/>
              <a:gd name="connsiteY6" fmla="*/ 1050925 h 1120775"/>
              <a:gd name="connsiteX7" fmla="*/ 1263650 w 2546350"/>
              <a:gd name="connsiteY7" fmla="*/ 1108075 h 1120775"/>
              <a:gd name="connsiteX8" fmla="*/ 1606550 w 2546350"/>
              <a:gd name="connsiteY8" fmla="*/ 1069975 h 1120775"/>
              <a:gd name="connsiteX9" fmla="*/ 1835150 w 2546350"/>
              <a:gd name="connsiteY9" fmla="*/ 803275 h 1120775"/>
              <a:gd name="connsiteX10" fmla="*/ 2444750 w 2546350"/>
              <a:gd name="connsiteY10" fmla="*/ 136525 h 1120775"/>
              <a:gd name="connsiteX11" fmla="*/ 2406650 w 2546350"/>
              <a:gd name="connsiteY11" fmla="*/ 98425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6350" h="1120775">
                <a:moveTo>
                  <a:pt x="2406650" y="98425"/>
                </a:moveTo>
                <a:cubicBezTo>
                  <a:pt x="2298700" y="101600"/>
                  <a:pt x="1997075" y="168275"/>
                  <a:pt x="1797050" y="155575"/>
                </a:cubicBezTo>
                <a:cubicBezTo>
                  <a:pt x="1597025" y="142875"/>
                  <a:pt x="1425575" y="0"/>
                  <a:pt x="1206500" y="22225"/>
                </a:cubicBezTo>
                <a:cubicBezTo>
                  <a:pt x="987425" y="44450"/>
                  <a:pt x="679450" y="177800"/>
                  <a:pt x="482600" y="288925"/>
                </a:cubicBezTo>
                <a:cubicBezTo>
                  <a:pt x="285750" y="400050"/>
                  <a:pt x="50800" y="590550"/>
                  <a:pt x="25400" y="688975"/>
                </a:cubicBezTo>
                <a:cubicBezTo>
                  <a:pt x="0" y="787400"/>
                  <a:pt x="330200" y="879475"/>
                  <a:pt x="330200" y="879475"/>
                </a:cubicBezTo>
                <a:cubicBezTo>
                  <a:pt x="425450" y="939800"/>
                  <a:pt x="441325" y="1012825"/>
                  <a:pt x="596900" y="1050925"/>
                </a:cubicBezTo>
                <a:cubicBezTo>
                  <a:pt x="752475" y="1089025"/>
                  <a:pt x="1095375" y="1104900"/>
                  <a:pt x="1263650" y="1108075"/>
                </a:cubicBezTo>
                <a:cubicBezTo>
                  <a:pt x="1431925" y="1111250"/>
                  <a:pt x="1511300" y="1120775"/>
                  <a:pt x="1606550" y="1069975"/>
                </a:cubicBezTo>
                <a:cubicBezTo>
                  <a:pt x="1701800" y="1019175"/>
                  <a:pt x="1695450" y="958850"/>
                  <a:pt x="1835150" y="803275"/>
                </a:cubicBezTo>
                <a:cubicBezTo>
                  <a:pt x="1974850" y="647700"/>
                  <a:pt x="2343150" y="254000"/>
                  <a:pt x="2444750" y="136525"/>
                </a:cubicBezTo>
                <a:cubicBezTo>
                  <a:pt x="2546350" y="19050"/>
                  <a:pt x="2514600" y="95250"/>
                  <a:pt x="2406650" y="984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3571868" y="3248029"/>
            <a:ext cx="3448050" cy="1257300"/>
          </a:xfrm>
          <a:custGeom>
            <a:avLst/>
            <a:gdLst>
              <a:gd name="connsiteX0" fmla="*/ 3371850 w 3448050"/>
              <a:gd name="connsiteY0" fmla="*/ 371475 h 1257300"/>
              <a:gd name="connsiteX1" fmla="*/ 2819400 w 3448050"/>
              <a:gd name="connsiteY1" fmla="*/ 200025 h 1257300"/>
              <a:gd name="connsiteX2" fmla="*/ 2209800 w 3448050"/>
              <a:gd name="connsiteY2" fmla="*/ 219075 h 1257300"/>
              <a:gd name="connsiteX3" fmla="*/ 1485900 w 3448050"/>
              <a:gd name="connsiteY3" fmla="*/ 9525 h 1257300"/>
              <a:gd name="connsiteX4" fmla="*/ 857250 w 3448050"/>
              <a:gd name="connsiteY4" fmla="*/ 276225 h 1257300"/>
              <a:gd name="connsiteX5" fmla="*/ 133350 w 3448050"/>
              <a:gd name="connsiteY5" fmla="*/ 1038225 h 1257300"/>
              <a:gd name="connsiteX6" fmla="*/ 114300 w 3448050"/>
              <a:gd name="connsiteY6" fmla="*/ 1228725 h 1257300"/>
              <a:gd name="connsiteX7" fmla="*/ 819150 w 3448050"/>
              <a:gd name="connsiteY7" fmla="*/ 1133475 h 1257300"/>
              <a:gd name="connsiteX8" fmla="*/ 1695450 w 3448050"/>
              <a:gd name="connsiteY8" fmla="*/ 1228725 h 1257300"/>
              <a:gd name="connsiteX9" fmla="*/ 2381250 w 3448050"/>
              <a:gd name="connsiteY9" fmla="*/ 1247775 h 1257300"/>
              <a:gd name="connsiteX10" fmla="*/ 2514600 w 3448050"/>
              <a:gd name="connsiteY10" fmla="*/ 1171575 h 1257300"/>
              <a:gd name="connsiteX11" fmla="*/ 2667000 w 3448050"/>
              <a:gd name="connsiteY11" fmla="*/ 1019175 h 1257300"/>
              <a:gd name="connsiteX12" fmla="*/ 3276600 w 3448050"/>
              <a:gd name="connsiteY12" fmla="*/ 581025 h 1257300"/>
              <a:gd name="connsiteX13" fmla="*/ 3371850 w 3448050"/>
              <a:gd name="connsiteY13" fmla="*/ 371475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8050" h="1257300">
                <a:moveTo>
                  <a:pt x="3371850" y="371475"/>
                </a:moveTo>
                <a:cubicBezTo>
                  <a:pt x="3295650" y="307975"/>
                  <a:pt x="3013075" y="225425"/>
                  <a:pt x="2819400" y="200025"/>
                </a:cubicBezTo>
                <a:cubicBezTo>
                  <a:pt x="2625725" y="174625"/>
                  <a:pt x="2432050" y="250825"/>
                  <a:pt x="2209800" y="219075"/>
                </a:cubicBezTo>
                <a:cubicBezTo>
                  <a:pt x="1987550" y="187325"/>
                  <a:pt x="1711325" y="0"/>
                  <a:pt x="1485900" y="9525"/>
                </a:cubicBezTo>
                <a:cubicBezTo>
                  <a:pt x="1260475" y="19050"/>
                  <a:pt x="1082675" y="104775"/>
                  <a:pt x="857250" y="276225"/>
                </a:cubicBezTo>
                <a:cubicBezTo>
                  <a:pt x="631825" y="447675"/>
                  <a:pt x="257175" y="879475"/>
                  <a:pt x="133350" y="1038225"/>
                </a:cubicBezTo>
                <a:cubicBezTo>
                  <a:pt x="9525" y="1196975"/>
                  <a:pt x="0" y="1212850"/>
                  <a:pt x="114300" y="1228725"/>
                </a:cubicBezTo>
                <a:cubicBezTo>
                  <a:pt x="228600" y="1244600"/>
                  <a:pt x="555625" y="1133475"/>
                  <a:pt x="819150" y="1133475"/>
                </a:cubicBezTo>
                <a:cubicBezTo>
                  <a:pt x="1082675" y="1133475"/>
                  <a:pt x="1435100" y="1209675"/>
                  <a:pt x="1695450" y="1228725"/>
                </a:cubicBezTo>
                <a:cubicBezTo>
                  <a:pt x="1955800" y="1247775"/>
                  <a:pt x="2244725" y="1257300"/>
                  <a:pt x="2381250" y="1247775"/>
                </a:cubicBezTo>
                <a:cubicBezTo>
                  <a:pt x="2517775" y="1238250"/>
                  <a:pt x="2466975" y="1209675"/>
                  <a:pt x="2514600" y="1171575"/>
                </a:cubicBezTo>
                <a:cubicBezTo>
                  <a:pt x="2562225" y="1133475"/>
                  <a:pt x="2540000" y="1117600"/>
                  <a:pt x="2667000" y="1019175"/>
                </a:cubicBezTo>
                <a:cubicBezTo>
                  <a:pt x="2794000" y="920750"/>
                  <a:pt x="3159125" y="685800"/>
                  <a:pt x="3276600" y="581025"/>
                </a:cubicBezTo>
                <a:cubicBezTo>
                  <a:pt x="3394075" y="476250"/>
                  <a:pt x="3448050" y="434975"/>
                  <a:pt x="3371850" y="371475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5886668" y="3087923"/>
            <a:ext cx="2901950" cy="1590675"/>
          </a:xfrm>
          <a:custGeom>
            <a:avLst/>
            <a:gdLst>
              <a:gd name="connsiteX0" fmla="*/ 2768600 w 2901950"/>
              <a:gd name="connsiteY0" fmla="*/ 177800 h 1590675"/>
              <a:gd name="connsiteX1" fmla="*/ 2273300 w 2901950"/>
              <a:gd name="connsiteY1" fmla="*/ 177800 h 1590675"/>
              <a:gd name="connsiteX2" fmla="*/ 1720850 w 2901950"/>
              <a:gd name="connsiteY2" fmla="*/ 311150 h 1590675"/>
              <a:gd name="connsiteX3" fmla="*/ 1092200 w 2901950"/>
              <a:gd name="connsiteY3" fmla="*/ 463550 h 1590675"/>
              <a:gd name="connsiteX4" fmla="*/ 596900 w 2901950"/>
              <a:gd name="connsiteY4" fmla="*/ 977900 h 1590675"/>
              <a:gd name="connsiteX5" fmla="*/ 196850 w 2901950"/>
              <a:gd name="connsiteY5" fmla="*/ 1225550 h 1590675"/>
              <a:gd name="connsiteX6" fmla="*/ 25400 w 2901950"/>
              <a:gd name="connsiteY6" fmla="*/ 1473200 h 1590675"/>
              <a:gd name="connsiteX7" fmla="*/ 349250 w 2901950"/>
              <a:gd name="connsiteY7" fmla="*/ 1454150 h 1590675"/>
              <a:gd name="connsiteX8" fmla="*/ 1358900 w 2901950"/>
              <a:gd name="connsiteY8" fmla="*/ 1454150 h 1590675"/>
              <a:gd name="connsiteX9" fmla="*/ 2597150 w 2901950"/>
              <a:gd name="connsiteY9" fmla="*/ 1492250 h 1590675"/>
              <a:gd name="connsiteX10" fmla="*/ 2863850 w 2901950"/>
              <a:gd name="connsiteY10" fmla="*/ 1492250 h 1590675"/>
              <a:gd name="connsiteX11" fmla="*/ 2825750 w 2901950"/>
              <a:gd name="connsiteY11" fmla="*/ 901700 h 1590675"/>
              <a:gd name="connsiteX12" fmla="*/ 2825750 w 2901950"/>
              <a:gd name="connsiteY12" fmla="*/ 120650 h 1590675"/>
              <a:gd name="connsiteX13" fmla="*/ 2768600 w 2901950"/>
              <a:gd name="connsiteY13" fmla="*/ 17780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1950" h="1590675">
                <a:moveTo>
                  <a:pt x="2768600" y="177800"/>
                </a:moveTo>
                <a:cubicBezTo>
                  <a:pt x="2676525" y="187325"/>
                  <a:pt x="2447925" y="155575"/>
                  <a:pt x="2273300" y="177800"/>
                </a:cubicBezTo>
                <a:cubicBezTo>
                  <a:pt x="2098675" y="200025"/>
                  <a:pt x="1720850" y="311150"/>
                  <a:pt x="1720850" y="311150"/>
                </a:cubicBezTo>
                <a:cubicBezTo>
                  <a:pt x="1524000" y="358775"/>
                  <a:pt x="1279525" y="352425"/>
                  <a:pt x="1092200" y="463550"/>
                </a:cubicBezTo>
                <a:cubicBezTo>
                  <a:pt x="904875" y="574675"/>
                  <a:pt x="746125" y="850900"/>
                  <a:pt x="596900" y="977900"/>
                </a:cubicBezTo>
                <a:cubicBezTo>
                  <a:pt x="447675" y="1104900"/>
                  <a:pt x="292100" y="1143000"/>
                  <a:pt x="196850" y="1225550"/>
                </a:cubicBezTo>
                <a:cubicBezTo>
                  <a:pt x="101600" y="1308100"/>
                  <a:pt x="0" y="1435100"/>
                  <a:pt x="25400" y="1473200"/>
                </a:cubicBezTo>
                <a:cubicBezTo>
                  <a:pt x="50800" y="1511300"/>
                  <a:pt x="127000" y="1457325"/>
                  <a:pt x="349250" y="1454150"/>
                </a:cubicBezTo>
                <a:cubicBezTo>
                  <a:pt x="571500" y="1450975"/>
                  <a:pt x="984250" y="1447800"/>
                  <a:pt x="1358900" y="1454150"/>
                </a:cubicBezTo>
                <a:cubicBezTo>
                  <a:pt x="1733550" y="1460500"/>
                  <a:pt x="2346325" y="1485900"/>
                  <a:pt x="2597150" y="1492250"/>
                </a:cubicBezTo>
                <a:cubicBezTo>
                  <a:pt x="2847975" y="1498600"/>
                  <a:pt x="2825750" y="1590675"/>
                  <a:pt x="2863850" y="1492250"/>
                </a:cubicBezTo>
                <a:cubicBezTo>
                  <a:pt x="2901950" y="1393825"/>
                  <a:pt x="2832100" y="1130300"/>
                  <a:pt x="2825750" y="901700"/>
                </a:cubicBezTo>
                <a:cubicBezTo>
                  <a:pt x="2819400" y="673100"/>
                  <a:pt x="2838450" y="241300"/>
                  <a:pt x="2825750" y="120650"/>
                </a:cubicBezTo>
                <a:cubicBezTo>
                  <a:pt x="2813050" y="0"/>
                  <a:pt x="2860675" y="168275"/>
                  <a:pt x="2768600" y="177800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549274" y="3000372"/>
            <a:ext cx="2613015" cy="1612907"/>
          </a:xfrm>
          <a:custGeom>
            <a:avLst/>
            <a:gdLst>
              <a:gd name="connsiteX0" fmla="*/ 2403475 w 2584450"/>
              <a:gd name="connsiteY0" fmla="*/ 330200 h 1457325"/>
              <a:gd name="connsiteX1" fmla="*/ 1736725 w 2584450"/>
              <a:gd name="connsiteY1" fmla="*/ 292100 h 1457325"/>
              <a:gd name="connsiteX2" fmla="*/ 1050925 w 2584450"/>
              <a:gd name="connsiteY2" fmla="*/ 44450 h 1457325"/>
              <a:gd name="connsiteX3" fmla="*/ 441325 w 2584450"/>
              <a:gd name="connsiteY3" fmla="*/ 25400 h 1457325"/>
              <a:gd name="connsiteX4" fmla="*/ 79375 w 2584450"/>
              <a:gd name="connsiteY4" fmla="*/ 158750 h 1457325"/>
              <a:gd name="connsiteX5" fmla="*/ 79375 w 2584450"/>
              <a:gd name="connsiteY5" fmla="*/ 406400 h 1457325"/>
              <a:gd name="connsiteX6" fmla="*/ 41275 w 2584450"/>
              <a:gd name="connsiteY6" fmla="*/ 1092200 h 1457325"/>
              <a:gd name="connsiteX7" fmla="*/ 98425 w 2584450"/>
              <a:gd name="connsiteY7" fmla="*/ 1416050 h 1457325"/>
              <a:gd name="connsiteX8" fmla="*/ 631825 w 2584450"/>
              <a:gd name="connsiteY8" fmla="*/ 1339850 h 1457325"/>
              <a:gd name="connsiteX9" fmla="*/ 1050925 w 2584450"/>
              <a:gd name="connsiteY9" fmla="*/ 1073150 h 1457325"/>
              <a:gd name="connsiteX10" fmla="*/ 1489075 w 2584450"/>
              <a:gd name="connsiteY10" fmla="*/ 939800 h 1457325"/>
              <a:gd name="connsiteX11" fmla="*/ 1679575 w 2584450"/>
              <a:gd name="connsiteY11" fmla="*/ 692150 h 1457325"/>
              <a:gd name="connsiteX12" fmla="*/ 2460625 w 2584450"/>
              <a:gd name="connsiteY12" fmla="*/ 349250 h 1457325"/>
              <a:gd name="connsiteX13" fmla="*/ 2403475 w 2584450"/>
              <a:gd name="connsiteY13" fmla="*/ 33020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4450" h="1457325">
                <a:moveTo>
                  <a:pt x="2403475" y="330200"/>
                </a:moveTo>
                <a:cubicBezTo>
                  <a:pt x="2282825" y="320675"/>
                  <a:pt x="1962150" y="339725"/>
                  <a:pt x="1736725" y="292100"/>
                </a:cubicBezTo>
                <a:cubicBezTo>
                  <a:pt x="1511300" y="244475"/>
                  <a:pt x="1266825" y="88900"/>
                  <a:pt x="1050925" y="44450"/>
                </a:cubicBezTo>
                <a:cubicBezTo>
                  <a:pt x="835025" y="0"/>
                  <a:pt x="603250" y="6350"/>
                  <a:pt x="441325" y="25400"/>
                </a:cubicBezTo>
                <a:cubicBezTo>
                  <a:pt x="279400" y="44450"/>
                  <a:pt x="139700" y="95250"/>
                  <a:pt x="79375" y="158750"/>
                </a:cubicBezTo>
                <a:cubicBezTo>
                  <a:pt x="19050" y="222250"/>
                  <a:pt x="85725" y="250825"/>
                  <a:pt x="79375" y="406400"/>
                </a:cubicBezTo>
                <a:cubicBezTo>
                  <a:pt x="73025" y="561975"/>
                  <a:pt x="38100" y="923925"/>
                  <a:pt x="41275" y="1092200"/>
                </a:cubicBezTo>
                <a:cubicBezTo>
                  <a:pt x="44450" y="1260475"/>
                  <a:pt x="0" y="1374775"/>
                  <a:pt x="98425" y="1416050"/>
                </a:cubicBezTo>
                <a:cubicBezTo>
                  <a:pt x="196850" y="1457325"/>
                  <a:pt x="473075" y="1397000"/>
                  <a:pt x="631825" y="1339850"/>
                </a:cubicBezTo>
                <a:cubicBezTo>
                  <a:pt x="790575" y="1282700"/>
                  <a:pt x="908050" y="1139825"/>
                  <a:pt x="1050925" y="1073150"/>
                </a:cubicBezTo>
                <a:cubicBezTo>
                  <a:pt x="1193800" y="1006475"/>
                  <a:pt x="1384300" y="1003300"/>
                  <a:pt x="1489075" y="939800"/>
                </a:cubicBezTo>
                <a:cubicBezTo>
                  <a:pt x="1593850" y="876300"/>
                  <a:pt x="1517650" y="790575"/>
                  <a:pt x="1679575" y="692150"/>
                </a:cubicBezTo>
                <a:cubicBezTo>
                  <a:pt x="1841500" y="593725"/>
                  <a:pt x="2336800" y="406400"/>
                  <a:pt x="2460625" y="349250"/>
                </a:cubicBezTo>
                <a:cubicBezTo>
                  <a:pt x="2584450" y="292100"/>
                  <a:pt x="2524125" y="339725"/>
                  <a:pt x="2403475" y="330200"/>
                </a:cubicBezTo>
                <a:close/>
              </a:path>
            </a:pathLst>
          </a:custGeom>
          <a:gradFill flip="none" rotWithShape="1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0" name="Forme libre 69"/>
          <p:cNvSpPr/>
          <p:nvPr/>
        </p:nvSpPr>
        <p:spPr>
          <a:xfrm>
            <a:off x="6569075" y="1944568"/>
            <a:ext cx="2228850" cy="1763509"/>
          </a:xfrm>
          <a:custGeom>
            <a:avLst/>
            <a:gdLst>
              <a:gd name="connsiteX0" fmla="*/ 2079625 w 2228850"/>
              <a:gd name="connsiteY0" fmla="*/ 107950 h 1635125"/>
              <a:gd name="connsiteX1" fmla="*/ 1812925 w 2228850"/>
              <a:gd name="connsiteY1" fmla="*/ 184150 h 1635125"/>
              <a:gd name="connsiteX2" fmla="*/ 1279525 w 2228850"/>
              <a:gd name="connsiteY2" fmla="*/ 222250 h 1635125"/>
              <a:gd name="connsiteX3" fmla="*/ 860425 w 2228850"/>
              <a:gd name="connsiteY3" fmla="*/ 546100 h 1635125"/>
              <a:gd name="connsiteX4" fmla="*/ 365125 w 2228850"/>
              <a:gd name="connsiteY4" fmla="*/ 812800 h 1635125"/>
              <a:gd name="connsiteX5" fmla="*/ 3175 w 2228850"/>
              <a:gd name="connsiteY5" fmla="*/ 1498600 h 1635125"/>
              <a:gd name="connsiteX6" fmla="*/ 346075 w 2228850"/>
              <a:gd name="connsiteY6" fmla="*/ 1631950 h 1635125"/>
              <a:gd name="connsiteX7" fmla="*/ 593725 w 2228850"/>
              <a:gd name="connsiteY7" fmla="*/ 1498600 h 1635125"/>
              <a:gd name="connsiteX8" fmla="*/ 1050925 w 2228850"/>
              <a:gd name="connsiteY8" fmla="*/ 1384300 h 1635125"/>
              <a:gd name="connsiteX9" fmla="*/ 1698625 w 2228850"/>
              <a:gd name="connsiteY9" fmla="*/ 1231900 h 1635125"/>
              <a:gd name="connsiteX10" fmla="*/ 2155825 w 2228850"/>
              <a:gd name="connsiteY10" fmla="*/ 1250950 h 1635125"/>
              <a:gd name="connsiteX11" fmla="*/ 2136775 w 2228850"/>
              <a:gd name="connsiteY11" fmla="*/ 755650 h 1635125"/>
              <a:gd name="connsiteX12" fmla="*/ 2136775 w 2228850"/>
              <a:gd name="connsiteY12" fmla="*/ 107950 h 1635125"/>
              <a:gd name="connsiteX13" fmla="*/ 2079625 w 2228850"/>
              <a:gd name="connsiteY13" fmla="*/ 1079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8850" h="1635125">
                <a:moveTo>
                  <a:pt x="2079625" y="107950"/>
                </a:moveTo>
                <a:cubicBezTo>
                  <a:pt x="2025650" y="120650"/>
                  <a:pt x="1946275" y="165100"/>
                  <a:pt x="1812925" y="184150"/>
                </a:cubicBezTo>
                <a:cubicBezTo>
                  <a:pt x="1679575" y="203200"/>
                  <a:pt x="1438275" y="161925"/>
                  <a:pt x="1279525" y="222250"/>
                </a:cubicBezTo>
                <a:cubicBezTo>
                  <a:pt x="1120775" y="282575"/>
                  <a:pt x="1012825" y="447675"/>
                  <a:pt x="860425" y="546100"/>
                </a:cubicBezTo>
                <a:cubicBezTo>
                  <a:pt x="708025" y="644525"/>
                  <a:pt x="508000" y="654050"/>
                  <a:pt x="365125" y="812800"/>
                </a:cubicBezTo>
                <a:cubicBezTo>
                  <a:pt x="222250" y="971550"/>
                  <a:pt x="6350" y="1362075"/>
                  <a:pt x="3175" y="1498600"/>
                </a:cubicBezTo>
                <a:cubicBezTo>
                  <a:pt x="0" y="1635125"/>
                  <a:pt x="247650" y="1631950"/>
                  <a:pt x="346075" y="1631950"/>
                </a:cubicBezTo>
                <a:cubicBezTo>
                  <a:pt x="444500" y="1631950"/>
                  <a:pt x="476250" y="1539875"/>
                  <a:pt x="593725" y="1498600"/>
                </a:cubicBezTo>
                <a:cubicBezTo>
                  <a:pt x="711200" y="1457325"/>
                  <a:pt x="1050925" y="1384300"/>
                  <a:pt x="1050925" y="1384300"/>
                </a:cubicBezTo>
                <a:cubicBezTo>
                  <a:pt x="1235075" y="1339850"/>
                  <a:pt x="1514475" y="1254125"/>
                  <a:pt x="1698625" y="1231900"/>
                </a:cubicBezTo>
                <a:cubicBezTo>
                  <a:pt x="1882775" y="1209675"/>
                  <a:pt x="2082800" y="1330325"/>
                  <a:pt x="2155825" y="1250950"/>
                </a:cubicBezTo>
                <a:cubicBezTo>
                  <a:pt x="2228850" y="1171575"/>
                  <a:pt x="2139950" y="946150"/>
                  <a:pt x="2136775" y="755650"/>
                </a:cubicBezTo>
                <a:cubicBezTo>
                  <a:pt x="2133600" y="565150"/>
                  <a:pt x="2143125" y="215900"/>
                  <a:pt x="2136775" y="107950"/>
                </a:cubicBezTo>
                <a:cubicBezTo>
                  <a:pt x="2130425" y="0"/>
                  <a:pt x="2133600" y="95250"/>
                  <a:pt x="2079625" y="1079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1" name="Forme libre 70"/>
          <p:cNvSpPr/>
          <p:nvPr/>
        </p:nvSpPr>
        <p:spPr>
          <a:xfrm>
            <a:off x="5124450" y="1597029"/>
            <a:ext cx="2720975" cy="1189029"/>
          </a:xfrm>
          <a:custGeom>
            <a:avLst/>
            <a:gdLst>
              <a:gd name="connsiteX0" fmla="*/ 1962150 w 2720975"/>
              <a:gd name="connsiteY0" fmla="*/ 1050925 h 1108075"/>
              <a:gd name="connsiteX1" fmla="*/ 1333500 w 2720975"/>
              <a:gd name="connsiteY1" fmla="*/ 1089025 h 1108075"/>
              <a:gd name="connsiteX2" fmla="*/ 876300 w 2720975"/>
              <a:gd name="connsiteY2" fmla="*/ 936625 h 1108075"/>
              <a:gd name="connsiteX3" fmla="*/ 419100 w 2720975"/>
              <a:gd name="connsiteY3" fmla="*/ 746125 h 1108075"/>
              <a:gd name="connsiteX4" fmla="*/ 114300 w 2720975"/>
              <a:gd name="connsiteY4" fmla="*/ 403225 h 1108075"/>
              <a:gd name="connsiteX5" fmla="*/ 19050 w 2720975"/>
              <a:gd name="connsiteY5" fmla="*/ 60325 h 1108075"/>
              <a:gd name="connsiteX6" fmla="*/ 76200 w 2720975"/>
              <a:gd name="connsiteY6" fmla="*/ 41275 h 1108075"/>
              <a:gd name="connsiteX7" fmla="*/ 476250 w 2720975"/>
              <a:gd name="connsiteY7" fmla="*/ 41275 h 1108075"/>
              <a:gd name="connsiteX8" fmla="*/ 1219200 w 2720975"/>
              <a:gd name="connsiteY8" fmla="*/ 41275 h 1108075"/>
              <a:gd name="connsiteX9" fmla="*/ 1828800 w 2720975"/>
              <a:gd name="connsiteY9" fmla="*/ 41275 h 1108075"/>
              <a:gd name="connsiteX10" fmla="*/ 2019300 w 2720975"/>
              <a:gd name="connsiteY10" fmla="*/ 231775 h 1108075"/>
              <a:gd name="connsiteX11" fmla="*/ 2495550 w 2720975"/>
              <a:gd name="connsiteY11" fmla="*/ 422275 h 1108075"/>
              <a:gd name="connsiteX12" fmla="*/ 2705100 w 2720975"/>
              <a:gd name="connsiteY12" fmla="*/ 650875 h 1108075"/>
              <a:gd name="connsiteX13" fmla="*/ 2400300 w 2720975"/>
              <a:gd name="connsiteY13" fmla="*/ 898525 h 1108075"/>
              <a:gd name="connsiteX14" fmla="*/ 2019300 w 2720975"/>
              <a:gd name="connsiteY14" fmla="*/ 1069975 h 1108075"/>
              <a:gd name="connsiteX15" fmla="*/ 1924050 w 2720975"/>
              <a:gd name="connsiteY15" fmla="*/ 1089025 h 1108075"/>
              <a:gd name="connsiteX16" fmla="*/ 1885950 w 2720975"/>
              <a:gd name="connsiteY16" fmla="*/ 1089025 h 1108075"/>
              <a:gd name="connsiteX17" fmla="*/ 1962150 w 2720975"/>
              <a:gd name="connsiteY17" fmla="*/ 1050925 h 11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0975" h="1108075">
                <a:moveTo>
                  <a:pt x="1962150" y="1050925"/>
                </a:moveTo>
                <a:cubicBezTo>
                  <a:pt x="1870075" y="1050925"/>
                  <a:pt x="1514475" y="1108075"/>
                  <a:pt x="1333500" y="1089025"/>
                </a:cubicBezTo>
                <a:cubicBezTo>
                  <a:pt x="1152525" y="1069975"/>
                  <a:pt x="1028700" y="993775"/>
                  <a:pt x="876300" y="936625"/>
                </a:cubicBezTo>
                <a:cubicBezTo>
                  <a:pt x="723900" y="879475"/>
                  <a:pt x="546100" y="835025"/>
                  <a:pt x="419100" y="746125"/>
                </a:cubicBezTo>
                <a:cubicBezTo>
                  <a:pt x="292100" y="657225"/>
                  <a:pt x="180975" y="517525"/>
                  <a:pt x="114300" y="403225"/>
                </a:cubicBezTo>
                <a:cubicBezTo>
                  <a:pt x="47625" y="288925"/>
                  <a:pt x="25400" y="120650"/>
                  <a:pt x="19050" y="60325"/>
                </a:cubicBezTo>
                <a:cubicBezTo>
                  <a:pt x="12700" y="0"/>
                  <a:pt x="0" y="44450"/>
                  <a:pt x="76200" y="41275"/>
                </a:cubicBezTo>
                <a:cubicBezTo>
                  <a:pt x="152400" y="38100"/>
                  <a:pt x="476250" y="41275"/>
                  <a:pt x="476250" y="41275"/>
                </a:cubicBezTo>
                <a:lnTo>
                  <a:pt x="1219200" y="41275"/>
                </a:lnTo>
                <a:cubicBezTo>
                  <a:pt x="1444625" y="41275"/>
                  <a:pt x="1695450" y="9525"/>
                  <a:pt x="1828800" y="41275"/>
                </a:cubicBezTo>
                <a:cubicBezTo>
                  <a:pt x="1962150" y="73025"/>
                  <a:pt x="1908175" y="168275"/>
                  <a:pt x="2019300" y="231775"/>
                </a:cubicBezTo>
                <a:cubicBezTo>
                  <a:pt x="2130425" y="295275"/>
                  <a:pt x="2381250" y="352425"/>
                  <a:pt x="2495550" y="422275"/>
                </a:cubicBezTo>
                <a:cubicBezTo>
                  <a:pt x="2609850" y="492125"/>
                  <a:pt x="2720975" y="571500"/>
                  <a:pt x="2705100" y="650875"/>
                </a:cubicBezTo>
                <a:cubicBezTo>
                  <a:pt x="2689225" y="730250"/>
                  <a:pt x="2514600" y="828675"/>
                  <a:pt x="2400300" y="898525"/>
                </a:cubicBezTo>
                <a:cubicBezTo>
                  <a:pt x="2286000" y="968375"/>
                  <a:pt x="2098675" y="1038225"/>
                  <a:pt x="2019300" y="1069975"/>
                </a:cubicBezTo>
                <a:cubicBezTo>
                  <a:pt x="1939925" y="1101725"/>
                  <a:pt x="1946275" y="1085850"/>
                  <a:pt x="1924050" y="1089025"/>
                </a:cubicBezTo>
                <a:cubicBezTo>
                  <a:pt x="1901825" y="1092200"/>
                  <a:pt x="1882775" y="1098550"/>
                  <a:pt x="1885950" y="1089025"/>
                </a:cubicBezTo>
                <a:cubicBezTo>
                  <a:pt x="1889125" y="1079500"/>
                  <a:pt x="2054225" y="1050925"/>
                  <a:pt x="1962150" y="10509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2" name="Forme libre 71"/>
          <p:cNvSpPr/>
          <p:nvPr/>
        </p:nvSpPr>
        <p:spPr>
          <a:xfrm>
            <a:off x="3584575" y="2206629"/>
            <a:ext cx="3886200" cy="1579561"/>
          </a:xfrm>
          <a:custGeom>
            <a:avLst/>
            <a:gdLst>
              <a:gd name="connsiteX0" fmla="*/ 1825625 w 3886200"/>
              <a:gd name="connsiteY0" fmla="*/ 60325 h 1450975"/>
              <a:gd name="connsiteX1" fmla="*/ 1501775 w 3886200"/>
              <a:gd name="connsiteY1" fmla="*/ 250825 h 1450975"/>
              <a:gd name="connsiteX2" fmla="*/ 835025 w 3886200"/>
              <a:gd name="connsiteY2" fmla="*/ 365125 h 1450975"/>
              <a:gd name="connsiteX3" fmla="*/ 549275 w 3886200"/>
              <a:gd name="connsiteY3" fmla="*/ 746125 h 1450975"/>
              <a:gd name="connsiteX4" fmla="*/ 15875 w 3886200"/>
              <a:gd name="connsiteY4" fmla="*/ 1355725 h 1450975"/>
              <a:gd name="connsiteX5" fmla="*/ 644525 w 3886200"/>
              <a:gd name="connsiteY5" fmla="*/ 1317625 h 1450975"/>
              <a:gd name="connsiteX6" fmla="*/ 835025 w 3886200"/>
              <a:gd name="connsiteY6" fmla="*/ 1317625 h 1450975"/>
              <a:gd name="connsiteX7" fmla="*/ 1273175 w 3886200"/>
              <a:gd name="connsiteY7" fmla="*/ 1031875 h 1450975"/>
              <a:gd name="connsiteX8" fmla="*/ 2035175 w 3886200"/>
              <a:gd name="connsiteY8" fmla="*/ 1203325 h 1450975"/>
              <a:gd name="connsiteX9" fmla="*/ 2587625 w 3886200"/>
              <a:gd name="connsiteY9" fmla="*/ 1241425 h 1450975"/>
              <a:gd name="connsiteX10" fmla="*/ 3025775 w 3886200"/>
              <a:gd name="connsiteY10" fmla="*/ 1298575 h 1450975"/>
              <a:gd name="connsiteX11" fmla="*/ 3330575 w 3886200"/>
              <a:gd name="connsiteY11" fmla="*/ 631825 h 1450975"/>
              <a:gd name="connsiteX12" fmla="*/ 3673475 w 3886200"/>
              <a:gd name="connsiteY12" fmla="*/ 460375 h 1450975"/>
              <a:gd name="connsiteX13" fmla="*/ 3844925 w 3886200"/>
              <a:gd name="connsiteY13" fmla="*/ 346075 h 1450975"/>
              <a:gd name="connsiteX14" fmla="*/ 3425825 w 3886200"/>
              <a:gd name="connsiteY14" fmla="*/ 441325 h 1450975"/>
              <a:gd name="connsiteX15" fmla="*/ 2949575 w 3886200"/>
              <a:gd name="connsiteY15" fmla="*/ 441325 h 1450975"/>
              <a:gd name="connsiteX16" fmla="*/ 2187575 w 3886200"/>
              <a:gd name="connsiteY16" fmla="*/ 174625 h 1450975"/>
              <a:gd name="connsiteX17" fmla="*/ 1882775 w 3886200"/>
              <a:gd name="connsiteY17" fmla="*/ 22225 h 1450975"/>
              <a:gd name="connsiteX18" fmla="*/ 1825625 w 3886200"/>
              <a:gd name="connsiteY18" fmla="*/ 60325 h 145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6200" h="1450975">
                <a:moveTo>
                  <a:pt x="1825625" y="60325"/>
                </a:moveTo>
                <a:cubicBezTo>
                  <a:pt x="1762125" y="98425"/>
                  <a:pt x="1666875" y="200025"/>
                  <a:pt x="1501775" y="250825"/>
                </a:cubicBezTo>
                <a:cubicBezTo>
                  <a:pt x="1336675" y="301625"/>
                  <a:pt x="993775" y="282575"/>
                  <a:pt x="835025" y="365125"/>
                </a:cubicBezTo>
                <a:cubicBezTo>
                  <a:pt x="676275" y="447675"/>
                  <a:pt x="685800" y="581025"/>
                  <a:pt x="549275" y="746125"/>
                </a:cubicBezTo>
                <a:cubicBezTo>
                  <a:pt x="412750" y="911225"/>
                  <a:pt x="0" y="1260475"/>
                  <a:pt x="15875" y="1355725"/>
                </a:cubicBezTo>
                <a:cubicBezTo>
                  <a:pt x="31750" y="1450975"/>
                  <a:pt x="508000" y="1323975"/>
                  <a:pt x="644525" y="1317625"/>
                </a:cubicBezTo>
                <a:cubicBezTo>
                  <a:pt x="781050" y="1311275"/>
                  <a:pt x="730250" y="1365250"/>
                  <a:pt x="835025" y="1317625"/>
                </a:cubicBezTo>
                <a:cubicBezTo>
                  <a:pt x="939800" y="1270000"/>
                  <a:pt x="1073150" y="1050925"/>
                  <a:pt x="1273175" y="1031875"/>
                </a:cubicBezTo>
                <a:cubicBezTo>
                  <a:pt x="1473200" y="1012825"/>
                  <a:pt x="1816100" y="1168400"/>
                  <a:pt x="2035175" y="1203325"/>
                </a:cubicBezTo>
                <a:cubicBezTo>
                  <a:pt x="2254250" y="1238250"/>
                  <a:pt x="2422525" y="1225550"/>
                  <a:pt x="2587625" y="1241425"/>
                </a:cubicBezTo>
                <a:cubicBezTo>
                  <a:pt x="2752725" y="1257300"/>
                  <a:pt x="2901950" y="1400175"/>
                  <a:pt x="3025775" y="1298575"/>
                </a:cubicBezTo>
                <a:cubicBezTo>
                  <a:pt x="3149600" y="1196975"/>
                  <a:pt x="3222625" y="771525"/>
                  <a:pt x="3330575" y="631825"/>
                </a:cubicBezTo>
                <a:cubicBezTo>
                  <a:pt x="3438525" y="492125"/>
                  <a:pt x="3587750" y="508000"/>
                  <a:pt x="3673475" y="460375"/>
                </a:cubicBezTo>
                <a:cubicBezTo>
                  <a:pt x="3759200" y="412750"/>
                  <a:pt x="3886200" y="349250"/>
                  <a:pt x="3844925" y="346075"/>
                </a:cubicBezTo>
                <a:cubicBezTo>
                  <a:pt x="3803650" y="342900"/>
                  <a:pt x="3575050" y="425450"/>
                  <a:pt x="3425825" y="441325"/>
                </a:cubicBezTo>
                <a:cubicBezTo>
                  <a:pt x="3276600" y="457200"/>
                  <a:pt x="3155950" y="485775"/>
                  <a:pt x="2949575" y="441325"/>
                </a:cubicBezTo>
                <a:cubicBezTo>
                  <a:pt x="2743200" y="396875"/>
                  <a:pt x="2365375" y="244475"/>
                  <a:pt x="2187575" y="174625"/>
                </a:cubicBezTo>
                <a:cubicBezTo>
                  <a:pt x="2009775" y="104775"/>
                  <a:pt x="1943100" y="44450"/>
                  <a:pt x="1882775" y="22225"/>
                </a:cubicBezTo>
                <a:cubicBezTo>
                  <a:pt x="1822450" y="0"/>
                  <a:pt x="1889125" y="22225"/>
                  <a:pt x="1825625" y="60325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2382844" y="1556243"/>
            <a:ext cx="3060700" cy="1241425"/>
          </a:xfrm>
          <a:custGeom>
            <a:avLst/>
            <a:gdLst>
              <a:gd name="connsiteX0" fmla="*/ 1898650 w 3060700"/>
              <a:gd name="connsiteY0" fmla="*/ 1193800 h 1241425"/>
              <a:gd name="connsiteX1" fmla="*/ 1041400 w 3060700"/>
              <a:gd name="connsiteY1" fmla="*/ 1193800 h 1241425"/>
              <a:gd name="connsiteX2" fmla="*/ 679450 w 3060700"/>
              <a:gd name="connsiteY2" fmla="*/ 908050 h 1241425"/>
              <a:gd name="connsiteX3" fmla="*/ 69850 w 3060700"/>
              <a:gd name="connsiteY3" fmla="*/ 450850 h 1241425"/>
              <a:gd name="connsiteX4" fmla="*/ 260350 w 3060700"/>
              <a:gd name="connsiteY4" fmla="*/ 146050 h 1241425"/>
              <a:gd name="connsiteX5" fmla="*/ 831850 w 3060700"/>
              <a:gd name="connsiteY5" fmla="*/ 146050 h 1241425"/>
              <a:gd name="connsiteX6" fmla="*/ 2165350 w 3060700"/>
              <a:gd name="connsiteY6" fmla="*/ 107950 h 1241425"/>
              <a:gd name="connsiteX7" fmla="*/ 2736850 w 3060700"/>
              <a:gd name="connsiteY7" fmla="*/ 107950 h 1241425"/>
              <a:gd name="connsiteX8" fmla="*/ 3041650 w 3060700"/>
              <a:gd name="connsiteY8" fmla="*/ 755650 h 1241425"/>
              <a:gd name="connsiteX9" fmla="*/ 2622550 w 3060700"/>
              <a:gd name="connsiteY9" fmla="*/ 946150 h 1241425"/>
              <a:gd name="connsiteX10" fmla="*/ 2012950 w 3060700"/>
              <a:gd name="connsiteY10" fmla="*/ 1060450 h 1241425"/>
              <a:gd name="connsiteX11" fmla="*/ 1898650 w 3060700"/>
              <a:gd name="connsiteY11" fmla="*/ 1193800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700" h="1241425">
                <a:moveTo>
                  <a:pt x="1898650" y="1193800"/>
                </a:moveTo>
                <a:cubicBezTo>
                  <a:pt x="1736725" y="1216025"/>
                  <a:pt x="1244600" y="1241425"/>
                  <a:pt x="1041400" y="1193800"/>
                </a:cubicBezTo>
                <a:cubicBezTo>
                  <a:pt x="838200" y="1146175"/>
                  <a:pt x="841375" y="1031875"/>
                  <a:pt x="679450" y="908050"/>
                </a:cubicBezTo>
                <a:cubicBezTo>
                  <a:pt x="517525" y="784225"/>
                  <a:pt x="139700" y="577850"/>
                  <a:pt x="69850" y="450850"/>
                </a:cubicBezTo>
                <a:cubicBezTo>
                  <a:pt x="0" y="323850"/>
                  <a:pt x="133350" y="196850"/>
                  <a:pt x="260350" y="146050"/>
                </a:cubicBezTo>
                <a:cubicBezTo>
                  <a:pt x="387350" y="95250"/>
                  <a:pt x="831850" y="146050"/>
                  <a:pt x="831850" y="146050"/>
                </a:cubicBezTo>
                <a:lnTo>
                  <a:pt x="2165350" y="107950"/>
                </a:lnTo>
                <a:cubicBezTo>
                  <a:pt x="2482850" y="101600"/>
                  <a:pt x="2590800" y="0"/>
                  <a:pt x="2736850" y="107950"/>
                </a:cubicBezTo>
                <a:cubicBezTo>
                  <a:pt x="2882900" y="215900"/>
                  <a:pt x="3060700" y="615950"/>
                  <a:pt x="3041650" y="755650"/>
                </a:cubicBezTo>
                <a:cubicBezTo>
                  <a:pt x="3022600" y="895350"/>
                  <a:pt x="2794000" y="895350"/>
                  <a:pt x="2622550" y="946150"/>
                </a:cubicBezTo>
                <a:cubicBezTo>
                  <a:pt x="2451100" y="996950"/>
                  <a:pt x="2136775" y="1019175"/>
                  <a:pt x="2012950" y="1060450"/>
                </a:cubicBezTo>
                <a:cubicBezTo>
                  <a:pt x="1889125" y="1101725"/>
                  <a:pt x="2060575" y="1171575"/>
                  <a:pt x="1898650" y="119380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1495207" y="2171704"/>
            <a:ext cx="2870200" cy="1523998"/>
          </a:xfrm>
          <a:custGeom>
            <a:avLst/>
            <a:gdLst>
              <a:gd name="connsiteX0" fmla="*/ 1412875 w 2870200"/>
              <a:gd name="connsiteY0" fmla="*/ 114300 h 1473200"/>
              <a:gd name="connsiteX1" fmla="*/ 1089025 w 2870200"/>
              <a:gd name="connsiteY1" fmla="*/ 285750 h 1473200"/>
              <a:gd name="connsiteX2" fmla="*/ 460375 w 2870200"/>
              <a:gd name="connsiteY2" fmla="*/ 381000 h 1473200"/>
              <a:gd name="connsiteX3" fmla="*/ 79375 w 2870200"/>
              <a:gd name="connsiteY3" fmla="*/ 971550 h 1473200"/>
              <a:gd name="connsiteX4" fmla="*/ 936625 w 2870200"/>
              <a:gd name="connsiteY4" fmla="*/ 1219200 h 1473200"/>
              <a:gd name="connsiteX5" fmla="*/ 1527175 w 2870200"/>
              <a:gd name="connsiteY5" fmla="*/ 1219200 h 1473200"/>
              <a:gd name="connsiteX6" fmla="*/ 2193925 w 2870200"/>
              <a:gd name="connsiteY6" fmla="*/ 1352550 h 1473200"/>
              <a:gd name="connsiteX7" fmla="*/ 2841625 w 2870200"/>
              <a:gd name="connsiteY7" fmla="*/ 495300 h 1473200"/>
              <a:gd name="connsiteX8" fmla="*/ 2365375 w 2870200"/>
              <a:gd name="connsiteY8" fmla="*/ 571500 h 1473200"/>
              <a:gd name="connsiteX9" fmla="*/ 1851025 w 2870200"/>
              <a:gd name="connsiteY9" fmla="*/ 438150 h 1473200"/>
              <a:gd name="connsiteX10" fmla="*/ 1450975 w 2870200"/>
              <a:gd name="connsiteY10" fmla="*/ 57150 h 1473200"/>
              <a:gd name="connsiteX11" fmla="*/ 1412875 w 2870200"/>
              <a:gd name="connsiteY11" fmla="*/ 1143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0200" h="1473200">
                <a:moveTo>
                  <a:pt x="1412875" y="114300"/>
                </a:moveTo>
                <a:cubicBezTo>
                  <a:pt x="1352550" y="152400"/>
                  <a:pt x="1247775" y="241300"/>
                  <a:pt x="1089025" y="285750"/>
                </a:cubicBezTo>
                <a:cubicBezTo>
                  <a:pt x="930275" y="330200"/>
                  <a:pt x="628650" y="266700"/>
                  <a:pt x="460375" y="381000"/>
                </a:cubicBezTo>
                <a:cubicBezTo>
                  <a:pt x="292100" y="495300"/>
                  <a:pt x="0" y="831850"/>
                  <a:pt x="79375" y="971550"/>
                </a:cubicBezTo>
                <a:cubicBezTo>
                  <a:pt x="158750" y="1111250"/>
                  <a:pt x="695325" y="1177925"/>
                  <a:pt x="936625" y="1219200"/>
                </a:cubicBezTo>
                <a:cubicBezTo>
                  <a:pt x="1177925" y="1260475"/>
                  <a:pt x="1317625" y="1196975"/>
                  <a:pt x="1527175" y="1219200"/>
                </a:cubicBezTo>
                <a:cubicBezTo>
                  <a:pt x="1736725" y="1241425"/>
                  <a:pt x="1974850" y="1473200"/>
                  <a:pt x="2193925" y="1352550"/>
                </a:cubicBezTo>
                <a:cubicBezTo>
                  <a:pt x="2413000" y="1231900"/>
                  <a:pt x="2813050" y="625475"/>
                  <a:pt x="2841625" y="495300"/>
                </a:cubicBezTo>
                <a:cubicBezTo>
                  <a:pt x="2870200" y="365125"/>
                  <a:pt x="2530475" y="581025"/>
                  <a:pt x="2365375" y="571500"/>
                </a:cubicBezTo>
                <a:cubicBezTo>
                  <a:pt x="2200275" y="561975"/>
                  <a:pt x="2003425" y="523875"/>
                  <a:pt x="1851025" y="438150"/>
                </a:cubicBezTo>
                <a:cubicBezTo>
                  <a:pt x="1698625" y="352425"/>
                  <a:pt x="1524000" y="114300"/>
                  <a:pt x="1450975" y="57150"/>
                </a:cubicBezTo>
                <a:cubicBezTo>
                  <a:pt x="1377950" y="0"/>
                  <a:pt x="1473200" y="76200"/>
                  <a:pt x="1412875" y="11430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5" name="Forme libre 74"/>
          <p:cNvSpPr/>
          <p:nvPr/>
        </p:nvSpPr>
        <p:spPr>
          <a:xfrm>
            <a:off x="452409" y="1604950"/>
            <a:ext cx="2643206" cy="1928826"/>
          </a:xfrm>
          <a:custGeom>
            <a:avLst/>
            <a:gdLst>
              <a:gd name="connsiteX0" fmla="*/ 2295525 w 2492375"/>
              <a:gd name="connsiteY0" fmla="*/ 57150 h 1708150"/>
              <a:gd name="connsiteX1" fmla="*/ 2009775 w 2492375"/>
              <a:gd name="connsiteY1" fmla="*/ 209550 h 1708150"/>
              <a:gd name="connsiteX2" fmla="*/ 2105025 w 2492375"/>
              <a:gd name="connsiteY2" fmla="*/ 361950 h 1708150"/>
              <a:gd name="connsiteX3" fmla="*/ 2447925 w 2492375"/>
              <a:gd name="connsiteY3" fmla="*/ 647700 h 1708150"/>
              <a:gd name="connsiteX4" fmla="*/ 2143125 w 2492375"/>
              <a:gd name="connsiteY4" fmla="*/ 876300 h 1708150"/>
              <a:gd name="connsiteX5" fmla="*/ 1590675 w 2492375"/>
              <a:gd name="connsiteY5" fmla="*/ 876300 h 1708150"/>
              <a:gd name="connsiteX6" fmla="*/ 1038225 w 2492375"/>
              <a:gd name="connsiteY6" fmla="*/ 1504950 h 1708150"/>
              <a:gd name="connsiteX7" fmla="*/ 142875 w 2492375"/>
              <a:gd name="connsiteY7" fmla="*/ 1619250 h 1708150"/>
              <a:gd name="connsiteX8" fmla="*/ 180975 w 2492375"/>
              <a:gd name="connsiteY8" fmla="*/ 971550 h 1708150"/>
              <a:gd name="connsiteX9" fmla="*/ 142875 w 2492375"/>
              <a:gd name="connsiteY9" fmla="*/ 609600 h 1708150"/>
              <a:gd name="connsiteX10" fmla="*/ 447675 w 2492375"/>
              <a:gd name="connsiteY10" fmla="*/ 152400 h 1708150"/>
              <a:gd name="connsiteX11" fmla="*/ 828675 w 2492375"/>
              <a:gd name="connsiteY11" fmla="*/ 19050 h 1708150"/>
              <a:gd name="connsiteX12" fmla="*/ 2295525 w 2492375"/>
              <a:gd name="connsiteY12" fmla="*/ 57150 h 170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2375" h="1708150">
                <a:moveTo>
                  <a:pt x="2295525" y="57150"/>
                </a:moveTo>
                <a:cubicBezTo>
                  <a:pt x="2492375" y="88900"/>
                  <a:pt x="2041525" y="158750"/>
                  <a:pt x="2009775" y="209550"/>
                </a:cubicBezTo>
                <a:cubicBezTo>
                  <a:pt x="1978025" y="260350"/>
                  <a:pt x="2032000" y="288925"/>
                  <a:pt x="2105025" y="361950"/>
                </a:cubicBezTo>
                <a:cubicBezTo>
                  <a:pt x="2178050" y="434975"/>
                  <a:pt x="2441575" y="561975"/>
                  <a:pt x="2447925" y="647700"/>
                </a:cubicBezTo>
                <a:cubicBezTo>
                  <a:pt x="2454275" y="733425"/>
                  <a:pt x="2286000" y="838200"/>
                  <a:pt x="2143125" y="876300"/>
                </a:cubicBezTo>
                <a:cubicBezTo>
                  <a:pt x="2000250" y="914400"/>
                  <a:pt x="1774825" y="771525"/>
                  <a:pt x="1590675" y="876300"/>
                </a:cubicBezTo>
                <a:cubicBezTo>
                  <a:pt x="1406525" y="981075"/>
                  <a:pt x="1279525" y="1381125"/>
                  <a:pt x="1038225" y="1504950"/>
                </a:cubicBezTo>
                <a:cubicBezTo>
                  <a:pt x="796925" y="1628775"/>
                  <a:pt x="285750" y="1708150"/>
                  <a:pt x="142875" y="1619250"/>
                </a:cubicBezTo>
                <a:cubicBezTo>
                  <a:pt x="0" y="1530350"/>
                  <a:pt x="180975" y="1139825"/>
                  <a:pt x="180975" y="971550"/>
                </a:cubicBezTo>
                <a:cubicBezTo>
                  <a:pt x="180975" y="803275"/>
                  <a:pt x="98425" y="746125"/>
                  <a:pt x="142875" y="609600"/>
                </a:cubicBezTo>
                <a:cubicBezTo>
                  <a:pt x="187325" y="473075"/>
                  <a:pt x="333375" y="250825"/>
                  <a:pt x="447675" y="152400"/>
                </a:cubicBezTo>
                <a:cubicBezTo>
                  <a:pt x="561975" y="53975"/>
                  <a:pt x="523875" y="38100"/>
                  <a:pt x="828675" y="19050"/>
                </a:cubicBezTo>
                <a:cubicBezTo>
                  <a:pt x="1133475" y="0"/>
                  <a:pt x="2098675" y="25400"/>
                  <a:pt x="2295525" y="571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8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6" name="Forme libre 75"/>
          <p:cNvSpPr/>
          <p:nvPr/>
        </p:nvSpPr>
        <p:spPr>
          <a:xfrm>
            <a:off x="6918325" y="1612904"/>
            <a:ext cx="1816129" cy="692138"/>
          </a:xfrm>
          <a:custGeom>
            <a:avLst/>
            <a:gdLst>
              <a:gd name="connsiteX0" fmla="*/ 130175 w 1825625"/>
              <a:gd name="connsiteY0" fmla="*/ 6350 h 644525"/>
              <a:gd name="connsiteX1" fmla="*/ 873125 w 1825625"/>
              <a:gd name="connsiteY1" fmla="*/ 6350 h 644525"/>
              <a:gd name="connsiteX2" fmla="*/ 1177925 w 1825625"/>
              <a:gd name="connsiteY2" fmla="*/ 44450 h 644525"/>
              <a:gd name="connsiteX3" fmla="*/ 1539875 w 1825625"/>
              <a:gd name="connsiteY3" fmla="*/ 120650 h 644525"/>
              <a:gd name="connsiteX4" fmla="*/ 1806575 w 1825625"/>
              <a:gd name="connsiteY4" fmla="*/ 520700 h 644525"/>
              <a:gd name="connsiteX5" fmla="*/ 1425575 w 1825625"/>
              <a:gd name="connsiteY5" fmla="*/ 577850 h 644525"/>
              <a:gd name="connsiteX6" fmla="*/ 930275 w 1825625"/>
              <a:gd name="connsiteY6" fmla="*/ 615950 h 644525"/>
              <a:gd name="connsiteX7" fmla="*/ 682625 w 1825625"/>
              <a:gd name="connsiteY7" fmla="*/ 406400 h 644525"/>
              <a:gd name="connsiteX8" fmla="*/ 187325 w 1825625"/>
              <a:gd name="connsiteY8" fmla="*/ 196850 h 644525"/>
              <a:gd name="connsiteX9" fmla="*/ 92075 w 1825625"/>
              <a:gd name="connsiteY9" fmla="*/ 44450 h 644525"/>
              <a:gd name="connsiteX10" fmla="*/ 130175 w 1825625"/>
              <a:gd name="connsiteY10" fmla="*/ 635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5625" h="644525">
                <a:moveTo>
                  <a:pt x="130175" y="6350"/>
                </a:moveTo>
                <a:cubicBezTo>
                  <a:pt x="260350" y="0"/>
                  <a:pt x="698500" y="0"/>
                  <a:pt x="873125" y="6350"/>
                </a:cubicBezTo>
                <a:cubicBezTo>
                  <a:pt x="1047750" y="12700"/>
                  <a:pt x="1066800" y="25400"/>
                  <a:pt x="1177925" y="44450"/>
                </a:cubicBezTo>
                <a:cubicBezTo>
                  <a:pt x="1289050" y="63500"/>
                  <a:pt x="1435100" y="41275"/>
                  <a:pt x="1539875" y="120650"/>
                </a:cubicBezTo>
                <a:cubicBezTo>
                  <a:pt x="1644650" y="200025"/>
                  <a:pt x="1825625" y="444500"/>
                  <a:pt x="1806575" y="520700"/>
                </a:cubicBezTo>
                <a:cubicBezTo>
                  <a:pt x="1787525" y="596900"/>
                  <a:pt x="1571625" y="561975"/>
                  <a:pt x="1425575" y="577850"/>
                </a:cubicBezTo>
                <a:cubicBezTo>
                  <a:pt x="1279525" y="593725"/>
                  <a:pt x="1054100" y="644525"/>
                  <a:pt x="930275" y="615950"/>
                </a:cubicBezTo>
                <a:cubicBezTo>
                  <a:pt x="806450" y="587375"/>
                  <a:pt x="806450" y="476250"/>
                  <a:pt x="682625" y="406400"/>
                </a:cubicBezTo>
                <a:cubicBezTo>
                  <a:pt x="558800" y="336550"/>
                  <a:pt x="285750" y="257175"/>
                  <a:pt x="187325" y="196850"/>
                </a:cubicBezTo>
                <a:cubicBezTo>
                  <a:pt x="88900" y="136525"/>
                  <a:pt x="104775" y="73025"/>
                  <a:pt x="92075" y="44450"/>
                </a:cubicBezTo>
                <a:cubicBezTo>
                  <a:pt x="79375" y="15875"/>
                  <a:pt x="0" y="12700"/>
                  <a:pt x="130175" y="6350"/>
                </a:cubicBezTo>
                <a:close/>
              </a:path>
            </a:pathLst>
          </a:custGeom>
          <a:gradFill flip="none" rotWithShape="0">
            <a:gsLst>
              <a:gs pos="20000">
                <a:srgbClr val="F197BE">
                  <a:alpha val="95000"/>
                </a:srgbClr>
              </a:gs>
              <a:gs pos="50000">
                <a:srgbClr val="FFA3AA">
                  <a:shade val="67500"/>
                  <a:satMod val="115000"/>
                </a:srgbClr>
              </a:gs>
              <a:gs pos="100000">
                <a:srgbClr val="FFA3AA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1472" y="1285860"/>
            <a:ext cx="814393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1472" y="5572140"/>
            <a:ext cx="814393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857356" y="3873394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0" name="Ellipse 79"/>
          <p:cNvSpPr/>
          <p:nvPr/>
        </p:nvSpPr>
        <p:spPr>
          <a:xfrm rot="-600000">
            <a:off x="2428860" y="4143380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1" name="Ellipse 80"/>
          <p:cNvSpPr/>
          <p:nvPr/>
        </p:nvSpPr>
        <p:spPr>
          <a:xfrm rot="-600000">
            <a:off x="2952651" y="4209287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4929190" y="4071942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3" name="Ellipse 82"/>
          <p:cNvSpPr/>
          <p:nvPr/>
        </p:nvSpPr>
        <p:spPr>
          <a:xfrm rot="360000">
            <a:off x="1285852" y="4127614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" name="Groupe 84"/>
          <p:cNvGrpSpPr/>
          <p:nvPr/>
        </p:nvGrpSpPr>
        <p:grpSpPr>
          <a:xfrm rot="1593573">
            <a:off x="3221238" y="2458864"/>
            <a:ext cx="396000" cy="590854"/>
            <a:chOff x="-500114" y="3286834"/>
            <a:chExt cx="508694" cy="609995"/>
          </a:xfrm>
          <a:effectLst>
            <a:outerShdw blurRad="50800" dist="419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Organigramme : Stockage à accès direct 85"/>
            <p:cNvSpPr/>
            <p:nvPr/>
          </p:nvSpPr>
          <p:spPr>
            <a:xfrm rot="16200000">
              <a:off x="-435246" y="3412158"/>
              <a:ext cx="298114" cy="47465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grpSp>
          <p:nvGrpSpPr>
            <p:cNvPr id="3" name="Groupe 394"/>
            <p:cNvGrpSpPr/>
            <p:nvPr/>
          </p:nvGrpSpPr>
          <p:grpSpPr>
            <a:xfrm>
              <a:off x="-274665" y="3578471"/>
              <a:ext cx="283245" cy="128441"/>
              <a:chOff x="415492" y="2932758"/>
              <a:chExt cx="331967" cy="215449"/>
            </a:xfrm>
          </p:grpSpPr>
          <p:cxnSp>
            <p:nvCxnSpPr>
              <p:cNvPr id="103" name="Connecteur droit 102"/>
              <p:cNvCxnSpPr/>
              <p:nvPr/>
            </p:nvCxnSpPr>
            <p:spPr>
              <a:xfrm rot="16200000" flipH="1">
                <a:off x="469072" y="2879178"/>
                <a:ext cx="142876" cy="250035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Ellipse 103"/>
              <p:cNvSpPr/>
              <p:nvPr/>
            </p:nvSpPr>
            <p:spPr>
              <a:xfrm>
                <a:off x="676020" y="3076769"/>
                <a:ext cx="71439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4" name="Groupe 397"/>
            <p:cNvGrpSpPr/>
            <p:nvPr/>
          </p:nvGrpSpPr>
          <p:grpSpPr>
            <a:xfrm rot="960000">
              <a:off x="-300918" y="3623654"/>
              <a:ext cx="288000" cy="112188"/>
              <a:chOff x="464314" y="2987309"/>
              <a:chExt cx="295346" cy="188188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2" name="Ellipse 101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5" name="Groupe 403"/>
            <p:cNvGrpSpPr/>
            <p:nvPr/>
          </p:nvGrpSpPr>
          <p:grpSpPr>
            <a:xfrm rot="3780000">
              <a:off x="-436655" y="3658264"/>
              <a:ext cx="324000" cy="144001"/>
              <a:chOff x="464314" y="2987309"/>
              <a:chExt cx="295346" cy="188188"/>
            </a:xfrm>
          </p:grpSpPr>
          <p:cxnSp>
            <p:nvCxnSpPr>
              <p:cNvPr id="99" name="Connecteur droit 98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0" name="Ellipse 99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6" name="Groupe 406"/>
            <p:cNvGrpSpPr/>
            <p:nvPr/>
          </p:nvGrpSpPr>
          <p:grpSpPr>
            <a:xfrm rot="4740000">
              <a:off x="-474873" y="3650556"/>
              <a:ext cx="288000" cy="144001"/>
              <a:chOff x="464314" y="2987309"/>
              <a:chExt cx="295346" cy="188188"/>
            </a:xfrm>
          </p:grpSpPr>
          <p:cxnSp>
            <p:nvCxnSpPr>
              <p:cNvPr id="97" name="Connecteur droit 96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8" name="Ellipse 97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7" name="Groupe 409"/>
            <p:cNvGrpSpPr/>
            <p:nvPr/>
          </p:nvGrpSpPr>
          <p:grpSpPr>
            <a:xfrm rot="6780000">
              <a:off x="-498148" y="3528309"/>
              <a:ext cx="176070" cy="180001"/>
              <a:chOff x="464314" y="2987309"/>
              <a:chExt cx="295346" cy="188188"/>
            </a:xfrm>
          </p:grpSpPr>
          <p:cxnSp>
            <p:nvCxnSpPr>
              <p:cNvPr id="95" name="Connecteur droit 94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6" name="Ellipse 95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8" name="Groupe 400"/>
            <p:cNvGrpSpPr/>
            <p:nvPr/>
          </p:nvGrpSpPr>
          <p:grpSpPr>
            <a:xfrm rot="2760000">
              <a:off x="-385561" y="3644828"/>
              <a:ext cx="324000" cy="180001"/>
              <a:chOff x="464314" y="2987309"/>
              <a:chExt cx="295346" cy="188188"/>
            </a:xfrm>
          </p:grpSpPr>
          <p:cxnSp>
            <p:nvCxnSpPr>
              <p:cNvPr id="93" name="Connecteur droit 92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4" name="Ellipse 93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grpSp>
        <p:nvGrpSpPr>
          <p:cNvPr id="9" name="Groupe 114"/>
          <p:cNvGrpSpPr/>
          <p:nvPr/>
        </p:nvGrpSpPr>
        <p:grpSpPr>
          <a:xfrm rot="9240000">
            <a:off x="2950629" y="3671289"/>
            <a:ext cx="230164" cy="444116"/>
            <a:chOff x="1634935" y="2025251"/>
            <a:chExt cx="510095" cy="1014015"/>
          </a:xfrm>
          <a:effectLst>
            <a:outerShdw blurRad="50800" dist="177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0" name="Groupe 20"/>
            <p:cNvGrpSpPr/>
            <p:nvPr/>
          </p:nvGrpSpPr>
          <p:grpSpPr>
            <a:xfrm>
              <a:off x="1823611" y="2323734"/>
              <a:ext cx="134938" cy="715532"/>
              <a:chOff x="1856562" y="2285992"/>
              <a:chExt cx="134938" cy="715174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rot="5400000" flipH="1" flipV="1">
                <a:off x="163351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121" name="Connecteur droit 120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119" name="Connecteur droit 118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e 124"/>
          <p:cNvGrpSpPr/>
          <p:nvPr/>
        </p:nvGrpSpPr>
        <p:grpSpPr>
          <a:xfrm rot="12840000">
            <a:off x="2427359" y="3657105"/>
            <a:ext cx="230154" cy="444122"/>
            <a:chOff x="1634935" y="2025237"/>
            <a:chExt cx="510072" cy="1014029"/>
          </a:xfrm>
          <a:effectLst>
            <a:outerShdw blurRad="50800" dist="1143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4" name="Groupe 20"/>
            <p:cNvGrpSpPr/>
            <p:nvPr/>
          </p:nvGrpSpPr>
          <p:grpSpPr>
            <a:xfrm>
              <a:off x="1823611" y="2323737"/>
              <a:ext cx="134934" cy="715529"/>
              <a:chOff x="1856562" y="2285995"/>
              <a:chExt cx="134934" cy="715171"/>
            </a:xfrm>
          </p:grpSpPr>
          <p:cxnSp>
            <p:nvCxnSpPr>
              <p:cNvPr id="133" name="Connecteur droit 132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rot="5400000" flipH="1" flipV="1">
                <a:off x="1633512" y="2642390"/>
                <a:ext cx="714379" cy="1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131" name="Connecteur droit 130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129" name="Connecteur droit 128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e 144"/>
          <p:cNvGrpSpPr/>
          <p:nvPr/>
        </p:nvGrpSpPr>
        <p:grpSpPr>
          <a:xfrm>
            <a:off x="2611642" y="3143248"/>
            <a:ext cx="396000" cy="720000"/>
            <a:chOff x="-500114" y="3286834"/>
            <a:chExt cx="508694" cy="609995"/>
          </a:xfr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6" name="Organigramme : Stockage à accès direct 145"/>
            <p:cNvSpPr/>
            <p:nvPr/>
          </p:nvSpPr>
          <p:spPr>
            <a:xfrm rot="16200000">
              <a:off x="-435246" y="3412158"/>
              <a:ext cx="298114" cy="47465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grpSp>
          <p:nvGrpSpPr>
            <p:cNvPr id="18" name="Groupe 394"/>
            <p:cNvGrpSpPr/>
            <p:nvPr/>
          </p:nvGrpSpPr>
          <p:grpSpPr>
            <a:xfrm>
              <a:off x="-274665" y="3578471"/>
              <a:ext cx="283245" cy="128441"/>
              <a:chOff x="415492" y="2932758"/>
              <a:chExt cx="331967" cy="215449"/>
            </a:xfrm>
          </p:grpSpPr>
          <p:cxnSp>
            <p:nvCxnSpPr>
              <p:cNvPr id="163" name="Connecteur droit 162"/>
              <p:cNvCxnSpPr/>
              <p:nvPr/>
            </p:nvCxnSpPr>
            <p:spPr>
              <a:xfrm rot="16200000" flipH="1">
                <a:off x="469072" y="2879178"/>
                <a:ext cx="142876" cy="250035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4" name="Ellipse 163"/>
              <p:cNvSpPr/>
              <p:nvPr/>
            </p:nvSpPr>
            <p:spPr>
              <a:xfrm>
                <a:off x="676020" y="3076769"/>
                <a:ext cx="71439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19" name="Groupe 397"/>
            <p:cNvGrpSpPr/>
            <p:nvPr/>
          </p:nvGrpSpPr>
          <p:grpSpPr>
            <a:xfrm rot="960000">
              <a:off x="-300918" y="3623654"/>
              <a:ext cx="288000" cy="112188"/>
              <a:chOff x="464314" y="2987309"/>
              <a:chExt cx="295346" cy="188188"/>
            </a:xfrm>
          </p:grpSpPr>
          <p:cxnSp>
            <p:nvCxnSpPr>
              <p:cNvPr id="161" name="Connecteur droit 160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2" name="Ellipse 161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0" name="Groupe 403"/>
            <p:cNvGrpSpPr/>
            <p:nvPr/>
          </p:nvGrpSpPr>
          <p:grpSpPr>
            <a:xfrm rot="3780000">
              <a:off x="-436655" y="3658264"/>
              <a:ext cx="324000" cy="144001"/>
              <a:chOff x="464314" y="2987309"/>
              <a:chExt cx="295346" cy="188188"/>
            </a:xfrm>
          </p:grpSpPr>
          <p:cxnSp>
            <p:nvCxnSpPr>
              <p:cNvPr id="159" name="Connecteur droit 158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0" name="Ellipse 159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1" name="Groupe 406"/>
            <p:cNvGrpSpPr/>
            <p:nvPr/>
          </p:nvGrpSpPr>
          <p:grpSpPr>
            <a:xfrm rot="4740000">
              <a:off x="-474873" y="3650556"/>
              <a:ext cx="288000" cy="144001"/>
              <a:chOff x="464314" y="2987309"/>
              <a:chExt cx="295346" cy="188188"/>
            </a:xfrm>
          </p:grpSpPr>
          <p:cxnSp>
            <p:nvCxnSpPr>
              <p:cNvPr id="157" name="Connecteur droit 156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8" name="Ellipse 157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2" name="Groupe 409"/>
            <p:cNvGrpSpPr/>
            <p:nvPr/>
          </p:nvGrpSpPr>
          <p:grpSpPr>
            <a:xfrm rot="6780000">
              <a:off x="-498148" y="3528309"/>
              <a:ext cx="176070" cy="180001"/>
              <a:chOff x="464314" y="2987309"/>
              <a:chExt cx="295346" cy="188188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6" name="Ellipse 155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3" name="Groupe 400"/>
            <p:cNvGrpSpPr/>
            <p:nvPr/>
          </p:nvGrpSpPr>
          <p:grpSpPr>
            <a:xfrm rot="2760000">
              <a:off x="-385561" y="3644828"/>
              <a:ext cx="324000" cy="180001"/>
              <a:chOff x="464314" y="2987309"/>
              <a:chExt cx="295346" cy="188188"/>
            </a:xfrm>
          </p:grpSpPr>
          <p:cxnSp>
            <p:nvCxnSpPr>
              <p:cNvPr id="153" name="Connecteur droit 152"/>
              <p:cNvCxnSpPr/>
              <p:nvPr/>
            </p:nvCxnSpPr>
            <p:spPr>
              <a:xfrm rot="16200000" flipH="1">
                <a:off x="517893" y="2933730"/>
                <a:ext cx="142876" cy="250033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Ellipse 153"/>
              <p:cNvSpPr/>
              <p:nvPr/>
            </p:nvSpPr>
            <p:spPr>
              <a:xfrm>
                <a:off x="688222" y="3104059"/>
                <a:ext cx="71438" cy="7143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grpSp>
        <p:nvGrpSpPr>
          <p:cNvPr id="24" name="Groupe 6"/>
          <p:cNvGrpSpPr/>
          <p:nvPr/>
        </p:nvGrpSpPr>
        <p:grpSpPr>
          <a:xfrm>
            <a:off x="3286116" y="4071942"/>
            <a:ext cx="2778125" cy="577850"/>
            <a:chOff x="1428728" y="5143512"/>
            <a:chExt cx="2778125" cy="577850"/>
          </a:xfrm>
        </p:grpSpPr>
        <p:sp>
          <p:nvSpPr>
            <p:cNvPr id="166" name="Forme libre 165"/>
            <p:cNvSpPr/>
            <p:nvPr/>
          </p:nvSpPr>
          <p:spPr>
            <a:xfrm>
              <a:off x="1428728" y="5143512"/>
              <a:ext cx="2778125" cy="577850"/>
            </a:xfrm>
            <a:custGeom>
              <a:avLst/>
              <a:gdLst>
                <a:gd name="connsiteX0" fmla="*/ 53975 w 2778125"/>
                <a:gd name="connsiteY0" fmla="*/ 406400 h 577850"/>
                <a:gd name="connsiteX1" fmla="*/ 53975 w 2778125"/>
                <a:gd name="connsiteY1" fmla="*/ 501650 h 577850"/>
                <a:gd name="connsiteX2" fmla="*/ 282575 w 2778125"/>
                <a:gd name="connsiteY2" fmla="*/ 501650 h 577850"/>
                <a:gd name="connsiteX3" fmla="*/ 492125 w 2778125"/>
                <a:gd name="connsiteY3" fmla="*/ 501650 h 577850"/>
                <a:gd name="connsiteX4" fmla="*/ 1025525 w 2778125"/>
                <a:gd name="connsiteY4" fmla="*/ 577850 h 577850"/>
                <a:gd name="connsiteX5" fmla="*/ 1825625 w 2778125"/>
                <a:gd name="connsiteY5" fmla="*/ 501650 h 577850"/>
                <a:gd name="connsiteX6" fmla="*/ 2035175 w 2778125"/>
                <a:gd name="connsiteY6" fmla="*/ 501650 h 577850"/>
                <a:gd name="connsiteX7" fmla="*/ 2663825 w 2778125"/>
                <a:gd name="connsiteY7" fmla="*/ 558800 h 577850"/>
                <a:gd name="connsiteX8" fmla="*/ 2720975 w 2778125"/>
                <a:gd name="connsiteY8" fmla="*/ 387350 h 577850"/>
                <a:gd name="connsiteX9" fmla="*/ 2511425 w 2778125"/>
                <a:gd name="connsiteY9" fmla="*/ 368300 h 577850"/>
                <a:gd name="connsiteX10" fmla="*/ 2187575 w 2778125"/>
                <a:gd name="connsiteY10" fmla="*/ 387350 h 577850"/>
                <a:gd name="connsiteX11" fmla="*/ 1920875 w 2778125"/>
                <a:gd name="connsiteY11" fmla="*/ 292100 h 577850"/>
                <a:gd name="connsiteX12" fmla="*/ 1635125 w 2778125"/>
                <a:gd name="connsiteY12" fmla="*/ 101600 h 577850"/>
                <a:gd name="connsiteX13" fmla="*/ 1273175 w 2778125"/>
                <a:gd name="connsiteY13" fmla="*/ 25400 h 577850"/>
                <a:gd name="connsiteX14" fmla="*/ 796925 w 2778125"/>
                <a:gd name="connsiteY14" fmla="*/ 254000 h 577850"/>
                <a:gd name="connsiteX15" fmla="*/ 377825 w 2778125"/>
                <a:gd name="connsiteY15" fmla="*/ 349250 h 577850"/>
                <a:gd name="connsiteX16" fmla="*/ 53975 w 2778125"/>
                <a:gd name="connsiteY16" fmla="*/ 40640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8125" h="577850">
                  <a:moveTo>
                    <a:pt x="53975" y="406400"/>
                  </a:moveTo>
                  <a:cubicBezTo>
                    <a:pt x="0" y="431800"/>
                    <a:pt x="15875" y="485775"/>
                    <a:pt x="53975" y="501650"/>
                  </a:cubicBezTo>
                  <a:cubicBezTo>
                    <a:pt x="92075" y="517525"/>
                    <a:pt x="282575" y="501650"/>
                    <a:pt x="282575" y="501650"/>
                  </a:cubicBezTo>
                  <a:cubicBezTo>
                    <a:pt x="355600" y="501650"/>
                    <a:pt x="368300" y="488950"/>
                    <a:pt x="492125" y="501650"/>
                  </a:cubicBezTo>
                  <a:cubicBezTo>
                    <a:pt x="615950" y="514350"/>
                    <a:pt x="803275" y="577850"/>
                    <a:pt x="1025525" y="577850"/>
                  </a:cubicBezTo>
                  <a:cubicBezTo>
                    <a:pt x="1247775" y="577850"/>
                    <a:pt x="1657350" y="514350"/>
                    <a:pt x="1825625" y="501650"/>
                  </a:cubicBezTo>
                  <a:cubicBezTo>
                    <a:pt x="1993900" y="488950"/>
                    <a:pt x="1895475" y="492125"/>
                    <a:pt x="2035175" y="501650"/>
                  </a:cubicBezTo>
                  <a:cubicBezTo>
                    <a:pt x="2174875" y="511175"/>
                    <a:pt x="2549525" y="577850"/>
                    <a:pt x="2663825" y="558800"/>
                  </a:cubicBezTo>
                  <a:cubicBezTo>
                    <a:pt x="2778125" y="539750"/>
                    <a:pt x="2746375" y="419100"/>
                    <a:pt x="2720975" y="387350"/>
                  </a:cubicBezTo>
                  <a:cubicBezTo>
                    <a:pt x="2695575" y="355600"/>
                    <a:pt x="2600325" y="368300"/>
                    <a:pt x="2511425" y="368300"/>
                  </a:cubicBezTo>
                  <a:cubicBezTo>
                    <a:pt x="2422525" y="368300"/>
                    <a:pt x="2286000" y="400050"/>
                    <a:pt x="2187575" y="387350"/>
                  </a:cubicBezTo>
                  <a:cubicBezTo>
                    <a:pt x="2089150" y="374650"/>
                    <a:pt x="2012950" y="339725"/>
                    <a:pt x="1920875" y="292100"/>
                  </a:cubicBezTo>
                  <a:cubicBezTo>
                    <a:pt x="1828800" y="244475"/>
                    <a:pt x="1743075" y="146050"/>
                    <a:pt x="1635125" y="101600"/>
                  </a:cubicBezTo>
                  <a:cubicBezTo>
                    <a:pt x="1527175" y="57150"/>
                    <a:pt x="1412875" y="0"/>
                    <a:pt x="1273175" y="25400"/>
                  </a:cubicBezTo>
                  <a:cubicBezTo>
                    <a:pt x="1133475" y="50800"/>
                    <a:pt x="946150" y="200025"/>
                    <a:pt x="796925" y="254000"/>
                  </a:cubicBezTo>
                  <a:cubicBezTo>
                    <a:pt x="647700" y="307975"/>
                    <a:pt x="498475" y="330200"/>
                    <a:pt x="377825" y="349250"/>
                  </a:cubicBezTo>
                  <a:cubicBezTo>
                    <a:pt x="257175" y="368300"/>
                    <a:pt x="107950" y="381000"/>
                    <a:pt x="53975" y="40640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/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67" name="Ellipse 166"/>
            <p:cNvSpPr/>
            <p:nvPr/>
          </p:nvSpPr>
          <p:spPr>
            <a:xfrm>
              <a:off x="2500298" y="5324488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grpSp>
        <p:nvGrpSpPr>
          <p:cNvPr id="25" name="Groupe 5"/>
          <p:cNvGrpSpPr/>
          <p:nvPr/>
        </p:nvGrpSpPr>
        <p:grpSpPr>
          <a:xfrm>
            <a:off x="571472" y="4071942"/>
            <a:ext cx="2778125" cy="577850"/>
            <a:chOff x="1428728" y="5143512"/>
            <a:chExt cx="2778125" cy="577850"/>
          </a:xfrm>
        </p:grpSpPr>
        <p:sp>
          <p:nvSpPr>
            <p:cNvPr id="169" name="Forme libre 3"/>
            <p:cNvSpPr/>
            <p:nvPr/>
          </p:nvSpPr>
          <p:spPr>
            <a:xfrm>
              <a:off x="1428728" y="5143512"/>
              <a:ext cx="2778125" cy="577850"/>
            </a:xfrm>
            <a:custGeom>
              <a:avLst/>
              <a:gdLst>
                <a:gd name="connsiteX0" fmla="*/ 53975 w 2778125"/>
                <a:gd name="connsiteY0" fmla="*/ 406400 h 577850"/>
                <a:gd name="connsiteX1" fmla="*/ 53975 w 2778125"/>
                <a:gd name="connsiteY1" fmla="*/ 501650 h 577850"/>
                <a:gd name="connsiteX2" fmla="*/ 282575 w 2778125"/>
                <a:gd name="connsiteY2" fmla="*/ 501650 h 577850"/>
                <a:gd name="connsiteX3" fmla="*/ 492125 w 2778125"/>
                <a:gd name="connsiteY3" fmla="*/ 501650 h 577850"/>
                <a:gd name="connsiteX4" fmla="*/ 1025525 w 2778125"/>
                <a:gd name="connsiteY4" fmla="*/ 577850 h 577850"/>
                <a:gd name="connsiteX5" fmla="*/ 1825625 w 2778125"/>
                <a:gd name="connsiteY5" fmla="*/ 501650 h 577850"/>
                <a:gd name="connsiteX6" fmla="*/ 2035175 w 2778125"/>
                <a:gd name="connsiteY6" fmla="*/ 501650 h 577850"/>
                <a:gd name="connsiteX7" fmla="*/ 2663825 w 2778125"/>
                <a:gd name="connsiteY7" fmla="*/ 558800 h 577850"/>
                <a:gd name="connsiteX8" fmla="*/ 2720975 w 2778125"/>
                <a:gd name="connsiteY8" fmla="*/ 387350 h 577850"/>
                <a:gd name="connsiteX9" fmla="*/ 2511425 w 2778125"/>
                <a:gd name="connsiteY9" fmla="*/ 368300 h 577850"/>
                <a:gd name="connsiteX10" fmla="*/ 2187575 w 2778125"/>
                <a:gd name="connsiteY10" fmla="*/ 387350 h 577850"/>
                <a:gd name="connsiteX11" fmla="*/ 1920875 w 2778125"/>
                <a:gd name="connsiteY11" fmla="*/ 292100 h 577850"/>
                <a:gd name="connsiteX12" fmla="*/ 1635125 w 2778125"/>
                <a:gd name="connsiteY12" fmla="*/ 101600 h 577850"/>
                <a:gd name="connsiteX13" fmla="*/ 1273175 w 2778125"/>
                <a:gd name="connsiteY13" fmla="*/ 25400 h 577850"/>
                <a:gd name="connsiteX14" fmla="*/ 796925 w 2778125"/>
                <a:gd name="connsiteY14" fmla="*/ 254000 h 577850"/>
                <a:gd name="connsiteX15" fmla="*/ 377825 w 2778125"/>
                <a:gd name="connsiteY15" fmla="*/ 349250 h 577850"/>
                <a:gd name="connsiteX16" fmla="*/ 53975 w 2778125"/>
                <a:gd name="connsiteY16" fmla="*/ 40640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8125" h="577850">
                  <a:moveTo>
                    <a:pt x="53975" y="406400"/>
                  </a:moveTo>
                  <a:cubicBezTo>
                    <a:pt x="0" y="431800"/>
                    <a:pt x="15875" y="485775"/>
                    <a:pt x="53975" y="501650"/>
                  </a:cubicBezTo>
                  <a:cubicBezTo>
                    <a:pt x="92075" y="517525"/>
                    <a:pt x="282575" y="501650"/>
                    <a:pt x="282575" y="501650"/>
                  </a:cubicBezTo>
                  <a:cubicBezTo>
                    <a:pt x="355600" y="501650"/>
                    <a:pt x="368300" y="488950"/>
                    <a:pt x="492125" y="501650"/>
                  </a:cubicBezTo>
                  <a:cubicBezTo>
                    <a:pt x="615950" y="514350"/>
                    <a:pt x="803275" y="577850"/>
                    <a:pt x="1025525" y="577850"/>
                  </a:cubicBezTo>
                  <a:cubicBezTo>
                    <a:pt x="1247775" y="577850"/>
                    <a:pt x="1657350" y="514350"/>
                    <a:pt x="1825625" y="501650"/>
                  </a:cubicBezTo>
                  <a:cubicBezTo>
                    <a:pt x="1993900" y="488950"/>
                    <a:pt x="1895475" y="492125"/>
                    <a:pt x="2035175" y="501650"/>
                  </a:cubicBezTo>
                  <a:cubicBezTo>
                    <a:pt x="2174875" y="511175"/>
                    <a:pt x="2549525" y="577850"/>
                    <a:pt x="2663825" y="558800"/>
                  </a:cubicBezTo>
                  <a:cubicBezTo>
                    <a:pt x="2778125" y="539750"/>
                    <a:pt x="2746375" y="419100"/>
                    <a:pt x="2720975" y="387350"/>
                  </a:cubicBezTo>
                  <a:cubicBezTo>
                    <a:pt x="2695575" y="355600"/>
                    <a:pt x="2600325" y="368300"/>
                    <a:pt x="2511425" y="368300"/>
                  </a:cubicBezTo>
                  <a:cubicBezTo>
                    <a:pt x="2422525" y="368300"/>
                    <a:pt x="2286000" y="400050"/>
                    <a:pt x="2187575" y="387350"/>
                  </a:cubicBezTo>
                  <a:cubicBezTo>
                    <a:pt x="2089150" y="374650"/>
                    <a:pt x="2012950" y="339725"/>
                    <a:pt x="1920875" y="292100"/>
                  </a:cubicBezTo>
                  <a:cubicBezTo>
                    <a:pt x="1828800" y="244475"/>
                    <a:pt x="1743075" y="146050"/>
                    <a:pt x="1635125" y="101600"/>
                  </a:cubicBezTo>
                  <a:cubicBezTo>
                    <a:pt x="1527175" y="57150"/>
                    <a:pt x="1412875" y="0"/>
                    <a:pt x="1273175" y="25400"/>
                  </a:cubicBezTo>
                  <a:cubicBezTo>
                    <a:pt x="1133475" y="50800"/>
                    <a:pt x="946150" y="200025"/>
                    <a:pt x="796925" y="254000"/>
                  </a:cubicBezTo>
                  <a:cubicBezTo>
                    <a:pt x="647700" y="307975"/>
                    <a:pt x="498475" y="330200"/>
                    <a:pt x="377825" y="349250"/>
                  </a:cubicBezTo>
                  <a:cubicBezTo>
                    <a:pt x="257175" y="368300"/>
                    <a:pt x="107950" y="381000"/>
                    <a:pt x="53975" y="40640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70" name="Ellipse 4"/>
            <p:cNvSpPr/>
            <p:nvPr/>
          </p:nvSpPr>
          <p:spPr>
            <a:xfrm>
              <a:off x="2500298" y="5324488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cxnSp>
        <p:nvCxnSpPr>
          <p:cNvPr id="171" name="Connecteur droit avec flèche 170"/>
          <p:cNvCxnSpPr/>
          <p:nvPr/>
        </p:nvCxnSpPr>
        <p:spPr>
          <a:xfrm rot="16200000" flipH="1">
            <a:off x="3608381" y="4394207"/>
            <a:ext cx="1285884" cy="2127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/>
          <p:cNvSpPr/>
          <p:nvPr/>
        </p:nvSpPr>
        <p:spPr>
          <a:xfrm rot="21060000">
            <a:off x="3968522" y="3962198"/>
            <a:ext cx="443520" cy="253296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scene3d>
            <a:camera prst="orthographicFront">
              <a:rot lat="18899988" lon="0" rev="0"/>
            </a:camera>
            <a:lightRig rig="threePt" dir="t"/>
          </a:scene3d>
          <a:sp3d>
            <a:bevelT w="69850" h="107950" prst="relaxedInset"/>
            <a:bevelB w="0" h="863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 rot="5400000">
            <a:off x="-1464511" y="3464719"/>
            <a:ext cx="41434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4" name="Flèche courbée vers le bas 173"/>
          <p:cNvSpPr/>
          <p:nvPr/>
        </p:nvSpPr>
        <p:spPr>
          <a:xfrm rot="831072">
            <a:off x="3274988" y="3491108"/>
            <a:ext cx="770028" cy="278394"/>
          </a:xfrm>
          <a:prstGeom prst="curvedDownArrow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6" name="Ellipse 235"/>
          <p:cNvSpPr/>
          <p:nvPr/>
        </p:nvSpPr>
        <p:spPr>
          <a:xfrm rot="-600000">
            <a:off x="6667427" y="4164677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7" name="Ellipse 236"/>
          <p:cNvSpPr/>
          <p:nvPr/>
        </p:nvSpPr>
        <p:spPr>
          <a:xfrm rot="360000">
            <a:off x="7515501" y="4007189"/>
            <a:ext cx="142876" cy="28575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6" name="Groupe 9"/>
          <p:cNvGrpSpPr/>
          <p:nvPr/>
        </p:nvGrpSpPr>
        <p:grpSpPr>
          <a:xfrm>
            <a:off x="6005522" y="4071942"/>
            <a:ext cx="2778125" cy="577850"/>
            <a:chOff x="1428728" y="5143512"/>
            <a:chExt cx="2778125" cy="577850"/>
          </a:xfrm>
        </p:grpSpPr>
        <p:sp>
          <p:nvSpPr>
            <p:cNvPr id="239" name="Forme libre 238"/>
            <p:cNvSpPr/>
            <p:nvPr/>
          </p:nvSpPr>
          <p:spPr>
            <a:xfrm>
              <a:off x="1428728" y="5143512"/>
              <a:ext cx="2778125" cy="577850"/>
            </a:xfrm>
            <a:custGeom>
              <a:avLst/>
              <a:gdLst>
                <a:gd name="connsiteX0" fmla="*/ 53975 w 2778125"/>
                <a:gd name="connsiteY0" fmla="*/ 406400 h 577850"/>
                <a:gd name="connsiteX1" fmla="*/ 53975 w 2778125"/>
                <a:gd name="connsiteY1" fmla="*/ 501650 h 577850"/>
                <a:gd name="connsiteX2" fmla="*/ 282575 w 2778125"/>
                <a:gd name="connsiteY2" fmla="*/ 501650 h 577850"/>
                <a:gd name="connsiteX3" fmla="*/ 492125 w 2778125"/>
                <a:gd name="connsiteY3" fmla="*/ 501650 h 577850"/>
                <a:gd name="connsiteX4" fmla="*/ 1025525 w 2778125"/>
                <a:gd name="connsiteY4" fmla="*/ 577850 h 577850"/>
                <a:gd name="connsiteX5" fmla="*/ 1825625 w 2778125"/>
                <a:gd name="connsiteY5" fmla="*/ 501650 h 577850"/>
                <a:gd name="connsiteX6" fmla="*/ 2035175 w 2778125"/>
                <a:gd name="connsiteY6" fmla="*/ 501650 h 577850"/>
                <a:gd name="connsiteX7" fmla="*/ 2663825 w 2778125"/>
                <a:gd name="connsiteY7" fmla="*/ 558800 h 577850"/>
                <a:gd name="connsiteX8" fmla="*/ 2720975 w 2778125"/>
                <a:gd name="connsiteY8" fmla="*/ 387350 h 577850"/>
                <a:gd name="connsiteX9" fmla="*/ 2511425 w 2778125"/>
                <a:gd name="connsiteY9" fmla="*/ 368300 h 577850"/>
                <a:gd name="connsiteX10" fmla="*/ 2187575 w 2778125"/>
                <a:gd name="connsiteY10" fmla="*/ 387350 h 577850"/>
                <a:gd name="connsiteX11" fmla="*/ 1920875 w 2778125"/>
                <a:gd name="connsiteY11" fmla="*/ 292100 h 577850"/>
                <a:gd name="connsiteX12" fmla="*/ 1635125 w 2778125"/>
                <a:gd name="connsiteY12" fmla="*/ 101600 h 577850"/>
                <a:gd name="connsiteX13" fmla="*/ 1273175 w 2778125"/>
                <a:gd name="connsiteY13" fmla="*/ 25400 h 577850"/>
                <a:gd name="connsiteX14" fmla="*/ 796925 w 2778125"/>
                <a:gd name="connsiteY14" fmla="*/ 254000 h 577850"/>
                <a:gd name="connsiteX15" fmla="*/ 377825 w 2778125"/>
                <a:gd name="connsiteY15" fmla="*/ 349250 h 577850"/>
                <a:gd name="connsiteX16" fmla="*/ 53975 w 2778125"/>
                <a:gd name="connsiteY16" fmla="*/ 40640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8125" h="577850">
                  <a:moveTo>
                    <a:pt x="53975" y="406400"/>
                  </a:moveTo>
                  <a:cubicBezTo>
                    <a:pt x="0" y="431800"/>
                    <a:pt x="15875" y="485775"/>
                    <a:pt x="53975" y="501650"/>
                  </a:cubicBezTo>
                  <a:cubicBezTo>
                    <a:pt x="92075" y="517525"/>
                    <a:pt x="282575" y="501650"/>
                    <a:pt x="282575" y="501650"/>
                  </a:cubicBezTo>
                  <a:cubicBezTo>
                    <a:pt x="355600" y="501650"/>
                    <a:pt x="368300" y="488950"/>
                    <a:pt x="492125" y="501650"/>
                  </a:cubicBezTo>
                  <a:cubicBezTo>
                    <a:pt x="615950" y="514350"/>
                    <a:pt x="803275" y="577850"/>
                    <a:pt x="1025525" y="577850"/>
                  </a:cubicBezTo>
                  <a:cubicBezTo>
                    <a:pt x="1247775" y="577850"/>
                    <a:pt x="1657350" y="514350"/>
                    <a:pt x="1825625" y="501650"/>
                  </a:cubicBezTo>
                  <a:cubicBezTo>
                    <a:pt x="1993900" y="488950"/>
                    <a:pt x="1895475" y="492125"/>
                    <a:pt x="2035175" y="501650"/>
                  </a:cubicBezTo>
                  <a:cubicBezTo>
                    <a:pt x="2174875" y="511175"/>
                    <a:pt x="2549525" y="577850"/>
                    <a:pt x="2663825" y="558800"/>
                  </a:cubicBezTo>
                  <a:cubicBezTo>
                    <a:pt x="2778125" y="539750"/>
                    <a:pt x="2746375" y="419100"/>
                    <a:pt x="2720975" y="387350"/>
                  </a:cubicBezTo>
                  <a:cubicBezTo>
                    <a:pt x="2695575" y="355600"/>
                    <a:pt x="2600325" y="368300"/>
                    <a:pt x="2511425" y="368300"/>
                  </a:cubicBezTo>
                  <a:cubicBezTo>
                    <a:pt x="2422525" y="368300"/>
                    <a:pt x="2286000" y="400050"/>
                    <a:pt x="2187575" y="387350"/>
                  </a:cubicBezTo>
                  <a:cubicBezTo>
                    <a:pt x="2089150" y="374650"/>
                    <a:pt x="2012950" y="339725"/>
                    <a:pt x="1920875" y="292100"/>
                  </a:cubicBezTo>
                  <a:cubicBezTo>
                    <a:pt x="1828800" y="244475"/>
                    <a:pt x="1743075" y="146050"/>
                    <a:pt x="1635125" y="101600"/>
                  </a:cubicBezTo>
                  <a:cubicBezTo>
                    <a:pt x="1527175" y="57150"/>
                    <a:pt x="1412875" y="0"/>
                    <a:pt x="1273175" y="25400"/>
                  </a:cubicBezTo>
                  <a:cubicBezTo>
                    <a:pt x="1133475" y="50800"/>
                    <a:pt x="946150" y="200025"/>
                    <a:pt x="796925" y="254000"/>
                  </a:cubicBezTo>
                  <a:cubicBezTo>
                    <a:pt x="647700" y="307975"/>
                    <a:pt x="498475" y="330200"/>
                    <a:pt x="377825" y="349250"/>
                  </a:cubicBezTo>
                  <a:cubicBezTo>
                    <a:pt x="257175" y="368300"/>
                    <a:pt x="107950" y="381000"/>
                    <a:pt x="53975" y="40640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240" name="Ellipse 239"/>
            <p:cNvSpPr/>
            <p:nvPr/>
          </p:nvSpPr>
          <p:spPr>
            <a:xfrm>
              <a:off x="2500298" y="5324488"/>
              <a:ext cx="500066" cy="214314"/>
            </a:xfrm>
            <a:prstGeom prst="ellipse">
              <a:avLst/>
            </a:prstGeom>
            <a:gradFill flip="none" rotWithShape="1">
              <a:gsLst>
                <a:gs pos="20000">
                  <a:srgbClr val="F197BE">
                    <a:alpha val="85000"/>
                  </a:srgbClr>
                </a:gs>
                <a:gs pos="50000">
                  <a:srgbClr val="FFA3AA">
                    <a:shade val="67500"/>
                    <a:satMod val="115000"/>
                  </a:srgbClr>
                </a:gs>
                <a:gs pos="100000">
                  <a:srgbClr val="FFA3AA">
                    <a:shade val="100000"/>
                    <a:satMod val="115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241" name="Rectangle 44"/>
          <p:cNvSpPr/>
          <p:nvPr/>
        </p:nvSpPr>
        <p:spPr>
          <a:xfrm rot="5400000">
            <a:off x="6536545" y="3464719"/>
            <a:ext cx="41434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7" name="Groupe 277"/>
          <p:cNvGrpSpPr/>
          <p:nvPr/>
        </p:nvGrpSpPr>
        <p:grpSpPr>
          <a:xfrm rot="19946139">
            <a:off x="1161020" y="2776576"/>
            <a:ext cx="714380" cy="561978"/>
            <a:chOff x="2480842" y="1571612"/>
            <a:chExt cx="1381991" cy="1239982"/>
          </a:xfrm>
          <a:effectLst>
            <a:outerShdw blurRad="114300" dist="292100" dir="3720000" algn="ctr" rotWithShape="0">
              <a:srgbClr val="000000">
                <a:alpha val="43137"/>
              </a:srgbClr>
            </a:outerShdw>
          </a:effectLst>
        </p:grpSpPr>
        <p:sp>
          <p:nvSpPr>
            <p:cNvPr id="279" name="Forme libre 278"/>
            <p:cNvSpPr/>
            <p:nvPr/>
          </p:nvSpPr>
          <p:spPr>
            <a:xfrm>
              <a:off x="2480842" y="1571612"/>
              <a:ext cx="1381991" cy="1239982"/>
            </a:xfrm>
            <a:custGeom>
              <a:avLst/>
              <a:gdLst>
                <a:gd name="connsiteX0" fmla="*/ 872837 w 1381991"/>
                <a:gd name="connsiteY0" fmla="*/ 197428 h 1239982"/>
                <a:gd name="connsiteX1" fmla="*/ 1226128 w 1381991"/>
                <a:gd name="connsiteY1" fmla="*/ 363682 h 1239982"/>
                <a:gd name="connsiteX2" fmla="*/ 1267691 w 1381991"/>
                <a:gd name="connsiteY2" fmla="*/ 696191 h 1239982"/>
                <a:gd name="connsiteX3" fmla="*/ 1288473 w 1381991"/>
                <a:gd name="connsiteY3" fmla="*/ 904009 h 1239982"/>
                <a:gd name="connsiteX4" fmla="*/ 706582 w 1381991"/>
                <a:gd name="connsiteY4" fmla="*/ 1236518 h 1239982"/>
                <a:gd name="connsiteX5" fmla="*/ 332510 w 1381991"/>
                <a:gd name="connsiteY5" fmla="*/ 924791 h 1239982"/>
                <a:gd name="connsiteX6" fmla="*/ 41564 w 1381991"/>
                <a:gd name="connsiteY6" fmla="*/ 654628 h 1239982"/>
                <a:gd name="connsiteX7" fmla="*/ 83128 w 1381991"/>
                <a:gd name="connsiteY7" fmla="*/ 114300 h 1239982"/>
                <a:gd name="connsiteX8" fmla="*/ 457201 w 1381991"/>
                <a:gd name="connsiteY8" fmla="*/ 114300 h 1239982"/>
                <a:gd name="connsiteX9" fmla="*/ 727364 w 1381991"/>
                <a:gd name="connsiteY9" fmla="*/ 10391 h 1239982"/>
                <a:gd name="connsiteX10" fmla="*/ 872837 w 1381991"/>
                <a:gd name="connsiteY10" fmla="*/ 197428 h 12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991" h="1239982">
                  <a:moveTo>
                    <a:pt x="872837" y="197428"/>
                  </a:moveTo>
                  <a:cubicBezTo>
                    <a:pt x="955964" y="256310"/>
                    <a:pt x="1160319" y="280555"/>
                    <a:pt x="1226128" y="363682"/>
                  </a:cubicBezTo>
                  <a:cubicBezTo>
                    <a:pt x="1291937" y="446809"/>
                    <a:pt x="1257300" y="606137"/>
                    <a:pt x="1267691" y="696191"/>
                  </a:cubicBezTo>
                  <a:cubicBezTo>
                    <a:pt x="1278082" y="786245"/>
                    <a:pt x="1381991" y="813955"/>
                    <a:pt x="1288473" y="904009"/>
                  </a:cubicBezTo>
                  <a:cubicBezTo>
                    <a:pt x="1194955" y="994064"/>
                    <a:pt x="865909" y="1233054"/>
                    <a:pt x="706582" y="1236518"/>
                  </a:cubicBezTo>
                  <a:cubicBezTo>
                    <a:pt x="547255" y="1239982"/>
                    <a:pt x="443346" y="1021773"/>
                    <a:pt x="332510" y="924791"/>
                  </a:cubicBezTo>
                  <a:cubicBezTo>
                    <a:pt x="221674" y="827809"/>
                    <a:pt x="83128" y="789710"/>
                    <a:pt x="41564" y="654628"/>
                  </a:cubicBezTo>
                  <a:cubicBezTo>
                    <a:pt x="0" y="519546"/>
                    <a:pt x="13855" y="204355"/>
                    <a:pt x="83128" y="114300"/>
                  </a:cubicBezTo>
                  <a:cubicBezTo>
                    <a:pt x="152401" y="24245"/>
                    <a:pt x="349828" y="131618"/>
                    <a:pt x="457201" y="114300"/>
                  </a:cubicBezTo>
                  <a:cubicBezTo>
                    <a:pt x="564574" y="96982"/>
                    <a:pt x="654628" y="0"/>
                    <a:pt x="727364" y="10391"/>
                  </a:cubicBezTo>
                  <a:cubicBezTo>
                    <a:pt x="800100" y="20782"/>
                    <a:pt x="789710" y="138546"/>
                    <a:pt x="872837" y="197428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0" name="Forme libre 279"/>
            <p:cNvSpPr/>
            <p:nvPr/>
          </p:nvSpPr>
          <p:spPr>
            <a:xfrm>
              <a:off x="2615924" y="1714488"/>
              <a:ext cx="931719" cy="834736"/>
            </a:xfrm>
            <a:custGeom>
              <a:avLst/>
              <a:gdLst>
                <a:gd name="connsiteX0" fmla="*/ 93519 w 931719"/>
                <a:gd name="connsiteY0" fmla="*/ 76200 h 834736"/>
                <a:gd name="connsiteX1" fmla="*/ 467591 w 931719"/>
                <a:gd name="connsiteY1" fmla="*/ 34636 h 834736"/>
                <a:gd name="connsiteX2" fmla="*/ 862446 w 931719"/>
                <a:gd name="connsiteY2" fmla="*/ 284018 h 834736"/>
                <a:gd name="connsiteX3" fmla="*/ 883228 w 931719"/>
                <a:gd name="connsiteY3" fmla="*/ 762000 h 834736"/>
                <a:gd name="connsiteX4" fmla="*/ 633846 w 931719"/>
                <a:gd name="connsiteY4" fmla="*/ 720436 h 834736"/>
                <a:gd name="connsiteX5" fmla="*/ 800100 w 931719"/>
                <a:gd name="connsiteY5" fmla="*/ 512618 h 834736"/>
                <a:gd name="connsiteX6" fmla="*/ 716973 w 931719"/>
                <a:gd name="connsiteY6" fmla="*/ 284018 h 834736"/>
                <a:gd name="connsiteX7" fmla="*/ 592282 w 931719"/>
                <a:gd name="connsiteY7" fmla="*/ 429491 h 834736"/>
                <a:gd name="connsiteX8" fmla="*/ 571500 w 931719"/>
                <a:gd name="connsiteY8" fmla="*/ 616527 h 834736"/>
                <a:gd name="connsiteX9" fmla="*/ 259773 w 931719"/>
                <a:gd name="connsiteY9" fmla="*/ 512618 h 834736"/>
                <a:gd name="connsiteX10" fmla="*/ 322119 w 931719"/>
                <a:gd name="connsiteY10" fmla="*/ 263236 h 834736"/>
                <a:gd name="connsiteX11" fmla="*/ 509155 w 931719"/>
                <a:gd name="connsiteY11" fmla="*/ 200891 h 834736"/>
                <a:gd name="connsiteX12" fmla="*/ 301337 w 931719"/>
                <a:gd name="connsiteY12" fmla="*/ 117763 h 834736"/>
                <a:gd name="connsiteX13" fmla="*/ 155864 w 931719"/>
                <a:gd name="connsiteY13" fmla="*/ 346363 h 834736"/>
                <a:gd name="connsiteX14" fmla="*/ 10391 w 931719"/>
                <a:gd name="connsiteY14" fmla="*/ 55418 h 834736"/>
                <a:gd name="connsiteX15" fmla="*/ 93519 w 931719"/>
                <a:gd name="connsiteY15" fmla="*/ 76200 h 8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1719" h="834736">
                  <a:moveTo>
                    <a:pt x="93519" y="76200"/>
                  </a:moveTo>
                  <a:cubicBezTo>
                    <a:pt x="169719" y="72736"/>
                    <a:pt x="339437" y="0"/>
                    <a:pt x="467591" y="34636"/>
                  </a:cubicBezTo>
                  <a:cubicBezTo>
                    <a:pt x="595745" y="69272"/>
                    <a:pt x="793173" y="162791"/>
                    <a:pt x="862446" y="284018"/>
                  </a:cubicBezTo>
                  <a:cubicBezTo>
                    <a:pt x="931719" y="405245"/>
                    <a:pt x="921328" y="689264"/>
                    <a:pt x="883228" y="762000"/>
                  </a:cubicBezTo>
                  <a:cubicBezTo>
                    <a:pt x="845128" y="834736"/>
                    <a:pt x="647701" y="762000"/>
                    <a:pt x="633846" y="720436"/>
                  </a:cubicBezTo>
                  <a:cubicBezTo>
                    <a:pt x="619991" y="678872"/>
                    <a:pt x="786245" y="585354"/>
                    <a:pt x="800100" y="512618"/>
                  </a:cubicBezTo>
                  <a:cubicBezTo>
                    <a:pt x="813955" y="439882"/>
                    <a:pt x="751609" y="297872"/>
                    <a:pt x="716973" y="284018"/>
                  </a:cubicBezTo>
                  <a:cubicBezTo>
                    <a:pt x="682337" y="270164"/>
                    <a:pt x="616528" y="374073"/>
                    <a:pt x="592282" y="429491"/>
                  </a:cubicBezTo>
                  <a:cubicBezTo>
                    <a:pt x="568037" y="484909"/>
                    <a:pt x="626918" y="602673"/>
                    <a:pt x="571500" y="616527"/>
                  </a:cubicBezTo>
                  <a:cubicBezTo>
                    <a:pt x="516082" y="630382"/>
                    <a:pt x="301337" y="571500"/>
                    <a:pt x="259773" y="512618"/>
                  </a:cubicBezTo>
                  <a:cubicBezTo>
                    <a:pt x="218210" y="453736"/>
                    <a:pt x="280555" y="315190"/>
                    <a:pt x="322119" y="263236"/>
                  </a:cubicBezTo>
                  <a:cubicBezTo>
                    <a:pt x="363683" y="211282"/>
                    <a:pt x="512619" y="225136"/>
                    <a:pt x="509155" y="200891"/>
                  </a:cubicBezTo>
                  <a:cubicBezTo>
                    <a:pt x="505691" y="176646"/>
                    <a:pt x="360219" y="93518"/>
                    <a:pt x="301337" y="117763"/>
                  </a:cubicBezTo>
                  <a:cubicBezTo>
                    <a:pt x="242455" y="142008"/>
                    <a:pt x="204355" y="356754"/>
                    <a:pt x="155864" y="346363"/>
                  </a:cubicBezTo>
                  <a:cubicBezTo>
                    <a:pt x="107373" y="335972"/>
                    <a:pt x="20782" y="103909"/>
                    <a:pt x="10391" y="55418"/>
                  </a:cubicBezTo>
                  <a:cubicBezTo>
                    <a:pt x="0" y="6927"/>
                    <a:pt x="17319" y="79664"/>
                    <a:pt x="93519" y="76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1" name="Ellipse 280"/>
            <p:cNvSpPr/>
            <p:nvPr/>
          </p:nvSpPr>
          <p:spPr>
            <a:xfrm>
              <a:off x="3143240" y="2571744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5" name="Ellipse 284"/>
            <p:cNvSpPr/>
            <p:nvPr/>
          </p:nvSpPr>
          <p:spPr>
            <a:xfrm>
              <a:off x="2877808" y="240854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6" name="Ellipse 285"/>
            <p:cNvSpPr/>
            <p:nvPr/>
          </p:nvSpPr>
          <p:spPr>
            <a:xfrm>
              <a:off x="3571868" y="2357430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7" name="Ellipse 286"/>
            <p:cNvSpPr/>
            <p:nvPr/>
          </p:nvSpPr>
          <p:spPr>
            <a:xfrm>
              <a:off x="2643174" y="214311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8" name="Ellipse 287"/>
            <p:cNvSpPr/>
            <p:nvPr/>
          </p:nvSpPr>
          <p:spPr>
            <a:xfrm>
              <a:off x="3571868" y="207167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89" name="Ellipse 288"/>
            <p:cNvSpPr/>
            <p:nvPr/>
          </p:nvSpPr>
          <p:spPr>
            <a:xfrm>
              <a:off x="3428992" y="250030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293" name="Forme libre 292"/>
          <p:cNvSpPr/>
          <p:nvPr/>
        </p:nvSpPr>
        <p:spPr>
          <a:xfrm>
            <a:off x="2848304" y="2176960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dist="3302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8" name="Groupe 294"/>
          <p:cNvGrpSpPr/>
          <p:nvPr/>
        </p:nvGrpSpPr>
        <p:grpSpPr>
          <a:xfrm>
            <a:off x="6000760" y="2071678"/>
            <a:ext cx="714380" cy="561978"/>
            <a:chOff x="2480842" y="1571612"/>
            <a:chExt cx="1381991" cy="1239982"/>
          </a:xfrm>
          <a:effectLst>
            <a:outerShdw blurRad="114300" dist="292100" dir="3720000" algn="ctr" rotWithShape="0">
              <a:srgbClr val="000000">
                <a:alpha val="43137"/>
              </a:srgbClr>
            </a:outerShdw>
          </a:effectLst>
        </p:grpSpPr>
        <p:sp>
          <p:nvSpPr>
            <p:cNvPr id="296" name="Forme libre 295"/>
            <p:cNvSpPr/>
            <p:nvPr/>
          </p:nvSpPr>
          <p:spPr>
            <a:xfrm>
              <a:off x="2480842" y="1571612"/>
              <a:ext cx="1381991" cy="1239982"/>
            </a:xfrm>
            <a:custGeom>
              <a:avLst/>
              <a:gdLst>
                <a:gd name="connsiteX0" fmla="*/ 872837 w 1381991"/>
                <a:gd name="connsiteY0" fmla="*/ 197428 h 1239982"/>
                <a:gd name="connsiteX1" fmla="*/ 1226128 w 1381991"/>
                <a:gd name="connsiteY1" fmla="*/ 363682 h 1239982"/>
                <a:gd name="connsiteX2" fmla="*/ 1267691 w 1381991"/>
                <a:gd name="connsiteY2" fmla="*/ 696191 h 1239982"/>
                <a:gd name="connsiteX3" fmla="*/ 1288473 w 1381991"/>
                <a:gd name="connsiteY3" fmla="*/ 904009 h 1239982"/>
                <a:gd name="connsiteX4" fmla="*/ 706582 w 1381991"/>
                <a:gd name="connsiteY4" fmla="*/ 1236518 h 1239982"/>
                <a:gd name="connsiteX5" fmla="*/ 332510 w 1381991"/>
                <a:gd name="connsiteY5" fmla="*/ 924791 h 1239982"/>
                <a:gd name="connsiteX6" fmla="*/ 41564 w 1381991"/>
                <a:gd name="connsiteY6" fmla="*/ 654628 h 1239982"/>
                <a:gd name="connsiteX7" fmla="*/ 83128 w 1381991"/>
                <a:gd name="connsiteY7" fmla="*/ 114300 h 1239982"/>
                <a:gd name="connsiteX8" fmla="*/ 457201 w 1381991"/>
                <a:gd name="connsiteY8" fmla="*/ 114300 h 1239982"/>
                <a:gd name="connsiteX9" fmla="*/ 727364 w 1381991"/>
                <a:gd name="connsiteY9" fmla="*/ 10391 h 1239982"/>
                <a:gd name="connsiteX10" fmla="*/ 872837 w 1381991"/>
                <a:gd name="connsiteY10" fmla="*/ 197428 h 12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991" h="1239982">
                  <a:moveTo>
                    <a:pt x="872837" y="197428"/>
                  </a:moveTo>
                  <a:cubicBezTo>
                    <a:pt x="955964" y="256310"/>
                    <a:pt x="1160319" y="280555"/>
                    <a:pt x="1226128" y="363682"/>
                  </a:cubicBezTo>
                  <a:cubicBezTo>
                    <a:pt x="1291937" y="446809"/>
                    <a:pt x="1257300" y="606137"/>
                    <a:pt x="1267691" y="696191"/>
                  </a:cubicBezTo>
                  <a:cubicBezTo>
                    <a:pt x="1278082" y="786245"/>
                    <a:pt x="1381991" y="813955"/>
                    <a:pt x="1288473" y="904009"/>
                  </a:cubicBezTo>
                  <a:cubicBezTo>
                    <a:pt x="1194955" y="994064"/>
                    <a:pt x="865909" y="1233054"/>
                    <a:pt x="706582" y="1236518"/>
                  </a:cubicBezTo>
                  <a:cubicBezTo>
                    <a:pt x="547255" y="1239982"/>
                    <a:pt x="443346" y="1021773"/>
                    <a:pt x="332510" y="924791"/>
                  </a:cubicBezTo>
                  <a:cubicBezTo>
                    <a:pt x="221674" y="827809"/>
                    <a:pt x="83128" y="789710"/>
                    <a:pt x="41564" y="654628"/>
                  </a:cubicBezTo>
                  <a:cubicBezTo>
                    <a:pt x="0" y="519546"/>
                    <a:pt x="13855" y="204355"/>
                    <a:pt x="83128" y="114300"/>
                  </a:cubicBezTo>
                  <a:cubicBezTo>
                    <a:pt x="152401" y="24245"/>
                    <a:pt x="349828" y="131618"/>
                    <a:pt x="457201" y="114300"/>
                  </a:cubicBezTo>
                  <a:cubicBezTo>
                    <a:pt x="564574" y="96982"/>
                    <a:pt x="654628" y="0"/>
                    <a:pt x="727364" y="10391"/>
                  </a:cubicBezTo>
                  <a:cubicBezTo>
                    <a:pt x="800100" y="20782"/>
                    <a:pt x="789710" y="138546"/>
                    <a:pt x="872837" y="197428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97" name="Forme libre 296"/>
            <p:cNvSpPr/>
            <p:nvPr/>
          </p:nvSpPr>
          <p:spPr>
            <a:xfrm>
              <a:off x="2615924" y="1714488"/>
              <a:ext cx="931719" cy="834736"/>
            </a:xfrm>
            <a:custGeom>
              <a:avLst/>
              <a:gdLst>
                <a:gd name="connsiteX0" fmla="*/ 93519 w 931719"/>
                <a:gd name="connsiteY0" fmla="*/ 76200 h 834736"/>
                <a:gd name="connsiteX1" fmla="*/ 467591 w 931719"/>
                <a:gd name="connsiteY1" fmla="*/ 34636 h 834736"/>
                <a:gd name="connsiteX2" fmla="*/ 862446 w 931719"/>
                <a:gd name="connsiteY2" fmla="*/ 284018 h 834736"/>
                <a:gd name="connsiteX3" fmla="*/ 883228 w 931719"/>
                <a:gd name="connsiteY3" fmla="*/ 762000 h 834736"/>
                <a:gd name="connsiteX4" fmla="*/ 633846 w 931719"/>
                <a:gd name="connsiteY4" fmla="*/ 720436 h 834736"/>
                <a:gd name="connsiteX5" fmla="*/ 800100 w 931719"/>
                <a:gd name="connsiteY5" fmla="*/ 512618 h 834736"/>
                <a:gd name="connsiteX6" fmla="*/ 716973 w 931719"/>
                <a:gd name="connsiteY6" fmla="*/ 284018 h 834736"/>
                <a:gd name="connsiteX7" fmla="*/ 592282 w 931719"/>
                <a:gd name="connsiteY7" fmla="*/ 429491 h 834736"/>
                <a:gd name="connsiteX8" fmla="*/ 571500 w 931719"/>
                <a:gd name="connsiteY8" fmla="*/ 616527 h 834736"/>
                <a:gd name="connsiteX9" fmla="*/ 259773 w 931719"/>
                <a:gd name="connsiteY9" fmla="*/ 512618 h 834736"/>
                <a:gd name="connsiteX10" fmla="*/ 322119 w 931719"/>
                <a:gd name="connsiteY10" fmla="*/ 263236 h 834736"/>
                <a:gd name="connsiteX11" fmla="*/ 509155 w 931719"/>
                <a:gd name="connsiteY11" fmla="*/ 200891 h 834736"/>
                <a:gd name="connsiteX12" fmla="*/ 301337 w 931719"/>
                <a:gd name="connsiteY12" fmla="*/ 117763 h 834736"/>
                <a:gd name="connsiteX13" fmla="*/ 155864 w 931719"/>
                <a:gd name="connsiteY13" fmla="*/ 346363 h 834736"/>
                <a:gd name="connsiteX14" fmla="*/ 10391 w 931719"/>
                <a:gd name="connsiteY14" fmla="*/ 55418 h 834736"/>
                <a:gd name="connsiteX15" fmla="*/ 93519 w 931719"/>
                <a:gd name="connsiteY15" fmla="*/ 76200 h 8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1719" h="834736">
                  <a:moveTo>
                    <a:pt x="93519" y="76200"/>
                  </a:moveTo>
                  <a:cubicBezTo>
                    <a:pt x="169719" y="72736"/>
                    <a:pt x="339437" y="0"/>
                    <a:pt x="467591" y="34636"/>
                  </a:cubicBezTo>
                  <a:cubicBezTo>
                    <a:pt x="595745" y="69272"/>
                    <a:pt x="793173" y="162791"/>
                    <a:pt x="862446" y="284018"/>
                  </a:cubicBezTo>
                  <a:cubicBezTo>
                    <a:pt x="931719" y="405245"/>
                    <a:pt x="921328" y="689264"/>
                    <a:pt x="883228" y="762000"/>
                  </a:cubicBezTo>
                  <a:cubicBezTo>
                    <a:pt x="845128" y="834736"/>
                    <a:pt x="647701" y="762000"/>
                    <a:pt x="633846" y="720436"/>
                  </a:cubicBezTo>
                  <a:cubicBezTo>
                    <a:pt x="619991" y="678872"/>
                    <a:pt x="786245" y="585354"/>
                    <a:pt x="800100" y="512618"/>
                  </a:cubicBezTo>
                  <a:cubicBezTo>
                    <a:pt x="813955" y="439882"/>
                    <a:pt x="751609" y="297872"/>
                    <a:pt x="716973" y="284018"/>
                  </a:cubicBezTo>
                  <a:cubicBezTo>
                    <a:pt x="682337" y="270164"/>
                    <a:pt x="616528" y="374073"/>
                    <a:pt x="592282" y="429491"/>
                  </a:cubicBezTo>
                  <a:cubicBezTo>
                    <a:pt x="568037" y="484909"/>
                    <a:pt x="626918" y="602673"/>
                    <a:pt x="571500" y="616527"/>
                  </a:cubicBezTo>
                  <a:cubicBezTo>
                    <a:pt x="516082" y="630382"/>
                    <a:pt x="301337" y="571500"/>
                    <a:pt x="259773" y="512618"/>
                  </a:cubicBezTo>
                  <a:cubicBezTo>
                    <a:pt x="218210" y="453736"/>
                    <a:pt x="280555" y="315190"/>
                    <a:pt x="322119" y="263236"/>
                  </a:cubicBezTo>
                  <a:cubicBezTo>
                    <a:pt x="363683" y="211282"/>
                    <a:pt x="512619" y="225136"/>
                    <a:pt x="509155" y="200891"/>
                  </a:cubicBezTo>
                  <a:cubicBezTo>
                    <a:pt x="505691" y="176646"/>
                    <a:pt x="360219" y="93518"/>
                    <a:pt x="301337" y="117763"/>
                  </a:cubicBezTo>
                  <a:cubicBezTo>
                    <a:pt x="242455" y="142008"/>
                    <a:pt x="204355" y="356754"/>
                    <a:pt x="155864" y="346363"/>
                  </a:cubicBezTo>
                  <a:cubicBezTo>
                    <a:pt x="107373" y="335972"/>
                    <a:pt x="20782" y="103909"/>
                    <a:pt x="10391" y="55418"/>
                  </a:cubicBezTo>
                  <a:cubicBezTo>
                    <a:pt x="0" y="6927"/>
                    <a:pt x="17319" y="79664"/>
                    <a:pt x="93519" y="76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98" name="Ellipse 297"/>
            <p:cNvSpPr/>
            <p:nvPr/>
          </p:nvSpPr>
          <p:spPr>
            <a:xfrm>
              <a:off x="3143240" y="2571744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99" name="Ellipse 298"/>
            <p:cNvSpPr/>
            <p:nvPr/>
          </p:nvSpPr>
          <p:spPr>
            <a:xfrm>
              <a:off x="2877808" y="240854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300" name="Ellipse 299"/>
            <p:cNvSpPr/>
            <p:nvPr/>
          </p:nvSpPr>
          <p:spPr>
            <a:xfrm>
              <a:off x="3571868" y="2357430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301" name="Ellipse 300"/>
            <p:cNvSpPr/>
            <p:nvPr/>
          </p:nvSpPr>
          <p:spPr>
            <a:xfrm>
              <a:off x="2643174" y="214311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302" name="Ellipse 301"/>
            <p:cNvSpPr/>
            <p:nvPr/>
          </p:nvSpPr>
          <p:spPr>
            <a:xfrm>
              <a:off x="3571868" y="207167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303" name="Ellipse 302"/>
            <p:cNvSpPr/>
            <p:nvPr/>
          </p:nvSpPr>
          <p:spPr>
            <a:xfrm>
              <a:off x="3428992" y="250030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304" name="Forme libre 303"/>
          <p:cNvSpPr/>
          <p:nvPr/>
        </p:nvSpPr>
        <p:spPr>
          <a:xfrm>
            <a:off x="5295087" y="2071678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8" name="ZoneTexte 327"/>
          <p:cNvSpPr txBox="1"/>
          <p:nvPr/>
        </p:nvSpPr>
        <p:spPr>
          <a:xfrm>
            <a:off x="1214414" y="207167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Ac 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9" name="ZoneTexte 328"/>
          <p:cNvSpPr txBox="1"/>
          <p:nvPr/>
        </p:nvSpPr>
        <p:spPr>
          <a:xfrm>
            <a:off x="571472" y="394770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Ag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0" name="ZoneTexte 329"/>
          <p:cNvSpPr txBox="1"/>
          <p:nvPr/>
        </p:nvSpPr>
        <p:spPr>
          <a:xfrm>
            <a:off x="3428992" y="221455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Complément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1" name="ZoneTexte 330"/>
          <p:cNvSpPr txBox="1"/>
          <p:nvPr/>
        </p:nvSpPr>
        <p:spPr>
          <a:xfrm>
            <a:off x="3500430" y="492919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CAM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3" name="ZoneTexte 332"/>
          <p:cNvSpPr txBox="1"/>
          <p:nvPr/>
        </p:nvSpPr>
        <p:spPr>
          <a:xfrm>
            <a:off x="6357950" y="2008993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PNN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5" name="ZoneTexte 334"/>
          <p:cNvSpPr txBox="1"/>
          <p:nvPr/>
        </p:nvSpPr>
        <p:spPr>
          <a:xfrm>
            <a:off x="4786314" y="178592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Plaquettes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6" name="ZoneTexte 335"/>
          <p:cNvSpPr txBox="1"/>
          <p:nvPr/>
        </p:nvSpPr>
        <p:spPr>
          <a:xfrm>
            <a:off x="6715140" y="4643446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Cellule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endothéliale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9" name="Groupe 227"/>
          <p:cNvGrpSpPr/>
          <p:nvPr/>
        </p:nvGrpSpPr>
        <p:grpSpPr>
          <a:xfrm rot="9240000">
            <a:off x="1827247" y="2313968"/>
            <a:ext cx="230164" cy="444116"/>
            <a:chOff x="1634935" y="2025251"/>
            <a:chExt cx="510095" cy="1014015"/>
          </a:xfrm>
          <a:effectLst>
            <a:outerShdw blurRad="50800" dist="177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0" name="Groupe 20"/>
            <p:cNvGrpSpPr/>
            <p:nvPr/>
          </p:nvGrpSpPr>
          <p:grpSpPr>
            <a:xfrm>
              <a:off x="1823611" y="2323734"/>
              <a:ext cx="134938" cy="715532"/>
              <a:chOff x="1856562" y="2285992"/>
              <a:chExt cx="134938" cy="715174"/>
            </a:xfrm>
          </p:grpSpPr>
          <p:cxnSp>
            <p:nvCxnSpPr>
              <p:cNvPr id="256" name="Connecteur droit 255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Connecteur droit 256"/>
              <p:cNvCxnSpPr/>
              <p:nvPr/>
            </p:nvCxnSpPr>
            <p:spPr>
              <a:xfrm rot="5400000" flipH="1" flipV="1">
                <a:off x="163351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254" name="Connecteur droit 253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Connecteur droit 254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252" name="Connecteur droit 251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Connecteur droit 252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0" name="Forme libre 219"/>
          <p:cNvSpPr/>
          <p:nvPr/>
        </p:nvSpPr>
        <p:spPr>
          <a:xfrm>
            <a:off x="6072198" y="3214686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5643570" y="328612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Facteur de </a:t>
            </a:r>
          </a:p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Von Willebrand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30" name="ZoneTexte 229"/>
          <p:cNvSpPr txBox="1"/>
          <p:nvPr/>
        </p:nvSpPr>
        <p:spPr>
          <a:xfrm>
            <a:off x="4214810" y="3714752"/>
            <a:ext cx="114300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C3a, C5a</a:t>
            </a:r>
            <a:endParaRPr lang="fr-FR" sz="12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84" name="Groupe 267"/>
          <p:cNvGrpSpPr/>
          <p:nvPr/>
        </p:nvGrpSpPr>
        <p:grpSpPr>
          <a:xfrm>
            <a:off x="4000496" y="3429000"/>
            <a:ext cx="1546284" cy="518866"/>
            <a:chOff x="3955377" y="3383881"/>
            <a:chExt cx="1546284" cy="518866"/>
          </a:xfrm>
        </p:grpSpPr>
        <p:sp>
          <p:nvSpPr>
            <p:cNvPr id="223" name="Ellipse 222"/>
            <p:cNvSpPr/>
            <p:nvPr/>
          </p:nvSpPr>
          <p:spPr>
            <a:xfrm rot="-600000">
              <a:off x="3955377" y="343755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4" name="Ellipse 223"/>
            <p:cNvSpPr/>
            <p:nvPr/>
          </p:nvSpPr>
          <p:spPr>
            <a:xfrm rot="-600000">
              <a:off x="5393661" y="3651871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5" name="Ellipse 224"/>
            <p:cNvSpPr/>
            <p:nvPr/>
          </p:nvSpPr>
          <p:spPr>
            <a:xfrm rot="-600000">
              <a:off x="5080623" y="3508995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6" name="Ellipse 225"/>
            <p:cNvSpPr/>
            <p:nvPr/>
          </p:nvSpPr>
          <p:spPr>
            <a:xfrm rot="-600000">
              <a:off x="5294937" y="343755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7" name="Ellipse 226"/>
            <p:cNvSpPr/>
            <p:nvPr/>
          </p:nvSpPr>
          <p:spPr>
            <a:xfrm rot="-600000">
              <a:off x="4366243" y="3580433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9" name="Ellipse 228"/>
            <p:cNvSpPr/>
            <p:nvPr/>
          </p:nvSpPr>
          <p:spPr>
            <a:xfrm rot="21000000">
              <a:off x="4294805" y="379474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65" name="Ellipse 264"/>
            <p:cNvSpPr/>
            <p:nvPr/>
          </p:nvSpPr>
          <p:spPr>
            <a:xfrm rot="-600000">
              <a:off x="4384005" y="3383881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66" name="Ellipse 265"/>
            <p:cNvSpPr/>
            <p:nvPr/>
          </p:nvSpPr>
          <p:spPr>
            <a:xfrm rot="-600000">
              <a:off x="4741195" y="352675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67" name="Ellipse 266"/>
            <p:cNvSpPr/>
            <p:nvPr/>
          </p:nvSpPr>
          <p:spPr>
            <a:xfrm rot="-600000">
              <a:off x="4169691" y="343755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</p:grpSp>
      <p:sp>
        <p:nvSpPr>
          <p:cNvPr id="271" name="ZoneTexte 270"/>
          <p:cNvSpPr txBox="1"/>
          <p:nvPr/>
        </p:nvSpPr>
        <p:spPr>
          <a:xfrm>
            <a:off x="4214810" y="457200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Activation </a:t>
            </a:r>
          </a:p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des CE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85" name="Groupe 274"/>
          <p:cNvGrpSpPr/>
          <p:nvPr/>
        </p:nvGrpSpPr>
        <p:grpSpPr>
          <a:xfrm>
            <a:off x="4937747" y="3651871"/>
            <a:ext cx="911580" cy="697266"/>
            <a:chOff x="4937747" y="3651871"/>
            <a:chExt cx="911580" cy="697266"/>
          </a:xfrm>
        </p:grpSpPr>
        <p:sp>
          <p:nvSpPr>
            <p:cNvPr id="215" name="Ellipse 214"/>
            <p:cNvSpPr/>
            <p:nvPr/>
          </p:nvSpPr>
          <p:spPr>
            <a:xfrm rot="-600000">
              <a:off x="5152060" y="4009061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16" name="Ellipse 215"/>
            <p:cNvSpPr/>
            <p:nvPr/>
          </p:nvSpPr>
          <p:spPr>
            <a:xfrm rot="-600000">
              <a:off x="5366374" y="4080499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17" name="Ellipse 216"/>
            <p:cNvSpPr/>
            <p:nvPr/>
          </p:nvSpPr>
          <p:spPr>
            <a:xfrm rot="-600000">
              <a:off x="5455575" y="4241137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 rot="-600000">
              <a:off x="4937747" y="3651871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19" name="Ellipse 218"/>
            <p:cNvSpPr/>
            <p:nvPr/>
          </p:nvSpPr>
          <p:spPr>
            <a:xfrm rot="-600000">
              <a:off x="5169823" y="3794747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21" name="Ellipse 220"/>
            <p:cNvSpPr/>
            <p:nvPr/>
          </p:nvSpPr>
          <p:spPr>
            <a:xfrm rot="-600000">
              <a:off x="5437813" y="3866184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73" name="Ellipse 272"/>
            <p:cNvSpPr/>
            <p:nvPr/>
          </p:nvSpPr>
          <p:spPr>
            <a:xfrm rot="-600000">
              <a:off x="5741327" y="3955385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274" name="Ellipse 273"/>
            <p:cNvSpPr/>
            <p:nvPr/>
          </p:nvSpPr>
          <p:spPr>
            <a:xfrm rot="-600000">
              <a:off x="5723565" y="3651871"/>
              <a:ext cx="108000" cy="108000"/>
            </a:xfrm>
            <a:prstGeom prst="ellipse">
              <a:avLst/>
            </a:prstGeom>
            <a:solidFill>
              <a:srgbClr val="F573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</p:grpSp>
      <p:sp>
        <p:nvSpPr>
          <p:cNvPr id="277" name="ZoneTexte 276"/>
          <p:cNvSpPr txBox="1"/>
          <p:nvPr/>
        </p:nvSpPr>
        <p:spPr>
          <a:xfrm>
            <a:off x="5000628" y="27146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Activation des plaquettes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78" name="Forme libre 277"/>
          <p:cNvSpPr/>
          <p:nvPr/>
        </p:nvSpPr>
        <p:spPr>
          <a:xfrm>
            <a:off x="5143504" y="2615266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87" name="Groupe 167"/>
          <p:cNvGrpSpPr/>
          <p:nvPr/>
        </p:nvGrpSpPr>
        <p:grpSpPr>
          <a:xfrm>
            <a:off x="5374330" y="4143380"/>
            <a:ext cx="1269372" cy="414654"/>
            <a:chOff x="9144000" y="5214950"/>
            <a:chExt cx="1269372" cy="414654"/>
          </a:xfrm>
        </p:grpSpPr>
        <p:sp>
          <p:nvSpPr>
            <p:cNvPr id="295" name="Forme libre 294"/>
            <p:cNvSpPr/>
            <p:nvPr/>
          </p:nvSpPr>
          <p:spPr>
            <a:xfrm rot="20971775">
              <a:off x="9344993" y="526064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05" name="Forme libre 304"/>
            <p:cNvSpPr/>
            <p:nvPr/>
          </p:nvSpPr>
          <p:spPr>
            <a:xfrm>
              <a:off x="9496576" y="5375311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07" name="Forme libre 306"/>
            <p:cNvSpPr/>
            <p:nvPr/>
          </p:nvSpPr>
          <p:spPr>
            <a:xfrm rot="20738623">
              <a:off x="9144000" y="5424213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08" name="Forme libre 307"/>
            <p:cNvSpPr/>
            <p:nvPr/>
          </p:nvSpPr>
          <p:spPr>
            <a:xfrm rot="247975">
              <a:off x="9636261" y="5214950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09" name="Ellipse 308"/>
            <p:cNvSpPr/>
            <p:nvPr/>
          </p:nvSpPr>
          <p:spPr>
            <a:xfrm rot="21000000">
              <a:off x="9797087" y="5343745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10" name="Forme libre 309"/>
            <p:cNvSpPr/>
            <p:nvPr/>
          </p:nvSpPr>
          <p:spPr>
            <a:xfrm rot="247975">
              <a:off x="9881588" y="5244498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11" name="Forme libre 310"/>
            <p:cNvSpPr/>
            <p:nvPr/>
          </p:nvSpPr>
          <p:spPr>
            <a:xfrm rot="247975">
              <a:off x="9922013" y="534927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12" name="Forme libre 311"/>
            <p:cNvSpPr/>
            <p:nvPr/>
          </p:nvSpPr>
          <p:spPr>
            <a:xfrm rot="247975">
              <a:off x="9564823" y="5458812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32" name="Forme libre 331"/>
            <p:cNvSpPr/>
            <p:nvPr/>
          </p:nvSpPr>
          <p:spPr>
            <a:xfrm rot="247975">
              <a:off x="9907723" y="5444524"/>
              <a:ext cx="491359" cy="170792"/>
            </a:xfrm>
            <a:custGeom>
              <a:avLst/>
              <a:gdLst>
                <a:gd name="connsiteX0" fmla="*/ 383627 w 491359"/>
                <a:gd name="connsiteY0" fmla="*/ 65689 h 170792"/>
                <a:gd name="connsiteX1" fmla="*/ 225972 w 491359"/>
                <a:gd name="connsiteY1" fmla="*/ 2627 h 170792"/>
                <a:gd name="connsiteX2" fmla="*/ 84082 w 491359"/>
                <a:gd name="connsiteY2" fmla="*/ 81454 h 170792"/>
                <a:gd name="connsiteX3" fmla="*/ 5255 w 491359"/>
                <a:gd name="connsiteY3" fmla="*/ 128751 h 170792"/>
                <a:gd name="connsiteX4" fmla="*/ 115613 w 491359"/>
                <a:gd name="connsiteY4" fmla="*/ 160282 h 170792"/>
                <a:gd name="connsiteX5" fmla="*/ 289034 w 491359"/>
                <a:gd name="connsiteY5" fmla="*/ 144516 h 170792"/>
                <a:gd name="connsiteX6" fmla="*/ 462455 w 491359"/>
                <a:gd name="connsiteY6" fmla="*/ 160282 h 170792"/>
                <a:gd name="connsiteX7" fmla="*/ 462455 w 491359"/>
                <a:gd name="connsiteY7" fmla="*/ 81454 h 170792"/>
                <a:gd name="connsiteX8" fmla="*/ 383627 w 491359"/>
                <a:gd name="connsiteY8" fmla="*/ 65689 h 1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59" h="170792">
                  <a:moveTo>
                    <a:pt x="383627" y="65689"/>
                  </a:moveTo>
                  <a:cubicBezTo>
                    <a:pt x="344213" y="52551"/>
                    <a:pt x="275896" y="0"/>
                    <a:pt x="225972" y="2627"/>
                  </a:cubicBezTo>
                  <a:cubicBezTo>
                    <a:pt x="176048" y="5255"/>
                    <a:pt x="120868" y="60433"/>
                    <a:pt x="84082" y="81454"/>
                  </a:cubicBezTo>
                  <a:cubicBezTo>
                    <a:pt x="47296" y="102475"/>
                    <a:pt x="0" y="115613"/>
                    <a:pt x="5255" y="128751"/>
                  </a:cubicBezTo>
                  <a:cubicBezTo>
                    <a:pt x="10510" y="141889"/>
                    <a:pt x="68317" y="157655"/>
                    <a:pt x="115613" y="160282"/>
                  </a:cubicBezTo>
                  <a:cubicBezTo>
                    <a:pt x="162910" y="162910"/>
                    <a:pt x="231227" y="144516"/>
                    <a:pt x="289034" y="144516"/>
                  </a:cubicBezTo>
                  <a:cubicBezTo>
                    <a:pt x="346841" y="144516"/>
                    <a:pt x="433551" y="170792"/>
                    <a:pt x="462455" y="160282"/>
                  </a:cubicBezTo>
                  <a:cubicBezTo>
                    <a:pt x="491359" y="149772"/>
                    <a:pt x="475593" y="102475"/>
                    <a:pt x="462455" y="81454"/>
                  </a:cubicBezTo>
                  <a:cubicBezTo>
                    <a:pt x="449317" y="60433"/>
                    <a:pt x="423041" y="78827"/>
                    <a:pt x="383627" y="65689"/>
                  </a:cubicBezTo>
                  <a:close/>
                </a:path>
              </a:pathLst>
            </a:custGeom>
            <a:gradFill>
              <a:gsLst>
                <a:gs pos="61000">
                  <a:schemeClr val="tx2">
                    <a:lumMod val="75000"/>
                    <a:alpha val="15000"/>
                  </a:schemeClr>
                </a:gs>
                <a:gs pos="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34" name="Ellipse 333"/>
            <p:cNvSpPr/>
            <p:nvPr/>
          </p:nvSpPr>
          <p:spPr>
            <a:xfrm rot="21000000">
              <a:off x="10195982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37" name="Ellipse 336"/>
            <p:cNvSpPr/>
            <p:nvPr/>
          </p:nvSpPr>
          <p:spPr>
            <a:xfrm rot="21000000">
              <a:off x="9922202" y="5266056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38" name="Ellipse 337"/>
            <p:cNvSpPr/>
            <p:nvPr/>
          </p:nvSpPr>
          <p:spPr>
            <a:xfrm rot="21000000">
              <a:off x="9910230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39" name="Ellipse 338"/>
            <p:cNvSpPr/>
            <p:nvPr/>
          </p:nvSpPr>
          <p:spPr>
            <a:xfrm rot="21000000">
              <a:off x="9493574" y="5408932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0" name="Ellipse 339"/>
            <p:cNvSpPr/>
            <p:nvPr/>
          </p:nvSpPr>
          <p:spPr>
            <a:xfrm rot="21000000">
              <a:off x="10139987" y="52993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1" name="Ellipse 340"/>
            <p:cNvSpPr/>
            <p:nvPr/>
          </p:nvSpPr>
          <p:spPr>
            <a:xfrm rot="21000000">
              <a:off x="9707888" y="545179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2" name="Ellipse 341"/>
            <p:cNvSpPr/>
            <p:nvPr/>
          </p:nvSpPr>
          <p:spPr>
            <a:xfrm rot="21000000">
              <a:off x="9531676" y="5254084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3" name="Ellipse 342"/>
            <p:cNvSpPr/>
            <p:nvPr/>
          </p:nvSpPr>
          <p:spPr>
            <a:xfrm rot="21000000">
              <a:off x="9317360" y="5449348"/>
              <a:ext cx="72000" cy="7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4" name="Ellipse 343"/>
            <p:cNvSpPr/>
            <p:nvPr/>
          </p:nvSpPr>
          <p:spPr>
            <a:xfrm rot="21000000">
              <a:off x="9703126" y="52279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5" name="Ellipse 344"/>
            <p:cNvSpPr/>
            <p:nvPr/>
          </p:nvSpPr>
          <p:spPr>
            <a:xfrm rot="21000000">
              <a:off x="10034056" y="53803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6" name="Ellipse 345"/>
            <p:cNvSpPr/>
            <p:nvPr/>
          </p:nvSpPr>
          <p:spPr>
            <a:xfrm rot="21000000">
              <a:off x="9636450" y="54946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7" name="Ellipse 346"/>
            <p:cNvSpPr/>
            <p:nvPr/>
          </p:nvSpPr>
          <p:spPr>
            <a:xfrm rot="21000000">
              <a:off x="9650738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8" name="Ellipse 347"/>
            <p:cNvSpPr/>
            <p:nvPr/>
          </p:nvSpPr>
          <p:spPr>
            <a:xfrm rot="21000000">
              <a:off x="9279260" y="54898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49" name="Ellipse 348"/>
            <p:cNvSpPr/>
            <p:nvPr/>
          </p:nvSpPr>
          <p:spPr>
            <a:xfrm rot="21000000">
              <a:off x="9422136" y="53255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0" name="Ellipse 349"/>
            <p:cNvSpPr/>
            <p:nvPr/>
          </p:nvSpPr>
          <p:spPr>
            <a:xfrm rot="21000000">
              <a:off x="10038818" y="524700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1" name="Ellipse 350"/>
            <p:cNvSpPr/>
            <p:nvPr/>
          </p:nvSpPr>
          <p:spPr>
            <a:xfrm rot="21000000">
              <a:off x="9922202" y="54779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2" name="Ellipse 351"/>
            <p:cNvSpPr/>
            <p:nvPr/>
          </p:nvSpPr>
          <p:spPr>
            <a:xfrm rot="21000000">
              <a:off x="10138832" y="5463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3" name="Ellipse 352"/>
            <p:cNvSpPr/>
            <p:nvPr/>
          </p:nvSpPr>
          <p:spPr>
            <a:xfrm rot="21000000">
              <a:off x="10207954" y="53374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4" name="Ellipse 353"/>
            <p:cNvSpPr/>
            <p:nvPr/>
          </p:nvSpPr>
          <p:spPr>
            <a:xfrm rot="21000000">
              <a:off x="9838792" y="53064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  <p:sp>
          <p:nvSpPr>
            <p:cNvPr id="355" name="Ellipse 354"/>
            <p:cNvSpPr/>
            <p:nvPr/>
          </p:nvSpPr>
          <p:spPr>
            <a:xfrm rot="21000000">
              <a:off x="9410164" y="549697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atin typeface="Constantia" pitchFamily="18" charset="0"/>
              </a:endParaRPr>
            </a:p>
          </p:txBody>
        </p:sp>
      </p:grpSp>
      <p:sp>
        <p:nvSpPr>
          <p:cNvPr id="356" name="ZoneTexte 355"/>
          <p:cNvSpPr txBox="1"/>
          <p:nvPr/>
        </p:nvSpPr>
        <p:spPr>
          <a:xfrm>
            <a:off x="5715008" y="3794943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Thrombose</a:t>
            </a:r>
            <a:endParaRPr lang="fr-FR" sz="1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0" name="ZoneTexte 209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onstantia" pitchFamily="18" charset="0"/>
              </a:rPr>
              <a:t>B- Rejet aigu</a:t>
            </a:r>
            <a:endParaRPr lang="fr-FR" sz="1600" b="1" dirty="0">
              <a:latin typeface="Constantia" pitchFamily="18" charset="0"/>
            </a:endParaRPr>
          </a:p>
        </p:txBody>
      </p:sp>
      <p:sp>
        <p:nvSpPr>
          <p:cNvPr id="211" name="ZoneTexte 210"/>
          <p:cNvSpPr txBox="1"/>
          <p:nvPr/>
        </p:nvSpPr>
        <p:spPr>
          <a:xfrm>
            <a:off x="2890826" y="1000108"/>
            <a:ext cx="33575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onstantia" pitchFamily="18" charset="0"/>
              </a:rPr>
              <a:t>Rejet Aigu humoral</a:t>
            </a:r>
            <a:endParaRPr lang="fr-FR" sz="1600" b="1" u="sng" dirty="0">
              <a:latin typeface="Constantia" pitchFamily="18" charset="0"/>
            </a:endParaRPr>
          </a:p>
        </p:txBody>
      </p:sp>
      <p:sp>
        <p:nvSpPr>
          <p:cNvPr id="212" name="ZoneTexte 211"/>
          <p:cNvSpPr txBox="1"/>
          <p:nvPr/>
        </p:nvSpPr>
        <p:spPr>
          <a:xfrm>
            <a:off x="7643834" y="357187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nstantia" pitchFamily="18" charset="0"/>
              </a:rPr>
              <a:t>ADCC</a:t>
            </a:r>
            <a:endParaRPr lang="fr-FR" sz="1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grpSp>
        <p:nvGrpSpPr>
          <p:cNvPr id="88" name="Groupe 134"/>
          <p:cNvGrpSpPr/>
          <p:nvPr/>
        </p:nvGrpSpPr>
        <p:grpSpPr>
          <a:xfrm rot="12000000">
            <a:off x="7493367" y="3588627"/>
            <a:ext cx="169041" cy="403159"/>
            <a:chOff x="1634935" y="2025237"/>
            <a:chExt cx="510072" cy="1014029"/>
          </a:xfrm>
          <a:effectLst>
            <a:outerShdw blurRad="50800" dist="50800" dir="60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89" name="Groupe 20"/>
            <p:cNvGrpSpPr/>
            <p:nvPr/>
          </p:nvGrpSpPr>
          <p:grpSpPr>
            <a:xfrm>
              <a:off x="1823611" y="2323737"/>
              <a:ext cx="134934" cy="715529"/>
              <a:chOff x="1856562" y="2285995"/>
              <a:chExt cx="134934" cy="715171"/>
            </a:xfrm>
          </p:grpSpPr>
          <p:cxnSp>
            <p:nvCxnSpPr>
              <p:cNvPr id="284" name="Connecteur droit 283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Connecteur droit 291"/>
              <p:cNvCxnSpPr/>
              <p:nvPr/>
            </p:nvCxnSpPr>
            <p:spPr>
              <a:xfrm rot="5400000" flipH="1" flipV="1">
                <a:off x="1633512" y="2642390"/>
                <a:ext cx="714379" cy="1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e 21"/>
            <p:cNvGrpSpPr/>
            <p:nvPr/>
          </p:nvGrpSpPr>
          <p:grpSpPr>
            <a:xfrm rot="19680000">
              <a:off x="1634935" y="2029394"/>
              <a:ext cx="108024" cy="360180"/>
              <a:chOff x="1856562" y="2285992"/>
              <a:chExt cx="153988" cy="715174"/>
            </a:xfrm>
          </p:grpSpPr>
          <p:cxnSp>
            <p:nvCxnSpPr>
              <p:cNvPr id="282" name="Connecteur droit 281"/>
              <p:cNvCxnSpPr/>
              <p:nvPr/>
            </p:nvCxnSpPr>
            <p:spPr>
              <a:xfrm rot="5400000" flipH="1" flipV="1">
                <a:off x="1500166" y="2643182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Connecteur droit 282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e 24"/>
            <p:cNvGrpSpPr/>
            <p:nvPr/>
          </p:nvGrpSpPr>
          <p:grpSpPr>
            <a:xfrm rot="1920000">
              <a:off x="2040048" y="2025237"/>
              <a:ext cx="104959" cy="364996"/>
              <a:chOff x="1860931" y="2285992"/>
              <a:chExt cx="149619" cy="724736"/>
            </a:xfrm>
          </p:grpSpPr>
          <p:cxnSp>
            <p:nvCxnSpPr>
              <p:cNvPr id="275" name="Connecteur droit 274"/>
              <p:cNvCxnSpPr/>
              <p:nvPr/>
            </p:nvCxnSpPr>
            <p:spPr>
              <a:xfrm rot="5400000" flipH="1" flipV="1">
                <a:off x="1504536" y="2652746"/>
                <a:ext cx="714377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Connecteur droit 275"/>
              <p:cNvCxnSpPr/>
              <p:nvPr/>
            </p:nvCxnSpPr>
            <p:spPr>
              <a:xfrm rot="5400000" flipH="1" flipV="1">
                <a:off x="1652566" y="2642388"/>
                <a:ext cx="71438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e 305"/>
          <p:cNvGrpSpPr/>
          <p:nvPr/>
        </p:nvGrpSpPr>
        <p:grpSpPr>
          <a:xfrm rot="2286090">
            <a:off x="7588586" y="2977279"/>
            <a:ext cx="642942" cy="737584"/>
            <a:chOff x="7143768" y="3071810"/>
            <a:chExt cx="642942" cy="737584"/>
          </a:xfrm>
        </p:grpSpPr>
        <p:sp>
          <p:nvSpPr>
            <p:cNvPr id="313" name="Chevron 312"/>
            <p:cNvSpPr/>
            <p:nvPr/>
          </p:nvSpPr>
          <p:spPr>
            <a:xfrm rot="16260000">
              <a:off x="7326609" y="3666518"/>
              <a:ext cx="214314" cy="71438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095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Constantia" pitchFamily="18" charset="0"/>
              </a:endParaRPr>
            </a:p>
          </p:txBody>
        </p:sp>
        <p:grpSp>
          <p:nvGrpSpPr>
            <p:cNvPr id="105" name="Groupe 262"/>
            <p:cNvGrpSpPr/>
            <p:nvPr/>
          </p:nvGrpSpPr>
          <p:grpSpPr>
            <a:xfrm>
              <a:off x="7143768" y="3071810"/>
              <a:ext cx="642942" cy="571504"/>
              <a:chOff x="7143768" y="3071810"/>
              <a:chExt cx="642942" cy="571504"/>
            </a:xfrm>
          </p:grpSpPr>
          <p:grpSp>
            <p:nvGrpSpPr>
              <p:cNvPr id="106" name="Groupe 121"/>
              <p:cNvGrpSpPr/>
              <p:nvPr/>
            </p:nvGrpSpPr>
            <p:grpSpPr>
              <a:xfrm>
                <a:off x="7143768" y="3071810"/>
                <a:ext cx="642942" cy="571504"/>
                <a:chOff x="4143372" y="5357826"/>
                <a:chExt cx="1357322" cy="1071570"/>
              </a:xfrm>
            </p:grpSpPr>
            <p:grpSp>
              <p:nvGrpSpPr>
                <p:cNvPr id="107" name="Groupe 18"/>
                <p:cNvGrpSpPr/>
                <p:nvPr/>
              </p:nvGrpSpPr>
              <p:grpSpPr>
                <a:xfrm>
                  <a:off x="4143372" y="5357826"/>
                  <a:ext cx="1357322" cy="1071570"/>
                  <a:chOff x="3786182" y="4714884"/>
                  <a:chExt cx="1357322" cy="1071570"/>
                </a:xfrm>
              </p:grpSpPr>
              <p:sp>
                <p:nvSpPr>
                  <p:cNvPr id="366" name="Ellipse 17"/>
                  <p:cNvSpPr/>
                  <p:nvPr/>
                </p:nvSpPr>
                <p:spPr>
                  <a:xfrm>
                    <a:off x="3786182" y="4714884"/>
                    <a:ext cx="1357322" cy="10715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79646">
                          <a:tint val="50000"/>
                          <a:satMod val="300000"/>
                        </a:srgbClr>
                      </a:gs>
                      <a:gs pos="35000">
                        <a:srgbClr val="F79646">
                          <a:tint val="37000"/>
                          <a:satMod val="300000"/>
                        </a:srgbClr>
                      </a:gs>
                      <a:gs pos="100000">
                        <a:srgbClr val="F79646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nstantia" pitchFamily="18" charset="0"/>
                    </a:endParaRPr>
                  </a:p>
                </p:txBody>
              </p:sp>
              <p:sp>
                <p:nvSpPr>
                  <p:cNvPr id="367" name="Forme libre 366"/>
                  <p:cNvSpPr/>
                  <p:nvPr/>
                </p:nvSpPr>
                <p:spPr>
                  <a:xfrm rot="7855711">
                    <a:off x="4149338" y="4867220"/>
                    <a:ext cx="736600" cy="730250"/>
                  </a:xfrm>
                  <a:custGeom>
                    <a:avLst/>
                    <a:gdLst>
                      <a:gd name="connsiteX0" fmla="*/ 266700 w 736600"/>
                      <a:gd name="connsiteY0" fmla="*/ 12700 h 730250"/>
                      <a:gd name="connsiteX1" fmla="*/ 552450 w 736600"/>
                      <a:gd name="connsiteY1" fmla="*/ 203200 h 730250"/>
                      <a:gd name="connsiteX2" fmla="*/ 685800 w 736600"/>
                      <a:gd name="connsiteY2" fmla="*/ 469900 h 730250"/>
                      <a:gd name="connsiteX3" fmla="*/ 247650 w 736600"/>
                      <a:gd name="connsiteY3" fmla="*/ 698500 h 730250"/>
                      <a:gd name="connsiteX4" fmla="*/ 0 w 736600"/>
                      <a:gd name="connsiteY4" fmla="*/ 279400 h 730250"/>
                      <a:gd name="connsiteX5" fmla="*/ 266700 w 736600"/>
                      <a:gd name="connsiteY5" fmla="*/ 12700 h 730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6600" h="730250">
                        <a:moveTo>
                          <a:pt x="266700" y="12700"/>
                        </a:moveTo>
                        <a:cubicBezTo>
                          <a:pt x="358775" y="0"/>
                          <a:pt x="482600" y="127000"/>
                          <a:pt x="552450" y="203200"/>
                        </a:cubicBezTo>
                        <a:cubicBezTo>
                          <a:pt x="622300" y="279400"/>
                          <a:pt x="736600" y="387350"/>
                          <a:pt x="685800" y="469900"/>
                        </a:cubicBezTo>
                        <a:cubicBezTo>
                          <a:pt x="635000" y="552450"/>
                          <a:pt x="361950" y="730250"/>
                          <a:pt x="247650" y="698500"/>
                        </a:cubicBezTo>
                        <a:cubicBezTo>
                          <a:pt x="133350" y="666750"/>
                          <a:pt x="0" y="393700"/>
                          <a:pt x="0" y="279400"/>
                        </a:cubicBezTo>
                        <a:cubicBezTo>
                          <a:pt x="0" y="165100"/>
                          <a:pt x="174625" y="25400"/>
                          <a:pt x="266700" y="12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79646">
                          <a:tint val="50000"/>
                          <a:satMod val="300000"/>
                        </a:srgbClr>
                      </a:gs>
                      <a:gs pos="35000">
                        <a:srgbClr val="F79646">
                          <a:tint val="37000"/>
                          <a:satMod val="300000"/>
                        </a:srgbClr>
                      </a:gs>
                      <a:gs pos="100000">
                        <a:srgbClr val="F79646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318" name="Ellipse 317"/>
                <p:cNvSpPr/>
                <p:nvPr/>
              </p:nvSpPr>
              <p:spPr>
                <a:xfrm>
                  <a:off x="4383405" y="578645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19" name="Ellipse 318"/>
                <p:cNvSpPr/>
                <p:nvPr/>
              </p:nvSpPr>
              <p:spPr>
                <a:xfrm>
                  <a:off x="4357686" y="593885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4572000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21" name="Ellipse 320"/>
                <p:cNvSpPr/>
                <p:nvPr/>
              </p:nvSpPr>
              <p:spPr>
                <a:xfrm>
                  <a:off x="4429124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22" name="Ellipse 321"/>
                <p:cNvSpPr/>
                <p:nvPr/>
              </p:nvSpPr>
              <p:spPr>
                <a:xfrm>
                  <a:off x="4669157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23" name="Ellipse 322"/>
                <p:cNvSpPr/>
                <p:nvPr/>
              </p:nvSpPr>
              <p:spPr>
                <a:xfrm>
                  <a:off x="5026347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24" name="Ellipse 323"/>
                <p:cNvSpPr/>
                <p:nvPr/>
              </p:nvSpPr>
              <p:spPr>
                <a:xfrm>
                  <a:off x="4883471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57" name="Ellipse 356"/>
                <p:cNvSpPr/>
                <p:nvPr/>
              </p:nvSpPr>
              <p:spPr>
                <a:xfrm>
                  <a:off x="4535805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58" name="Ellipse 357"/>
                <p:cNvSpPr/>
                <p:nvPr/>
              </p:nvSpPr>
              <p:spPr>
                <a:xfrm>
                  <a:off x="4286248" y="6072206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59" name="Ellipse 358"/>
                <p:cNvSpPr/>
                <p:nvPr/>
              </p:nvSpPr>
              <p:spPr>
                <a:xfrm>
                  <a:off x="4847274" y="6286520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0" name="Ellipse 359"/>
                <p:cNvSpPr/>
                <p:nvPr/>
              </p:nvSpPr>
              <p:spPr>
                <a:xfrm>
                  <a:off x="4781235" y="617444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1" name="Ellipse 360"/>
                <p:cNvSpPr/>
                <p:nvPr/>
              </p:nvSpPr>
              <p:spPr>
                <a:xfrm>
                  <a:off x="5097785" y="6143644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2" name="Ellipse 361"/>
                <p:cNvSpPr/>
                <p:nvPr/>
              </p:nvSpPr>
              <p:spPr>
                <a:xfrm>
                  <a:off x="5214942" y="621508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3" name="Ellipse 362"/>
                <p:cNvSpPr/>
                <p:nvPr/>
              </p:nvSpPr>
              <p:spPr>
                <a:xfrm>
                  <a:off x="4214810" y="5857892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4" name="Ellipse 363"/>
                <p:cNvSpPr/>
                <p:nvPr/>
              </p:nvSpPr>
              <p:spPr>
                <a:xfrm>
                  <a:off x="4500562" y="6000768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  <p:sp>
              <p:nvSpPr>
                <p:cNvPr id="365" name="Ellipse 364"/>
                <p:cNvSpPr/>
                <p:nvPr/>
              </p:nvSpPr>
              <p:spPr>
                <a:xfrm>
                  <a:off x="5240661" y="6072206"/>
                  <a:ext cx="45719" cy="71438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 pitchFamily="18" charset="0"/>
                  </a:endParaRPr>
                </a:p>
              </p:txBody>
            </p:sp>
          </p:grpSp>
          <p:sp>
            <p:nvSpPr>
              <p:cNvPr id="316" name="Rectangle 315"/>
              <p:cNvSpPr/>
              <p:nvPr/>
            </p:nvSpPr>
            <p:spPr>
              <a:xfrm>
                <a:off x="7281835" y="3214686"/>
                <a:ext cx="4138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nstantia" pitchFamily="18" charset="0"/>
                  </a:rPr>
                  <a:t>NK</a:t>
                </a:r>
                <a:endParaRPr kumimoji="0" lang="fr-FR" sz="12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</p:grpSp>
      <p:grpSp>
        <p:nvGrpSpPr>
          <p:cNvPr id="108" name="Groupe 277"/>
          <p:cNvGrpSpPr/>
          <p:nvPr/>
        </p:nvGrpSpPr>
        <p:grpSpPr>
          <a:xfrm rot="19946139">
            <a:off x="4161416" y="2705137"/>
            <a:ext cx="714380" cy="561978"/>
            <a:chOff x="2480842" y="1571612"/>
            <a:chExt cx="1381991" cy="1239982"/>
          </a:xfrm>
          <a:effectLst>
            <a:outerShdw blurRad="114300" dist="292100" dir="3720000" algn="ctr" rotWithShape="0">
              <a:srgbClr val="000000">
                <a:alpha val="43137"/>
              </a:srgbClr>
            </a:outerShdw>
          </a:effectLst>
        </p:grpSpPr>
        <p:sp>
          <p:nvSpPr>
            <p:cNvPr id="244" name="Forme libre 243"/>
            <p:cNvSpPr/>
            <p:nvPr/>
          </p:nvSpPr>
          <p:spPr>
            <a:xfrm>
              <a:off x="2480842" y="1571612"/>
              <a:ext cx="1381991" cy="1239982"/>
            </a:xfrm>
            <a:custGeom>
              <a:avLst/>
              <a:gdLst>
                <a:gd name="connsiteX0" fmla="*/ 872837 w 1381991"/>
                <a:gd name="connsiteY0" fmla="*/ 197428 h 1239982"/>
                <a:gd name="connsiteX1" fmla="*/ 1226128 w 1381991"/>
                <a:gd name="connsiteY1" fmla="*/ 363682 h 1239982"/>
                <a:gd name="connsiteX2" fmla="*/ 1267691 w 1381991"/>
                <a:gd name="connsiteY2" fmla="*/ 696191 h 1239982"/>
                <a:gd name="connsiteX3" fmla="*/ 1288473 w 1381991"/>
                <a:gd name="connsiteY3" fmla="*/ 904009 h 1239982"/>
                <a:gd name="connsiteX4" fmla="*/ 706582 w 1381991"/>
                <a:gd name="connsiteY4" fmla="*/ 1236518 h 1239982"/>
                <a:gd name="connsiteX5" fmla="*/ 332510 w 1381991"/>
                <a:gd name="connsiteY5" fmla="*/ 924791 h 1239982"/>
                <a:gd name="connsiteX6" fmla="*/ 41564 w 1381991"/>
                <a:gd name="connsiteY6" fmla="*/ 654628 h 1239982"/>
                <a:gd name="connsiteX7" fmla="*/ 83128 w 1381991"/>
                <a:gd name="connsiteY7" fmla="*/ 114300 h 1239982"/>
                <a:gd name="connsiteX8" fmla="*/ 457201 w 1381991"/>
                <a:gd name="connsiteY8" fmla="*/ 114300 h 1239982"/>
                <a:gd name="connsiteX9" fmla="*/ 727364 w 1381991"/>
                <a:gd name="connsiteY9" fmla="*/ 10391 h 1239982"/>
                <a:gd name="connsiteX10" fmla="*/ 872837 w 1381991"/>
                <a:gd name="connsiteY10" fmla="*/ 197428 h 12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991" h="1239982">
                  <a:moveTo>
                    <a:pt x="872837" y="197428"/>
                  </a:moveTo>
                  <a:cubicBezTo>
                    <a:pt x="955964" y="256310"/>
                    <a:pt x="1160319" y="280555"/>
                    <a:pt x="1226128" y="363682"/>
                  </a:cubicBezTo>
                  <a:cubicBezTo>
                    <a:pt x="1291937" y="446809"/>
                    <a:pt x="1257300" y="606137"/>
                    <a:pt x="1267691" y="696191"/>
                  </a:cubicBezTo>
                  <a:cubicBezTo>
                    <a:pt x="1278082" y="786245"/>
                    <a:pt x="1381991" y="813955"/>
                    <a:pt x="1288473" y="904009"/>
                  </a:cubicBezTo>
                  <a:cubicBezTo>
                    <a:pt x="1194955" y="994064"/>
                    <a:pt x="865909" y="1233054"/>
                    <a:pt x="706582" y="1236518"/>
                  </a:cubicBezTo>
                  <a:cubicBezTo>
                    <a:pt x="547255" y="1239982"/>
                    <a:pt x="443346" y="1021773"/>
                    <a:pt x="332510" y="924791"/>
                  </a:cubicBezTo>
                  <a:cubicBezTo>
                    <a:pt x="221674" y="827809"/>
                    <a:pt x="83128" y="789710"/>
                    <a:pt x="41564" y="654628"/>
                  </a:cubicBezTo>
                  <a:cubicBezTo>
                    <a:pt x="0" y="519546"/>
                    <a:pt x="13855" y="204355"/>
                    <a:pt x="83128" y="114300"/>
                  </a:cubicBezTo>
                  <a:cubicBezTo>
                    <a:pt x="152401" y="24245"/>
                    <a:pt x="349828" y="131618"/>
                    <a:pt x="457201" y="114300"/>
                  </a:cubicBezTo>
                  <a:cubicBezTo>
                    <a:pt x="564574" y="96982"/>
                    <a:pt x="654628" y="0"/>
                    <a:pt x="727364" y="10391"/>
                  </a:cubicBezTo>
                  <a:cubicBezTo>
                    <a:pt x="800100" y="20782"/>
                    <a:pt x="789710" y="138546"/>
                    <a:pt x="872837" y="197428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45" name="Forme libre 244"/>
            <p:cNvSpPr/>
            <p:nvPr/>
          </p:nvSpPr>
          <p:spPr>
            <a:xfrm>
              <a:off x="2615924" y="1714488"/>
              <a:ext cx="931719" cy="834736"/>
            </a:xfrm>
            <a:custGeom>
              <a:avLst/>
              <a:gdLst>
                <a:gd name="connsiteX0" fmla="*/ 93519 w 931719"/>
                <a:gd name="connsiteY0" fmla="*/ 76200 h 834736"/>
                <a:gd name="connsiteX1" fmla="*/ 467591 w 931719"/>
                <a:gd name="connsiteY1" fmla="*/ 34636 h 834736"/>
                <a:gd name="connsiteX2" fmla="*/ 862446 w 931719"/>
                <a:gd name="connsiteY2" fmla="*/ 284018 h 834736"/>
                <a:gd name="connsiteX3" fmla="*/ 883228 w 931719"/>
                <a:gd name="connsiteY3" fmla="*/ 762000 h 834736"/>
                <a:gd name="connsiteX4" fmla="*/ 633846 w 931719"/>
                <a:gd name="connsiteY4" fmla="*/ 720436 h 834736"/>
                <a:gd name="connsiteX5" fmla="*/ 800100 w 931719"/>
                <a:gd name="connsiteY5" fmla="*/ 512618 h 834736"/>
                <a:gd name="connsiteX6" fmla="*/ 716973 w 931719"/>
                <a:gd name="connsiteY6" fmla="*/ 284018 h 834736"/>
                <a:gd name="connsiteX7" fmla="*/ 592282 w 931719"/>
                <a:gd name="connsiteY7" fmla="*/ 429491 h 834736"/>
                <a:gd name="connsiteX8" fmla="*/ 571500 w 931719"/>
                <a:gd name="connsiteY8" fmla="*/ 616527 h 834736"/>
                <a:gd name="connsiteX9" fmla="*/ 259773 w 931719"/>
                <a:gd name="connsiteY9" fmla="*/ 512618 h 834736"/>
                <a:gd name="connsiteX10" fmla="*/ 322119 w 931719"/>
                <a:gd name="connsiteY10" fmla="*/ 263236 h 834736"/>
                <a:gd name="connsiteX11" fmla="*/ 509155 w 931719"/>
                <a:gd name="connsiteY11" fmla="*/ 200891 h 834736"/>
                <a:gd name="connsiteX12" fmla="*/ 301337 w 931719"/>
                <a:gd name="connsiteY12" fmla="*/ 117763 h 834736"/>
                <a:gd name="connsiteX13" fmla="*/ 155864 w 931719"/>
                <a:gd name="connsiteY13" fmla="*/ 346363 h 834736"/>
                <a:gd name="connsiteX14" fmla="*/ 10391 w 931719"/>
                <a:gd name="connsiteY14" fmla="*/ 55418 h 834736"/>
                <a:gd name="connsiteX15" fmla="*/ 93519 w 931719"/>
                <a:gd name="connsiteY15" fmla="*/ 76200 h 8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1719" h="834736">
                  <a:moveTo>
                    <a:pt x="93519" y="76200"/>
                  </a:moveTo>
                  <a:cubicBezTo>
                    <a:pt x="169719" y="72736"/>
                    <a:pt x="339437" y="0"/>
                    <a:pt x="467591" y="34636"/>
                  </a:cubicBezTo>
                  <a:cubicBezTo>
                    <a:pt x="595745" y="69272"/>
                    <a:pt x="793173" y="162791"/>
                    <a:pt x="862446" y="284018"/>
                  </a:cubicBezTo>
                  <a:cubicBezTo>
                    <a:pt x="931719" y="405245"/>
                    <a:pt x="921328" y="689264"/>
                    <a:pt x="883228" y="762000"/>
                  </a:cubicBezTo>
                  <a:cubicBezTo>
                    <a:pt x="845128" y="834736"/>
                    <a:pt x="647701" y="762000"/>
                    <a:pt x="633846" y="720436"/>
                  </a:cubicBezTo>
                  <a:cubicBezTo>
                    <a:pt x="619991" y="678872"/>
                    <a:pt x="786245" y="585354"/>
                    <a:pt x="800100" y="512618"/>
                  </a:cubicBezTo>
                  <a:cubicBezTo>
                    <a:pt x="813955" y="439882"/>
                    <a:pt x="751609" y="297872"/>
                    <a:pt x="716973" y="284018"/>
                  </a:cubicBezTo>
                  <a:cubicBezTo>
                    <a:pt x="682337" y="270164"/>
                    <a:pt x="616528" y="374073"/>
                    <a:pt x="592282" y="429491"/>
                  </a:cubicBezTo>
                  <a:cubicBezTo>
                    <a:pt x="568037" y="484909"/>
                    <a:pt x="626918" y="602673"/>
                    <a:pt x="571500" y="616527"/>
                  </a:cubicBezTo>
                  <a:cubicBezTo>
                    <a:pt x="516082" y="630382"/>
                    <a:pt x="301337" y="571500"/>
                    <a:pt x="259773" y="512618"/>
                  </a:cubicBezTo>
                  <a:cubicBezTo>
                    <a:pt x="218210" y="453736"/>
                    <a:pt x="280555" y="315190"/>
                    <a:pt x="322119" y="263236"/>
                  </a:cubicBezTo>
                  <a:cubicBezTo>
                    <a:pt x="363683" y="211282"/>
                    <a:pt x="512619" y="225136"/>
                    <a:pt x="509155" y="200891"/>
                  </a:cubicBezTo>
                  <a:cubicBezTo>
                    <a:pt x="505691" y="176646"/>
                    <a:pt x="360219" y="93518"/>
                    <a:pt x="301337" y="117763"/>
                  </a:cubicBezTo>
                  <a:cubicBezTo>
                    <a:pt x="242455" y="142008"/>
                    <a:pt x="204355" y="356754"/>
                    <a:pt x="155864" y="346363"/>
                  </a:cubicBezTo>
                  <a:cubicBezTo>
                    <a:pt x="107373" y="335972"/>
                    <a:pt x="20782" y="103909"/>
                    <a:pt x="10391" y="55418"/>
                  </a:cubicBezTo>
                  <a:cubicBezTo>
                    <a:pt x="0" y="6927"/>
                    <a:pt x="17319" y="79664"/>
                    <a:pt x="93519" y="76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46" name="Ellipse 245"/>
            <p:cNvSpPr/>
            <p:nvPr/>
          </p:nvSpPr>
          <p:spPr>
            <a:xfrm>
              <a:off x="3143240" y="2571744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47" name="Ellipse 246"/>
            <p:cNvSpPr/>
            <p:nvPr/>
          </p:nvSpPr>
          <p:spPr>
            <a:xfrm>
              <a:off x="2877808" y="240854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48" name="Ellipse 247"/>
            <p:cNvSpPr/>
            <p:nvPr/>
          </p:nvSpPr>
          <p:spPr>
            <a:xfrm>
              <a:off x="3571868" y="2357430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49" name="Ellipse 248"/>
            <p:cNvSpPr/>
            <p:nvPr/>
          </p:nvSpPr>
          <p:spPr>
            <a:xfrm>
              <a:off x="2643174" y="214311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50" name="Ellipse 249"/>
            <p:cNvSpPr/>
            <p:nvPr/>
          </p:nvSpPr>
          <p:spPr>
            <a:xfrm>
              <a:off x="3571868" y="2071678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  <p:sp>
          <p:nvSpPr>
            <p:cNvPr id="251" name="Ellipse 250"/>
            <p:cNvSpPr/>
            <p:nvPr/>
          </p:nvSpPr>
          <p:spPr>
            <a:xfrm>
              <a:off x="3428992" y="2500306"/>
              <a:ext cx="142876" cy="142876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</a:endParaRPr>
            </a:p>
          </p:txBody>
        </p:sp>
      </p:grpSp>
      <p:sp>
        <p:nvSpPr>
          <p:cNvPr id="259" name="Flèche courbée vers le bas 258"/>
          <p:cNvSpPr/>
          <p:nvPr/>
        </p:nvSpPr>
        <p:spPr>
          <a:xfrm rot="16773342">
            <a:off x="1243376" y="4086634"/>
            <a:ext cx="643491" cy="168298"/>
          </a:xfrm>
          <a:prstGeom prst="curvedDownArrow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0" name="Flèche courbée vers le bas 259"/>
          <p:cNvSpPr/>
          <p:nvPr/>
        </p:nvSpPr>
        <p:spPr>
          <a:xfrm rot="16773342">
            <a:off x="6602530" y="4091045"/>
            <a:ext cx="667209" cy="163903"/>
          </a:xfrm>
          <a:prstGeom prst="curvedDownArrow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2" name="ZoneTexte 261"/>
          <p:cNvSpPr txBox="1"/>
          <p:nvPr/>
        </p:nvSpPr>
        <p:spPr>
          <a:xfrm>
            <a:off x="6286512" y="364331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DAF, MCP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3" name="ZoneTexte 262"/>
          <p:cNvSpPr txBox="1"/>
          <p:nvPr/>
        </p:nvSpPr>
        <p:spPr>
          <a:xfrm>
            <a:off x="1071538" y="350043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DAF, MCP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4" name="ZoneTexte 263"/>
          <p:cNvSpPr txBox="1"/>
          <p:nvPr/>
        </p:nvSpPr>
        <p:spPr>
          <a:xfrm>
            <a:off x="6572264" y="307181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Dégradation </a:t>
            </a:r>
            <a:r>
              <a:rPr lang="fr-FR" sz="1200" b="1" dirty="0" err="1" smtClean="0">
                <a:solidFill>
                  <a:schemeClr val="bg1"/>
                </a:solidFill>
                <a:latin typeface="Constantia" pitchFamily="18" charset="0"/>
              </a:rPr>
              <a:t>C3b,C4b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69" name="Connecteur droit avec flèche 268"/>
          <p:cNvCxnSpPr/>
          <p:nvPr/>
        </p:nvCxnSpPr>
        <p:spPr>
          <a:xfrm rot="5400000">
            <a:off x="6500826" y="4071942"/>
            <a:ext cx="1285884" cy="28575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ZoneTexte 290"/>
          <p:cNvSpPr txBox="1"/>
          <p:nvPr/>
        </p:nvSpPr>
        <p:spPr>
          <a:xfrm>
            <a:off x="5572132" y="492919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onstantia" pitchFamily="18" charset="0"/>
              </a:rPr>
              <a:t>Formation C4d et son dépôt tissulaire</a:t>
            </a:r>
            <a:endParaRPr lang="fr-FR" sz="12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4" grpId="0" animBg="1"/>
      <p:bldP spid="331" grpId="0"/>
      <p:bldP spid="222" grpId="0"/>
      <p:bldP spid="230" grpId="0"/>
      <p:bldP spid="271" grpId="0"/>
      <p:bldP spid="277" grpId="0"/>
      <p:bldP spid="356" grpId="0"/>
      <p:bldP spid="212" grpId="0"/>
      <p:bldP spid="259" grpId="0" animBg="1"/>
      <p:bldP spid="259" grpId="1" animBg="1"/>
      <p:bldP spid="260" grpId="0" animBg="1"/>
      <p:bldP spid="260" grpId="1" animBg="1"/>
      <p:bldP spid="262" grpId="0"/>
      <p:bldP spid="263" grpId="0"/>
      <p:bldP spid="2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0826" y="1000108"/>
            <a:ext cx="33575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Rejet Aigu humoral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6116" y="12858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Biopsie: Dépôt de C4d</a:t>
            </a:r>
            <a:endParaRPr lang="fr-FR" u="sng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27683"/>
            <a:ext cx="2928951" cy="2330143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ZoneTexte 14"/>
          <p:cNvSpPr txBox="1"/>
          <p:nvPr/>
        </p:nvSpPr>
        <p:spPr>
          <a:xfrm>
            <a:off x="3428992" y="1928802"/>
            <a:ext cx="5429256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Produit de dégradation du C4b.</a:t>
            </a:r>
          </a:p>
          <a:p>
            <a:pPr>
              <a:buFont typeface="Arial" pitchFamily="34" charset="0"/>
              <a:buChar char="•"/>
            </a:pPr>
            <a:r>
              <a:rPr lang="fr-FR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Liaison covalente  avec la surface de la CE et de la membrane basale</a:t>
            </a:r>
          </a:p>
          <a:p>
            <a:pPr>
              <a:buFont typeface="Arial" pitchFamily="34" charset="0"/>
              <a:buChar char="•"/>
            </a:pPr>
            <a:r>
              <a:rPr lang="fr-B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Dans</a:t>
            </a:r>
            <a:r>
              <a:rPr lang="fr-BE" dirty="0" smtClean="0">
                <a:latin typeface="Constantia" pitchFamily="18" charset="0"/>
              </a:rPr>
              <a:t> </a:t>
            </a:r>
            <a:r>
              <a:rPr lang="fr-B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un rein normal, dépôt normal de C4d dans le mésangium glomérulaire et au pôle vasculaire</a:t>
            </a:r>
          </a:p>
          <a:p>
            <a:pPr>
              <a:buFont typeface="Arial" pitchFamily="34" charset="0"/>
              <a:buChar char="•"/>
            </a:pPr>
            <a:r>
              <a:rPr lang="fr-B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En cas de rejet  aigu humoral, dépôt au niveau des capillaires péritubulaires</a:t>
            </a:r>
            <a:endParaRPr lang="fr-FR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4357694"/>
            <a:ext cx="5572164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Caractéristique du RAH.</a:t>
            </a:r>
          </a:p>
          <a:p>
            <a:pPr>
              <a:buFont typeface="Arial" pitchFamily="34" charset="0"/>
              <a:buChar char="•"/>
            </a:pP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Spécificité: 100%</a:t>
            </a:r>
          </a:p>
          <a:p>
            <a:pPr>
              <a:buFont typeface="Arial" pitchFamily="34" charset="0"/>
              <a:buChar char="•"/>
            </a:pP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N’est retrouvé que dans 40% Des rejets aigus.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B-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0826" y="1000108"/>
            <a:ext cx="3357586" cy="3385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Rejet Aigu humoral</a:t>
            </a:r>
            <a:endParaRPr lang="fr-FR" sz="1600" dirty="0">
              <a:latin typeface="Constantia" pitchFamily="18" charset="0"/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0" y="1785926"/>
            <a:ext cx="6000760" cy="5424470"/>
            <a:chOff x="343520" y="2071678"/>
            <a:chExt cx="6500858" cy="4799228"/>
          </a:xfrm>
        </p:grpSpPr>
        <p:sp>
          <p:nvSpPr>
            <p:cNvPr id="13" name="Rectangle 12"/>
            <p:cNvSpPr/>
            <p:nvPr/>
          </p:nvSpPr>
          <p:spPr>
            <a:xfrm>
              <a:off x="343520" y="2071678"/>
              <a:ext cx="6500858" cy="4286280"/>
            </a:xfrm>
            <a:prstGeom prst="rect">
              <a:avLst/>
            </a:prstGeom>
            <a:noFill/>
            <a:ln>
              <a:solidFill>
                <a:srgbClr val="F19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75660" y="2214555"/>
              <a:ext cx="5836193" cy="465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</a:pPr>
              <a:r>
                <a:rPr lang="fr-FR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                                        Diagnostic</a:t>
              </a:r>
              <a:endParaRPr lang="fr-FR" sz="1600" dirty="0" smtClean="0">
                <a:latin typeface="Constantia" pitchFamily="18" charset="0"/>
              </a:endParaRPr>
            </a:p>
            <a:p>
              <a:pPr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Clinique: IRA</a:t>
              </a:r>
            </a:p>
            <a:p>
              <a:pPr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 Au moins une de ces lésions histologiques: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v"/>
              </a:pPr>
              <a:r>
                <a:rPr lang="fr-FR" sz="1600" dirty="0" smtClean="0">
                  <a:latin typeface="Constantia" pitchFamily="18" charset="0"/>
                </a:rPr>
                <a:t> Tubulaire: Nécrose tubulaire.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v"/>
              </a:pPr>
              <a:r>
                <a:rPr lang="fr-FR" sz="1600" dirty="0" smtClean="0">
                  <a:latin typeface="Constantia" pitchFamily="18" charset="0"/>
                </a:rPr>
                <a:t> Capillaire: Capillarite glomérulaire et/ou péri tubulaire.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v"/>
              </a:pPr>
              <a:r>
                <a:rPr lang="fr-FR" sz="1600" dirty="0" smtClean="0">
                  <a:latin typeface="Constantia" pitchFamily="18" charset="0"/>
                </a:rPr>
                <a:t> Artérielles: Nécrose fibrinoïde  intra ou </a:t>
              </a:r>
              <a:r>
                <a:rPr lang="fr-FR" sz="1600" dirty="0" err="1" smtClean="0">
                  <a:latin typeface="Constantia" pitchFamily="18" charset="0"/>
                </a:rPr>
                <a:t>trans</a:t>
              </a:r>
              <a:r>
                <a:rPr lang="fr-FR" sz="1600" dirty="0" smtClean="0">
                  <a:latin typeface="Constantia" pitchFamily="18" charset="0"/>
                </a:rPr>
                <a:t> murale.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Fixation du C4d sur les capillaires péri tubulaires, </a:t>
              </a:r>
              <a:r>
                <a:rPr lang="fr-FR" sz="1600" dirty="0" err="1" smtClean="0">
                  <a:latin typeface="Constantia" pitchFamily="18" charset="0"/>
                </a:rPr>
                <a:t>Ig</a:t>
              </a:r>
              <a:r>
                <a:rPr lang="fr-FR" sz="1600" dirty="0" smtClean="0">
                  <a:latin typeface="Constantia" pitchFamily="18" charset="0"/>
                </a:rPr>
                <a:t> et ou complément dans les nécroses fibrineuses des artères.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Ø"/>
              </a:pPr>
              <a:r>
                <a:rPr lang="fr-FR" sz="1600" dirty="0" smtClean="0">
                  <a:latin typeface="Constantia" pitchFamily="18" charset="0"/>
                </a:rPr>
                <a:t>Présence d’anticorps anti donneur, HLA ou non HLA circulants</a:t>
              </a:r>
            </a:p>
            <a:p>
              <a:pPr marL="266700" indent="-9525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itchFamily="2" charset="2"/>
                <a:buChar char="v"/>
              </a:pPr>
              <a:endParaRPr lang="fr-FR" sz="1600" dirty="0" smtClean="0">
                <a:latin typeface="Constantia" pitchFamily="18" charset="0"/>
              </a:endParaRPr>
            </a:p>
            <a:p>
              <a:pPr>
                <a:lnSpc>
                  <a:spcPct val="150000"/>
                </a:lnSpc>
              </a:pPr>
              <a:endParaRPr lang="fr-FR" sz="1600" dirty="0" smtClean="0">
                <a:latin typeface="Constantia" pitchFamily="18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929322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Biopsie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1928826" cy="114300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5000628" y="30718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Capillarite   glomérulaire</a:t>
            </a:r>
            <a:endParaRPr lang="fr-FR" sz="1400" dirty="0">
              <a:latin typeface="Constantia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429000"/>
            <a:ext cx="1857388" cy="114300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786446" y="4643446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Capillarite  péri tubulaire</a:t>
            </a:r>
            <a:endParaRPr lang="fr-FR" sz="1400" dirty="0">
              <a:latin typeface="Constantia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1785950" cy="1214446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5572132" y="6286520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Constantia" pitchFamily="18" charset="0"/>
              </a:rPr>
              <a:t>Nécrose </a:t>
            </a:r>
            <a:r>
              <a:rPr lang="fr-FR" sz="1400" dirty="0" err="1" smtClean="0">
                <a:latin typeface="Constantia" pitchFamily="18" charset="0"/>
              </a:rPr>
              <a:t>fibrinoïde</a:t>
            </a:r>
            <a:endParaRPr lang="fr-FR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EA7616"/>
                </a:solidFill>
                <a:latin typeface="Constantia" pitchFamily="18" charset="0"/>
              </a:rPr>
              <a:t>C- Rejet Chronique</a:t>
            </a:r>
            <a:endParaRPr lang="fr-FR" sz="1600" dirty="0">
              <a:solidFill>
                <a:srgbClr val="EA7616"/>
              </a:solidFill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1500174"/>
            <a:ext cx="8501122" cy="3970318"/>
          </a:xfrm>
          <a:prstGeom prst="rect">
            <a:avLst/>
          </a:prstGeom>
          <a:noFill/>
          <a:ln>
            <a:solidFill>
              <a:srgbClr val="F5733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 Entité hétérogène, liée à des agressions immunologiques et non immunologiques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 Rôle capital des </a:t>
            </a:r>
            <a:r>
              <a:rPr lang="fr-FR" dirty="0" err="1" smtClean="0">
                <a:latin typeface="Constantia" pitchFamily="18" charset="0"/>
              </a:rPr>
              <a:t>alloanticorps</a:t>
            </a:r>
            <a:endParaRPr lang="fr-FR" dirty="0" smtClean="0">
              <a:latin typeface="Constantia" pitchFamily="18" charset="0"/>
            </a:endParaRP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Infiltration du greffon par les cellules de l’immunité inné et adaptative qui s’organise avec le temps en en tissu lymphoïde ectopique 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dirty="0" smtClean="0">
                <a:latin typeface="Constantia" pitchFamily="18" charset="0"/>
              </a:rPr>
              <a:t> Déclin progressif le plus souvent irréversible de la fonction rénale se développant plus de 3 mois après la transplantation.</a:t>
            </a: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</a:pPr>
            <a:endParaRPr lang="fr-F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 rot="9197916">
            <a:off x="2749920" y="2761589"/>
            <a:ext cx="2842493" cy="3057525"/>
            <a:chOff x="2285984" y="1785658"/>
            <a:chExt cx="2842493" cy="3057525"/>
          </a:xfrm>
          <a:solidFill>
            <a:srgbClr val="D94E3F"/>
          </a:solidFill>
        </p:grpSpPr>
        <p:sp>
          <p:nvSpPr>
            <p:cNvPr id="6" name="Forme libre 5"/>
            <p:cNvSpPr/>
            <p:nvPr/>
          </p:nvSpPr>
          <p:spPr>
            <a:xfrm>
              <a:off x="3440111" y="3139500"/>
              <a:ext cx="533400" cy="762000"/>
            </a:xfrm>
            <a:custGeom>
              <a:avLst/>
              <a:gdLst>
                <a:gd name="connsiteX0" fmla="*/ 517525 w 533400"/>
                <a:gd name="connsiteY0" fmla="*/ 63500 h 762000"/>
                <a:gd name="connsiteX1" fmla="*/ 403225 w 533400"/>
                <a:gd name="connsiteY1" fmla="*/ 25400 h 762000"/>
                <a:gd name="connsiteX2" fmla="*/ 346075 w 533400"/>
                <a:gd name="connsiteY2" fmla="*/ 6350 h 762000"/>
                <a:gd name="connsiteX3" fmla="*/ 346075 w 533400"/>
                <a:gd name="connsiteY3" fmla="*/ 63500 h 762000"/>
                <a:gd name="connsiteX4" fmla="*/ 250825 w 533400"/>
                <a:gd name="connsiteY4" fmla="*/ 177800 h 762000"/>
                <a:gd name="connsiteX5" fmla="*/ 212725 w 533400"/>
                <a:gd name="connsiteY5" fmla="*/ 273050 h 762000"/>
                <a:gd name="connsiteX6" fmla="*/ 136525 w 533400"/>
                <a:gd name="connsiteY6" fmla="*/ 292100 h 762000"/>
                <a:gd name="connsiteX7" fmla="*/ 136525 w 533400"/>
                <a:gd name="connsiteY7" fmla="*/ 349250 h 762000"/>
                <a:gd name="connsiteX8" fmla="*/ 60325 w 533400"/>
                <a:gd name="connsiteY8" fmla="*/ 406400 h 762000"/>
                <a:gd name="connsiteX9" fmla="*/ 60325 w 533400"/>
                <a:gd name="connsiteY9" fmla="*/ 501650 h 762000"/>
                <a:gd name="connsiteX10" fmla="*/ 3175 w 533400"/>
                <a:gd name="connsiteY10" fmla="*/ 558800 h 762000"/>
                <a:gd name="connsiteX11" fmla="*/ 41275 w 533400"/>
                <a:gd name="connsiteY11" fmla="*/ 654050 h 762000"/>
                <a:gd name="connsiteX12" fmla="*/ 41275 w 533400"/>
                <a:gd name="connsiteY12" fmla="*/ 711200 h 762000"/>
                <a:gd name="connsiteX13" fmla="*/ 117475 w 533400"/>
                <a:gd name="connsiteY13" fmla="*/ 749300 h 762000"/>
                <a:gd name="connsiteX14" fmla="*/ 231775 w 533400"/>
                <a:gd name="connsiteY14" fmla="*/ 635000 h 762000"/>
                <a:gd name="connsiteX15" fmla="*/ 269875 w 533400"/>
                <a:gd name="connsiteY15" fmla="*/ 635000 h 762000"/>
                <a:gd name="connsiteX16" fmla="*/ 346075 w 533400"/>
                <a:gd name="connsiteY16" fmla="*/ 558800 h 762000"/>
                <a:gd name="connsiteX17" fmla="*/ 441325 w 533400"/>
                <a:gd name="connsiteY17" fmla="*/ 482600 h 762000"/>
                <a:gd name="connsiteX18" fmla="*/ 441325 w 533400"/>
                <a:gd name="connsiteY18" fmla="*/ 349250 h 762000"/>
                <a:gd name="connsiteX19" fmla="*/ 498475 w 533400"/>
                <a:gd name="connsiteY19" fmla="*/ 273050 h 762000"/>
                <a:gd name="connsiteX20" fmla="*/ 517525 w 533400"/>
                <a:gd name="connsiteY20" fmla="*/ 635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400" h="762000">
                  <a:moveTo>
                    <a:pt x="517525" y="63500"/>
                  </a:moveTo>
                  <a:cubicBezTo>
                    <a:pt x="501650" y="22225"/>
                    <a:pt x="403225" y="25400"/>
                    <a:pt x="403225" y="25400"/>
                  </a:cubicBezTo>
                  <a:cubicBezTo>
                    <a:pt x="374650" y="15875"/>
                    <a:pt x="355600" y="0"/>
                    <a:pt x="346075" y="6350"/>
                  </a:cubicBezTo>
                  <a:cubicBezTo>
                    <a:pt x="336550" y="12700"/>
                    <a:pt x="361950" y="34925"/>
                    <a:pt x="346075" y="63500"/>
                  </a:cubicBezTo>
                  <a:cubicBezTo>
                    <a:pt x="330200" y="92075"/>
                    <a:pt x="273050" y="142875"/>
                    <a:pt x="250825" y="177800"/>
                  </a:cubicBezTo>
                  <a:cubicBezTo>
                    <a:pt x="228600" y="212725"/>
                    <a:pt x="231775" y="254000"/>
                    <a:pt x="212725" y="273050"/>
                  </a:cubicBezTo>
                  <a:cubicBezTo>
                    <a:pt x="193675" y="292100"/>
                    <a:pt x="149225" y="279400"/>
                    <a:pt x="136525" y="292100"/>
                  </a:cubicBezTo>
                  <a:cubicBezTo>
                    <a:pt x="123825" y="304800"/>
                    <a:pt x="149225" y="330200"/>
                    <a:pt x="136525" y="349250"/>
                  </a:cubicBezTo>
                  <a:cubicBezTo>
                    <a:pt x="123825" y="368300"/>
                    <a:pt x="73025" y="381000"/>
                    <a:pt x="60325" y="406400"/>
                  </a:cubicBezTo>
                  <a:cubicBezTo>
                    <a:pt x="47625" y="431800"/>
                    <a:pt x="69850" y="476250"/>
                    <a:pt x="60325" y="501650"/>
                  </a:cubicBezTo>
                  <a:cubicBezTo>
                    <a:pt x="50800" y="527050"/>
                    <a:pt x="6350" y="533400"/>
                    <a:pt x="3175" y="558800"/>
                  </a:cubicBezTo>
                  <a:cubicBezTo>
                    <a:pt x="0" y="584200"/>
                    <a:pt x="34925" y="628650"/>
                    <a:pt x="41275" y="654050"/>
                  </a:cubicBezTo>
                  <a:cubicBezTo>
                    <a:pt x="47625" y="679450"/>
                    <a:pt x="28575" y="695325"/>
                    <a:pt x="41275" y="711200"/>
                  </a:cubicBezTo>
                  <a:cubicBezTo>
                    <a:pt x="53975" y="727075"/>
                    <a:pt x="85725" y="762000"/>
                    <a:pt x="117475" y="749300"/>
                  </a:cubicBezTo>
                  <a:cubicBezTo>
                    <a:pt x="149225" y="736600"/>
                    <a:pt x="206375" y="654050"/>
                    <a:pt x="231775" y="635000"/>
                  </a:cubicBezTo>
                  <a:cubicBezTo>
                    <a:pt x="257175" y="615950"/>
                    <a:pt x="250825" y="647700"/>
                    <a:pt x="269875" y="635000"/>
                  </a:cubicBezTo>
                  <a:cubicBezTo>
                    <a:pt x="288925" y="622300"/>
                    <a:pt x="317500" y="584200"/>
                    <a:pt x="346075" y="558800"/>
                  </a:cubicBezTo>
                  <a:cubicBezTo>
                    <a:pt x="374650" y="533400"/>
                    <a:pt x="425450" y="517525"/>
                    <a:pt x="441325" y="482600"/>
                  </a:cubicBezTo>
                  <a:cubicBezTo>
                    <a:pt x="457200" y="447675"/>
                    <a:pt x="431800" y="384175"/>
                    <a:pt x="441325" y="349250"/>
                  </a:cubicBezTo>
                  <a:cubicBezTo>
                    <a:pt x="450850" y="314325"/>
                    <a:pt x="488950" y="314325"/>
                    <a:pt x="498475" y="273050"/>
                  </a:cubicBezTo>
                  <a:cubicBezTo>
                    <a:pt x="508000" y="231775"/>
                    <a:pt x="533400" y="104775"/>
                    <a:pt x="517525" y="6350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>
              <a:bevelT w="139700" h="1270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 rot="13922272" flipH="1">
              <a:off x="3758241" y="2218138"/>
              <a:ext cx="838890" cy="1901583"/>
            </a:xfrm>
            <a:custGeom>
              <a:avLst/>
              <a:gdLst>
                <a:gd name="connsiteX0" fmla="*/ 50800 w 698500"/>
                <a:gd name="connsiteY0" fmla="*/ 657225 h 1511300"/>
                <a:gd name="connsiteX1" fmla="*/ 165100 w 698500"/>
                <a:gd name="connsiteY1" fmla="*/ 638175 h 1511300"/>
                <a:gd name="connsiteX2" fmla="*/ 336550 w 698500"/>
                <a:gd name="connsiteY2" fmla="*/ 657225 h 1511300"/>
                <a:gd name="connsiteX3" fmla="*/ 469900 w 698500"/>
                <a:gd name="connsiteY3" fmla="*/ 771525 h 1511300"/>
                <a:gd name="connsiteX4" fmla="*/ 527050 w 698500"/>
                <a:gd name="connsiteY4" fmla="*/ 904875 h 1511300"/>
                <a:gd name="connsiteX5" fmla="*/ 565150 w 698500"/>
                <a:gd name="connsiteY5" fmla="*/ 1133475 h 1511300"/>
                <a:gd name="connsiteX6" fmla="*/ 565150 w 698500"/>
                <a:gd name="connsiteY6" fmla="*/ 1457325 h 1511300"/>
                <a:gd name="connsiteX7" fmla="*/ 660400 w 698500"/>
                <a:gd name="connsiteY7" fmla="*/ 1457325 h 1511300"/>
                <a:gd name="connsiteX8" fmla="*/ 660400 w 698500"/>
                <a:gd name="connsiteY8" fmla="*/ 1343025 h 1511300"/>
                <a:gd name="connsiteX9" fmla="*/ 698500 w 698500"/>
                <a:gd name="connsiteY9" fmla="*/ 981075 h 1511300"/>
                <a:gd name="connsiteX10" fmla="*/ 660400 w 698500"/>
                <a:gd name="connsiteY10" fmla="*/ 561975 h 1511300"/>
                <a:gd name="connsiteX11" fmla="*/ 622300 w 698500"/>
                <a:gd name="connsiteY11" fmla="*/ 333375 h 1511300"/>
                <a:gd name="connsiteX12" fmla="*/ 508000 w 698500"/>
                <a:gd name="connsiteY12" fmla="*/ 66675 h 1511300"/>
                <a:gd name="connsiteX13" fmla="*/ 317500 w 698500"/>
                <a:gd name="connsiteY13" fmla="*/ 9525 h 1511300"/>
                <a:gd name="connsiteX14" fmla="*/ 298450 w 698500"/>
                <a:gd name="connsiteY14" fmla="*/ 123825 h 1511300"/>
                <a:gd name="connsiteX15" fmla="*/ 222250 w 698500"/>
                <a:gd name="connsiteY15" fmla="*/ 219075 h 1511300"/>
                <a:gd name="connsiteX16" fmla="*/ 222250 w 698500"/>
                <a:gd name="connsiteY16" fmla="*/ 295275 h 1511300"/>
                <a:gd name="connsiteX17" fmla="*/ 127000 w 698500"/>
                <a:gd name="connsiteY17" fmla="*/ 333375 h 1511300"/>
                <a:gd name="connsiteX18" fmla="*/ 107950 w 698500"/>
                <a:gd name="connsiteY18" fmla="*/ 485775 h 1511300"/>
                <a:gd name="connsiteX19" fmla="*/ 12700 w 698500"/>
                <a:gd name="connsiteY19" fmla="*/ 523875 h 1511300"/>
                <a:gd name="connsiteX20" fmla="*/ 50800 w 698500"/>
                <a:gd name="connsiteY20" fmla="*/ 657225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8500" h="1511300">
                  <a:moveTo>
                    <a:pt x="50800" y="657225"/>
                  </a:moveTo>
                  <a:cubicBezTo>
                    <a:pt x="76200" y="676275"/>
                    <a:pt x="117475" y="638175"/>
                    <a:pt x="165100" y="638175"/>
                  </a:cubicBezTo>
                  <a:cubicBezTo>
                    <a:pt x="212725" y="638175"/>
                    <a:pt x="285750" y="635000"/>
                    <a:pt x="336550" y="657225"/>
                  </a:cubicBezTo>
                  <a:cubicBezTo>
                    <a:pt x="387350" y="679450"/>
                    <a:pt x="438150" y="730250"/>
                    <a:pt x="469900" y="771525"/>
                  </a:cubicBezTo>
                  <a:cubicBezTo>
                    <a:pt x="501650" y="812800"/>
                    <a:pt x="511175" y="844550"/>
                    <a:pt x="527050" y="904875"/>
                  </a:cubicBezTo>
                  <a:cubicBezTo>
                    <a:pt x="542925" y="965200"/>
                    <a:pt x="558800" y="1041400"/>
                    <a:pt x="565150" y="1133475"/>
                  </a:cubicBezTo>
                  <a:cubicBezTo>
                    <a:pt x="571500" y="1225550"/>
                    <a:pt x="549275" y="1403350"/>
                    <a:pt x="565150" y="1457325"/>
                  </a:cubicBezTo>
                  <a:cubicBezTo>
                    <a:pt x="581025" y="1511300"/>
                    <a:pt x="644525" y="1476375"/>
                    <a:pt x="660400" y="1457325"/>
                  </a:cubicBezTo>
                  <a:cubicBezTo>
                    <a:pt x="676275" y="1438275"/>
                    <a:pt x="654050" y="1422400"/>
                    <a:pt x="660400" y="1343025"/>
                  </a:cubicBezTo>
                  <a:cubicBezTo>
                    <a:pt x="666750" y="1263650"/>
                    <a:pt x="698500" y="1111250"/>
                    <a:pt x="698500" y="981075"/>
                  </a:cubicBezTo>
                  <a:cubicBezTo>
                    <a:pt x="698500" y="850900"/>
                    <a:pt x="673100" y="669925"/>
                    <a:pt x="660400" y="561975"/>
                  </a:cubicBezTo>
                  <a:cubicBezTo>
                    <a:pt x="647700" y="454025"/>
                    <a:pt x="647700" y="415925"/>
                    <a:pt x="622300" y="333375"/>
                  </a:cubicBezTo>
                  <a:cubicBezTo>
                    <a:pt x="596900" y="250825"/>
                    <a:pt x="558800" y="120650"/>
                    <a:pt x="508000" y="66675"/>
                  </a:cubicBezTo>
                  <a:cubicBezTo>
                    <a:pt x="457200" y="12700"/>
                    <a:pt x="352425" y="0"/>
                    <a:pt x="317500" y="9525"/>
                  </a:cubicBezTo>
                  <a:cubicBezTo>
                    <a:pt x="282575" y="19050"/>
                    <a:pt x="314325" y="88900"/>
                    <a:pt x="298450" y="123825"/>
                  </a:cubicBezTo>
                  <a:cubicBezTo>
                    <a:pt x="282575" y="158750"/>
                    <a:pt x="234950" y="190500"/>
                    <a:pt x="222250" y="219075"/>
                  </a:cubicBezTo>
                  <a:cubicBezTo>
                    <a:pt x="209550" y="247650"/>
                    <a:pt x="238125" y="276225"/>
                    <a:pt x="222250" y="295275"/>
                  </a:cubicBezTo>
                  <a:cubicBezTo>
                    <a:pt x="206375" y="314325"/>
                    <a:pt x="146050" y="301625"/>
                    <a:pt x="127000" y="333375"/>
                  </a:cubicBezTo>
                  <a:cubicBezTo>
                    <a:pt x="107950" y="365125"/>
                    <a:pt x="127000" y="454025"/>
                    <a:pt x="107950" y="485775"/>
                  </a:cubicBezTo>
                  <a:cubicBezTo>
                    <a:pt x="88900" y="517525"/>
                    <a:pt x="25400" y="501650"/>
                    <a:pt x="12700" y="523875"/>
                  </a:cubicBezTo>
                  <a:cubicBezTo>
                    <a:pt x="0" y="546100"/>
                    <a:pt x="25400" y="638175"/>
                    <a:pt x="50800" y="657225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14300" prst="hardEdge"/>
              <a:bevelB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 rot="21076636">
              <a:off x="2285984" y="1785656"/>
              <a:ext cx="2200275" cy="3057525"/>
            </a:xfrm>
            <a:custGeom>
              <a:avLst/>
              <a:gdLst>
                <a:gd name="connsiteX0" fmla="*/ 1717675 w 2200275"/>
                <a:gd name="connsiteY0" fmla="*/ 1365250 h 3057525"/>
                <a:gd name="connsiteX1" fmla="*/ 1946275 w 2200275"/>
                <a:gd name="connsiteY1" fmla="*/ 1250950 h 3057525"/>
                <a:gd name="connsiteX2" fmla="*/ 2098675 w 2200275"/>
                <a:gd name="connsiteY2" fmla="*/ 1041400 h 3057525"/>
                <a:gd name="connsiteX3" fmla="*/ 2174875 w 2200275"/>
                <a:gd name="connsiteY3" fmla="*/ 831850 h 3057525"/>
                <a:gd name="connsiteX4" fmla="*/ 2174875 w 2200275"/>
                <a:gd name="connsiteY4" fmla="*/ 584200 h 3057525"/>
                <a:gd name="connsiteX5" fmla="*/ 2022475 w 2200275"/>
                <a:gd name="connsiteY5" fmla="*/ 298450 h 3057525"/>
                <a:gd name="connsiteX6" fmla="*/ 1831975 w 2200275"/>
                <a:gd name="connsiteY6" fmla="*/ 146050 h 3057525"/>
                <a:gd name="connsiteX7" fmla="*/ 1603375 w 2200275"/>
                <a:gd name="connsiteY7" fmla="*/ 31750 h 3057525"/>
                <a:gd name="connsiteX8" fmla="*/ 1298575 w 2200275"/>
                <a:gd name="connsiteY8" fmla="*/ 12700 h 3057525"/>
                <a:gd name="connsiteX9" fmla="*/ 993775 w 2200275"/>
                <a:gd name="connsiteY9" fmla="*/ 107950 h 3057525"/>
                <a:gd name="connsiteX10" fmla="*/ 650875 w 2200275"/>
                <a:gd name="connsiteY10" fmla="*/ 374650 h 3057525"/>
                <a:gd name="connsiteX11" fmla="*/ 327025 w 2200275"/>
                <a:gd name="connsiteY11" fmla="*/ 793750 h 3057525"/>
                <a:gd name="connsiteX12" fmla="*/ 136525 w 2200275"/>
                <a:gd name="connsiteY12" fmla="*/ 1231900 h 3057525"/>
                <a:gd name="connsiteX13" fmla="*/ 22225 w 2200275"/>
                <a:gd name="connsiteY13" fmla="*/ 1708150 h 3057525"/>
                <a:gd name="connsiteX14" fmla="*/ 22225 w 2200275"/>
                <a:gd name="connsiteY14" fmla="*/ 2184400 h 3057525"/>
                <a:gd name="connsiteX15" fmla="*/ 155575 w 2200275"/>
                <a:gd name="connsiteY15" fmla="*/ 2565400 h 3057525"/>
                <a:gd name="connsiteX16" fmla="*/ 288925 w 2200275"/>
                <a:gd name="connsiteY16" fmla="*/ 2736850 h 3057525"/>
                <a:gd name="connsiteX17" fmla="*/ 479425 w 2200275"/>
                <a:gd name="connsiteY17" fmla="*/ 2908300 h 3057525"/>
                <a:gd name="connsiteX18" fmla="*/ 803275 w 2200275"/>
                <a:gd name="connsiteY18" fmla="*/ 3022600 h 3057525"/>
                <a:gd name="connsiteX19" fmla="*/ 1241425 w 2200275"/>
                <a:gd name="connsiteY19" fmla="*/ 2984500 h 3057525"/>
                <a:gd name="connsiteX20" fmla="*/ 1431925 w 2200275"/>
                <a:gd name="connsiteY20" fmla="*/ 2584450 h 3057525"/>
                <a:gd name="connsiteX21" fmla="*/ 1374775 w 2200275"/>
                <a:gd name="connsiteY21" fmla="*/ 2317750 h 3057525"/>
                <a:gd name="connsiteX22" fmla="*/ 1184275 w 2200275"/>
                <a:gd name="connsiteY22" fmla="*/ 2070100 h 3057525"/>
                <a:gd name="connsiteX23" fmla="*/ 1184275 w 2200275"/>
                <a:gd name="connsiteY23" fmla="*/ 1955800 h 3057525"/>
                <a:gd name="connsiteX24" fmla="*/ 1222375 w 2200275"/>
                <a:gd name="connsiteY24" fmla="*/ 1879600 h 3057525"/>
                <a:gd name="connsiteX25" fmla="*/ 1336675 w 2200275"/>
                <a:gd name="connsiteY25" fmla="*/ 1746250 h 3057525"/>
                <a:gd name="connsiteX26" fmla="*/ 1355725 w 2200275"/>
                <a:gd name="connsiteY26" fmla="*/ 1670050 h 3057525"/>
                <a:gd name="connsiteX27" fmla="*/ 1489075 w 2200275"/>
                <a:gd name="connsiteY27" fmla="*/ 1574800 h 3057525"/>
                <a:gd name="connsiteX28" fmla="*/ 1527175 w 2200275"/>
                <a:gd name="connsiteY28" fmla="*/ 1422400 h 3057525"/>
                <a:gd name="connsiteX29" fmla="*/ 1603375 w 2200275"/>
                <a:gd name="connsiteY29" fmla="*/ 1346200 h 3057525"/>
                <a:gd name="connsiteX30" fmla="*/ 1717675 w 2200275"/>
                <a:gd name="connsiteY30" fmla="*/ 1365250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00275" h="3057525">
                  <a:moveTo>
                    <a:pt x="1717675" y="1365250"/>
                  </a:moveTo>
                  <a:cubicBezTo>
                    <a:pt x="1774825" y="1349375"/>
                    <a:pt x="1882775" y="1304925"/>
                    <a:pt x="1946275" y="1250950"/>
                  </a:cubicBezTo>
                  <a:cubicBezTo>
                    <a:pt x="2009775" y="1196975"/>
                    <a:pt x="2060575" y="1111250"/>
                    <a:pt x="2098675" y="1041400"/>
                  </a:cubicBezTo>
                  <a:cubicBezTo>
                    <a:pt x="2136775" y="971550"/>
                    <a:pt x="2162175" y="908050"/>
                    <a:pt x="2174875" y="831850"/>
                  </a:cubicBezTo>
                  <a:cubicBezTo>
                    <a:pt x="2187575" y="755650"/>
                    <a:pt x="2200275" y="673100"/>
                    <a:pt x="2174875" y="584200"/>
                  </a:cubicBezTo>
                  <a:cubicBezTo>
                    <a:pt x="2149475" y="495300"/>
                    <a:pt x="2079625" y="371475"/>
                    <a:pt x="2022475" y="298450"/>
                  </a:cubicBezTo>
                  <a:cubicBezTo>
                    <a:pt x="1965325" y="225425"/>
                    <a:pt x="1901825" y="190500"/>
                    <a:pt x="1831975" y="146050"/>
                  </a:cubicBezTo>
                  <a:cubicBezTo>
                    <a:pt x="1762125" y="101600"/>
                    <a:pt x="1692275" y="53975"/>
                    <a:pt x="1603375" y="31750"/>
                  </a:cubicBezTo>
                  <a:cubicBezTo>
                    <a:pt x="1514475" y="9525"/>
                    <a:pt x="1400175" y="0"/>
                    <a:pt x="1298575" y="12700"/>
                  </a:cubicBezTo>
                  <a:cubicBezTo>
                    <a:pt x="1196975" y="25400"/>
                    <a:pt x="1101725" y="47625"/>
                    <a:pt x="993775" y="107950"/>
                  </a:cubicBezTo>
                  <a:cubicBezTo>
                    <a:pt x="885825" y="168275"/>
                    <a:pt x="762000" y="260350"/>
                    <a:pt x="650875" y="374650"/>
                  </a:cubicBezTo>
                  <a:cubicBezTo>
                    <a:pt x="539750" y="488950"/>
                    <a:pt x="412750" y="650875"/>
                    <a:pt x="327025" y="793750"/>
                  </a:cubicBezTo>
                  <a:cubicBezTo>
                    <a:pt x="241300" y="936625"/>
                    <a:pt x="187325" y="1079500"/>
                    <a:pt x="136525" y="1231900"/>
                  </a:cubicBezTo>
                  <a:cubicBezTo>
                    <a:pt x="85725" y="1384300"/>
                    <a:pt x="41275" y="1549400"/>
                    <a:pt x="22225" y="1708150"/>
                  </a:cubicBezTo>
                  <a:cubicBezTo>
                    <a:pt x="3175" y="1866900"/>
                    <a:pt x="0" y="2041525"/>
                    <a:pt x="22225" y="2184400"/>
                  </a:cubicBezTo>
                  <a:cubicBezTo>
                    <a:pt x="44450" y="2327275"/>
                    <a:pt x="111125" y="2473325"/>
                    <a:pt x="155575" y="2565400"/>
                  </a:cubicBezTo>
                  <a:cubicBezTo>
                    <a:pt x="200025" y="2657475"/>
                    <a:pt x="234950" y="2679700"/>
                    <a:pt x="288925" y="2736850"/>
                  </a:cubicBezTo>
                  <a:cubicBezTo>
                    <a:pt x="342900" y="2794000"/>
                    <a:pt x="393700" y="2860675"/>
                    <a:pt x="479425" y="2908300"/>
                  </a:cubicBezTo>
                  <a:cubicBezTo>
                    <a:pt x="565150" y="2955925"/>
                    <a:pt x="676275" y="3009900"/>
                    <a:pt x="803275" y="3022600"/>
                  </a:cubicBezTo>
                  <a:cubicBezTo>
                    <a:pt x="930275" y="3035300"/>
                    <a:pt x="1136650" y="3057525"/>
                    <a:pt x="1241425" y="2984500"/>
                  </a:cubicBezTo>
                  <a:cubicBezTo>
                    <a:pt x="1346200" y="2911475"/>
                    <a:pt x="1409700" y="2695575"/>
                    <a:pt x="1431925" y="2584450"/>
                  </a:cubicBezTo>
                  <a:cubicBezTo>
                    <a:pt x="1454150" y="2473325"/>
                    <a:pt x="1416050" y="2403475"/>
                    <a:pt x="1374775" y="2317750"/>
                  </a:cubicBezTo>
                  <a:cubicBezTo>
                    <a:pt x="1333500" y="2232025"/>
                    <a:pt x="1216025" y="2130425"/>
                    <a:pt x="1184275" y="2070100"/>
                  </a:cubicBezTo>
                  <a:cubicBezTo>
                    <a:pt x="1152525" y="2009775"/>
                    <a:pt x="1177925" y="1987550"/>
                    <a:pt x="1184275" y="1955800"/>
                  </a:cubicBezTo>
                  <a:cubicBezTo>
                    <a:pt x="1190625" y="1924050"/>
                    <a:pt x="1196975" y="1914525"/>
                    <a:pt x="1222375" y="1879600"/>
                  </a:cubicBezTo>
                  <a:cubicBezTo>
                    <a:pt x="1247775" y="1844675"/>
                    <a:pt x="1314450" y="1781175"/>
                    <a:pt x="1336675" y="1746250"/>
                  </a:cubicBezTo>
                  <a:cubicBezTo>
                    <a:pt x="1358900" y="1711325"/>
                    <a:pt x="1330325" y="1698625"/>
                    <a:pt x="1355725" y="1670050"/>
                  </a:cubicBezTo>
                  <a:cubicBezTo>
                    <a:pt x="1381125" y="1641475"/>
                    <a:pt x="1460500" y="1616075"/>
                    <a:pt x="1489075" y="1574800"/>
                  </a:cubicBezTo>
                  <a:cubicBezTo>
                    <a:pt x="1517650" y="1533525"/>
                    <a:pt x="1508125" y="1460500"/>
                    <a:pt x="1527175" y="1422400"/>
                  </a:cubicBezTo>
                  <a:cubicBezTo>
                    <a:pt x="1546225" y="1384300"/>
                    <a:pt x="1571625" y="1358900"/>
                    <a:pt x="1603375" y="1346200"/>
                  </a:cubicBezTo>
                  <a:cubicBezTo>
                    <a:pt x="1635125" y="1333500"/>
                    <a:pt x="1660525" y="1381125"/>
                    <a:pt x="1717675" y="1365250"/>
                  </a:cubicBezTo>
                  <a:close/>
                </a:path>
              </a:pathLst>
            </a:custGeom>
            <a:grpFill/>
            <a:ln>
              <a:solidFill>
                <a:srgbClr val="B3978F"/>
              </a:solidFill>
            </a:ln>
            <a:scene3d>
              <a:camera prst="orthographicFront"/>
              <a:lightRig rig="threePt" dir="t"/>
            </a:scene3d>
            <a:sp3d extrusionH="31750">
              <a:bevelT w="533400" h="279400"/>
              <a:bevelB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28702" y="1000108"/>
            <a:ext cx="66818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Facteurs  impliquées </a:t>
            </a:r>
            <a:r>
              <a:rPr lang="fr-FR" sz="1600" u="sng" smtClean="0">
                <a:latin typeface="Constantia" pitchFamily="18" charset="0"/>
              </a:rPr>
              <a:t>dans le </a:t>
            </a:r>
            <a:r>
              <a:rPr lang="fr-FR" sz="1600" u="sng" dirty="0" smtClean="0">
                <a:latin typeface="Constantia" pitchFamily="18" charset="0"/>
              </a:rPr>
              <a:t>Dysfonction chronique d’allo greffe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43636" y="242886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Obstructions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15074" y="2844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Néphrotoxicité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(CyA, Tacrolimus)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29388" y="3571876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Désordres métaboliques (Diabète, Dyslipidémie)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15042" y="578645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Récidive de la néphropathie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15042" y="435769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Hypertension 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artérielle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15042" y="507207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Age 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du donneur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14282" y="1571612"/>
            <a:ext cx="1785950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Mécanismes</a:t>
            </a:r>
          </a:p>
          <a:p>
            <a:pPr algn="ctr"/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Immunologiques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86578" y="1500174"/>
            <a:ext cx="1785950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800" dirty="0" smtClean="0">
                <a:solidFill>
                  <a:srgbClr val="FFC000"/>
                </a:solidFill>
                <a:latin typeface="Constantia" pitchFamily="18" charset="0"/>
              </a:rPr>
              <a:t>Mécanismes non</a:t>
            </a:r>
          </a:p>
          <a:p>
            <a:pPr algn="ctr"/>
            <a:r>
              <a:rPr lang="fr-FR" sz="800" dirty="0" smtClean="0">
                <a:solidFill>
                  <a:srgbClr val="FFC000"/>
                </a:solidFill>
                <a:latin typeface="Constantia" pitchFamily="18" charset="0"/>
              </a:rPr>
              <a:t>Immunologiques</a:t>
            </a:r>
            <a:endParaRPr lang="fr-FR" sz="1600" dirty="0">
              <a:solidFill>
                <a:srgbClr val="FFC000"/>
              </a:solidFill>
              <a:latin typeface="Constantia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10800000" flipV="1">
            <a:off x="5572132" y="2714620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 flipV="1">
            <a:off x="5715008" y="3071810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 flipV="1">
            <a:off x="5786446" y="3929066"/>
            <a:ext cx="57150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0800000">
            <a:off x="5857884" y="4714884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>
            <a:off x="5929322" y="5286388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0800000">
            <a:off x="5857884" y="5857892"/>
            <a:ext cx="57150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Éclair 41"/>
          <p:cNvSpPr/>
          <p:nvPr/>
        </p:nvSpPr>
        <p:spPr>
          <a:xfrm>
            <a:off x="1643042" y="2571744"/>
            <a:ext cx="1285884" cy="1143008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33636" y="1000108"/>
            <a:ext cx="403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Facteurs  de risque immunologique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00404" y="2271704"/>
            <a:ext cx="2500330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 FDR principaux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5364" y="4282867"/>
            <a:ext cx="1857388" cy="646331"/>
          </a:xfrm>
          <a:prstGeom prst="rect">
            <a:avLst/>
          </a:prstGeom>
          <a:noFill/>
          <a:ln>
            <a:solidFill>
              <a:srgbClr val="F418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Episodes de rejet aigu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72198" y="4282867"/>
            <a:ext cx="1857388" cy="646331"/>
          </a:xfrm>
          <a:prstGeom prst="rect">
            <a:avLst/>
          </a:prstGeom>
          <a:noFill/>
          <a:ln>
            <a:solidFill>
              <a:srgbClr val="F418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Ac Anti HLA ou Ac anti Mic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143108" y="2833698"/>
            <a:ext cx="2323911" cy="1309682"/>
          </a:xfrm>
          <a:custGeom>
            <a:avLst/>
            <a:gdLst>
              <a:gd name="connsiteX0" fmla="*/ 895350 w 895350"/>
              <a:gd name="connsiteY0" fmla="*/ 0 h 590550"/>
              <a:gd name="connsiteX1" fmla="*/ 704850 w 895350"/>
              <a:gd name="connsiteY1" fmla="*/ 209550 h 590550"/>
              <a:gd name="connsiteX2" fmla="*/ 190500 w 895350"/>
              <a:gd name="connsiteY2" fmla="*/ 304800 h 590550"/>
              <a:gd name="connsiteX3" fmla="*/ 0 w 895350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590550">
                <a:moveTo>
                  <a:pt x="895350" y="0"/>
                </a:moveTo>
                <a:cubicBezTo>
                  <a:pt x="858837" y="79375"/>
                  <a:pt x="822325" y="158750"/>
                  <a:pt x="704850" y="209550"/>
                </a:cubicBezTo>
                <a:cubicBezTo>
                  <a:pt x="587375" y="260350"/>
                  <a:pt x="307975" y="241300"/>
                  <a:pt x="190500" y="304800"/>
                </a:cubicBezTo>
                <a:cubicBezTo>
                  <a:pt x="73025" y="368300"/>
                  <a:pt x="36512" y="479425"/>
                  <a:pt x="0" y="5905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 flipH="1">
            <a:off x="4643438" y="2836055"/>
            <a:ext cx="2286016" cy="1273987"/>
          </a:xfrm>
          <a:custGeom>
            <a:avLst/>
            <a:gdLst>
              <a:gd name="connsiteX0" fmla="*/ 895350 w 895350"/>
              <a:gd name="connsiteY0" fmla="*/ 0 h 590550"/>
              <a:gd name="connsiteX1" fmla="*/ 704850 w 895350"/>
              <a:gd name="connsiteY1" fmla="*/ 209550 h 590550"/>
              <a:gd name="connsiteX2" fmla="*/ 190500 w 895350"/>
              <a:gd name="connsiteY2" fmla="*/ 304800 h 590550"/>
              <a:gd name="connsiteX3" fmla="*/ 0 w 895350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590550">
                <a:moveTo>
                  <a:pt x="895350" y="0"/>
                </a:moveTo>
                <a:cubicBezTo>
                  <a:pt x="858837" y="79375"/>
                  <a:pt x="822325" y="158750"/>
                  <a:pt x="704850" y="209550"/>
                </a:cubicBezTo>
                <a:cubicBezTo>
                  <a:pt x="587375" y="260350"/>
                  <a:pt x="307975" y="241300"/>
                  <a:pt x="190500" y="304800"/>
                </a:cubicBezTo>
                <a:cubicBezTo>
                  <a:pt x="73025" y="368300"/>
                  <a:pt x="36512" y="479425"/>
                  <a:pt x="0" y="5905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86182" y="4286256"/>
            <a:ext cx="1857388" cy="646331"/>
          </a:xfrm>
          <a:prstGeom prst="rect">
            <a:avLst/>
          </a:prstGeom>
          <a:noFill/>
          <a:ln>
            <a:solidFill>
              <a:srgbClr val="F418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nstantia" pitchFamily="18" charset="0"/>
              </a:rPr>
              <a:t>Ac</a:t>
            </a:r>
            <a:r>
              <a:rPr lang="fr-FR" dirty="0" smtClean="0">
                <a:latin typeface="Constantia" pitchFamily="18" charset="0"/>
              </a:rPr>
              <a:t> Anti RATII, </a:t>
            </a:r>
            <a:r>
              <a:rPr lang="fr-FR" dirty="0" err="1" smtClean="0">
                <a:latin typeface="Constantia" pitchFamily="18" charset="0"/>
              </a:rPr>
              <a:t>vimentine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572000" y="2857496"/>
            <a:ext cx="47418" cy="1357322"/>
          </a:xfrm>
          <a:custGeom>
            <a:avLst/>
            <a:gdLst>
              <a:gd name="connsiteX0" fmla="*/ 895350 w 895350"/>
              <a:gd name="connsiteY0" fmla="*/ 0 h 590550"/>
              <a:gd name="connsiteX1" fmla="*/ 704850 w 895350"/>
              <a:gd name="connsiteY1" fmla="*/ 209550 h 590550"/>
              <a:gd name="connsiteX2" fmla="*/ 190500 w 895350"/>
              <a:gd name="connsiteY2" fmla="*/ 304800 h 590550"/>
              <a:gd name="connsiteX3" fmla="*/ 0 w 895350"/>
              <a:gd name="connsiteY3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590550">
                <a:moveTo>
                  <a:pt x="895350" y="0"/>
                </a:moveTo>
                <a:cubicBezTo>
                  <a:pt x="858837" y="79375"/>
                  <a:pt x="822325" y="158750"/>
                  <a:pt x="704850" y="209550"/>
                </a:cubicBezTo>
                <a:cubicBezTo>
                  <a:pt x="587375" y="260350"/>
                  <a:pt x="307975" y="241300"/>
                  <a:pt x="190500" y="304800"/>
                </a:cubicBezTo>
                <a:cubicBezTo>
                  <a:pt x="73025" y="368300"/>
                  <a:pt x="36512" y="479425"/>
                  <a:pt x="0" y="590550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430" y="6572272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American Journal of Transplantation 2008; 8: 324–331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33636" y="1000108"/>
            <a:ext cx="403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Facteurs  de risque immunologique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5978743"/>
            <a:ext cx="6286544" cy="3077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Présence de DSA est associée à une diminution de la survie du greffon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481154"/>
            <a:ext cx="64579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33636" y="1000108"/>
            <a:ext cx="403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onstantia" pitchFamily="18" charset="0"/>
              </a:rPr>
              <a:t>Facteurs  de risque immunologique</a:t>
            </a:r>
            <a:endParaRPr lang="fr-FR" sz="1600" u="sng" dirty="0">
              <a:latin typeface="Constant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0430" y="6572272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American Journal of Transplantation 2007; 7: 408–415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00126" y="5997793"/>
            <a:ext cx="6786610" cy="3077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rPr>
              <a:t>Présence des Ac anti Mic est associée à une diminution de la survie du greffon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grpSp>
        <p:nvGrpSpPr>
          <p:cNvPr id="3" name="Groupe 12"/>
          <p:cNvGrpSpPr/>
          <p:nvPr/>
        </p:nvGrpSpPr>
        <p:grpSpPr>
          <a:xfrm>
            <a:off x="714348" y="2080614"/>
            <a:ext cx="7534328" cy="3539430"/>
            <a:chOff x="642910" y="1873740"/>
            <a:chExt cx="7534328" cy="3539430"/>
          </a:xfrm>
        </p:grpSpPr>
        <p:sp>
          <p:nvSpPr>
            <p:cNvPr id="5" name="Rectangle 4"/>
            <p:cNvSpPr/>
            <p:nvPr/>
          </p:nvSpPr>
          <p:spPr>
            <a:xfrm>
              <a:off x="642910" y="1873740"/>
              <a:ext cx="7396214" cy="353943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buClr>
                  <a:schemeClr val="accent2"/>
                </a:buClr>
                <a:buFont typeface="Arial" pitchFamily="34" charset="0"/>
                <a:buChar char="•"/>
              </a:pPr>
              <a:r>
                <a:rPr lang="fr-FR" sz="1600" dirty="0" smtClean="0">
                  <a:solidFill>
                    <a:srgbClr val="92D050"/>
                  </a:solidFill>
                  <a:latin typeface="Constantia" pitchFamily="18" charset="0"/>
                </a:rPr>
                <a:t> </a:t>
              </a:r>
              <a:r>
                <a:rPr lang="fr-FR" sz="1600" dirty="0" smtClean="0">
                  <a:latin typeface="Constantia" pitchFamily="18" charset="0"/>
                </a:rPr>
                <a:t>Implication des mécanismes cellulaires et  surtout humoraux</a:t>
              </a:r>
            </a:p>
            <a:p>
              <a:pPr>
                <a:lnSpc>
                  <a:spcPct val="200000"/>
                </a:lnSpc>
                <a:buClr>
                  <a:schemeClr val="accent2"/>
                </a:buClr>
                <a:buFont typeface="Arial" pitchFamily="34" charset="0"/>
                <a:buChar char="•"/>
              </a:pPr>
              <a:r>
                <a:rPr lang="fr-FR" sz="1600" dirty="0" smtClean="0">
                  <a:latin typeface="Constantia" pitchFamily="18" charset="0"/>
                </a:rPr>
                <a:t>Le bruit de fond  d’une réaction inflammatoire chronique</a:t>
              </a:r>
            </a:p>
            <a:p>
              <a:pPr>
                <a:lnSpc>
                  <a:spcPct val="200000"/>
                </a:lnSpc>
                <a:buClr>
                  <a:schemeClr val="accent2"/>
                </a:buClr>
                <a:buFont typeface="Arial" pitchFamily="34" charset="0"/>
                <a:buChar char="•"/>
              </a:pPr>
              <a:r>
                <a:rPr lang="fr-FR" sz="1600" dirty="0" smtClean="0">
                  <a:latin typeface="Constantia" pitchFamily="18" charset="0"/>
                </a:rPr>
                <a:t>Conduit  à  l’endommagement progressif de l’endothélium  et à l’obstruction progressive de la lumière des vaisseaux sanguins.</a:t>
              </a:r>
            </a:p>
            <a:p>
              <a:pPr>
                <a:lnSpc>
                  <a:spcPct val="200000"/>
                </a:lnSpc>
                <a:buClr>
                  <a:schemeClr val="accent2"/>
                </a:buClr>
                <a:buFont typeface="Arial" pitchFamily="34" charset="0"/>
                <a:buChar char="•"/>
              </a:pPr>
              <a:r>
                <a:rPr lang="fr-FR" sz="1600" dirty="0" smtClean="0">
                  <a:latin typeface="Constantia" pitchFamily="18" charset="0"/>
                </a:rPr>
                <a:t>Accès de dommage/réparation</a:t>
              </a:r>
            </a:p>
            <a:p>
              <a:pPr algn="ctr">
                <a:lnSpc>
                  <a:spcPct val="200000"/>
                </a:lnSpc>
                <a:buClr>
                  <a:schemeClr val="accent2"/>
                </a:buClr>
                <a:buFont typeface="Wingdings" pitchFamily="2" charset="2"/>
                <a:buChar char="v"/>
              </a:pPr>
              <a:r>
                <a:rPr lang="fr-FR" sz="1600" dirty="0" smtClean="0">
                  <a:latin typeface="Constantia" pitchFamily="18" charset="0"/>
                </a:rPr>
                <a:t>consécutive à la prolifération des cellules musculaires lisses</a:t>
              </a:r>
            </a:p>
            <a:p>
              <a:pPr lvl="2">
                <a:lnSpc>
                  <a:spcPct val="200000"/>
                </a:lnSpc>
                <a:buClr>
                  <a:schemeClr val="accent2"/>
                </a:buClr>
                <a:buFont typeface="Wingdings" pitchFamily="2" charset="2"/>
                <a:buChar char="v"/>
              </a:pPr>
              <a:r>
                <a:rPr lang="fr-FR" sz="1600" dirty="0" smtClean="0">
                  <a:latin typeface="Constantia" pitchFamily="18" charset="0"/>
                </a:rPr>
                <a:t> fibrose interstitiel destructive  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6248" y="2915663"/>
              <a:ext cx="7500990" cy="515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600" dirty="0" smtClean="0">
                  <a:latin typeface="Constantia" pitchFamily="18" charset="0"/>
                </a:rPr>
                <a:t>.</a:t>
              </a:r>
              <a:endPara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2629911"/>
            <a:ext cx="2286016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Episodes de rejet aigu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86446" y="1571612"/>
            <a:ext cx="228601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HTA, Diabète, </a:t>
            </a:r>
          </a:p>
          <a:p>
            <a:pPr algn="ctr"/>
            <a:r>
              <a:rPr lang="fr-FR" sz="1600" dirty="0" smtClean="0">
                <a:latin typeface="Constantia" pitchFamily="18" charset="0"/>
              </a:rPr>
              <a:t>TRT IS…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47898" y="1428736"/>
            <a:ext cx="1152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I/R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4890" y="1428736"/>
            <a:ext cx="11525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Mismatch </a:t>
            </a:r>
          </a:p>
          <a:p>
            <a:pPr algn="ctr"/>
            <a:r>
              <a:rPr lang="fr-FR" sz="1600" dirty="0" smtClean="0">
                <a:latin typeface="Constantia" pitchFamily="18" charset="0"/>
              </a:rPr>
              <a:t>HLA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282" y="1701217"/>
            <a:ext cx="11525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DSA</a:t>
            </a:r>
            <a:endParaRPr lang="fr-FR" sz="1600" dirty="0">
              <a:latin typeface="Constantia" pitchFamily="18" charset="0"/>
            </a:endParaRPr>
          </a:p>
        </p:txBody>
      </p:sp>
      <p:cxnSp>
        <p:nvCxnSpPr>
          <p:cNvPr id="12" name="Connecteur droit avec flèche 11"/>
          <p:cNvCxnSpPr>
            <a:stCxn id="10" idx="2"/>
          </p:cNvCxnSpPr>
          <p:nvPr/>
        </p:nvCxnSpPr>
        <p:spPr>
          <a:xfrm rot="16200000" flipH="1">
            <a:off x="879371" y="1950948"/>
            <a:ext cx="460535" cy="63818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1457510" y="2270481"/>
            <a:ext cx="518702" cy="476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2000232" y="1785926"/>
            <a:ext cx="785818" cy="71438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143240" y="3876264"/>
            <a:ext cx="2286016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Lésions  Tissulaire</a:t>
            </a:r>
            <a:endParaRPr lang="fr-FR" sz="1600" dirty="0">
              <a:latin typeface="Constantia" pitchFamily="18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H="1">
            <a:off x="3112998" y="3235402"/>
            <a:ext cx="460535" cy="63818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 flipV="1">
            <a:off x="4786314" y="2285991"/>
            <a:ext cx="1857390" cy="14606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634386" y="4491252"/>
            <a:ext cx="2160982" cy="79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42910" y="5844621"/>
            <a:ext cx="228601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Activation chronique de la CE</a:t>
            </a:r>
            <a:endParaRPr lang="fr-FR" sz="1600" dirty="0">
              <a:latin typeface="Constantia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357686" y="4357694"/>
            <a:ext cx="1928826" cy="71438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286380" y="5214950"/>
            <a:ext cx="2286016" cy="33855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Réparation tissulaire</a:t>
            </a:r>
            <a:endParaRPr lang="fr-FR" sz="1600" dirty="0">
              <a:latin typeface="Constantia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6072595" y="5838859"/>
            <a:ext cx="428628" cy="79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286380" y="6215082"/>
            <a:ext cx="2286016" cy="33855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FIBROSE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4038600" cy="642918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III-D</a:t>
            </a:r>
            <a:r>
              <a:rPr lang="fr-FR" cap="none" dirty="0" smtClean="0">
                <a:solidFill>
                  <a:srgbClr val="FF0000"/>
                </a:solidFill>
              </a:rPr>
              <a:t>éfinitions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215238" cy="428628"/>
          </a:xfrm>
          <a:ln>
            <a:solidFill>
              <a:srgbClr val="D94E3F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Différences génétiques entre donneur et receveur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0" y="1785926"/>
            <a:ext cx="1785918" cy="135732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  <a:latin typeface="Constantia" pitchFamily="18" charset="0"/>
              </a:rPr>
              <a:t>Autogreffe</a:t>
            </a:r>
            <a:endParaRPr lang="fr-FR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1785926"/>
            <a:ext cx="4357718" cy="12144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le greffon appartient au receveur. Il s'agit essentiellement de tissus ou de cellules.</a:t>
            </a:r>
            <a:endParaRPr lang="fr-FR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500034" y="2786058"/>
            <a:ext cx="1785950" cy="135732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  <a:latin typeface="Constantia" pitchFamily="18" charset="0"/>
              </a:rPr>
              <a:t>Isogreffe</a:t>
            </a:r>
            <a:endParaRPr lang="fr-FR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857224" y="3857628"/>
            <a:ext cx="1714512" cy="1357322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  <a:latin typeface="Constantia" pitchFamily="18" charset="0"/>
              </a:rPr>
              <a:t>Allogreffe</a:t>
            </a:r>
            <a:endParaRPr lang="fr-FR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071538" y="5072074"/>
            <a:ext cx="1785950" cy="13573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  <a:latin typeface="Constantia" pitchFamily="18" charset="0"/>
              </a:rPr>
              <a:t>Xénogreffe</a:t>
            </a:r>
            <a:endParaRPr lang="fr-FR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214546" y="2786058"/>
            <a:ext cx="4357718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Ou greffe </a:t>
            </a:r>
            <a:r>
              <a:rPr lang="fr-FR" dirty="0" err="1" smtClean="0">
                <a:solidFill>
                  <a:schemeClr val="bg1"/>
                </a:solidFill>
                <a:latin typeface="Constantia" pitchFamily="18" charset="0"/>
              </a:rPr>
              <a:t>syngénique</a:t>
            </a:r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 receveur et donneur génétiquement identique</a:t>
            </a:r>
            <a:endParaRPr lang="fr-FR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71736" y="3857628"/>
            <a:ext cx="4357718" cy="142876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le donneur et le receveur appartiennent à la même espèce  mais différent génétiquement</a:t>
            </a:r>
            <a:endParaRPr lang="fr-FR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488" y="5072074"/>
            <a:ext cx="4357718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nstantia" pitchFamily="18" charset="0"/>
              </a:rPr>
              <a:t>le donneur et le receveur  sont d'espèces différentes</a:t>
            </a:r>
            <a:endParaRPr lang="fr-FR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hevron 76"/>
          <p:cNvSpPr/>
          <p:nvPr/>
        </p:nvSpPr>
        <p:spPr>
          <a:xfrm rot="5400000" flipV="1">
            <a:off x="4324583" y="1890467"/>
            <a:ext cx="392909" cy="183827"/>
          </a:xfrm>
          <a:prstGeom prst="chevron">
            <a:avLst/>
          </a:prstGeom>
          <a:solidFill>
            <a:srgbClr val="E74B6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30" name="Chevron 129"/>
          <p:cNvSpPr/>
          <p:nvPr/>
        </p:nvSpPr>
        <p:spPr>
          <a:xfrm rot="5400000">
            <a:off x="5057312" y="1936396"/>
            <a:ext cx="392909" cy="178595"/>
          </a:xfrm>
          <a:prstGeom prst="chevron">
            <a:avLst/>
          </a:prstGeom>
          <a:solidFill>
            <a:srgbClr val="F197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29" name="Chevron 128"/>
          <p:cNvSpPr/>
          <p:nvPr/>
        </p:nvSpPr>
        <p:spPr>
          <a:xfrm rot="5400000">
            <a:off x="3592833" y="1936396"/>
            <a:ext cx="392909" cy="178595"/>
          </a:xfrm>
          <a:prstGeom prst="chevron">
            <a:avLst/>
          </a:prstGeom>
          <a:solidFill>
            <a:srgbClr val="F573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868" y="428625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FGF</a:t>
            </a:r>
            <a:endParaRPr lang="fr-FR" sz="16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93" name="Flèche courbée vers le bas 92"/>
          <p:cNvSpPr/>
          <p:nvPr/>
        </p:nvSpPr>
        <p:spPr>
          <a:xfrm rot="17602219">
            <a:off x="293247" y="1511556"/>
            <a:ext cx="1252596" cy="684021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nstantia" pitchFamily="18" charset="0"/>
            </a:endParaRPr>
          </a:p>
        </p:txBody>
      </p:sp>
      <p:grpSp>
        <p:nvGrpSpPr>
          <p:cNvPr id="2" name="Groupe 97"/>
          <p:cNvGrpSpPr/>
          <p:nvPr/>
        </p:nvGrpSpPr>
        <p:grpSpPr>
          <a:xfrm>
            <a:off x="3485676" y="2007834"/>
            <a:ext cx="2143140" cy="714380"/>
            <a:chOff x="3643306" y="3429000"/>
            <a:chExt cx="2143140" cy="714380"/>
          </a:xfrm>
        </p:grpSpPr>
        <p:grpSp>
          <p:nvGrpSpPr>
            <p:cNvPr id="3" name="Groupe 17"/>
            <p:cNvGrpSpPr/>
            <p:nvPr/>
          </p:nvGrpSpPr>
          <p:grpSpPr>
            <a:xfrm>
              <a:off x="3643306" y="3429000"/>
              <a:ext cx="2143140" cy="714380"/>
              <a:chOff x="3071802" y="1643050"/>
              <a:chExt cx="4500594" cy="1214446"/>
            </a:xfrm>
          </p:grpSpPr>
          <p:sp>
            <p:nvSpPr>
              <p:cNvPr id="96" name="Rectangle à coins arrondis 95"/>
              <p:cNvSpPr/>
              <p:nvPr/>
            </p:nvSpPr>
            <p:spPr>
              <a:xfrm>
                <a:off x="3071802" y="1643050"/>
                <a:ext cx="4500594" cy="121444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4049075" y="1857364"/>
                <a:ext cx="2393173" cy="7572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3962396" y="3590926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CE activée</a:t>
              </a:r>
              <a:endPara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6" name="Groupe 98"/>
          <p:cNvGrpSpPr/>
          <p:nvPr/>
        </p:nvGrpSpPr>
        <p:grpSpPr>
          <a:xfrm>
            <a:off x="5128750" y="3793222"/>
            <a:ext cx="475873" cy="500628"/>
            <a:chOff x="2726833" y="5633492"/>
            <a:chExt cx="475873" cy="500628"/>
          </a:xfrm>
          <a:solidFill>
            <a:srgbClr val="FFC000"/>
          </a:solidFill>
        </p:grpSpPr>
        <p:sp>
          <p:nvSpPr>
            <p:cNvPr id="100" name="Ellipse 99"/>
            <p:cNvSpPr/>
            <p:nvPr/>
          </p:nvSpPr>
          <p:spPr>
            <a:xfrm rot="21000000">
              <a:off x="3130706" y="585405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 rot="21000000">
              <a:off x="2916392" y="5692958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 rot="21000000">
              <a:off x="2916392" y="5919244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 rot="21000000">
              <a:off x="3130706" y="6062120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 rot="21000000">
              <a:off x="2726833" y="58516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 rot="21000000">
              <a:off x="3130706" y="5633492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7" name="Groupe 120"/>
          <p:cNvGrpSpPr/>
          <p:nvPr/>
        </p:nvGrpSpPr>
        <p:grpSpPr>
          <a:xfrm>
            <a:off x="6271758" y="3079404"/>
            <a:ext cx="494361" cy="510152"/>
            <a:chOff x="6220779" y="3776104"/>
            <a:chExt cx="494361" cy="510152"/>
          </a:xfrm>
        </p:grpSpPr>
        <p:grpSp>
          <p:nvGrpSpPr>
            <p:cNvPr id="8" name="Groupe 91"/>
            <p:cNvGrpSpPr/>
            <p:nvPr/>
          </p:nvGrpSpPr>
          <p:grpSpPr>
            <a:xfrm>
              <a:off x="6226484" y="3776104"/>
              <a:ext cx="488656" cy="510152"/>
              <a:chOff x="2714050" y="5633492"/>
              <a:chExt cx="488656" cy="510152"/>
            </a:xfrm>
          </p:grpSpPr>
          <p:sp>
            <p:nvSpPr>
              <p:cNvPr id="81" name="Ellipse 80"/>
              <p:cNvSpPr/>
              <p:nvPr/>
            </p:nvSpPr>
            <p:spPr>
              <a:xfrm rot="21000000">
                <a:off x="3130706" y="5854057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 rot="21000000">
                <a:off x="2916392" y="5692958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 rot="21000000">
                <a:off x="2916392" y="5919244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 rot="21000000">
                <a:off x="3130706" y="6062120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 rot="21000000">
                <a:off x="2773516" y="6071644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 rot="21000000">
                <a:off x="2714050" y="5633492"/>
                <a:ext cx="72000" cy="7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onstantia" pitchFamily="18" charset="0"/>
                </a:endParaRPr>
              </a:p>
            </p:txBody>
          </p:sp>
        </p:grpSp>
        <p:sp>
          <p:nvSpPr>
            <p:cNvPr id="106" name="Ellipse 105"/>
            <p:cNvSpPr/>
            <p:nvPr/>
          </p:nvSpPr>
          <p:spPr>
            <a:xfrm rot="21000000">
              <a:off x="6220779" y="4006209"/>
              <a:ext cx="72000" cy="7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9" name="Groupe 106"/>
          <p:cNvGrpSpPr/>
          <p:nvPr/>
        </p:nvGrpSpPr>
        <p:grpSpPr>
          <a:xfrm>
            <a:off x="3628552" y="3864660"/>
            <a:ext cx="475873" cy="500628"/>
            <a:chOff x="2726833" y="5633492"/>
            <a:chExt cx="475873" cy="500628"/>
          </a:xfrm>
          <a:solidFill>
            <a:srgbClr val="FFA3AA"/>
          </a:solidFill>
        </p:grpSpPr>
        <p:sp>
          <p:nvSpPr>
            <p:cNvPr id="108" name="Ellipse 107"/>
            <p:cNvSpPr/>
            <p:nvPr/>
          </p:nvSpPr>
          <p:spPr>
            <a:xfrm rot="21000000">
              <a:off x="3130706" y="585405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 rot="21000000">
              <a:off x="2916392" y="5692958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 rot="21000000">
              <a:off x="2916392" y="5919244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 rot="21000000">
              <a:off x="3130706" y="6062120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 rot="21000000">
              <a:off x="2726833" y="58516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 rot="21000000">
              <a:off x="3130706" y="5633492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grpSp>
        <p:nvGrpSpPr>
          <p:cNvPr id="10" name="Groupe 113"/>
          <p:cNvGrpSpPr/>
          <p:nvPr/>
        </p:nvGrpSpPr>
        <p:grpSpPr>
          <a:xfrm>
            <a:off x="2509737" y="3150280"/>
            <a:ext cx="475873" cy="500628"/>
            <a:chOff x="2726833" y="5633492"/>
            <a:chExt cx="475873" cy="500628"/>
          </a:xfrm>
          <a:solidFill>
            <a:srgbClr val="00FF00"/>
          </a:solidFill>
        </p:grpSpPr>
        <p:sp>
          <p:nvSpPr>
            <p:cNvPr id="115" name="Ellipse 114"/>
            <p:cNvSpPr/>
            <p:nvPr/>
          </p:nvSpPr>
          <p:spPr>
            <a:xfrm rot="21000000">
              <a:off x="3130706" y="585405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 rot="21000000">
              <a:off x="2916392" y="5692958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 rot="21000000">
              <a:off x="2916392" y="5919244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 rot="21000000">
              <a:off x="3130706" y="6062120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 rot="21000000">
              <a:off x="2726833" y="58516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 rot="21000000">
              <a:off x="3130706" y="5633492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122" name="ZoneTexte 121"/>
          <p:cNvSpPr txBox="1"/>
          <p:nvPr/>
        </p:nvSpPr>
        <p:spPr>
          <a:xfrm>
            <a:off x="2214546" y="3714752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TGFB</a:t>
            </a:r>
            <a:endParaRPr lang="fr-FR" sz="16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6215074" y="364331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PDGF</a:t>
            </a:r>
            <a:endParaRPr lang="fr-FR" sz="16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000628" y="435769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EGF</a:t>
            </a:r>
            <a:endParaRPr lang="fr-FR" sz="16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5" name="Flèche droite 124"/>
          <p:cNvSpPr/>
          <p:nvPr/>
        </p:nvSpPr>
        <p:spPr>
          <a:xfrm rot="2520000">
            <a:off x="5659692" y="2835087"/>
            <a:ext cx="504000" cy="285752"/>
          </a:xfrm>
          <a:prstGeom prst="rightArrow">
            <a:avLst/>
          </a:prstGeom>
          <a:solidFill>
            <a:srgbClr val="21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26" name="Flèche droite 125"/>
          <p:cNvSpPr/>
          <p:nvPr/>
        </p:nvSpPr>
        <p:spPr>
          <a:xfrm rot="4454434">
            <a:off x="4814090" y="3206413"/>
            <a:ext cx="893824" cy="252000"/>
          </a:xfrm>
          <a:prstGeom prst="rightArrow">
            <a:avLst/>
          </a:prstGeom>
          <a:solidFill>
            <a:srgbClr val="21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27" name="Flèche droite 126"/>
          <p:cNvSpPr/>
          <p:nvPr/>
        </p:nvSpPr>
        <p:spPr>
          <a:xfrm rot="6453743">
            <a:off x="3722373" y="3203191"/>
            <a:ext cx="893824" cy="252000"/>
          </a:xfrm>
          <a:prstGeom prst="rightArrow">
            <a:avLst/>
          </a:prstGeom>
          <a:solidFill>
            <a:srgbClr val="21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28" name="Flèche droite 127"/>
          <p:cNvSpPr/>
          <p:nvPr/>
        </p:nvSpPr>
        <p:spPr>
          <a:xfrm rot="7642740">
            <a:off x="3019180" y="2835087"/>
            <a:ext cx="504000" cy="285752"/>
          </a:xfrm>
          <a:prstGeom prst="rightArrow">
            <a:avLst/>
          </a:prstGeom>
          <a:solidFill>
            <a:srgbClr val="21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5000628" y="135729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EGF-R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000364" y="135729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FGF-R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4" name="Flèche courbée vers le bas 133"/>
          <p:cNvSpPr/>
          <p:nvPr/>
        </p:nvSpPr>
        <p:spPr>
          <a:xfrm rot="16752552" flipV="1">
            <a:off x="7731615" y="1713910"/>
            <a:ext cx="1225719" cy="786631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5" name="Forme libre 134"/>
          <p:cNvSpPr/>
          <p:nvPr/>
        </p:nvSpPr>
        <p:spPr>
          <a:xfrm>
            <a:off x="6000760" y="5500702"/>
            <a:ext cx="1857389" cy="553434"/>
          </a:xfrm>
          <a:custGeom>
            <a:avLst/>
            <a:gdLst>
              <a:gd name="connsiteX0" fmla="*/ 3657600 w 3762703"/>
              <a:gd name="connsiteY0" fmla="*/ 176048 h 696310"/>
              <a:gd name="connsiteX1" fmla="*/ 3231931 w 3762703"/>
              <a:gd name="connsiteY1" fmla="*/ 144517 h 696310"/>
              <a:gd name="connsiteX2" fmla="*/ 2822027 w 3762703"/>
              <a:gd name="connsiteY2" fmla="*/ 160283 h 696310"/>
              <a:gd name="connsiteX3" fmla="*/ 2490952 w 3762703"/>
              <a:gd name="connsiteY3" fmla="*/ 97221 h 696310"/>
              <a:gd name="connsiteX4" fmla="*/ 1986455 w 3762703"/>
              <a:gd name="connsiteY4" fmla="*/ 65690 h 696310"/>
              <a:gd name="connsiteX5" fmla="*/ 1529255 w 3762703"/>
              <a:gd name="connsiteY5" fmla="*/ 2628 h 696310"/>
              <a:gd name="connsiteX6" fmla="*/ 993227 w 3762703"/>
              <a:gd name="connsiteY6" fmla="*/ 49924 h 696310"/>
              <a:gd name="connsiteX7" fmla="*/ 157655 w 3762703"/>
              <a:gd name="connsiteY7" fmla="*/ 49924 h 696310"/>
              <a:gd name="connsiteX8" fmla="*/ 47296 w 3762703"/>
              <a:gd name="connsiteY8" fmla="*/ 286407 h 696310"/>
              <a:gd name="connsiteX9" fmla="*/ 299545 w 3762703"/>
              <a:gd name="connsiteY9" fmla="*/ 381000 h 696310"/>
              <a:gd name="connsiteX10" fmla="*/ 472965 w 3762703"/>
              <a:gd name="connsiteY10" fmla="*/ 459828 h 696310"/>
              <a:gd name="connsiteX11" fmla="*/ 914400 w 3762703"/>
              <a:gd name="connsiteY11" fmla="*/ 585952 h 696310"/>
              <a:gd name="connsiteX12" fmla="*/ 1292772 w 3762703"/>
              <a:gd name="connsiteY12" fmla="*/ 680545 h 696310"/>
              <a:gd name="connsiteX13" fmla="*/ 1734207 w 3762703"/>
              <a:gd name="connsiteY13" fmla="*/ 664779 h 696310"/>
              <a:gd name="connsiteX14" fmla="*/ 2301765 w 3762703"/>
              <a:gd name="connsiteY14" fmla="*/ 491359 h 696310"/>
              <a:gd name="connsiteX15" fmla="*/ 2948152 w 3762703"/>
              <a:gd name="connsiteY15" fmla="*/ 459828 h 696310"/>
              <a:gd name="connsiteX16" fmla="*/ 3594538 w 3762703"/>
              <a:gd name="connsiteY16" fmla="*/ 412531 h 696310"/>
              <a:gd name="connsiteX17" fmla="*/ 3752193 w 3762703"/>
              <a:gd name="connsiteY17" fmla="*/ 286407 h 696310"/>
              <a:gd name="connsiteX18" fmla="*/ 3657600 w 3762703"/>
              <a:gd name="connsiteY18" fmla="*/ 176048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703" h="696310">
                <a:moveTo>
                  <a:pt x="3657600" y="176048"/>
                </a:moveTo>
                <a:cubicBezTo>
                  <a:pt x="3570890" y="152400"/>
                  <a:pt x="3371193" y="147144"/>
                  <a:pt x="3231931" y="144517"/>
                </a:cubicBezTo>
                <a:cubicBezTo>
                  <a:pt x="3092669" y="141890"/>
                  <a:pt x="2945524" y="168166"/>
                  <a:pt x="2822027" y="160283"/>
                </a:cubicBezTo>
                <a:cubicBezTo>
                  <a:pt x="2698531" y="152400"/>
                  <a:pt x="2630214" y="112987"/>
                  <a:pt x="2490952" y="97221"/>
                </a:cubicBezTo>
                <a:cubicBezTo>
                  <a:pt x="2351690" y="81456"/>
                  <a:pt x="2146738" y="81455"/>
                  <a:pt x="1986455" y="65690"/>
                </a:cubicBezTo>
                <a:cubicBezTo>
                  <a:pt x="1826172" y="49925"/>
                  <a:pt x="1694793" y="5256"/>
                  <a:pt x="1529255" y="2628"/>
                </a:cubicBezTo>
                <a:cubicBezTo>
                  <a:pt x="1363717" y="0"/>
                  <a:pt x="1221827" y="42041"/>
                  <a:pt x="993227" y="49924"/>
                </a:cubicBezTo>
                <a:cubicBezTo>
                  <a:pt x="764627" y="57807"/>
                  <a:pt x="315310" y="10510"/>
                  <a:pt x="157655" y="49924"/>
                </a:cubicBezTo>
                <a:cubicBezTo>
                  <a:pt x="0" y="89338"/>
                  <a:pt x="23648" y="231228"/>
                  <a:pt x="47296" y="286407"/>
                </a:cubicBezTo>
                <a:cubicBezTo>
                  <a:pt x="70944" y="341586"/>
                  <a:pt x="228600" y="352097"/>
                  <a:pt x="299545" y="381000"/>
                </a:cubicBezTo>
                <a:cubicBezTo>
                  <a:pt x="370490" y="409903"/>
                  <a:pt x="370489" y="425669"/>
                  <a:pt x="472965" y="459828"/>
                </a:cubicBezTo>
                <a:cubicBezTo>
                  <a:pt x="575441" y="493987"/>
                  <a:pt x="777766" y="549166"/>
                  <a:pt x="914400" y="585952"/>
                </a:cubicBezTo>
                <a:cubicBezTo>
                  <a:pt x="1051034" y="622738"/>
                  <a:pt x="1156138" y="667407"/>
                  <a:pt x="1292772" y="680545"/>
                </a:cubicBezTo>
                <a:cubicBezTo>
                  <a:pt x="1429406" y="693683"/>
                  <a:pt x="1566041" y="696310"/>
                  <a:pt x="1734207" y="664779"/>
                </a:cubicBezTo>
                <a:cubicBezTo>
                  <a:pt x="1902373" y="633248"/>
                  <a:pt x="2099441" y="525517"/>
                  <a:pt x="2301765" y="491359"/>
                </a:cubicBezTo>
                <a:cubicBezTo>
                  <a:pt x="2504089" y="457201"/>
                  <a:pt x="2732690" y="472966"/>
                  <a:pt x="2948152" y="459828"/>
                </a:cubicBezTo>
                <a:cubicBezTo>
                  <a:pt x="3163614" y="446690"/>
                  <a:pt x="3460531" y="441434"/>
                  <a:pt x="3594538" y="412531"/>
                </a:cubicBezTo>
                <a:cubicBezTo>
                  <a:pt x="3728545" y="383628"/>
                  <a:pt x="3741683" y="325821"/>
                  <a:pt x="3752193" y="286407"/>
                </a:cubicBezTo>
                <a:cubicBezTo>
                  <a:pt x="3762703" y="246993"/>
                  <a:pt x="3744310" y="199696"/>
                  <a:pt x="3657600" y="1760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softEdge">
            <a:bevelT w="2730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6" name="Forme libre 135"/>
          <p:cNvSpPr/>
          <p:nvPr/>
        </p:nvSpPr>
        <p:spPr>
          <a:xfrm rot="15035184">
            <a:off x="6181715" y="4608830"/>
            <a:ext cx="1277923" cy="219701"/>
          </a:xfrm>
          <a:custGeom>
            <a:avLst/>
            <a:gdLst>
              <a:gd name="connsiteX0" fmla="*/ 819150 w 819150"/>
              <a:gd name="connsiteY0" fmla="*/ 495300 h 495300"/>
              <a:gd name="connsiteX1" fmla="*/ 285750 w 819150"/>
              <a:gd name="connsiteY1" fmla="*/ 342900 h 495300"/>
              <a:gd name="connsiteX2" fmla="*/ 0 w 81915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95300">
                <a:moveTo>
                  <a:pt x="819150" y="495300"/>
                </a:moveTo>
                <a:cubicBezTo>
                  <a:pt x="620712" y="460375"/>
                  <a:pt x="422275" y="425450"/>
                  <a:pt x="285750" y="342900"/>
                </a:cubicBezTo>
                <a:cubicBezTo>
                  <a:pt x="149225" y="260350"/>
                  <a:pt x="74612" y="130175"/>
                  <a:pt x="0" y="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7429488" y="6143644"/>
            <a:ext cx="17145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fr-FR" sz="1400" dirty="0" smtClean="0">
                <a:solidFill>
                  <a:srgbClr val="FFC000"/>
                </a:solidFill>
                <a:latin typeface="Constantia" pitchFamily="18" charset="0"/>
              </a:rPr>
              <a:t>Prolifération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6000760" y="5500702"/>
            <a:ext cx="1714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onstantia" pitchFamily="18" charset="0"/>
              </a:rPr>
              <a:t>Cellule musculaire lisse</a:t>
            </a:r>
          </a:p>
        </p:txBody>
      </p:sp>
      <p:sp>
        <p:nvSpPr>
          <p:cNvPr id="139" name="Forme libre 138"/>
          <p:cNvSpPr/>
          <p:nvPr/>
        </p:nvSpPr>
        <p:spPr>
          <a:xfrm rot="15035184">
            <a:off x="5305965" y="5012023"/>
            <a:ext cx="653823" cy="56257"/>
          </a:xfrm>
          <a:custGeom>
            <a:avLst/>
            <a:gdLst>
              <a:gd name="connsiteX0" fmla="*/ 819150 w 819150"/>
              <a:gd name="connsiteY0" fmla="*/ 495300 h 495300"/>
              <a:gd name="connsiteX1" fmla="*/ 285750 w 819150"/>
              <a:gd name="connsiteY1" fmla="*/ 342900 h 495300"/>
              <a:gd name="connsiteX2" fmla="*/ 0 w 81915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95300">
                <a:moveTo>
                  <a:pt x="819150" y="495300"/>
                </a:moveTo>
                <a:cubicBezTo>
                  <a:pt x="620712" y="460375"/>
                  <a:pt x="422275" y="425450"/>
                  <a:pt x="285750" y="342900"/>
                </a:cubicBezTo>
                <a:cubicBezTo>
                  <a:pt x="149225" y="260350"/>
                  <a:pt x="74612" y="130175"/>
                  <a:pt x="0" y="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0" name="Forme libre 139"/>
          <p:cNvSpPr/>
          <p:nvPr/>
        </p:nvSpPr>
        <p:spPr>
          <a:xfrm rot="4995915" flipH="1" flipV="1">
            <a:off x="3145683" y="4607843"/>
            <a:ext cx="719745" cy="958528"/>
          </a:xfrm>
          <a:custGeom>
            <a:avLst/>
            <a:gdLst>
              <a:gd name="connsiteX0" fmla="*/ 819150 w 819150"/>
              <a:gd name="connsiteY0" fmla="*/ 495300 h 495300"/>
              <a:gd name="connsiteX1" fmla="*/ 285750 w 819150"/>
              <a:gd name="connsiteY1" fmla="*/ 342900 h 495300"/>
              <a:gd name="connsiteX2" fmla="*/ 0 w 81915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95300">
                <a:moveTo>
                  <a:pt x="819150" y="495300"/>
                </a:moveTo>
                <a:cubicBezTo>
                  <a:pt x="620712" y="460375"/>
                  <a:pt x="422275" y="425450"/>
                  <a:pt x="285750" y="342900"/>
                </a:cubicBezTo>
                <a:cubicBezTo>
                  <a:pt x="149225" y="260350"/>
                  <a:pt x="74612" y="130175"/>
                  <a:pt x="0" y="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1" name="Forme libre 140"/>
          <p:cNvSpPr/>
          <p:nvPr/>
        </p:nvSpPr>
        <p:spPr>
          <a:xfrm rot="4995915" flipH="1" flipV="1">
            <a:off x="1823865" y="4427140"/>
            <a:ext cx="1209989" cy="718363"/>
          </a:xfrm>
          <a:custGeom>
            <a:avLst/>
            <a:gdLst>
              <a:gd name="connsiteX0" fmla="*/ 819150 w 819150"/>
              <a:gd name="connsiteY0" fmla="*/ 495300 h 495300"/>
              <a:gd name="connsiteX1" fmla="*/ 285750 w 819150"/>
              <a:gd name="connsiteY1" fmla="*/ 342900 h 495300"/>
              <a:gd name="connsiteX2" fmla="*/ 0 w 81915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95300">
                <a:moveTo>
                  <a:pt x="819150" y="495300"/>
                </a:moveTo>
                <a:cubicBezTo>
                  <a:pt x="620712" y="460375"/>
                  <a:pt x="422275" y="425450"/>
                  <a:pt x="285750" y="342900"/>
                </a:cubicBezTo>
                <a:cubicBezTo>
                  <a:pt x="149225" y="260350"/>
                  <a:pt x="74612" y="130175"/>
                  <a:pt x="0" y="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13196" y="6488692"/>
            <a:ext cx="2830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400" dirty="0" smtClean="0">
                <a:solidFill>
                  <a:srgbClr val="92D050"/>
                </a:solidFill>
                <a:latin typeface="Constantia" pitchFamily="18" charset="0"/>
              </a:rPr>
              <a:t>Am J Transplant 2007, 7 : 1743-1752</a:t>
            </a:r>
            <a:endParaRPr lang="fr-FR" sz="1400" dirty="0">
              <a:solidFill>
                <a:srgbClr val="92D050"/>
              </a:solidFill>
              <a:latin typeface="Constantia" pitchFamily="18" charset="0"/>
            </a:endParaRPr>
          </a:p>
        </p:txBody>
      </p:sp>
      <p:grpSp>
        <p:nvGrpSpPr>
          <p:cNvPr id="61" name="Groupe 97"/>
          <p:cNvGrpSpPr/>
          <p:nvPr/>
        </p:nvGrpSpPr>
        <p:grpSpPr>
          <a:xfrm>
            <a:off x="1357290" y="2000240"/>
            <a:ext cx="2143140" cy="714380"/>
            <a:chOff x="3643306" y="3429000"/>
            <a:chExt cx="2143140" cy="714380"/>
          </a:xfrm>
        </p:grpSpPr>
        <p:grpSp>
          <p:nvGrpSpPr>
            <p:cNvPr id="62" name="Groupe 17"/>
            <p:cNvGrpSpPr/>
            <p:nvPr/>
          </p:nvGrpSpPr>
          <p:grpSpPr>
            <a:xfrm>
              <a:off x="3643306" y="3429000"/>
              <a:ext cx="2143140" cy="714380"/>
              <a:chOff x="3071802" y="1643050"/>
              <a:chExt cx="4500594" cy="1214446"/>
            </a:xfrm>
          </p:grpSpPr>
          <p:sp>
            <p:nvSpPr>
              <p:cNvPr id="64" name="Rectangle à coins arrondis 63"/>
              <p:cNvSpPr/>
              <p:nvPr/>
            </p:nvSpPr>
            <p:spPr>
              <a:xfrm>
                <a:off x="3071802" y="1643050"/>
                <a:ext cx="4500594" cy="121444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4049075" y="1857364"/>
                <a:ext cx="2393173" cy="7572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</p:grpSp>
        <p:sp>
          <p:nvSpPr>
            <p:cNvPr id="63" name="ZoneTexte 62"/>
            <p:cNvSpPr txBox="1"/>
            <p:nvPr/>
          </p:nvSpPr>
          <p:spPr>
            <a:xfrm>
              <a:off x="3962396" y="3590926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CE activée</a:t>
              </a:r>
              <a:endPara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66" name="Groupe 97"/>
          <p:cNvGrpSpPr/>
          <p:nvPr/>
        </p:nvGrpSpPr>
        <p:grpSpPr>
          <a:xfrm>
            <a:off x="5643570" y="2000240"/>
            <a:ext cx="2143140" cy="714380"/>
            <a:chOff x="3643306" y="3429000"/>
            <a:chExt cx="2143140" cy="714380"/>
          </a:xfrm>
        </p:grpSpPr>
        <p:grpSp>
          <p:nvGrpSpPr>
            <p:cNvPr id="67" name="Groupe 17"/>
            <p:cNvGrpSpPr/>
            <p:nvPr/>
          </p:nvGrpSpPr>
          <p:grpSpPr>
            <a:xfrm>
              <a:off x="3643306" y="3429000"/>
              <a:ext cx="2143140" cy="714380"/>
              <a:chOff x="3071802" y="1643050"/>
              <a:chExt cx="4500594" cy="1214446"/>
            </a:xfrm>
          </p:grpSpPr>
          <p:sp>
            <p:nvSpPr>
              <p:cNvPr id="69" name="Rectangle à coins arrondis 68"/>
              <p:cNvSpPr/>
              <p:nvPr/>
            </p:nvSpPr>
            <p:spPr>
              <a:xfrm>
                <a:off x="3071802" y="1643050"/>
                <a:ext cx="4500594" cy="121444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>
                  <a:solidFill>
                    <a:schemeClr val="dk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4049075" y="1857364"/>
                <a:ext cx="2393173" cy="7572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woPt" dir="t"/>
              </a:scene3d>
              <a:sp3d prstMaterial="softEdge">
                <a:bevelT w="27305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latin typeface="Constantia" pitchFamily="18" charset="0"/>
                </a:endParaRPr>
              </a:p>
            </p:txBody>
          </p:sp>
        </p:grpSp>
        <p:sp>
          <p:nvSpPr>
            <p:cNvPr id="68" name="ZoneTexte 67"/>
            <p:cNvSpPr txBox="1"/>
            <p:nvPr/>
          </p:nvSpPr>
          <p:spPr>
            <a:xfrm>
              <a:off x="3962396" y="3590926"/>
              <a:ext cx="142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CE activée</a:t>
              </a:r>
              <a:endPara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71" name="Forme libre 70"/>
          <p:cNvSpPr/>
          <p:nvPr/>
        </p:nvSpPr>
        <p:spPr>
          <a:xfrm>
            <a:off x="6357950" y="1857364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2" name="Forme libre 71"/>
          <p:cNvSpPr/>
          <p:nvPr/>
        </p:nvSpPr>
        <p:spPr>
          <a:xfrm>
            <a:off x="6786578" y="1857364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5929322" y="1857364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6572264" y="1714488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5" name="Forme libre 74"/>
          <p:cNvSpPr/>
          <p:nvPr/>
        </p:nvSpPr>
        <p:spPr>
          <a:xfrm>
            <a:off x="6357950" y="1142984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000496" y="135729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PDGF-R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929454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Plaquette activée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80" name="Forme libre 79"/>
          <p:cNvSpPr/>
          <p:nvPr/>
        </p:nvSpPr>
        <p:spPr>
          <a:xfrm>
            <a:off x="6215074" y="1357298"/>
            <a:ext cx="491359" cy="170792"/>
          </a:xfrm>
          <a:custGeom>
            <a:avLst/>
            <a:gdLst>
              <a:gd name="connsiteX0" fmla="*/ 383627 w 491359"/>
              <a:gd name="connsiteY0" fmla="*/ 65689 h 170792"/>
              <a:gd name="connsiteX1" fmla="*/ 225972 w 491359"/>
              <a:gd name="connsiteY1" fmla="*/ 2627 h 170792"/>
              <a:gd name="connsiteX2" fmla="*/ 84082 w 491359"/>
              <a:gd name="connsiteY2" fmla="*/ 81454 h 170792"/>
              <a:gd name="connsiteX3" fmla="*/ 5255 w 491359"/>
              <a:gd name="connsiteY3" fmla="*/ 128751 h 170792"/>
              <a:gd name="connsiteX4" fmla="*/ 115613 w 491359"/>
              <a:gd name="connsiteY4" fmla="*/ 160282 h 170792"/>
              <a:gd name="connsiteX5" fmla="*/ 289034 w 491359"/>
              <a:gd name="connsiteY5" fmla="*/ 144516 h 170792"/>
              <a:gd name="connsiteX6" fmla="*/ 462455 w 491359"/>
              <a:gd name="connsiteY6" fmla="*/ 160282 h 170792"/>
              <a:gd name="connsiteX7" fmla="*/ 462455 w 491359"/>
              <a:gd name="connsiteY7" fmla="*/ 81454 h 170792"/>
              <a:gd name="connsiteX8" fmla="*/ 383627 w 491359"/>
              <a:gd name="connsiteY8" fmla="*/ 65689 h 1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59" h="170792">
                <a:moveTo>
                  <a:pt x="383627" y="65689"/>
                </a:moveTo>
                <a:cubicBezTo>
                  <a:pt x="344213" y="52551"/>
                  <a:pt x="275896" y="0"/>
                  <a:pt x="225972" y="2627"/>
                </a:cubicBezTo>
                <a:cubicBezTo>
                  <a:pt x="176048" y="5255"/>
                  <a:pt x="120868" y="60433"/>
                  <a:pt x="84082" y="81454"/>
                </a:cubicBezTo>
                <a:cubicBezTo>
                  <a:pt x="47296" y="102475"/>
                  <a:pt x="0" y="115613"/>
                  <a:pt x="5255" y="128751"/>
                </a:cubicBezTo>
                <a:cubicBezTo>
                  <a:pt x="10510" y="141889"/>
                  <a:pt x="68317" y="157655"/>
                  <a:pt x="115613" y="160282"/>
                </a:cubicBezTo>
                <a:cubicBezTo>
                  <a:pt x="162910" y="162910"/>
                  <a:pt x="231227" y="144516"/>
                  <a:pt x="289034" y="144516"/>
                </a:cubicBezTo>
                <a:cubicBezTo>
                  <a:pt x="346841" y="144516"/>
                  <a:pt x="433551" y="170792"/>
                  <a:pt x="462455" y="160282"/>
                </a:cubicBezTo>
                <a:cubicBezTo>
                  <a:pt x="491359" y="149772"/>
                  <a:pt x="475593" y="102475"/>
                  <a:pt x="462455" y="81454"/>
                </a:cubicBezTo>
                <a:cubicBezTo>
                  <a:pt x="449317" y="60433"/>
                  <a:pt x="423041" y="78827"/>
                  <a:pt x="383627" y="65689"/>
                </a:cubicBezTo>
                <a:close/>
              </a:path>
            </a:pathLst>
          </a:custGeom>
          <a:gradFill>
            <a:gsLst>
              <a:gs pos="61000">
                <a:schemeClr val="tx2">
                  <a:lumMod val="75000"/>
                  <a:alpha val="15000"/>
                </a:schemeClr>
              </a:gs>
              <a:gs pos="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8600" dist="177800" dir="546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4" name="Flèche droite 83"/>
          <p:cNvSpPr/>
          <p:nvPr/>
        </p:nvSpPr>
        <p:spPr>
          <a:xfrm rot="5400000">
            <a:off x="4036213" y="3607596"/>
            <a:ext cx="1357324" cy="142876"/>
          </a:xfrm>
          <a:prstGeom prst="rightArrow">
            <a:avLst>
              <a:gd name="adj1" fmla="val 89684"/>
              <a:gd name="adj2" fmla="val 50000"/>
            </a:avLst>
          </a:prstGeom>
          <a:solidFill>
            <a:srgbClr val="21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nstantia" pitchFamily="18" charset="0"/>
            </a:endParaRPr>
          </a:p>
        </p:txBody>
      </p:sp>
      <p:grpSp>
        <p:nvGrpSpPr>
          <p:cNvPr id="88" name="Groupe 98"/>
          <p:cNvGrpSpPr/>
          <p:nvPr/>
        </p:nvGrpSpPr>
        <p:grpSpPr>
          <a:xfrm>
            <a:off x="4500562" y="4429132"/>
            <a:ext cx="475873" cy="500628"/>
            <a:chOff x="2726833" y="5633492"/>
            <a:chExt cx="475873" cy="500628"/>
          </a:xfrm>
          <a:solidFill>
            <a:schemeClr val="accent2">
              <a:lumMod val="75000"/>
            </a:schemeClr>
          </a:solidFill>
        </p:grpSpPr>
        <p:sp>
          <p:nvSpPr>
            <p:cNvPr id="89" name="Ellipse 88"/>
            <p:cNvSpPr/>
            <p:nvPr/>
          </p:nvSpPr>
          <p:spPr>
            <a:xfrm rot="21000000">
              <a:off x="3130706" y="585405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90" name="Ellipse 89"/>
            <p:cNvSpPr/>
            <p:nvPr/>
          </p:nvSpPr>
          <p:spPr>
            <a:xfrm rot="21000000">
              <a:off x="2916392" y="5692958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91" name="Ellipse 90"/>
            <p:cNvSpPr/>
            <p:nvPr/>
          </p:nvSpPr>
          <p:spPr>
            <a:xfrm rot="21000000">
              <a:off x="2916392" y="5919244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 rot="21000000">
              <a:off x="3130706" y="6062120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 rot="21000000">
              <a:off x="2726833" y="58516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 rot="21000000">
              <a:off x="3130706" y="5633492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nstantia" pitchFamily="18" charset="0"/>
              </a:endParaRP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4214810" y="49291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Endothéline1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99" name="Forme libre 98"/>
          <p:cNvSpPr/>
          <p:nvPr/>
        </p:nvSpPr>
        <p:spPr>
          <a:xfrm rot="5400000" flipH="1">
            <a:off x="5143504" y="5072074"/>
            <a:ext cx="428628" cy="857256"/>
          </a:xfrm>
          <a:custGeom>
            <a:avLst/>
            <a:gdLst>
              <a:gd name="connsiteX0" fmla="*/ 819150 w 819150"/>
              <a:gd name="connsiteY0" fmla="*/ 495300 h 495300"/>
              <a:gd name="connsiteX1" fmla="*/ 285750 w 819150"/>
              <a:gd name="connsiteY1" fmla="*/ 342900 h 495300"/>
              <a:gd name="connsiteX2" fmla="*/ 0 w 81915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495300">
                <a:moveTo>
                  <a:pt x="819150" y="495300"/>
                </a:moveTo>
                <a:cubicBezTo>
                  <a:pt x="620712" y="460375"/>
                  <a:pt x="422275" y="425450"/>
                  <a:pt x="285750" y="342900"/>
                </a:cubicBezTo>
                <a:cubicBezTo>
                  <a:pt x="149225" y="260350"/>
                  <a:pt x="74612" y="130175"/>
                  <a:pt x="0" y="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7" name="Forme libre 106"/>
          <p:cNvSpPr/>
          <p:nvPr/>
        </p:nvSpPr>
        <p:spPr>
          <a:xfrm>
            <a:off x="1142976" y="5357826"/>
            <a:ext cx="2643206" cy="607992"/>
          </a:xfrm>
          <a:custGeom>
            <a:avLst/>
            <a:gdLst>
              <a:gd name="connsiteX0" fmla="*/ 7908925 w 7994650"/>
              <a:gd name="connsiteY0" fmla="*/ 441325 h 901700"/>
              <a:gd name="connsiteX1" fmla="*/ 7413625 w 7994650"/>
              <a:gd name="connsiteY1" fmla="*/ 269875 h 901700"/>
              <a:gd name="connsiteX2" fmla="*/ 6842125 w 7994650"/>
              <a:gd name="connsiteY2" fmla="*/ 22225 h 901700"/>
              <a:gd name="connsiteX3" fmla="*/ 6575425 w 7994650"/>
              <a:gd name="connsiteY3" fmla="*/ 136525 h 901700"/>
              <a:gd name="connsiteX4" fmla="*/ 6327775 w 7994650"/>
              <a:gd name="connsiteY4" fmla="*/ 212725 h 901700"/>
              <a:gd name="connsiteX5" fmla="*/ 6099175 w 7994650"/>
              <a:gd name="connsiteY5" fmla="*/ 307975 h 901700"/>
              <a:gd name="connsiteX6" fmla="*/ 5832475 w 7994650"/>
              <a:gd name="connsiteY6" fmla="*/ 250825 h 901700"/>
              <a:gd name="connsiteX7" fmla="*/ 4689475 w 7994650"/>
              <a:gd name="connsiteY7" fmla="*/ 231775 h 901700"/>
              <a:gd name="connsiteX8" fmla="*/ 4022725 w 7994650"/>
              <a:gd name="connsiteY8" fmla="*/ 231775 h 901700"/>
              <a:gd name="connsiteX9" fmla="*/ 3756025 w 7994650"/>
              <a:gd name="connsiteY9" fmla="*/ 79375 h 901700"/>
              <a:gd name="connsiteX10" fmla="*/ 3222625 w 7994650"/>
              <a:gd name="connsiteY10" fmla="*/ 60325 h 901700"/>
              <a:gd name="connsiteX11" fmla="*/ 2327275 w 7994650"/>
              <a:gd name="connsiteY11" fmla="*/ 307975 h 901700"/>
              <a:gd name="connsiteX12" fmla="*/ 1546225 w 7994650"/>
              <a:gd name="connsiteY12" fmla="*/ 307975 h 901700"/>
              <a:gd name="connsiteX13" fmla="*/ 1012825 w 7994650"/>
              <a:gd name="connsiteY13" fmla="*/ 155575 h 901700"/>
              <a:gd name="connsiteX14" fmla="*/ 193675 w 7994650"/>
              <a:gd name="connsiteY14" fmla="*/ 403225 h 901700"/>
              <a:gd name="connsiteX15" fmla="*/ 3175 w 7994650"/>
              <a:gd name="connsiteY15" fmla="*/ 746125 h 901700"/>
              <a:gd name="connsiteX16" fmla="*/ 212725 w 7994650"/>
              <a:gd name="connsiteY16" fmla="*/ 879475 h 901700"/>
              <a:gd name="connsiteX17" fmla="*/ 860425 w 7994650"/>
              <a:gd name="connsiteY17" fmla="*/ 879475 h 901700"/>
              <a:gd name="connsiteX18" fmla="*/ 2822575 w 7994650"/>
              <a:gd name="connsiteY18" fmla="*/ 879475 h 901700"/>
              <a:gd name="connsiteX19" fmla="*/ 5070475 w 7994650"/>
              <a:gd name="connsiteY19" fmla="*/ 860425 h 901700"/>
              <a:gd name="connsiteX20" fmla="*/ 6594475 w 7994650"/>
              <a:gd name="connsiteY20" fmla="*/ 860425 h 901700"/>
              <a:gd name="connsiteX21" fmla="*/ 7527925 w 7994650"/>
              <a:gd name="connsiteY21" fmla="*/ 860425 h 901700"/>
              <a:gd name="connsiteX22" fmla="*/ 7737475 w 7994650"/>
              <a:gd name="connsiteY22" fmla="*/ 669925 h 901700"/>
              <a:gd name="connsiteX23" fmla="*/ 7927975 w 7994650"/>
              <a:gd name="connsiteY23" fmla="*/ 498475 h 901700"/>
              <a:gd name="connsiteX24" fmla="*/ 7908925 w 7994650"/>
              <a:gd name="connsiteY24" fmla="*/ 441325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94650" h="901700">
                <a:moveTo>
                  <a:pt x="7908925" y="441325"/>
                </a:moveTo>
                <a:cubicBezTo>
                  <a:pt x="7823200" y="403225"/>
                  <a:pt x="7591425" y="339725"/>
                  <a:pt x="7413625" y="269875"/>
                </a:cubicBezTo>
                <a:cubicBezTo>
                  <a:pt x="7235825" y="200025"/>
                  <a:pt x="6981825" y="44450"/>
                  <a:pt x="6842125" y="22225"/>
                </a:cubicBezTo>
                <a:cubicBezTo>
                  <a:pt x="6702425" y="0"/>
                  <a:pt x="6661150" y="104775"/>
                  <a:pt x="6575425" y="136525"/>
                </a:cubicBezTo>
                <a:cubicBezTo>
                  <a:pt x="6489700" y="168275"/>
                  <a:pt x="6407150" y="184150"/>
                  <a:pt x="6327775" y="212725"/>
                </a:cubicBezTo>
                <a:cubicBezTo>
                  <a:pt x="6248400" y="241300"/>
                  <a:pt x="6181725" y="301625"/>
                  <a:pt x="6099175" y="307975"/>
                </a:cubicBezTo>
                <a:cubicBezTo>
                  <a:pt x="6016625" y="314325"/>
                  <a:pt x="6067425" y="263525"/>
                  <a:pt x="5832475" y="250825"/>
                </a:cubicBezTo>
                <a:cubicBezTo>
                  <a:pt x="5597525" y="238125"/>
                  <a:pt x="4991100" y="234950"/>
                  <a:pt x="4689475" y="231775"/>
                </a:cubicBezTo>
                <a:cubicBezTo>
                  <a:pt x="4387850" y="228600"/>
                  <a:pt x="4178300" y="257175"/>
                  <a:pt x="4022725" y="231775"/>
                </a:cubicBezTo>
                <a:cubicBezTo>
                  <a:pt x="3867150" y="206375"/>
                  <a:pt x="3889375" y="107950"/>
                  <a:pt x="3756025" y="79375"/>
                </a:cubicBezTo>
                <a:cubicBezTo>
                  <a:pt x="3622675" y="50800"/>
                  <a:pt x="3460750" y="22225"/>
                  <a:pt x="3222625" y="60325"/>
                </a:cubicBezTo>
                <a:cubicBezTo>
                  <a:pt x="2984500" y="98425"/>
                  <a:pt x="2606675" y="266700"/>
                  <a:pt x="2327275" y="307975"/>
                </a:cubicBezTo>
                <a:cubicBezTo>
                  <a:pt x="2047875" y="349250"/>
                  <a:pt x="1765300" y="333375"/>
                  <a:pt x="1546225" y="307975"/>
                </a:cubicBezTo>
                <a:cubicBezTo>
                  <a:pt x="1327150" y="282575"/>
                  <a:pt x="1238250" y="139700"/>
                  <a:pt x="1012825" y="155575"/>
                </a:cubicBezTo>
                <a:cubicBezTo>
                  <a:pt x="787400" y="171450"/>
                  <a:pt x="361950" y="304800"/>
                  <a:pt x="193675" y="403225"/>
                </a:cubicBezTo>
                <a:cubicBezTo>
                  <a:pt x="25400" y="501650"/>
                  <a:pt x="0" y="666750"/>
                  <a:pt x="3175" y="746125"/>
                </a:cubicBezTo>
                <a:cubicBezTo>
                  <a:pt x="6350" y="825500"/>
                  <a:pt x="69850" y="857250"/>
                  <a:pt x="212725" y="879475"/>
                </a:cubicBezTo>
                <a:cubicBezTo>
                  <a:pt x="355600" y="901700"/>
                  <a:pt x="860425" y="879475"/>
                  <a:pt x="860425" y="879475"/>
                </a:cubicBezTo>
                <a:lnTo>
                  <a:pt x="2822575" y="879475"/>
                </a:lnTo>
                <a:lnTo>
                  <a:pt x="5070475" y="860425"/>
                </a:lnTo>
                <a:lnTo>
                  <a:pt x="6594475" y="860425"/>
                </a:lnTo>
                <a:cubicBezTo>
                  <a:pt x="7004050" y="860425"/>
                  <a:pt x="7337425" y="892175"/>
                  <a:pt x="7527925" y="860425"/>
                </a:cubicBezTo>
                <a:cubicBezTo>
                  <a:pt x="7718425" y="828675"/>
                  <a:pt x="7737475" y="669925"/>
                  <a:pt x="7737475" y="669925"/>
                </a:cubicBezTo>
                <a:cubicBezTo>
                  <a:pt x="7804150" y="609600"/>
                  <a:pt x="7896225" y="530225"/>
                  <a:pt x="7927975" y="498475"/>
                </a:cubicBezTo>
                <a:cubicBezTo>
                  <a:pt x="7959725" y="466725"/>
                  <a:pt x="7994650" y="479425"/>
                  <a:pt x="7908925" y="4413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285852" y="5500702"/>
            <a:ext cx="17145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C00000"/>
                </a:solidFill>
                <a:latin typeface="Constantia" pitchFamily="18" charset="0"/>
              </a:rPr>
              <a:t>Myofibroblaste</a:t>
            </a:r>
            <a:endParaRPr lang="fr-FR" sz="12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429124" y="6072206"/>
            <a:ext cx="17145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Constantia" pitchFamily="18" charset="0"/>
              </a:rPr>
              <a:t>contraction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714348" y="6215083"/>
            <a:ext cx="3143272" cy="357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Constantia" pitchFamily="18" charset="0"/>
              </a:rPr>
              <a:t>Synthèse de fibres interstitiel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22" y="2538413"/>
            <a:ext cx="1962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28888"/>
            <a:ext cx="193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0800000">
            <a:off x="2633650" y="3200398"/>
            <a:ext cx="1071570" cy="1588"/>
          </a:xfrm>
          <a:prstGeom prst="straightConnector1">
            <a:avLst/>
          </a:prstGeom>
          <a:ln w="28575">
            <a:solidFill>
              <a:srgbClr val="219B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2740644" y="3700464"/>
            <a:ext cx="936000" cy="1588"/>
          </a:xfrm>
          <a:prstGeom prst="straightConnector1">
            <a:avLst/>
          </a:prstGeom>
          <a:ln w="28575">
            <a:solidFill>
              <a:srgbClr val="219B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2632644" y="4162430"/>
            <a:ext cx="1044000" cy="1588"/>
          </a:xfrm>
          <a:prstGeom prst="straightConnector1">
            <a:avLst/>
          </a:prstGeom>
          <a:ln w="28575">
            <a:solidFill>
              <a:srgbClr val="219B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5254063" y="3214686"/>
            <a:ext cx="1071570" cy="1588"/>
          </a:xfrm>
          <a:prstGeom prst="straightConnector1">
            <a:avLst/>
          </a:prstGeom>
          <a:ln w="28575">
            <a:solidFill>
              <a:srgbClr val="219B1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>
            <a:off x="5238768" y="3714752"/>
            <a:ext cx="936000" cy="1588"/>
          </a:xfrm>
          <a:prstGeom prst="straightConnector1">
            <a:avLst/>
          </a:prstGeom>
          <a:ln w="28575">
            <a:solidFill>
              <a:srgbClr val="219B1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5272107" y="4176718"/>
            <a:ext cx="1044000" cy="1588"/>
          </a:xfrm>
          <a:prstGeom prst="straightConnector1">
            <a:avLst/>
          </a:prstGeom>
          <a:ln w="28575">
            <a:solidFill>
              <a:srgbClr val="219B1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00496" y="301900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Intima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00496" y="351907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Media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57620" y="398580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Adventice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V. Types de rejet d’allogreffes: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90826" y="538142"/>
            <a:ext cx="3357586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nstantia" pitchFamily="18" charset="0"/>
              </a:rPr>
              <a:t>C- Rejet Chronique</a:t>
            </a:r>
            <a:endParaRPr lang="fr-FR" sz="1600" dirty="0">
              <a:latin typeface="Constantia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0100" y="4786322"/>
            <a:ext cx="228601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nstantia" pitchFamily="18" charset="0"/>
              </a:rPr>
              <a:t>Artère normale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43570" y="4786322"/>
            <a:ext cx="228601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latin typeface="Constantia" pitchFamily="18" charset="0"/>
              </a:rPr>
              <a:t> </a:t>
            </a:r>
            <a:r>
              <a:rPr lang="fr-FR" dirty="0" smtClean="0">
                <a:latin typeface="Constantia" pitchFamily="18" charset="0"/>
              </a:rPr>
              <a:t>RC</a:t>
            </a:r>
            <a:endParaRPr lang="fr-FR" dirty="0">
              <a:latin typeface="Constantia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4357686" y="3252786"/>
            <a:ext cx="428628" cy="4286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609600"/>
            <a:ext cx="5500726" cy="67626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fr-BE" sz="3200" dirty="0" smtClean="0">
                <a:solidFill>
                  <a:srgbClr val="FF0000"/>
                </a:solidFill>
                <a:latin typeface="Constantia" pitchFamily="18" charset="0"/>
              </a:rPr>
              <a:t> transplantations d’organes</a:t>
            </a:r>
            <a:endParaRPr lang="fr-BE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Pour des raisons évidentes d’urgence, le typage HLA n’est pas toujours pris en considération dans les greffes de cœur ou de foie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Le foie est résistant au rejet </a:t>
            </a:r>
            <a:r>
              <a:rPr kumimoji="0" lang="fr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hyperaigu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 (mais respecter ABO si possible)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Risque de GVH plus grand avec foie et intestin qu’avec cœur ou rein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2052" y="59272"/>
            <a:ext cx="6357982" cy="369332"/>
          </a:xfrm>
          <a:prstGeom prst="rect">
            <a:avLst/>
          </a:prstGeom>
          <a:noFill/>
          <a:ln>
            <a:solidFill>
              <a:srgbClr val="219B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VII. Conclusion: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868523"/>
            <a:ext cx="7715304" cy="5632311"/>
          </a:xfrm>
          <a:prstGeom prst="rect">
            <a:avLst/>
          </a:prstGeom>
          <a:ln>
            <a:solidFill>
              <a:srgbClr val="F5733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La transplantation est le TRT de choix de plusieurs pathologies liées à des déficiences de fonctions vitales.</a:t>
            </a:r>
          </a:p>
          <a:p>
            <a:pPr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Stimule les mécanismes de l’immunité innée et adaptative. </a:t>
            </a:r>
          </a:p>
          <a:p>
            <a:pPr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La compréhension de ces mécanismes  immunologique complexes a considérablement évolué au cours des dernières années et a permis de mettre en place une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véritable stratégie anti rejet </a:t>
            </a:r>
            <a:r>
              <a:rPr lang="fr-FR" sz="1600" dirty="0" smtClean="0">
                <a:latin typeface="Constantia" pitchFamily="18" charset="0"/>
              </a:rPr>
              <a:t>basée sur :</a:t>
            </a:r>
          </a:p>
          <a:p>
            <a:pPr>
              <a:lnSpc>
                <a:spcPct val="2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solidFill>
                  <a:srgbClr val="00FF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La prévention.</a:t>
            </a:r>
          </a:p>
          <a:p>
            <a:pPr>
              <a:lnSpc>
                <a:spcPct val="2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solidFill>
                  <a:srgbClr val="00FF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Le suivi régulier. </a:t>
            </a:r>
          </a:p>
          <a:p>
            <a:pPr>
              <a:lnSpc>
                <a:spcPct val="2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1600" dirty="0" smtClean="0">
                <a:solidFill>
                  <a:srgbClr val="00FF00"/>
                </a:solidFill>
                <a:latin typeface="Constantia" pitchFamily="18" charset="0"/>
              </a:rPr>
              <a:t> </a:t>
            </a:r>
            <a:r>
              <a:rPr lang="fr-FR" sz="1600" dirty="0" smtClean="0">
                <a:latin typeface="Constantia" pitchFamily="18" charset="0"/>
              </a:rPr>
              <a:t>Traitement IS.</a:t>
            </a:r>
            <a:endParaRPr lang="fr-FR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5643602" cy="642942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Constantia" pitchFamily="18" charset="0"/>
              </a:rPr>
              <a:t>III-D</a:t>
            </a:r>
            <a:r>
              <a:rPr lang="fr-FR" sz="3200" cap="none" dirty="0" smtClean="0">
                <a:solidFill>
                  <a:srgbClr val="FF0000"/>
                </a:solidFill>
                <a:latin typeface="Constantia" pitchFamily="18" charset="0"/>
              </a:rPr>
              <a:t>éfinitions </a:t>
            </a:r>
            <a:endParaRPr lang="fr-FR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5072098"/>
          </a:xfrm>
        </p:spPr>
        <p:txBody>
          <a:bodyPr>
            <a:normAutofit/>
          </a:bodyPr>
          <a:lstStyle/>
          <a:p>
            <a:pPr algn="ctr"/>
            <a:endParaRPr lang="fr-FR" sz="2400" dirty="0" smtClean="0">
              <a:solidFill>
                <a:srgbClr val="FFC000"/>
              </a:solidFill>
            </a:endParaRPr>
          </a:p>
          <a:p>
            <a:pPr algn="ctr"/>
            <a:endParaRPr lang="fr-FR" sz="2400" dirty="0" smtClean="0">
              <a:solidFill>
                <a:srgbClr val="FFC000"/>
              </a:solidFill>
            </a:endParaRPr>
          </a:p>
          <a:p>
            <a:pPr algn="ctr"/>
            <a:endParaRPr lang="fr-FR" sz="2400" dirty="0" smtClean="0">
              <a:solidFill>
                <a:srgbClr val="FFC000"/>
              </a:solidFill>
            </a:endParaRPr>
          </a:p>
          <a:p>
            <a:pPr algn="ctr"/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918" y="1643050"/>
            <a:ext cx="5429288" cy="35719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4857752" y="3857628"/>
            <a:ext cx="2857520" cy="1588"/>
          </a:xfrm>
          <a:prstGeom prst="lin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323702" y="5072074"/>
            <a:ext cx="4320000" cy="0"/>
          </a:xfrm>
          <a:prstGeom prst="lin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10800000" flipV="1">
            <a:off x="2643174" y="2714620"/>
            <a:ext cx="3643338" cy="2357454"/>
          </a:xfrm>
          <a:prstGeom prst="lin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357950" y="250030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100%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85984" y="523358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100%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86512" y="5143512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0%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5143512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Identité génétique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5474293" y="3759789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Probabilité du rejet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00232" y="40005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40F028"/>
                </a:solidFill>
                <a:latin typeface="Arial" pitchFamily="34" charset="0"/>
                <a:cs typeface="Arial" pitchFamily="34" charset="0"/>
              </a:rPr>
              <a:t>Greffe</a:t>
            </a:r>
          </a:p>
          <a:p>
            <a:pPr algn="ctr"/>
            <a:r>
              <a:rPr lang="fr-FR" sz="1600" b="1" dirty="0" smtClean="0">
                <a:solidFill>
                  <a:srgbClr val="40F028"/>
                </a:solidFill>
                <a:latin typeface="Arial" pitchFamily="34" charset="0"/>
                <a:cs typeface="Arial" pitchFamily="34" charset="0"/>
              </a:rPr>
              <a:t>Syngénique</a:t>
            </a:r>
            <a:endParaRPr lang="fr-FR" sz="1600" b="1" dirty="0">
              <a:solidFill>
                <a:srgbClr val="40F0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7554" y="314324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40F028"/>
                </a:solidFill>
                <a:latin typeface="Arial" pitchFamily="34" charset="0"/>
                <a:cs typeface="Arial" pitchFamily="34" charset="0"/>
              </a:rPr>
              <a:t>Allogreffe</a:t>
            </a:r>
            <a:endParaRPr lang="fr-FR" sz="1600" b="1" dirty="0">
              <a:solidFill>
                <a:srgbClr val="40F0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7752" y="230462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40F028"/>
                </a:solidFill>
                <a:latin typeface="Arial" pitchFamily="34" charset="0"/>
                <a:cs typeface="Arial" pitchFamily="34" charset="0"/>
              </a:rPr>
              <a:t>Xénogreffe</a:t>
            </a:r>
            <a:endParaRPr lang="fr-FR" sz="1600" b="1" dirty="0">
              <a:solidFill>
                <a:srgbClr val="40F02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2495718" y="4751214"/>
            <a:ext cx="360000" cy="1588"/>
          </a:xfrm>
          <a:prstGeom prst="line">
            <a:avLst/>
          </a:prstGeom>
          <a:noFill/>
          <a:ln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643570" y="2571744"/>
            <a:ext cx="428628" cy="142876"/>
          </a:xfrm>
          <a:prstGeom prst="line">
            <a:avLst/>
          </a:prstGeom>
          <a:noFill/>
          <a:ln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00298" y="857232"/>
            <a:ext cx="365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Type de greffe et probabilité de rejet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7558086" cy="50006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Lieu de la transplantation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60" y="0"/>
            <a:ext cx="3714776" cy="714356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III-Définitions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Organigramme : Alternative 3"/>
          <p:cNvSpPr/>
          <p:nvPr/>
        </p:nvSpPr>
        <p:spPr>
          <a:xfrm>
            <a:off x="3143240" y="1500174"/>
            <a:ext cx="2071702" cy="1000132"/>
          </a:xfrm>
          <a:prstGeom prst="flowChartAlternate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Transplantation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Heptagone 4"/>
          <p:cNvSpPr/>
          <p:nvPr/>
        </p:nvSpPr>
        <p:spPr>
          <a:xfrm>
            <a:off x="714348" y="2643182"/>
            <a:ext cx="2286016" cy="3143272"/>
          </a:xfrm>
          <a:prstGeom prst="heptag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dirty="0" err="1" smtClean="0">
                <a:solidFill>
                  <a:srgbClr val="FF0000"/>
                </a:solidFill>
                <a:latin typeface="Comic Sans MS" pitchFamily="66" charset="0"/>
              </a:rPr>
              <a:t>Orthotopique</a:t>
            </a:r>
            <a:endParaRPr lang="fr-FR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Organe transplanté dans sa position anatomique naturelle</a:t>
            </a:r>
          </a:p>
          <a:p>
            <a:pPr lvl="0"/>
            <a:endParaRPr lang="fr-FR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/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Heptagone 5"/>
          <p:cNvSpPr/>
          <p:nvPr/>
        </p:nvSpPr>
        <p:spPr>
          <a:xfrm>
            <a:off x="5572132" y="2643182"/>
            <a:ext cx="2286016" cy="3143272"/>
          </a:xfrm>
          <a:prstGeom prst="heptag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Hétérotopique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Organe n’est pas transplanté dans sa position habituelle</a:t>
            </a:r>
          </a:p>
          <a:p>
            <a:pPr lvl="0"/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2786050" y="2500306"/>
            <a:ext cx="1071570" cy="71438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357686" y="2500306"/>
            <a:ext cx="1285884" cy="785818"/>
          </a:xfrm>
          <a:prstGeom prst="straightConnector1">
            <a:avLst/>
          </a:prstGeom>
          <a:ln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6357982" cy="78579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III-D</a:t>
            </a:r>
            <a:r>
              <a:rPr lang="fr-FR" cap="none" dirty="0" smtClean="0">
                <a:solidFill>
                  <a:srgbClr val="FF0000"/>
                </a:solidFill>
                <a:latin typeface="Constantia" pitchFamily="18" charset="0"/>
              </a:rPr>
              <a:t>éfinitions</a:t>
            </a:r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fr-F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Étiquette 2"/>
          <p:cNvSpPr/>
          <p:nvPr/>
        </p:nvSpPr>
        <p:spPr>
          <a:xfrm>
            <a:off x="1071538" y="2214554"/>
            <a:ext cx="7072362" cy="4143404"/>
          </a:xfrm>
          <a:prstGeom prst="plaqu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400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phénomène de nature immunologique lié au développement  rapide chez le receveur  de réponse allogénique faisant intervenir les mécanismes de l’immunité cellulaire et humorale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La réponse allogénique diffère des autres réponse par deux points principaux</a:t>
            </a: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>
              <a:buClr>
                <a:srgbClr val="D94E3F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l’intensité: répertoire LT alloréactif important</a:t>
            </a:r>
          </a:p>
          <a:p>
            <a:pPr algn="just">
              <a:buClr>
                <a:srgbClr val="D94E3F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initiation par deux types de CPA  du donneur et du receveur</a:t>
            </a:r>
          </a:p>
          <a:p>
            <a:pPr algn="just">
              <a:buClr>
                <a:srgbClr val="D94E3F"/>
              </a:buClr>
              <a:buFont typeface="Wingdings" pitchFamily="2" charset="2"/>
              <a:buChar char="v"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678" y="1500174"/>
            <a:ext cx="2928958" cy="36933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Rejet d’allogreffe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13956</TotalTime>
  <Words>3125</Words>
  <Application>Microsoft Office PowerPoint</Application>
  <PresentationFormat>Affichage à l'écran (4:3)</PresentationFormat>
  <Paragraphs>831</Paragraphs>
  <Slides>63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Métro</vt:lpstr>
      <vt:lpstr>Les mécanismes du rejet   en transplantation d’organes</vt:lpstr>
      <vt:lpstr>Diapositive 2</vt:lpstr>
      <vt:lpstr>I-Survol historique </vt:lpstr>
      <vt:lpstr>I-Survol historique </vt:lpstr>
      <vt:lpstr>II-introduction</vt:lpstr>
      <vt:lpstr>III-Définitions</vt:lpstr>
      <vt:lpstr>III-Définitions </vt:lpstr>
      <vt:lpstr>III-Définitions</vt:lpstr>
      <vt:lpstr>III-Définitions </vt:lpstr>
      <vt:lpstr>  IV-Réponse allogénique</vt:lpstr>
      <vt:lpstr>IV-Réponse allogénique  </vt:lpstr>
      <vt:lpstr> 1-Les Antigènes Majeurs D’histocompatibilité Structure et fonction</vt:lpstr>
      <vt:lpstr>Diapositive 13</vt:lpstr>
      <vt:lpstr>Diapositive 14</vt:lpstr>
      <vt:lpstr>Diapositive 15</vt:lpstr>
      <vt:lpstr> 2-Les antigènes mineurs d’histocompatibilité  structures caractéristiques et fonctions</vt:lpstr>
      <vt:lpstr>Diapositive 17</vt:lpstr>
      <vt:lpstr>Diapositive 18</vt:lpstr>
      <vt:lpstr>Diapositive 19</vt:lpstr>
      <vt:lpstr>PRRS</vt:lpstr>
      <vt:lpstr>Diapositive 21</vt:lpstr>
      <vt:lpstr>Diapositive 22</vt:lpstr>
      <vt:lpstr>Activation de la cellule dendritique</vt:lpstr>
      <vt:lpstr> Mécanisme de l’alloreconnaissance B-réponse adaptative </vt:lpstr>
      <vt:lpstr>                                                                           </vt:lpstr>
      <vt:lpstr>Diapositive 26</vt:lpstr>
      <vt:lpstr>Diapositive 27</vt:lpstr>
      <vt:lpstr>Diapositive 28</vt:lpstr>
      <vt:lpstr> Mécanisme d l’alloreconnaissance C-Réponse adaptative: activation des les LT </vt:lpstr>
      <vt:lpstr> Mécanisme d l’alloreconnaissance C-Réponse adaptative: activation des les LT </vt:lpstr>
      <vt:lpstr>Diapositive 31</vt:lpstr>
      <vt:lpstr> D-Activation du Lymphocyte B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 transplantations d’organes</vt:lpstr>
      <vt:lpstr>Diapositive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Mécanismes de rejet                greffe</dc:title>
  <dc:creator>ryma</dc:creator>
  <cp:lastModifiedBy>elkima</cp:lastModifiedBy>
  <cp:revision>661</cp:revision>
  <dcterms:created xsi:type="dcterms:W3CDTF">2014-01-14T04:54:50Z</dcterms:created>
  <dcterms:modified xsi:type="dcterms:W3CDTF">2018-05-12T22:11:31Z</dcterms:modified>
</cp:coreProperties>
</file>