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81" r:id="rId8"/>
    <p:sldId id="292" r:id="rId9"/>
    <p:sldId id="286" r:id="rId10"/>
    <p:sldId id="262" r:id="rId11"/>
    <p:sldId id="261" r:id="rId12"/>
    <p:sldId id="291" r:id="rId13"/>
    <p:sldId id="284" r:id="rId14"/>
    <p:sldId id="273" r:id="rId15"/>
    <p:sldId id="293" r:id="rId16"/>
    <p:sldId id="294" r:id="rId17"/>
    <p:sldId id="295" r:id="rId18"/>
    <p:sldId id="296" r:id="rId19"/>
    <p:sldId id="297" r:id="rId20"/>
    <p:sldId id="287" r:id="rId21"/>
    <p:sldId id="263" r:id="rId22"/>
    <p:sldId id="285" r:id="rId23"/>
    <p:sldId id="282" r:id="rId24"/>
    <p:sldId id="268" r:id="rId25"/>
    <p:sldId id="288" r:id="rId26"/>
    <p:sldId id="267" r:id="rId27"/>
    <p:sldId id="264" r:id="rId28"/>
    <p:sldId id="265" r:id="rId29"/>
    <p:sldId id="276" r:id="rId30"/>
    <p:sldId id="289" r:id="rId31"/>
    <p:sldId id="290" r:id="rId32"/>
    <p:sldId id="277" r:id="rId33"/>
    <p:sldId id="270" r:id="rId34"/>
    <p:sldId id="271" r:id="rId35"/>
    <p:sldId id="275" r:id="rId36"/>
    <p:sldId id="278" r:id="rId37"/>
    <p:sldId id="298" r:id="rId38"/>
    <p:sldId id="299" r:id="rId39"/>
    <p:sldId id="300" r:id="rId40"/>
    <p:sldId id="279" r:id="rId41"/>
    <p:sldId id="280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66FF"/>
    <a:srgbClr val="6666FF"/>
    <a:srgbClr val="FF66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1818F-C50E-4857-9703-2BC43B424464}" type="datetimeFigureOut">
              <a:rPr lang="fr-FR" smtClean="0"/>
              <a:pPr/>
              <a:t>21/04/2020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7C25-2AEB-4E32-B8E0-39859331A0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1818F-C50E-4857-9703-2BC43B424464}" type="datetimeFigureOut">
              <a:rPr lang="fr-FR" smtClean="0"/>
              <a:pPr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7C25-2AEB-4E32-B8E0-39859331A0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1818F-C50E-4857-9703-2BC43B424464}" type="datetimeFigureOut">
              <a:rPr lang="fr-FR" smtClean="0"/>
              <a:pPr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7C25-2AEB-4E32-B8E0-39859331A0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1818F-C50E-4857-9703-2BC43B424464}" type="datetimeFigureOut">
              <a:rPr lang="fr-FR" smtClean="0"/>
              <a:pPr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7C25-2AEB-4E32-B8E0-39859331A0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1818F-C50E-4857-9703-2BC43B424464}" type="datetimeFigureOut">
              <a:rPr lang="fr-FR" smtClean="0"/>
              <a:pPr/>
              <a:t>21/04/2020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7C25-2AEB-4E32-B8E0-39859331A0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1818F-C50E-4857-9703-2BC43B424464}" type="datetimeFigureOut">
              <a:rPr lang="fr-FR" smtClean="0"/>
              <a:pPr/>
              <a:t>21/04/2020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7C25-2AEB-4E32-B8E0-39859331A0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1818F-C50E-4857-9703-2BC43B424464}" type="datetimeFigureOut">
              <a:rPr lang="fr-FR" smtClean="0"/>
              <a:pPr/>
              <a:t>21/04/2020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7C25-2AEB-4E32-B8E0-39859331A0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1818F-C50E-4857-9703-2BC43B424464}" type="datetimeFigureOut">
              <a:rPr lang="fr-FR" smtClean="0"/>
              <a:pPr/>
              <a:t>21/04/2020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7C25-2AEB-4E32-B8E0-39859331A0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1818F-C50E-4857-9703-2BC43B424464}" type="datetimeFigureOut">
              <a:rPr lang="fr-FR" smtClean="0"/>
              <a:pPr/>
              <a:t>21/04/2020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7C25-2AEB-4E32-B8E0-39859331A0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C1818F-C50E-4857-9703-2BC43B424464}" type="datetimeFigureOut">
              <a:rPr lang="fr-FR" smtClean="0"/>
              <a:pPr/>
              <a:t>21/04/2020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7C25-2AEB-4E32-B8E0-39859331A0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CC1818F-C50E-4857-9703-2BC43B424464}" type="datetimeFigureOut">
              <a:rPr lang="fr-FR" smtClean="0"/>
              <a:pPr/>
              <a:t>21/04/2020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6CB7C25-2AEB-4E32-B8E0-39859331A0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C1818F-C50E-4857-9703-2BC43B424464}" type="datetimeFigureOut">
              <a:rPr lang="fr-FR" smtClean="0"/>
              <a:pPr/>
              <a:t>21/04/2020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6CB7C25-2AEB-4E32-B8E0-39859331A0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5/5c/VIH_sans_libel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14356"/>
            <a:ext cx="87154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L’I NFECTION  A  VIH : </a:t>
            </a:r>
          </a:p>
          <a:p>
            <a:pPr algn="ctr">
              <a:spcAft>
                <a:spcPts val="0"/>
              </a:spcAft>
            </a:pPr>
            <a:r>
              <a:rPr lang="fr-FR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ASPECTS IMMUNOLOGIQUES</a:t>
            </a:r>
          </a:p>
          <a:p>
            <a:pPr algn="ctr">
              <a:spcAft>
                <a:spcPts val="0"/>
              </a:spcAft>
            </a:pPr>
            <a:endParaRPr lang="fr-F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fr-F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fr-F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fr-F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b="1" dirty="0" smtClean="0">
                <a:latin typeface="Calibri"/>
                <a:ea typeface="Times New Roman"/>
                <a:cs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5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000364" y="71414"/>
            <a:ext cx="276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GENOME DU VIH</a:t>
            </a:r>
            <a:endParaRPr lang="fr-FR" sz="2400" b="1" u="sng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1440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525" y="0"/>
            <a:ext cx="1006475" cy="931863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42844" y="571480"/>
            <a:ext cx="8143932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3800" algn="l"/>
              </a:tabLst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INTERACTIONS  VIH  ET SYSTEME  IMMUNITAIRE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3800" algn="l"/>
              </a:tabLs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93800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VIH et récepteurs.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38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Le récepteur spécifique du VIH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CD4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 récepteur de haute affinité.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38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 gp120 VIH-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CD4 »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38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93800" algn="l"/>
              </a:tabLst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Co-récepteurs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 (1996)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938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3"/>
              </a:buBlip>
              <a:tabLst>
                <a:tab pos="1193800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ligands naturels pour les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chimiokines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3"/>
              </a:buBlip>
              <a:tabLst>
                <a:tab pos="11938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q"/>
              <a:tabLst>
                <a:tab pos="11938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CCR-5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récepteur des RANTES, MIP-1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sym typeface="Symbol" pitchFamily="18" charset="2"/>
              </a:rPr>
              <a:t>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MIP-1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sym typeface="Symbol" pitchFamily="18" charset="2"/>
              </a:rPr>
              <a:t>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q"/>
              <a:tabLst>
                <a:tab pos="11938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>
                <a:tab pos="1193800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monocytes-macrophages, des cellules dendritiques,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>
                <a:tab pos="1193800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des cellules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Langerhans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et des effecteurs Th1,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mémoires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>
                <a:tab pos="1193800" algn="l"/>
              </a:tabLst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q"/>
              <a:tabLst>
                <a:tab pos="1193800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CXCR-4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(fusine)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récepteur SDF-1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sym typeface="Symbol" pitchFamily="18" charset="2"/>
              </a:rPr>
              <a:t>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q"/>
              <a:tabLst>
                <a:tab pos="1193800" algn="l"/>
              </a:tabLst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93800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 pitchFamily="18" charset="2"/>
              </a:rPr>
              <a:t>         lymphocytes TCD4+ naïfs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93800" algn="l"/>
              </a:tabLst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3800" algn="l"/>
              </a:tabLst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Tahoma" pitchFamily="34" charset="0"/>
              <a:ea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571736" y="71414"/>
            <a:ext cx="4167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CO-RECEPREURS  DU  VIH</a:t>
            </a:r>
            <a:endParaRPr lang="fr-FR" sz="24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79" name="Line 2051"/>
          <p:cNvSpPr>
            <a:spLocks noChangeShapeType="1"/>
          </p:cNvSpPr>
          <p:nvPr/>
        </p:nvSpPr>
        <p:spPr bwMode="auto">
          <a:xfrm>
            <a:off x="304800" y="3886200"/>
            <a:ext cx="8458200" cy="0"/>
          </a:xfrm>
          <a:prstGeom prst="line">
            <a:avLst/>
          </a:prstGeom>
          <a:noFill/>
          <a:ln w="2857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3" name="Line 1027"/>
          <p:cNvSpPr>
            <a:spLocks noChangeShapeType="1"/>
          </p:cNvSpPr>
          <p:nvPr/>
        </p:nvSpPr>
        <p:spPr bwMode="auto">
          <a:xfrm>
            <a:off x="1981200" y="2362200"/>
            <a:ext cx="6019800" cy="0"/>
          </a:xfrm>
          <a:prstGeom prst="line">
            <a:avLst/>
          </a:prstGeom>
          <a:noFill/>
          <a:ln w="28575">
            <a:solidFill>
              <a:srgbClr val="FF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1534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61584"/>
            <a:ext cx="9160713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fr-FR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fr-FR" sz="24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fr-F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remiers cas de syndrome d’immunodéficience humaine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SIDA)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fr-FR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rapporté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aux états unis était en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1981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>
                <a:tab pos="2286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1981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cas 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pneumonie à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pneumocystis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carinii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à Los Angeles.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>
                <a:tab pos="2286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1983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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Institut Pasteur de Paris isole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un virus à partir de ganglions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de malades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 smtClean="0"/>
              <a:t> </a:t>
            </a:r>
            <a:r>
              <a:rPr lang="fr-FR" sz="2400" dirty="0" err="1" smtClean="0">
                <a:solidFill>
                  <a:srgbClr val="FFC000"/>
                </a:solidFill>
              </a:rPr>
              <a:t>Lymphadénopathy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</a:rPr>
              <a:t>Associated</a:t>
            </a:r>
            <a:r>
              <a:rPr lang="fr-FR" sz="2400" dirty="0" smtClean="0">
                <a:solidFill>
                  <a:srgbClr val="FFC000"/>
                </a:solidFill>
              </a:rPr>
              <a:t> Virus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(LAV)</a:t>
            </a:r>
            <a:r>
              <a:rPr lang="fr-FR" sz="2400" dirty="0" smtClean="0">
                <a:solidFill>
                  <a:srgbClr val="FFC000"/>
                </a:solidFill>
              </a:rPr>
              <a:t>,</a:t>
            </a:r>
            <a:r>
              <a:rPr lang="fr-FR" sz="2400" dirty="0" smtClean="0"/>
              <a:t> 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>
                <a:tab pos="2286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1984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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Gallo isole le virus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HTLVIII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Wingdings" pitchFamily="2" charset="2"/>
              <a:buChar char="v"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Le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SIDA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est du à un virus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VIH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 virus de l’immunodéficience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humaine)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arasite le système immunitaire en infectant les lymphocytes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fr-FR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 CD4</a:t>
            </a: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et les cellules présentatrices d’antigène 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induisant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fr-FR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progressivement un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déficit profond de l’immunité cellulaire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214282" y="4929198"/>
            <a:ext cx="642910" cy="2143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85826" y="1500180"/>
            <a:ext cx="6143649" cy="457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86178" y="1500180"/>
            <a:ext cx="614364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428992" y="214290"/>
            <a:ext cx="287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Mécanismes d’entrée du VIH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24"/>
            <a:ext cx="89344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000364" y="142852"/>
            <a:ext cx="233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CYCLE DU VIH</a:t>
            </a:r>
            <a:endParaRPr lang="fr-FR" sz="2400" u="sng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42844" y="285728"/>
            <a:ext cx="9143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Stade précoce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de la maladie : les isolats viraux non inducteurs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de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syncitia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sont le plus souvent à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tropisme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macrophagique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Progression de la maladie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les souches virales sont plus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ymphocytotropes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plus virulentes et utilisent comme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co-récepteur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la fusine. Les macrophages constituent 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réservoirs importants des virus.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Rq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Des déficits d’expression en CCR-5 :une délétion de 32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au niveau du   gène  codant le récepteur ont été identifiés.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L’absence de ce récepteur c’est à dire le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déficit homozygote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est associé à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une résistance vis à vis de l’infection par le VIH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sa forme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hétérozygote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être associé à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une évolution plus lente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de la maladie. dans la population européenne.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9205597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diminution des lymphocytes TCD4+ relève de plusieurs mécanismes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Effect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cytopathogène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direct du virus.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Formation de cellules géantes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multinuclées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à vie courte « 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Syncitia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».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tabLst>
                <a:tab pos="228600" algn="l"/>
              </a:tabLst>
            </a:pPr>
            <a:r>
              <a:rPr lang="fr-FR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Elles se forment par liaison de la gp120 à la surface des cellules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Infectées,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aux molécules CD4 à la surface des cellules non infectées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puis il y aura une fusion.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tabLst>
                <a:tab pos="228600" algn="l"/>
              </a:tabLst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tabLst>
                <a:tab pos="228600" algn="l"/>
              </a:tabLst>
            </a:pPr>
            <a:r>
              <a:rPr lang="fr-FR" sz="2400" dirty="0" smtClean="0">
                <a:solidFill>
                  <a:srgbClr val="99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« </a:t>
            </a:r>
            <a:r>
              <a:rPr lang="fr-FR" sz="2400" dirty="0" err="1" smtClean="0">
                <a:solidFill>
                  <a:srgbClr val="99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Syncitia</a:t>
            </a:r>
            <a:r>
              <a:rPr lang="fr-FR" sz="2400" dirty="0" smtClean="0">
                <a:solidFill>
                  <a:srgbClr val="9966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».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9966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Elimination par les lymphocytes T cytotoxiques.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571736" y="4071942"/>
            <a:ext cx="928694" cy="7143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LTH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357554" y="4000504"/>
            <a:ext cx="214314" cy="214314"/>
          </a:xfrm>
          <a:prstGeom prst="ellipse">
            <a:avLst/>
          </a:prstGeom>
          <a:solidFill>
            <a:schemeClr val="tx2">
              <a:lumMod val="2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3214678" y="4714884"/>
            <a:ext cx="214314" cy="214314"/>
          </a:xfrm>
          <a:prstGeom prst="ellipse">
            <a:avLst/>
          </a:prstGeom>
          <a:solidFill>
            <a:schemeClr val="tx2">
              <a:lumMod val="2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571736" y="3929066"/>
            <a:ext cx="214314" cy="214314"/>
          </a:xfrm>
          <a:prstGeom prst="ellipse">
            <a:avLst/>
          </a:prstGeom>
          <a:solidFill>
            <a:schemeClr val="tx2">
              <a:lumMod val="2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500298" y="4643446"/>
            <a:ext cx="214314" cy="214314"/>
          </a:xfrm>
          <a:prstGeom prst="ellipse">
            <a:avLst/>
          </a:prstGeom>
          <a:solidFill>
            <a:schemeClr val="tx2">
              <a:lumMod val="25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1643042" y="3571876"/>
            <a:ext cx="928694" cy="7143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LTH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3000364" y="4929198"/>
            <a:ext cx="928694" cy="7143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LTH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3509954" y="3509962"/>
            <a:ext cx="928694" cy="7143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LTH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1785918" y="4786322"/>
            <a:ext cx="928694" cy="7143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LTH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929058" y="4500570"/>
            <a:ext cx="135732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786446" y="3571876"/>
            <a:ext cx="2571768" cy="1571636"/>
          </a:xfrm>
          <a:prstGeom prst="ellipse">
            <a:avLst/>
          </a:prstGeom>
          <a:solidFill>
            <a:srgbClr val="7030A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357950" y="3857628"/>
            <a:ext cx="357190" cy="2857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357950" y="4357694"/>
            <a:ext cx="357190" cy="2857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286644" y="3786190"/>
            <a:ext cx="357190" cy="2857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858148" y="4429132"/>
            <a:ext cx="357190" cy="2857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7072330" y="4500570"/>
            <a:ext cx="357190" cy="2857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6786610" cy="536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42910" y="35716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Rôle des cellules dendritiques dans la propagation du VIH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29058" y="5214950"/>
            <a:ext cx="48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LT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000628" y="450057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CFF33"/>
                </a:solidFill>
              </a:rPr>
              <a:t>VIH</a:t>
            </a:r>
            <a:endParaRPr lang="fr-FR" b="1" dirty="0">
              <a:solidFill>
                <a:srgbClr val="CC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857488" y="214290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CFF33"/>
                </a:solidFill>
                <a:latin typeface="Arial" pitchFamily="34" charset="0"/>
                <a:cs typeface="Arial" pitchFamily="34" charset="0"/>
              </a:rPr>
              <a:t>SYNAPSE INFECTIEUSE</a:t>
            </a:r>
            <a:endParaRPr lang="fr-FR" sz="2400" b="1" dirty="0">
              <a:solidFill>
                <a:srgbClr val="CCFF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04923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400" dirty="0" smtClean="0"/>
              <a:t>  </a:t>
            </a:r>
            <a:r>
              <a:rPr lang="fr-F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Symbol"/>
              </a:rPr>
              <a:t>  </a:t>
            </a:r>
            <a:r>
              <a:rPr lang="fr-FR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Expression des molécules du CMHI </a:t>
            </a:r>
            <a:r>
              <a:rPr lang="fr-FR" sz="2400" dirty="0" smtClean="0"/>
              <a:t>: mécanisme </a:t>
            </a:r>
            <a:r>
              <a:rPr lang="fr-FR" sz="2400" dirty="0" smtClean="0">
                <a:solidFill>
                  <a:srgbClr val="FFFF00"/>
                </a:solidFill>
              </a:rPr>
              <a:t>nef</a:t>
            </a:r>
            <a:r>
              <a:rPr lang="fr-FR" sz="2400" dirty="0" smtClean="0"/>
              <a:t>  </a:t>
            </a:r>
            <a:r>
              <a:rPr lang="fr-F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</a:t>
            </a:r>
            <a:r>
              <a:rPr lang="fr-FR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negative</a:t>
            </a:r>
            <a:r>
              <a:rPr lang="fr-F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buClr>
                <a:srgbClr val="FF0000"/>
              </a:buClr>
            </a:pPr>
            <a:r>
              <a:rPr lang="fr-F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</a:t>
            </a:r>
            <a:r>
              <a:rPr lang="fr-FR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effector</a:t>
            </a:r>
            <a:r>
              <a:rPr lang="fr-F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 </a:t>
            </a:r>
            <a:r>
              <a:rPr lang="fr-FR" sz="2400" dirty="0" smtClean="0"/>
              <a:t>dépendant    (protéine virale exprimée immédiatement </a:t>
            </a:r>
          </a:p>
          <a:p>
            <a:pPr>
              <a:buClr>
                <a:srgbClr val="FF0000"/>
              </a:buClr>
            </a:pPr>
            <a:r>
              <a:rPr lang="fr-FR" sz="2400" dirty="0" smtClean="0"/>
              <a:t>     après intégration 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</a:t>
            </a:r>
            <a:r>
              <a:rPr lang="fr-FR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chronicité de l’infection. (</a:t>
            </a:r>
            <a:r>
              <a:rPr lang="fr-FR" sz="2400" dirty="0" smtClean="0">
                <a:sym typeface="Symbol"/>
              </a:rPr>
              <a:t>  réponses </a:t>
            </a:r>
          </a:p>
          <a:p>
            <a:pPr>
              <a:buClr>
                <a:srgbClr val="FF0000"/>
              </a:buClr>
            </a:pPr>
            <a:r>
              <a:rPr lang="fr-FR" sz="2400" dirty="0" smtClean="0">
                <a:sym typeface="Symbol"/>
              </a:rPr>
              <a:t>     cytotoxiques).</a:t>
            </a:r>
            <a:endParaRPr lang="fr-FR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Clr>
                <a:srgbClr val="FF0000"/>
              </a:buClr>
            </a:pPr>
            <a:endParaRPr lang="fr-FR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 expression du CD4.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fr-FR" sz="24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internalisation et dégradation du CD4 (permettre aux virions de sortir sans se lier au CD4).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95906" y="142852"/>
            <a:ext cx="4686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ECHAPPEMENT  IMMUNOLOGIQUE</a:t>
            </a:r>
            <a:endParaRPr lang="fr-FR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001155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495906" y="142852"/>
            <a:ext cx="375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ECHAPPEMENT IMMUNOLOGIQUE</a:t>
            </a:r>
            <a:endParaRPr lang="fr-F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3999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-71470" y="-24"/>
            <a:ext cx="9215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fr-FR" dirty="0" smtClean="0"/>
              <a:t>  </a:t>
            </a:r>
            <a:r>
              <a:rPr lang="fr-FR" b="1" dirty="0" err="1" smtClean="0"/>
              <a:t>Apoptose</a:t>
            </a:r>
            <a:r>
              <a:rPr lang="fr-FR" b="1" dirty="0" smtClean="0"/>
              <a:t> cellulaire +++ : </a:t>
            </a:r>
            <a:r>
              <a:rPr lang="fr-FR" dirty="0" smtClean="0">
                <a:sym typeface="Symbol"/>
              </a:rPr>
              <a:t> expression </a:t>
            </a:r>
            <a:r>
              <a:rPr lang="fr-FR" dirty="0" smtClean="0">
                <a:solidFill>
                  <a:srgbClr val="92D050"/>
                </a:solidFill>
                <a:sym typeface="Symbol"/>
              </a:rPr>
              <a:t>FAS-L</a:t>
            </a:r>
            <a:r>
              <a:rPr lang="fr-FR" dirty="0" smtClean="0">
                <a:sym typeface="Symbol"/>
              </a:rPr>
              <a:t>  à la surface de la cellule infectée.</a:t>
            </a:r>
          </a:p>
          <a:p>
            <a:pPr>
              <a:buClr>
                <a:srgbClr val="FF0000"/>
              </a:buClr>
            </a:pPr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/>
              <a:t>   (mécanisme </a:t>
            </a:r>
            <a:r>
              <a:rPr lang="fr-FR" dirty="0" smtClean="0">
                <a:solidFill>
                  <a:srgbClr val="FFFF99"/>
                </a:solidFill>
              </a:rPr>
              <a:t>Nef</a:t>
            </a:r>
            <a:r>
              <a:rPr lang="fr-FR" dirty="0" smtClean="0"/>
              <a:t> dépendent, implication du TCR ? )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  APOPTOSE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des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CTL.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apoptose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de la cellule infectée. (Nef bloque les voies d’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apoptose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induites par FAS et</a:t>
            </a:r>
          </a:p>
          <a:p>
            <a:pPr>
              <a:buClr>
                <a:srgbClr val="FF0000"/>
              </a:buClr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   TNFR).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428604"/>
            <a:ext cx="888224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Les lymphocytes 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Hyperactivation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polyclonale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des lymphocytes B,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sym typeface="Symbol"/>
              </a:rPr>
              <a:t>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responsable d’une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tabLst>
                <a:tab pos="609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hypergammaglobulinémie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polyclonale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tabLst>
                <a:tab pos="609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auto-anticorps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tabLst>
                <a:tab pos="609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syndromes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lymphoprolifératifs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ü"/>
              <a:tabLst>
                <a:tab pos="6096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Cette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hyperactivation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est due en grande partie à la synthèse accrue d’IL6.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Les anticorps anti-HIV sont synthétisés habituellement 3 à 12 semaines après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l’infection et sont généralement dirigés contre toutes les spécificités virales.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14290"/>
            <a:ext cx="87154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Le VIH peut être transmis  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Par contact sexuel.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Par le sang : piqûre accidentelle, transfusion sanguine, échange de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fr-FR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seringue par les toxicomanes.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Par transmission de la mère à l’enfant : à travers le placenta lors de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228600" algn="l"/>
              </a:tabLst>
            </a:pPr>
            <a:r>
              <a:rPr lang="fr-FR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l’accouchement ou par l’allaitement.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Il existe 2 types de virus 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2286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VIH1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 le plus répandu)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Courier New" pitchFamily="49" charset="0"/>
              <a:buChar char="o"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VIH2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retrouvé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plus en Afrique centrale. Des isolats de HIV2 ont montré que l’acide nucléique présentait une homologie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de 75% avec celui du SIV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400" dirty="0"/>
              <a:t>(</a:t>
            </a:r>
            <a:r>
              <a:rPr lang="fr-FR" sz="2400" dirty="0" err="1"/>
              <a:t>simian</a:t>
            </a:r>
            <a:r>
              <a:rPr lang="fr-FR" sz="2400" dirty="0"/>
              <a:t>  </a:t>
            </a:r>
            <a:r>
              <a:rPr lang="fr-FR" sz="2400" dirty="0" err="1"/>
              <a:t>immunodéficiency</a:t>
            </a:r>
            <a:r>
              <a:rPr lang="fr-FR" sz="2400" dirty="0"/>
              <a:t> virus</a:t>
            </a:r>
            <a:r>
              <a:rPr lang="fr-FR" sz="2400" dirty="0" smtClean="0"/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Font typeface="Symbol" pitchFamily="18" charset="2"/>
              <a:buChar char="Þ"/>
              <a:tabLst>
                <a:tab pos="228600" algn="l"/>
              </a:tabLst>
            </a:pPr>
            <a:r>
              <a:rPr lang="fr-FR" sz="2400" dirty="0" smtClean="0"/>
              <a:t> VIH </a:t>
            </a:r>
            <a:r>
              <a:rPr lang="fr-FR" sz="2400" dirty="0"/>
              <a:t>pourrait être le prototype du virus qui a été initialement </a:t>
            </a:r>
            <a:endParaRPr lang="fr-FR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tabLst>
                <a:tab pos="228600" algn="l"/>
              </a:tabLst>
            </a:pPr>
            <a:r>
              <a:rPr lang="fr-FR" sz="2400" dirty="0"/>
              <a:t> </a:t>
            </a:r>
            <a:r>
              <a:rPr lang="fr-FR" sz="2400" dirty="0" smtClean="0"/>
              <a:t>    transmis </a:t>
            </a:r>
            <a:r>
              <a:rPr lang="fr-FR" sz="2400" dirty="0"/>
              <a:t>du singe à l’homme. </a:t>
            </a: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7907369" y="15856"/>
          <a:ext cx="1165225" cy="769938"/>
        </p:xfrm>
        <a:graphic>
          <a:graphicData uri="http://schemas.openxmlformats.org/presentationml/2006/ole">
            <p:oleObj spid="_x0000_s22529" r:id="rId3" imgW="2216160" imgH="1465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50161" y="-1250161"/>
            <a:ext cx="2928934" cy="542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0" y="3000372"/>
            <a:ext cx="905946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SzPct val="109000"/>
              <a:buFont typeface="Wingdings" pitchFamily="2" charset="2"/>
              <a:buChar char="§"/>
            </a:pPr>
            <a:r>
              <a:rPr lang="fr-FR" dirty="0" smtClean="0"/>
              <a:t>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Accès  des AC au site de liaison au CD4 est difficile.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09000"/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la boucle V3, un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épitope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immunodominant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, est faiblement exposé.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09000"/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les boucles V1, V2, V4 sont exposées mais subissent des mutations génétiques Et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09000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échappent donc aux  AC.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09000"/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Le site de liaison au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récepteur au niveau de la gp 120 est faiblement formé.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07483" y="-1678789"/>
            <a:ext cx="3357562" cy="671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0" y="3714752"/>
            <a:ext cx="85783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 </a:t>
            </a:r>
            <a:r>
              <a:rPr lang="fr-FR" sz="2000" b="1" dirty="0" smtClean="0">
                <a:solidFill>
                  <a:srgbClr val="FFC000"/>
                </a:solidFill>
              </a:rPr>
              <a:t>MPEM </a:t>
            </a:r>
            <a:r>
              <a:rPr lang="fr-FR" dirty="0" smtClean="0"/>
              <a:t>( MENBRANE PROXIMAL EXTERNAL REGION): </a:t>
            </a:r>
            <a:r>
              <a:rPr lang="fr-FR" sz="2000" b="1" dirty="0" err="1" smtClean="0"/>
              <a:t>épitope</a:t>
            </a:r>
            <a:r>
              <a:rPr lang="fr-FR" sz="2000" b="1" dirty="0" smtClean="0"/>
              <a:t> neutralisant mais  :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   1- n’apparait qu’après liaison à la cellule hôte.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   2 - l’AC  doit interagir avec la gp41 et les phospholipides membranaires qui </a:t>
            </a:r>
          </a:p>
          <a:p>
            <a:r>
              <a:rPr lang="fr-FR" sz="2000" b="1" dirty="0" smtClean="0"/>
              <a:t>        existent également sur la cellule hôte( peu immunogènes).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874451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09600" algn="l"/>
              </a:tabLst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Réponses cytotoxiques anti-HIV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Les réponse en lymphocytes Tc (CTL) sont détectés chez plus 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90% des sujets infectés.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Cette réponse cytotoxique apparaît tôt après la primo-infection.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 existe une corrélation entre l’émergence des CTL et la diminution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la charge virale en phase de primo-infection, et entre des taux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importants de CTL spécifiques du VIH et la faible charge virale au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cours de la phase asymptomatique de l’infection, ce qui suggère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éfficacité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protectrice de ces réponses CTL.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 la suite, on assiste à une diminution de  cette réponse en CTL qui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suit la chute en LTCD4+.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2488"/>
            <a:ext cx="9144000" cy="60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1071538" y="857232"/>
            <a:ext cx="6840537" cy="5119687"/>
            <a:chOff x="1008" y="4194"/>
            <a:chExt cx="10772" cy="8064"/>
          </a:xfrm>
        </p:grpSpPr>
        <p:sp>
          <p:nvSpPr>
            <p:cNvPr id="57347" name="Line 3"/>
            <p:cNvSpPr>
              <a:spLocks noChangeShapeType="1"/>
            </p:cNvSpPr>
            <p:nvPr/>
          </p:nvSpPr>
          <p:spPr bwMode="auto">
            <a:xfrm>
              <a:off x="1872" y="10098"/>
              <a:ext cx="97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48" name="Line 4"/>
            <p:cNvSpPr>
              <a:spLocks noChangeShapeType="1"/>
            </p:cNvSpPr>
            <p:nvPr/>
          </p:nvSpPr>
          <p:spPr bwMode="auto">
            <a:xfrm>
              <a:off x="3456" y="5202"/>
              <a:ext cx="0" cy="48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49" name="Line 5"/>
            <p:cNvSpPr>
              <a:spLocks noChangeShapeType="1"/>
            </p:cNvSpPr>
            <p:nvPr/>
          </p:nvSpPr>
          <p:spPr bwMode="auto">
            <a:xfrm>
              <a:off x="8208" y="5202"/>
              <a:ext cx="0" cy="48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>
              <a:off x="8352" y="5202"/>
              <a:ext cx="0" cy="48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51" name="Line 7"/>
            <p:cNvSpPr>
              <a:spLocks noChangeShapeType="1"/>
            </p:cNvSpPr>
            <p:nvPr/>
          </p:nvSpPr>
          <p:spPr bwMode="auto">
            <a:xfrm flipV="1">
              <a:off x="1872" y="8226"/>
              <a:ext cx="576" cy="18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52" name="Arc 8"/>
            <p:cNvSpPr>
              <a:spLocks/>
            </p:cNvSpPr>
            <p:nvPr/>
          </p:nvSpPr>
          <p:spPr bwMode="auto">
            <a:xfrm>
              <a:off x="2448" y="8226"/>
              <a:ext cx="14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>
              <a:off x="2592" y="8370"/>
              <a:ext cx="576" cy="15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auto">
            <a:xfrm>
              <a:off x="3180" y="9517"/>
              <a:ext cx="3015" cy="465"/>
            </a:xfrm>
            <a:custGeom>
              <a:avLst/>
              <a:gdLst/>
              <a:ahLst/>
              <a:cxnLst>
                <a:cxn ang="0">
                  <a:pos x="0" y="445"/>
                </a:cxn>
                <a:cxn ang="0">
                  <a:pos x="200" y="425"/>
                </a:cxn>
                <a:cxn ang="0">
                  <a:pos x="500" y="405"/>
                </a:cxn>
                <a:cxn ang="0">
                  <a:pos x="580" y="345"/>
                </a:cxn>
                <a:cxn ang="0">
                  <a:pos x="700" y="305"/>
                </a:cxn>
                <a:cxn ang="0">
                  <a:pos x="740" y="365"/>
                </a:cxn>
                <a:cxn ang="0">
                  <a:pos x="900" y="385"/>
                </a:cxn>
                <a:cxn ang="0">
                  <a:pos x="1100" y="425"/>
                </a:cxn>
                <a:cxn ang="0">
                  <a:pos x="1320" y="405"/>
                </a:cxn>
                <a:cxn ang="0">
                  <a:pos x="1600" y="345"/>
                </a:cxn>
                <a:cxn ang="0">
                  <a:pos x="1800" y="365"/>
                </a:cxn>
                <a:cxn ang="0">
                  <a:pos x="2040" y="445"/>
                </a:cxn>
                <a:cxn ang="0">
                  <a:pos x="2600" y="465"/>
                </a:cxn>
                <a:cxn ang="0">
                  <a:pos x="2680" y="425"/>
                </a:cxn>
                <a:cxn ang="0">
                  <a:pos x="2780" y="305"/>
                </a:cxn>
                <a:cxn ang="0">
                  <a:pos x="2840" y="265"/>
                </a:cxn>
                <a:cxn ang="0">
                  <a:pos x="2860" y="205"/>
                </a:cxn>
                <a:cxn ang="0">
                  <a:pos x="2900" y="145"/>
                </a:cxn>
                <a:cxn ang="0">
                  <a:pos x="2920" y="65"/>
                </a:cxn>
                <a:cxn ang="0">
                  <a:pos x="2960" y="5"/>
                </a:cxn>
              </a:cxnLst>
              <a:rect l="0" t="0" r="r" b="b"/>
              <a:pathLst>
                <a:path w="3015" h="465">
                  <a:moveTo>
                    <a:pt x="0" y="445"/>
                  </a:moveTo>
                  <a:cubicBezTo>
                    <a:pt x="83" y="417"/>
                    <a:pt x="114" y="396"/>
                    <a:pt x="200" y="425"/>
                  </a:cubicBezTo>
                  <a:cubicBezTo>
                    <a:pt x="300" y="418"/>
                    <a:pt x="402" y="426"/>
                    <a:pt x="500" y="405"/>
                  </a:cubicBezTo>
                  <a:cubicBezTo>
                    <a:pt x="533" y="398"/>
                    <a:pt x="550" y="360"/>
                    <a:pt x="580" y="345"/>
                  </a:cubicBezTo>
                  <a:cubicBezTo>
                    <a:pt x="618" y="326"/>
                    <a:pt x="700" y="305"/>
                    <a:pt x="700" y="305"/>
                  </a:cubicBezTo>
                  <a:cubicBezTo>
                    <a:pt x="713" y="325"/>
                    <a:pt x="718" y="356"/>
                    <a:pt x="740" y="365"/>
                  </a:cubicBezTo>
                  <a:cubicBezTo>
                    <a:pt x="790" y="385"/>
                    <a:pt x="847" y="377"/>
                    <a:pt x="900" y="385"/>
                  </a:cubicBezTo>
                  <a:cubicBezTo>
                    <a:pt x="1014" y="401"/>
                    <a:pt x="1003" y="401"/>
                    <a:pt x="1100" y="425"/>
                  </a:cubicBezTo>
                  <a:cubicBezTo>
                    <a:pt x="1274" y="338"/>
                    <a:pt x="1069" y="422"/>
                    <a:pt x="1320" y="405"/>
                  </a:cubicBezTo>
                  <a:cubicBezTo>
                    <a:pt x="1415" y="399"/>
                    <a:pt x="1506" y="361"/>
                    <a:pt x="1600" y="345"/>
                  </a:cubicBezTo>
                  <a:cubicBezTo>
                    <a:pt x="1667" y="352"/>
                    <a:pt x="1734" y="353"/>
                    <a:pt x="1800" y="365"/>
                  </a:cubicBezTo>
                  <a:cubicBezTo>
                    <a:pt x="1883" y="381"/>
                    <a:pt x="1956" y="442"/>
                    <a:pt x="2040" y="445"/>
                  </a:cubicBezTo>
                  <a:cubicBezTo>
                    <a:pt x="2227" y="452"/>
                    <a:pt x="2413" y="458"/>
                    <a:pt x="2600" y="465"/>
                  </a:cubicBezTo>
                  <a:cubicBezTo>
                    <a:pt x="2627" y="452"/>
                    <a:pt x="2656" y="442"/>
                    <a:pt x="2680" y="425"/>
                  </a:cubicBezTo>
                  <a:cubicBezTo>
                    <a:pt x="2795" y="343"/>
                    <a:pt x="2692" y="393"/>
                    <a:pt x="2780" y="305"/>
                  </a:cubicBezTo>
                  <a:cubicBezTo>
                    <a:pt x="2797" y="288"/>
                    <a:pt x="2820" y="278"/>
                    <a:pt x="2840" y="265"/>
                  </a:cubicBezTo>
                  <a:cubicBezTo>
                    <a:pt x="2847" y="245"/>
                    <a:pt x="2851" y="224"/>
                    <a:pt x="2860" y="205"/>
                  </a:cubicBezTo>
                  <a:cubicBezTo>
                    <a:pt x="2871" y="184"/>
                    <a:pt x="2891" y="167"/>
                    <a:pt x="2900" y="145"/>
                  </a:cubicBezTo>
                  <a:cubicBezTo>
                    <a:pt x="2911" y="120"/>
                    <a:pt x="2906" y="89"/>
                    <a:pt x="2920" y="65"/>
                  </a:cubicBezTo>
                  <a:cubicBezTo>
                    <a:pt x="2957" y="0"/>
                    <a:pt x="3015" y="5"/>
                    <a:pt x="2960" y="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55" name="Line 11"/>
            <p:cNvSpPr>
              <a:spLocks noChangeShapeType="1"/>
            </p:cNvSpPr>
            <p:nvPr/>
          </p:nvSpPr>
          <p:spPr bwMode="auto">
            <a:xfrm flipV="1">
              <a:off x="2304" y="7362"/>
              <a:ext cx="1008" cy="27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56" name="Line 12"/>
            <p:cNvSpPr>
              <a:spLocks noChangeShapeType="1"/>
            </p:cNvSpPr>
            <p:nvPr/>
          </p:nvSpPr>
          <p:spPr bwMode="auto">
            <a:xfrm>
              <a:off x="6624" y="7362"/>
              <a:ext cx="3312" cy="25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 flipV="1">
              <a:off x="2016" y="6498"/>
              <a:ext cx="1296" cy="36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>
              <a:off x="3456" y="6498"/>
              <a:ext cx="302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auto">
            <a:xfrm>
              <a:off x="6480" y="6498"/>
              <a:ext cx="3744" cy="288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60" name="Freeform 16"/>
            <p:cNvSpPr>
              <a:spLocks/>
            </p:cNvSpPr>
            <p:nvPr/>
          </p:nvSpPr>
          <p:spPr bwMode="auto">
            <a:xfrm>
              <a:off x="6160" y="8182"/>
              <a:ext cx="2000" cy="1320"/>
            </a:xfrm>
            <a:custGeom>
              <a:avLst/>
              <a:gdLst/>
              <a:ahLst/>
              <a:cxnLst>
                <a:cxn ang="0">
                  <a:pos x="0" y="1320"/>
                </a:cxn>
                <a:cxn ang="0">
                  <a:pos x="300" y="1000"/>
                </a:cxn>
                <a:cxn ang="0">
                  <a:pos x="460" y="800"/>
                </a:cxn>
                <a:cxn ang="0">
                  <a:pos x="640" y="700"/>
                </a:cxn>
                <a:cxn ang="0">
                  <a:pos x="840" y="620"/>
                </a:cxn>
                <a:cxn ang="0">
                  <a:pos x="920" y="560"/>
                </a:cxn>
                <a:cxn ang="0">
                  <a:pos x="1120" y="500"/>
                </a:cxn>
                <a:cxn ang="0">
                  <a:pos x="1380" y="300"/>
                </a:cxn>
                <a:cxn ang="0">
                  <a:pos x="1480" y="200"/>
                </a:cxn>
                <a:cxn ang="0">
                  <a:pos x="1680" y="120"/>
                </a:cxn>
                <a:cxn ang="0">
                  <a:pos x="1800" y="60"/>
                </a:cxn>
                <a:cxn ang="0">
                  <a:pos x="1940" y="20"/>
                </a:cxn>
                <a:cxn ang="0">
                  <a:pos x="2000" y="0"/>
                </a:cxn>
              </a:cxnLst>
              <a:rect l="0" t="0" r="r" b="b"/>
              <a:pathLst>
                <a:path w="2000" h="1320">
                  <a:moveTo>
                    <a:pt x="0" y="1320"/>
                  </a:moveTo>
                  <a:cubicBezTo>
                    <a:pt x="51" y="1168"/>
                    <a:pt x="191" y="1109"/>
                    <a:pt x="300" y="1000"/>
                  </a:cubicBezTo>
                  <a:cubicBezTo>
                    <a:pt x="336" y="893"/>
                    <a:pt x="355" y="835"/>
                    <a:pt x="460" y="800"/>
                  </a:cubicBezTo>
                  <a:cubicBezTo>
                    <a:pt x="528" y="697"/>
                    <a:pt x="474" y="751"/>
                    <a:pt x="640" y="700"/>
                  </a:cubicBezTo>
                  <a:cubicBezTo>
                    <a:pt x="711" y="678"/>
                    <a:pt x="777" y="659"/>
                    <a:pt x="840" y="620"/>
                  </a:cubicBezTo>
                  <a:cubicBezTo>
                    <a:pt x="868" y="602"/>
                    <a:pt x="889" y="573"/>
                    <a:pt x="920" y="560"/>
                  </a:cubicBezTo>
                  <a:cubicBezTo>
                    <a:pt x="984" y="533"/>
                    <a:pt x="1053" y="520"/>
                    <a:pt x="1120" y="500"/>
                  </a:cubicBezTo>
                  <a:cubicBezTo>
                    <a:pt x="1232" y="425"/>
                    <a:pt x="1279" y="401"/>
                    <a:pt x="1380" y="300"/>
                  </a:cubicBezTo>
                  <a:cubicBezTo>
                    <a:pt x="1513" y="167"/>
                    <a:pt x="1320" y="307"/>
                    <a:pt x="1480" y="200"/>
                  </a:cubicBezTo>
                  <a:cubicBezTo>
                    <a:pt x="1553" y="90"/>
                    <a:pt x="1488" y="155"/>
                    <a:pt x="1680" y="120"/>
                  </a:cubicBezTo>
                  <a:cubicBezTo>
                    <a:pt x="1759" y="106"/>
                    <a:pt x="1727" y="97"/>
                    <a:pt x="1800" y="60"/>
                  </a:cubicBezTo>
                  <a:cubicBezTo>
                    <a:pt x="1832" y="44"/>
                    <a:pt x="1910" y="29"/>
                    <a:pt x="1940" y="20"/>
                  </a:cubicBezTo>
                  <a:cubicBezTo>
                    <a:pt x="1960" y="14"/>
                    <a:pt x="2000" y="0"/>
                    <a:pt x="2000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61" name="Freeform 17"/>
            <p:cNvSpPr>
              <a:spLocks/>
            </p:cNvSpPr>
            <p:nvPr/>
          </p:nvSpPr>
          <p:spPr bwMode="auto">
            <a:xfrm>
              <a:off x="8340" y="6800"/>
              <a:ext cx="3440" cy="1362"/>
            </a:xfrm>
            <a:custGeom>
              <a:avLst/>
              <a:gdLst/>
              <a:ahLst/>
              <a:cxnLst>
                <a:cxn ang="0">
                  <a:pos x="0" y="1362"/>
                </a:cxn>
                <a:cxn ang="0">
                  <a:pos x="60" y="1302"/>
                </a:cxn>
                <a:cxn ang="0">
                  <a:pos x="180" y="1222"/>
                </a:cxn>
                <a:cxn ang="0">
                  <a:pos x="300" y="994"/>
                </a:cxn>
                <a:cxn ang="0">
                  <a:pos x="360" y="982"/>
                </a:cxn>
                <a:cxn ang="0">
                  <a:pos x="500" y="882"/>
                </a:cxn>
                <a:cxn ang="0">
                  <a:pos x="720" y="802"/>
                </a:cxn>
                <a:cxn ang="0">
                  <a:pos x="1040" y="602"/>
                </a:cxn>
                <a:cxn ang="0">
                  <a:pos x="1100" y="542"/>
                </a:cxn>
                <a:cxn ang="0">
                  <a:pos x="1340" y="442"/>
                </a:cxn>
                <a:cxn ang="0">
                  <a:pos x="1600" y="302"/>
                </a:cxn>
                <a:cxn ang="0">
                  <a:pos x="2060" y="282"/>
                </a:cxn>
                <a:cxn ang="0">
                  <a:pos x="2740" y="162"/>
                </a:cxn>
                <a:cxn ang="0">
                  <a:pos x="2940" y="102"/>
                </a:cxn>
                <a:cxn ang="0">
                  <a:pos x="3020" y="42"/>
                </a:cxn>
                <a:cxn ang="0">
                  <a:pos x="3280" y="22"/>
                </a:cxn>
                <a:cxn ang="0">
                  <a:pos x="3440" y="2"/>
                </a:cxn>
              </a:cxnLst>
              <a:rect l="0" t="0" r="r" b="b"/>
              <a:pathLst>
                <a:path w="3440" h="1362">
                  <a:moveTo>
                    <a:pt x="0" y="1362"/>
                  </a:moveTo>
                  <a:cubicBezTo>
                    <a:pt x="20" y="1342"/>
                    <a:pt x="38" y="1319"/>
                    <a:pt x="60" y="1302"/>
                  </a:cubicBezTo>
                  <a:cubicBezTo>
                    <a:pt x="98" y="1272"/>
                    <a:pt x="180" y="1222"/>
                    <a:pt x="180" y="1222"/>
                  </a:cubicBezTo>
                  <a:cubicBezTo>
                    <a:pt x="220" y="1146"/>
                    <a:pt x="248" y="1063"/>
                    <a:pt x="300" y="994"/>
                  </a:cubicBezTo>
                  <a:cubicBezTo>
                    <a:pt x="312" y="978"/>
                    <a:pt x="341" y="990"/>
                    <a:pt x="360" y="982"/>
                  </a:cubicBezTo>
                  <a:cubicBezTo>
                    <a:pt x="409" y="961"/>
                    <a:pt x="454" y="905"/>
                    <a:pt x="500" y="882"/>
                  </a:cubicBezTo>
                  <a:cubicBezTo>
                    <a:pt x="570" y="847"/>
                    <a:pt x="650" y="837"/>
                    <a:pt x="720" y="802"/>
                  </a:cubicBezTo>
                  <a:cubicBezTo>
                    <a:pt x="824" y="750"/>
                    <a:pt x="959" y="683"/>
                    <a:pt x="1040" y="602"/>
                  </a:cubicBezTo>
                  <a:cubicBezTo>
                    <a:pt x="1060" y="582"/>
                    <a:pt x="1077" y="558"/>
                    <a:pt x="1100" y="542"/>
                  </a:cubicBezTo>
                  <a:cubicBezTo>
                    <a:pt x="1174" y="489"/>
                    <a:pt x="1263" y="488"/>
                    <a:pt x="1340" y="442"/>
                  </a:cubicBezTo>
                  <a:cubicBezTo>
                    <a:pt x="1415" y="397"/>
                    <a:pt x="1508" y="314"/>
                    <a:pt x="1600" y="302"/>
                  </a:cubicBezTo>
                  <a:cubicBezTo>
                    <a:pt x="1752" y="282"/>
                    <a:pt x="1907" y="289"/>
                    <a:pt x="2060" y="282"/>
                  </a:cubicBezTo>
                  <a:cubicBezTo>
                    <a:pt x="2283" y="215"/>
                    <a:pt x="2508" y="185"/>
                    <a:pt x="2740" y="162"/>
                  </a:cubicBezTo>
                  <a:cubicBezTo>
                    <a:pt x="2807" y="143"/>
                    <a:pt x="2880" y="137"/>
                    <a:pt x="2940" y="102"/>
                  </a:cubicBezTo>
                  <a:cubicBezTo>
                    <a:pt x="2969" y="85"/>
                    <a:pt x="2988" y="50"/>
                    <a:pt x="3020" y="42"/>
                  </a:cubicBezTo>
                  <a:cubicBezTo>
                    <a:pt x="3105" y="22"/>
                    <a:pt x="3193" y="29"/>
                    <a:pt x="3280" y="22"/>
                  </a:cubicBezTo>
                  <a:cubicBezTo>
                    <a:pt x="3413" y="0"/>
                    <a:pt x="3359" y="2"/>
                    <a:pt x="3440" y="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62" name="Arc 18"/>
            <p:cNvSpPr>
              <a:spLocks/>
            </p:cNvSpPr>
            <p:nvPr/>
          </p:nvSpPr>
          <p:spPr bwMode="auto">
            <a:xfrm rot="188398">
              <a:off x="3601" y="6759"/>
              <a:ext cx="4610" cy="37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66 w 16465"/>
                <a:gd name="T1" fmla="*/ 0 h 21600"/>
                <a:gd name="T2" fmla="*/ 16465 w 16465"/>
                <a:gd name="T3" fmla="*/ 7620 h 21600"/>
                <a:gd name="T4" fmla="*/ 0 w 1646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65" h="21600" fill="none" extrusionOk="0">
                  <a:moveTo>
                    <a:pt x="65" y="0"/>
                  </a:moveTo>
                  <a:cubicBezTo>
                    <a:pt x="6383" y="19"/>
                    <a:pt x="12376" y="2803"/>
                    <a:pt x="16465" y="7619"/>
                  </a:cubicBezTo>
                </a:path>
                <a:path w="16465" h="21600" stroke="0" extrusionOk="0">
                  <a:moveTo>
                    <a:pt x="65" y="0"/>
                  </a:moveTo>
                  <a:cubicBezTo>
                    <a:pt x="6383" y="19"/>
                    <a:pt x="12376" y="2803"/>
                    <a:pt x="16465" y="76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2304" y="6642"/>
              <a:ext cx="288" cy="100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64" name="Line 20"/>
            <p:cNvSpPr>
              <a:spLocks noChangeShapeType="1"/>
            </p:cNvSpPr>
            <p:nvPr/>
          </p:nvSpPr>
          <p:spPr bwMode="auto">
            <a:xfrm flipH="1">
              <a:off x="1872" y="6642"/>
              <a:ext cx="43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65" name="Line 21"/>
            <p:cNvSpPr>
              <a:spLocks noChangeShapeType="1"/>
            </p:cNvSpPr>
            <p:nvPr/>
          </p:nvSpPr>
          <p:spPr bwMode="auto">
            <a:xfrm flipV="1">
              <a:off x="2592" y="6786"/>
              <a:ext cx="432" cy="8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66" name="Line 22"/>
            <p:cNvSpPr>
              <a:spLocks noChangeShapeType="1"/>
            </p:cNvSpPr>
            <p:nvPr/>
          </p:nvSpPr>
          <p:spPr bwMode="auto">
            <a:xfrm flipV="1">
              <a:off x="3024" y="6642"/>
              <a:ext cx="720" cy="14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67" name="Line 23"/>
            <p:cNvSpPr>
              <a:spLocks noChangeShapeType="1"/>
            </p:cNvSpPr>
            <p:nvPr/>
          </p:nvSpPr>
          <p:spPr bwMode="auto">
            <a:xfrm>
              <a:off x="8208" y="8226"/>
              <a:ext cx="2160" cy="15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68" name="Text Box 24"/>
            <p:cNvSpPr txBox="1">
              <a:spLocks noChangeArrowheads="1"/>
            </p:cNvSpPr>
            <p:nvPr/>
          </p:nvSpPr>
          <p:spPr bwMode="auto">
            <a:xfrm>
              <a:off x="3744" y="5778"/>
              <a:ext cx="3600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</a:rPr>
                <a:t>     Réponse cytotoxique CD8+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69" name="Text Box 25"/>
            <p:cNvSpPr txBox="1">
              <a:spLocks noChangeArrowheads="1"/>
            </p:cNvSpPr>
            <p:nvPr/>
          </p:nvSpPr>
          <p:spPr bwMode="auto">
            <a:xfrm>
              <a:off x="3744" y="7506"/>
              <a:ext cx="2736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AC anti HIV (anti-p24)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70" name="Line 26"/>
            <p:cNvSpPr>
              <a:spLocks noChangeShapeType="1"/>
            </p:cNvSpPr>
            <p:nvPr/>
          </p:nvSpPr>
          <p:spPr bwMode="auto">
            <a:xfrm>
              <a:off x="3456" y="7362"/>
              <a:ext cx="31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71" name="Text Box 27"/>
            <p:cNvSpPr txBox="1">
              <a:spLocks noChangeArrowheads="1"/>
            </p:cNvSpPr>
            <p:nvPr/>
          </p:nvSpPr>
          <p:spPr bwMode="auto">
            <a:xfrm>
              <a:off x="1728" y="6066"/>
              <a:ext cx="1584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 </a:t>
              </a: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</a:rPr>
                <a:t>T CD4+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72" name="Line 28"/>
            <p:cNvSpPr>
              <a:spLocks noChangeShapeType="1"/>
            </p:cNvSpPr>
            <p:nvPr/>
          </p:nvSpPr>
          <p:spPr bwMode="auto">
            <a:xfrm>
              <a:off x="1872" y="5058"/>
              <a:ext cx="0" cy="50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73" name="Text Box 29"/>
            <p:cNvSpPr txBox="1">
              <a:spLocks noChangeArrowheads="1"/>
            </p:cNvSpPr>
            <p:nvPr/>
          </p:nvSpPr>
          <p:spPr bwMode="auto">
            <a:xfrm>
              <a:off x="4032" y="4194"/>
              <a:ext cx="3312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      </a:t>
              </a:r>
              <a:r>
                <a:rPr kumimoji="0" lang="fr-FR" sz="12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Phase </a:t>
              </a:r>
              <a:r>
                <a:rPr kumimoji="0" lang="fr-FR" sz="1200" b="1" i="0" u="sng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asymptômatique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74" name="Text Box 30"/>
            <p:cNvSpPr txBox="1">
              <a:spLocks noChangeArrowheads="1"/>
            </p:cNvSpPr>
            <p:nvPr/>
          </p:nvSpPr>
          <p:spPr bwMode="auto">
            <a:xfrm>
              <a:off x="8496" y="5694"/>
              <a:ext cx="2592" cy="10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</a:rPr>
                <a:t>Charge virale : p24,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</a:rPr>
                <a:t>ARN génomique du VIH.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75" name="Line 31"/>
            <p:cNvSpPr>
              <a:spLocks noChangeShapeType="1"/>
            </p:cNvSpPr>
            <p:nvPr/>
          </p:nvSpPr>
          <p:spPr bwMode="auto">
            <a:xfrm>
              <a:off x="3312" y="5202"/>
              <a:ext cx="0" cy="48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76" name="Text Box 32"/>
            <p:cNvSpPr txBox="1">
              <a:spLocks noChangeArrowheads="1"/>
            </p:cNvSpPr>
            <p:nvPr/>
          </p:nvSpPr>
          <p:spPr bwMode="auto">
            <a:xfrm>
              <a:off x="1728" y="4194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Primo-infection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77" name="Text Box 33"/>
            <p:cNvSpPr txBox="1">
              <a:spLocks noChangeArrowheads="1"/>
            </p:cNvSpPr>
            <p:nvPr/>
          </p:nvSpPr>
          <p:spPr bwMode="auto">
            <a:xfrm>
              <a:off x="8640" y="4194"/>
              <a:ext cx="3024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Phase </a:t>
              </a:r>
              <a:r>
                <a:rPr kumimoji="0" lang="fr-FR" sz="1200" b="1" i="0" u="sng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symptômatique</a:t>
              </a:r>
              <a:endPara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78" name="Line 34"/>
            <p:cNvSpPr>
              <a:spLocks noChangeShapeType="1"/>
            </p:cNvSpPr>
            <p:nvPr/>
          </p:nvSpPr>
          <p:spPr bwMode="auto">
            <a:xfrm>
              <a:off x="1872" y="10386"/>
              <a:ext cx="0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79" name="Text Box 35"/>
            <p:cNvSpPr txBox="1">
              <a:spLocks noChangeArrowheads="1"/>
            </p:cNvSpPr>
            <p:nvPr/>
          </p:nvSpPr>
          <p:spPr bwMode="auto">
            <a:xfrm>
              <a:off x="1008" y="11250"/>
              <a:ext cx="1872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</a:rPr>
                <a:t>Contamination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80" name="Text Box 36"/>
            <p:cNvSpPr txBox="1">
              <a:spLocks noChangeArrowheads="1"/>
            </p:cNvSpPr>
            <p:nvPr/>
          </p:nvSpPr>
          <p:spPr bwMode="auto">
            <a:xfrm>
              <a:off x="2160" y="10242"/>
              <a:ext cx="1728" cy="4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</a:rPr>
                <a:t>3-12 semaines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81" name="Line 37"/>
            <p:cNvSpPr>
              <a:spLocks noChangeShapeType="1"/>
            </p:cNvSpPr>
            <p:nvPr/>
          </p:nvSpPr>
          <p:spPr bwMode="auto">
            <a:xfrm>
              <a:off x="3312" y="11250"/>
              <a:ext cx="50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82" name="Text Box 38"/>
            <p:cNvSpPr txBox="1">
              <a:spLocks noChangeArrowheads="1"/>
            </p:cNvSpPr>
            <p:nvPr/>
          </p:nvSpPr>
          <p:spPr bwMode="auto">
            <a:xfrm>
              <a:off x="4608" y="11538"/>
              <a:ext cx="3168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   1   à   &gt;  12 ans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83" name="Line 39"/>
            <p:cNvSpPr>
              <a:spLocks noChangeShapeType="1"/>
            </p:cNvSpPr>
            <p:nvPr/>
          </p:nvSpPr>
          <p:spPr bwMode="auto">
            <a:xfrm>
              <a:off x="9072" y="11250"/>
              <a:ext cx="21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84" name="Text Box 40"/>
            <p:cNvSpPr txBox="1">
              <a:spLocks noChangeArrowheads="1"/>
            </p:cNvSpPr>
            <p:nvPr/>
          </p:nvSpPr>
          <p:spPr bwMode="auto">
            <a:xfrm>
              <a:off x="9072" y="11538"/>
              <a:ext cx="216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        </a:t>
              </a:r>
              <a:r>
                <a:rPr kumimoji="0" lang="fr-FR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1 - 3 ans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385" name="Line 41"/>
            <p:cNvSpPr>
              <a:spLocks noChangeShapeType="1"/>
            </p:cNvSpPr>
            <p:nvPr/>
          </p:nvSpPr>
          <p:spPr bwMode="auto">
            <a:xfrm>
              <a:off x="11520" y="4830"/>
              <a:ext cx="0" cy="86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7386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Evolution schématique de l’infection par le VIH</a:t>
            </a:r>
            <a:r>
              <a:rPr kumimoji="0" lang="fr-F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214546" y="0"/>
            <a:ext cx="488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7030A0"/>
                </a:solidFill>
              </a:rPr>
              <a:t>Evolution schématique de l’infection par le VIH</a:t>
            </a:r>
            <a:r>
              <a:rPr lang="fr-FR" b="1" dirty="0">
                <a:solidFill>
                  <a:srgbClr val="7030A0"/>
                </a:solidFill>
              </a:rPr>
              <a:t>.</a:t>
            </a:r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0"/>
            <a:ext cx="899316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DIAGNOSTIC BIOLOGIQUE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Recherche des AC anti-HIV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dépistage des sujets infectés repose essentiellement  sur la recherche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des AC anti-HIV par des tests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immuno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-enzymatiques type ELISA,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utilisant comme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antigénes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des lysats viraux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des protéines recombinantes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ou des peptides synthétiques </a:t>
            </a:r>
          </a:p>
          <a:p>
            <a:r>
              <a:rPr lang="fr-FR" sz="2400" dirty="0"/>
              <a:t>correspondants aux </a:t>
            </a:r>
            <a:r>
              <a:rPr lang="fr-FR" sz="2400" dirty="0" err="1"/>
              <a:t>épitopes</a:t>
            </a:r>
            <a:r>
              <a:rPr lang="fr-FR" sz="2400" dirty="0"/>
              <a:t> </a:t>
            </a:r>
            <a:r>
              <a:rPr lang="fr-FR" sz="2400" dirty="0" err="1"/>
              <a:t>immunodominants</a:t>
            </a:r>
            <a:r>
              <a:rPr lang="fr-FR" sz="2400" dirty="0"/>
              <a:t> du VIH1 et du VIH2.</a:t>
            </a:r>
          </a:p>
          <a:p>
            <a:r>
              <a:rPr lang="fr-FR" sz="2400" dirty="0"/>
              <a:t> </a:t>
            </a:r>
          </a:p>
          <a:p>
            <a:r>
              <a:rPr lang="fr-FR" sz="24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Remarque</a:t>
            </a:r>
            <a:r>
              <a:rPr lang="fr-FR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 :</a:t>
            </a:r>
            <a:endParaRPr lang="fr-FR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fr-FR" sz="2400" b="1" dirty="0"/>
              <a:t> </a:t>
            </a:r>
            <a:endParaRPr lang="fr-FR" sz="2400" dirty="0"/>
          </a:p>
          <a:p>
            <a:r>
              <a:rPr lang="fr-FR" sz="2400" dirty="0"/>
              <a:t>En cas de positivité du test ELISA, le résultat doit être confirmé </a:t>
            </a:r>
            <a:endParaRPr lang="fr-FR" sz="2400" dirty="0" smtClean="0"/>
          </a:p>
          <a:p>
            <a:r>
              <a:rPr lang="fr-FR" sz="2400" dirty="0" smtClean="0"/>
              <a:t>par </a:t>
            </a:r>
            <a:r>
              <a:rPr lang="fr-FR" sz="2400" dirty="0"/>
              <a:t>la technique </a:t>
            </a:r>
            <a:r>
              <a:rPr lang="fr-F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du Western-Blot.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2" name="Picture 2" descr="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9292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602" y="-76200"/>
            <a:ext cx="9144000" cy="1143000"/>
          </a:xfrm>
        </p:spPr>
        <p:txBody>
          <a:bodyPr/>
          <a:lstStyle/>
          <a:p>
            <a:r>
              <a:rPr lang="fr-FR" sz="2400" dirty="0" err="1"/>
              <a:t>Recommended</a:t>
            </a:r>
            <a:r>
              <a:rPr lang="fr-FR" sz="2400" dirty="0"/>
              <a:t> WB nomenclature of </a:t>
            </a:r>
            <a:br>
              <a:rPr lang="fr-FR" sz="2400" dirty="0"/>
            </a:br>
            <a:r>
              <a:rPr lang="fr-FR" sz="2400" dirty="0"/>
              <a:t>major </a:t>
            </a:r>
            <a:r>
              <a:rPr lang="fr-FR" sz="2400" dirty="0" err="1"/>
              <a:t>genes</a:t>
            </a:r>
            <a:r>
              <a:rPr lang="fr-FR" sz="2400" dirty="0"/>
              <a:t> and </a:t>
            </a:r>
            <a:r>
              <a:rPr lang="fr-FR" sz="2400" dirty="0" err="1"/>
              <a:t>gene</a:t>
            </a:r>
            <a:r>
              <a:rPr lang="fr-FR" sz="2400" dirty="0"/>
              <a:t> </a:t>
            </a:r>
            <a:r>
              <a:rPr lang="fr-FR" sz="2400" dirty="0" err="1"/>
              <a:t>products</a:t>
            </a:r>
            <a:r>
              <a:rPr lang="fr-FR" sz="2400" dirty="0"/>
              <a:t> of HIV1</a:t>
            </a:r>
            <a:endParaRPr lang="fr-FR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458200" cy="528639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r>
              <a:rPr lang="fr-FR" sz="2000" dirty="0"/>
              <a:t>GENE	</a:t>
            </a:r>
            <a:r>
              <a:rPr lang="fr-FR" sz="2000" dirty="0" err="1"/>
              <a:t>GENE</a:t>
            </a:r>
            <a:r>
              <a:rPr lang="fr-FR" sz="2000" dirty="0"/>
              <a:t> PRODUCTS	 DESCRIPTION</a:t>
            </a:r>
          </a:p>
          <a:p>
            <a:pPr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endParaRPr lang="fr-FR" sz="2000" dirty="0"/>
          </a:p>
          <a:p>
            <a:pPr>
              <a:spcBef>
                <a:spcPct val="0"/>
              </a:spcBef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r>
              <a:rPr lang="fr-FR" sz="2000" dirty="0"/>
              <a:t>ENV		gp 160	</a:t>
            </a:r>
            <a:r>
              <a:rPr lang="fr-FR" sz="2000" dirty="0" err="1"/>
              <a:t>Precursor</a:t>
            </a:r>
            <a:r>
              <a:rPr lang="fr-FR" sz="2000" dirty="0"/>
              <a:t> gp			</a:t>
            </a:r>
          </a:p>
          <a:p>
            <a:pPr>
              <a:spcBef>
                <a:spcPct val="0"/>
              </a:spcBef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r>
              <a:rPr lang="fr-FR" sz="2000" dirty="0"/>
              <a:t>			gp 120	</a:t>
            </a:r>
            <a:r>
              <a:rPr lang="fr-FR" sz="2000" dirty="0" err="1"/>
              <a:t>External</a:t>
            </a:r>
            <a:r>
              <a:rPr lang="fr-FR" sz="2000" dirty="0"/>
              <a:t> gp</a:t>
            </a:r>
          </a:p>
          <a:p>
            <a:pPr>
              <a:spcBef>
                <a:spcPct val="0"/>
              </a:spcBef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r>
              <a:rPr lang="fr-FR" sz="2000" dirty="0"/>
              <a:t>			gp 41	</a:t>
            </a:r>
            <a:r>
              <a:rPr lang="fr-FR" sz="2000" dirty="0" err="1"/>
              <a:t>Transmembrane</a:t>
            </a:r>
            <a:r>
              <a:rPr lang="fr-FR" sz="2000" dirty="0"/>
              <a:t> gp</a:t>
            </a:r>
          </a:p>
          <a:p>
            <a:pPr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endParaRPr lang="fr-FR" sz="2000" dirty="0"/>
          </a:p>
          <a:p>
            <a:pPr>
              <a:spcBef>
                <a:spcPct val="0"/>
              </a:spcBef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r>
              <a:rPr lang="fr-FR" sz="2000" dirty="0"/>
              <a:t>GAG		p 55	</a:t>
            </a:r>
            <a:r>
              <a:rPr lang="fr-FR" sz="2000" dirty="0" err="1"/>
              <a:t>Precursor</a:t>
            </a:r>
            <a:endParaRPr lang="fr-FR" sz="2000" dirty="0"/>
          </a:p>
          <a:p>
            <a:pPr>
              <a:spcBef>
                <a:spcPct val="0"/>
              </a:spcBef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r>
              <a:rPr lang="fr-FR" sz="2000" dirty="0"/>
              <a:t>			p 40	</a:t>
            </a:r>
            <a:r>
              <a:rPr lang="fr-FR" sz="2000" dirty="0" err="1"/>
              <a:t>Precursor</a:t>
            </a:r>
            <a:endParaRPr lang="fr-FR" sz="2000" dirty="0"/>
          </a:p>
          <a:p>
            <a:pPr>
              <a:spcBef>
                <a:spcPct val="0"/>
              </a:spcBef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r>
              <a:rPr lang="fr-FR" sz="2000" dirty="0"/>
              <a:t>			p 24	</a:t>
            </a:r>
            <a:r>
              <a:rPr lang="fr-FR" sz="2000" dirty="0" err="1"/>
              <a:t>Core</a:t>
            </a:r>
            <a:endParaRPr lang="fr-FR" sz="2000" dirty="0"/>
          </a:p>
          <a:p>
            <a:pPr>
              <a:spcBef>
                <a:spcPct val="0"/>
              </a:spcBef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r>
              <a:rPr lang="fr-FR" sz="2000" dirty="0"/>
              <a:t>			p 17	</a:t>
            </a:r>
            <a:r>
              <a:rPr lang="fr-FR" sz="2000" dirty="0" err="1"/>
              <a:t>Matrix</a:t>
            </a:r>
            <a:endParaRPr lang="fr-FR" sz="2000" dirty="0"/>
          </a:p>
          <a:p>
            <a:pPr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endParaRPr lang="fr-FR" sz="2000" dirty="0"/>
          </a:p>
          <a:p>
            <a:pPr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r>
              <a:rPr lang="fr-FR" sz="2000" dirty="0"/>
              <a:t>POL		p 66	Reverse Transcriptase</a:t>
            </a:r>
          </a:p>
          <a:p>
            <a:pPr>
              <a:spcBef>
                <a:spcPct val="0"/>
              </a:spcBef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r>
              <a:rPr lang="fr-FR" sz="2000" dirty="0"/>
              <a:t>			p 51	Reverse Transcriptase</a:t>
            </a:r>
          </a:p>
          <a:p>
            <a:pPr>
              <a:spcBef>
                <a:spcPct val="0"/>
              </a:spcBef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r>
              <a:rPr lang="fr-FR" sz="2000" dirty="0"/>
              <a:t>			p 32	Reverse </a:t>
            </a:r>
            <a:r>
              <a:rPr lang="fr-FR" sz="2000" dirty="0" err="1"/>
              <a:t>endonuclease</a:t>
            </a:r>
            <a:endParaRPr lang="fr-FR" sz="2000" dirty="0"/>
          </a:p>
          <a:p>
            <a:pPr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endParaRPr lang="fr-FR" sz="2000" dirty="0"/>
          </a:p>
          <a:p>
            <a:pPr>
              <a:spcBef>
                <a:spcPct val="0"/>
              </a:spcBef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r>
              <a:rPr lang="fr-FR" sz="2000" dirty="0"/>
              <a:t>OTHER		p 160	GAG/POL </a:t>
            </a:r>
            <a:r>
              <a:rPr lang="fr-FR" sz="2000" dirty="0" err="1"/>
              <a:t>precursor</a:t>
            </a:r>
            <a:endParaRPr lang="fr-FR" sz="2200" dirty="0"/>
          </a:p>
          <a:p>
            <a:pPr algn="r">
              <a:spcBef>
                <a:spcPct val="50000"/>
              </a:spcBef>
              <a:buFontTx/>
              <a:buNone/>
              <a:tabLst>
                <a:tab pos="1338263" algn="l"/>
                <a:tab pos="2006600" algn="l"/>
                <a:tab pos="4762500" algn="l"/>
              </a:tabLst>
            </a:pPr>
            <a:r>
              <a:rPr lang="fr-FR" sz="1400" i="1" dirty="0"/>
              <a:t>WHO, </a:t>
            </a:r>
            <a:r>
              <a:rPr lang="fr-FR" sz="1400" i="1" dirty="0" err="1"/>
              <a:t>april</a:t>
            </a:r>
            <a:r>
              <a:rPr lang="fr-FR" sz="1400" i="1" dirty="0"/>
              <a:t> 1990</a:t>
            </a:r>
          </a:p>
        </p:txBody>
      </p:sp>
      <p:sp>
        <p:nvSpPr>
          <p:cNvPr id="497668" name="Line 4"/>
          <p:cNvSpPr>
            <a:spLocks noChangeShapeType="1"/>
          </p:cNvSpPr>
          <p:nvPr/>
        </p:nvSpPr>
        <p:spPr bwMode="auto">
          <a:xfrm>
            <a:off x="381000" y="1143000"/>
            <a:ext cx="822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97669" name="Line 5"/>
          <p:cNvSpPr>
            <a:spLocks noChangeShapeType="1"/>
          </p:cNvSpPr>
          <p:nvPr/>
        </p:nvSpPr>
        <p:spPr bwMode="auto">
          <a:xfrm>
            <a:off x="304800" y="6400800"/>
            <a:ext cx="822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r>
              <a:rPr lang="fr-FR"/>
              <a:t>Critères pour l’interprétation des Western Blots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915400" cy="51054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tabLst>
                <a:tab pos="4094163" algn="l"/>
                <a:tab pos="7153275" algn="l"/>
              </a:tabLst>
            </a:pPr>
            <a:r>
              <a:rPr lang="fr-FR" sz="2000" dirty="0">
                <a:solidFill>
                  <a:srgbClr val="FF0000"/>
                </a:solidFill>
              </a:rPr>
              <a:t>Organisation</a:t>
            </a:r>
            <a:r>
              <a:rPr lang="fr-FR" sz="1800" dirty="0"/>
              <a:t>	                           </a:t>
            </a:r>
            <a:r>
              <a:rPr lang="fr-FR" sz="2000" dirty="0">
                <a:solidFill>
                  <a:srgbClr val="FF0000"/>
                </a:solidFill>
              </a:rPr>
              <a:t>Critères</a:t>
            </a:r>
            <a:endParaRPr lang="fr-FR" sz="1800" dirty="0"/>
          </a:p>
          <a:p>
            <a:pPr marL="0" indent="0">
              <a:buFontTx/>
              <a:buNone/>
              <a:tabLst>
                <a:tab pos="4094163" algn="l"/>
                <a:tab pos="7153275" algn="l"/>
              </a:tabLst>
            </a:pPr>
            <a:r>
              <a:rPr lang="fr-FR" sz="1800" dirty="0"/>
              <a:t>	</a:t>
            </a:r>
            <a:r>
              <a:rPr lang="fr-FR" sz="2000" dirty="0">
                <a:solidFill>
                  <a:srgbClr val="FF0000"/>
                </a:solidFill>
              </a:rPr>
              <a:t>Positivité</a:t>
            </a:r>
            <a:r>
              <a:rPr lang="fr-FR" sz="1800" dirty="0">
                <a:solidFill>
                  <a:srgbClr val="FF0000"/>
                </a:solidFill>
              </a:rPr>
              <a:t> (au minimum)</a:t>
            </a:r>
            <a:r>
              <a:rPr lang="fr-FR" sz="1800" dirty="0"/>
              <a:t>	</a:t>
            </a:r>
            <a:r>
              <a:rPr lang="fr-FR" sz="2000" dirty="0">
                <a:solidFill>
                  <a:srgbClr val="FF0000"/>
                </a:solidFill>
              </a:rPr>
              <a:t>Négativité</a:t>
            </a:r>
            <a:endParaRPr lang="fr-FR" sz="1800" dirty="0"/>
          </a:p>
          <a:p>
            <a:pPr marL="0" indent="0">
              <a:spcBef>
                <a:spcPct val="50000"/>
              </a:spcBef>
              <a:buFontTx/>
              <a:buNone/>
              <a:tabLst>
                <a:tab pos="4094163" algn="l"/>
                <a:tab pos="7153275" algn="l"/>
              </a:tabLst>
            </a:pPr>
            <a:r>
              <a:rPr lang="fr-FR" sz="1800" dirty="0"/>
              <a:t>Organisation Mondiale de la Santé	2 bandes </a:t>
            </a:r>
            <a:r>
              <a:rPr lang="fr-FR" sz="1800" i="1" dirty="0" err="1"/>
              <a:t>env</a:t>
            </a:r>
            <a:r>
              <a:rPr lang="fr-FR" sz="1800" dirty="0"/>
              <a:t>	Aucune bande</a:t>
            </a:r>
          </a:p>
          <a:p>
            <a:pPr marL="0" indent="0">
              <a:spcBef>
                <a:spcPct val="50000"/>
              </a:spcBef>
              <a:buFontTx/>
              <a:buNone/>
              <a:tabLst>
                <a:tab pos="4094163" algn="l"/>
                <a:tab pos="7153275" algn="l"/>
              </a:tabLst>
            </a:pPr>
            <a:r>
              <a:rPr lang="fr-FR" sz="1800" dirty="0" err="1"/>
              <a:t>Centers</a:t>
            </a:r>
            <a:r>
              <a:rPr lang="fr-FR" sz="1800" dirty="0"/>
              <a:t> for </a:t>
            </a:r>
            <a:r>
              <a:rPr lang="fr-FR" sz="1800" dirty="0" err="1"/>
              <a:t>Disease</a:t>
            </a:r>
            <a:r>
              <a:rPr lang="fr-FR" sz="1800" dirty="0"/>
              <a:t> Control	2 bandes parmi les:</a:t>
            </a:r>
            <a:br>
              <a:rPr lang="fr-FR" sz="1800" dirty="0"/>
            </a:br>
            <a:r>
              <a:rPr lang="fr-FR" sz="1800" dirty="0"/>
              <a:t>	p24, gp41, gp120/160	Aucune bande</a:t>
            </a:r>
          </a:p>
          <a:p>
            <a:pPr marL="0" indent="0">
              <a:spcBef>
                <a:spcPct val="50000"/>
              </a:spcBef>
              <a:buFontTx/>
              <a:buNone/>
              <a:tabLst>
                <a:tab pos="4094163" algn="l"/>
                <a:tab pos="7153275" algn="l"/>
              </a:tabLst>
            </a:pPr>
            <a:r>
              <a:rPr lang="fr-FR" sz="1800" dirty="0"/>
              <a:t>Consortium pour la standardisation	1 bande p24 ou p32 et	Aucune bande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4094163" algn="l"/>
                <a:tab pos="7153275" algn="l"/>
              </a:tabLst>
            </a:pPr>
            <a:r>
              <a:rPr lang="fr-FR" sz="1800" dirty="0"/>
              <a:t>de la Sérologie des Rétrovirus	1 bande gp41 ou gp120/160</a:t>
            </a:r>
          </a:p>
          <a:p>
            <a:pPr marL="0" indent="0">
              <a:spcBef>
                <a:spcPct val="50000"/>
              </a:spcBef>
              <a:buFontTx/>
              <a:buNone/>
              <a:tabLst>
                <a:tab pos="4094163" algn="l"/>
                <a:tab pos="7153275" algn="l"/>
              </a:tabLst>
            </a:pPr>
            <a:r>
              <a:rPr lang="fr-FR" sz="1800" dirty="0"/>
              <a:t>Croix-Rouge Américaine	Au moins une bande de	Aucune bande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4094163" algn="l"/>
                <a:tab pos="7153275" algn="l"/>
              </a:tabLst>
            </a:pPr>
            <a:r>
              <a:rPr lang="fr-FR" sz="1800" dirty="0"/>
              <a:t>	</a:t>
            </a:r>
            <a:r>
              <a:rPr lang="fr-FR" sz="1800" i="1" dirty="0"/>
              <a:t>gag</a:t>
            </a:r>
            <a:r>
              <a:rPr lang="fr-FR" sz="1800" dirty="0"/>
              <a:t>, </a:t>
            </a:r>
            <a:r>
              <a:rPr lang="fr-FR" sz="1800" i="1" dirty="0" err="1"/>
              <a:t>pol</a:t>
            </a:r>
            <a:r>
              <a:rPr lang="fr-FR" sz="1800" dirty="0"/>
              <a:t> et </a:t>
            </a:r>
            <a:r>
              <a:rPr lang="fr-FR" sz="1800" i="1" dirty="0" err="1"/>
              <a:t>env</a:t>
            </a:r>
            <a:endParaRPr lang="fr-FR" sz="1800" dirty="0"/>
          </a:p>
          <a:p>
            <a:pPr marL="0" indent="0">
              <a:spcBef>
                <a:spcPct val="50000"/>
              </a:spcBef>
              <a:buFontTx/>
              <a:buNone/>
              <a:tabLst>
                <a:tab pos="4094163" algn="l"/>
                <a:tab pos="7153275" algn="l"/>
              </a:tabLst>
            </a:pPr>
            <a:r>
              <a:rPr lang="fr-FR" sz="1800" dirty="0"/>
              <a:t>Food &amp; Drug Administration	p24, p32, et gp41 ou gp120	Aucune bande</a:t>
            </a:r>
          </a:p>
          <a:p>
            <a:pPr marL="0" indent="0">
              <a:buFontTx/>
              <a:buNone/>
              <a:tabLst>
                <a:tab pos="4094163" algn="l"/>
                <a:tab pos="7153275" algn="l"/>
              </a:tabLst>
            </a:pPr>
            <a:endParaRPr lang="fr-FR" sz="1800" dirty="0"/>
          </a:p>
          <a:p>
            <a:pPr marL="0" indent="0">
              <a:buFontTx/>
              <a:buNone/>
              <a:tabLst>
                <a:tab pos="4094163" algn="l"/>
                <a:tab pos="7153275" algn="l"/>
              </a:tabLst>
            </a:pPr>
            <a:r>
              <a:rPr lang="fr-FR" sz="1800" dirty="0"/>
              <a:t>Les profils ne remplissant ni les critères de positivité ni les critères de négativité sont considérés comme « Indéterminés ».</a:t>
            </a:r>
          </a:p>
        </p:txBody>
      </p:sp>
      <p:sp>
        <p:nvSpPr>
          <p:cNvPr id="498692" name="Line 4"/>
          <p:cNvSpPr>
            <a:spLocks noChangeShapeType="1"/>
          </p:cNvSpPr>
          <p:nvPr/>
        </p:nvSpPr>
        <p:spPr bwMode="auto">
          <a:xfrm>
            <a:off x="152400" y="1752600"/>
            <a:ext cx="899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98693" name="Line 5"/>
          <p:cNvSpPr>
            <a:spLocks noChangeShapeType="1"/>
          </p:cNvSpPr>
          <p:nvPr/>
        </p:nvSpPr>
        <p:spPr bwMode="auto">
          <a:xfrm>
            <a:off x="149578" y="2514600"/>
            <a:ext cx="899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98694" name="Line 6"/>
          <p:cNvSpPr>
            <a:spLocks noChangeShapeType="1"/>
          </p:cNvSpPr>
          <p:nvPr/>
        </p:nvSpPr>
        <p:spPr bwMode="auto">
          <a:xfrm>
            <a:off x="152400" y="6843698"/>
            <a:ext cx="899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-285784" y="0"/>
            <a:ext cx="9257737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7132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ASPECTS  CLINIQUES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28600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la primo-infection.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yndrome d’allure grippale: fièvre, asthénie, courbatures, sueur,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arthralgies et dans certains cas une pharyngite.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 ce stade, une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antigiénémie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p24 peut être retrouvée dans le sang.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Des anticorps anti-HIV sont généralement retrouvés 3 à 12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semaines après cette primo-infection.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28600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la phase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asymptômatique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C’est une phase qui peut durer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 à 12 ans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>
                <a:tab pos="228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Présence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d’anticorps anti-HIV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séro-positif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sans manifestations cliniques.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tabLst>
                <a:tab pos="228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anomalies biologiques de type : anémie, thrombopénie, leucopénie,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>
                <a:tab pos="228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lymphopénie,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hypergammaglobulinémie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: Au fur et à mesure que la maladie avance, le malade développe une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lymphadénopathie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chronique.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85720" y="357166"/>
            <a:ext cx="8648521" cy="496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Amplification génique (PCR)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Indiquée pour le diagnostic des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nouvés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-nés de mères séropositives 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pour le suivi des patients sous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anti-rétroviraux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fr-FR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SUIVI BIOLOGIQUE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 repose principalement sur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itchFamily="49" charset="0"/>
              <a:buChar char="o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l’évaluation du rapport T4/T8.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itchFamily="49" charset="0"/>
              <a:buChar char="o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l’évaluation de la charge virale plasmatique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itchFamily="49" charset="0"/>
              <a:buChar char="o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dosage de l’Ag p24.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Courier New" pitchFamily="49" charset="0"/>
              <a:buChar char="o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nombre de copies d’ARN viral / ml.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83155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TRAITEMENT SPECIFIQUE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traitement spécifique de l’infection par le VIH repose sur l’utilisation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d’antirétroviraux.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Dans les antirétroviraux, il y a plusieurs classes, selon leurs cibles 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correspondant aux différentes étapes de du cycle de la réplication virale.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Inhibiteurs de la transcriptase inverse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Empêchent la transcription de l’ARN viral en ADN pro-viral.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distingue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analogues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nucléosidiques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Non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nucléosidiques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Analogues nucléotidiques.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Inhibiteurs de la protéase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 empêchent la protéase de cliver les protéines qui interviennent dans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fabrication de nouveaux virus (VIH).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142852"/>
            <a:ext cx="9072594" cy="917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2286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La phase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symptômatique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Le stade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prè-SIDA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ARC (AIDS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related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808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complex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Il s’agit de signes généraux 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fièvre prolongée.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amaigrissement important et non désiré.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diarrhées chroniques importantes.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sueurs nocturnes.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2286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Infections banales ( candidoses pharyngées)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2286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Le </a:t>
            </a: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stade SIDA :</a:t>
            </a:r>
            <a:endParaRPr lang="fr-F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b="1" dirty="0"/>
              <a:t> </a:t>
            </a:r>
            <a:endParaRPr lang="fr-FR" sz="1100" dirty="0"/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Survenue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d’infections à germes opportunistes graves, de néoplasies et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manifestations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neurologiques qui sont le témoin d’une </a:t>
            </a:r>
            <a:r>
              <a:rPr lang="fr-F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réplication virale active </a:t>
            </a:r>
            <a:r>
              <a:rPr lang="fr-FR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et    </a:t>
            </a:r>
            <a:r>
              <a:rPr lang="fr-FR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d’un déficit immunitaire profond</a:t>
            </a:r>
            <a:r>
              <a:rPr lang="fr-FR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24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fr-FR" sz="2400" b="1" dirty="0" smtClean="0"/>
              <a:t>  Taux </a:t>
            </a:r>
            <a:r>
              <a:rPr lang="fr-FR" sz="2400" b="1" dirty="0"/>
              <a:t>de </a:t>
            </a:r>
            <a:r>
              <a:rPr lang="fr-F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lymphocytes TCD4+&lt; 200 cellules / mm</a:t>
            </a:r>
            <a:r>
              <a:rPr lang="fr-FR" sz="24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400" b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/>
              <a:t> </a:t>
            </a:r>
          </a:p>
          <a:p>
            <a:r>
              <a:rPr lang="fr-FR" b="1" dirty="0"/>
              <a:t> </a:t>
            </a:r>
            <a:endParaRPr lang="fr-FR" sz="1100" dirty="0"/>
          </a:p>
          <a:p>
            <a:r>
              <a:rPr lang="fr-FR" b="1" dirty="0"/>
              <a:t> </a:t>
            </a:r>
            <a:endParaRPr lang="fr-FR" sz="1100" dirty="0"/>
          </a:p>
          <a:p>
            <a:r>
              <a:rPr lang="fr-FR" b="1" dirty="0"/>
              <a:t> </a:t>
            </a:r>
            <a:endParaRPr lang="fr-FR" sz="1100" dirty="0"/>
          </a:p>
          <a:p>
            <a:r>
              <a:rPr lang="fr-FR" b="1" dirty="0"/>
              <a:t> </a:t>
            </a:r>
            <a:endParaRPr lang="fr-FR" sz="1100" dirty="0"/>
          </a:p>
          <a:p>
            <a:pPr lvl="0"/>
            <a:r>
              <a:rPr lang="fr-FR" sz="1100" dirty="0"/>
              <a:t/>
            </a:r>
            <a:br>
              <a:rPr lang="fr-FR" sz="1100" dirty="0"/>
            </a:br>
            <a:endParaRPr lang="fr-FR" sz="1100" dirty="0"/>
          </a:p>
          <a:p>
            <a:r>
              <a:rPr lang="fr-FR" b="1" dirty="0"/>
              <a:t> </a:t>
            </a:r>
            <a:endParaRPr lang="fr-FR" sz="1100" dirty="0"/>
          </a:p>
          <a:p>
            <a:r>
              <a:rPr lang="fr-FR" b="1" dirty="0"/>
              <a:t> </a:t>
            </a:r>
            <a:endParaRPr lang="fr-FR" sz="1100" dirty="0"/>
          </a:p>
          <a:p>
            <a:r>
              <a:rPr lang="fr-FR" b="1" dirty="0"/>
              <a:t> </a:t>
            </a:r>
            <a:endParaRPr lang="fr-FR" sz="11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  <a:tabLst>
                <a:tab pos="2286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357166"/>
            <a:ext cx="90011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Infections opportunistes.</a:t>
            </a:r>
            <a:endParaRPr lang="fr-F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Cryptococcose.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Cytomégalovirose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disséminée.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Tuberculose.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Zona…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1"/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Infections malignes.</a:t>
            </a:r>
            <a:endParaRPr lang="fr-F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sarcome de Kaposi qui est une tumeur des cellules endothéliales vasculaires entrainant une induration pourpre de la peau.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Lymphomes non Hodgkiniens. 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Manifestation neurologiques.</a:t>
            </a:r>
            <a:endParaRPr lang="fr-FR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encéphalites à germes opportunistes : toxoplasmose cérébrale, cryptococcose méningée, encéphalite à CMV.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Encéphalite due à l’action directe du VIH.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Neuropathies périphériques.</a:t>
            </a:r>
          </a:p>
          <a:p>
            <a:pPr lvl="0">
              <a:buClr>
                <a:srgbClr val="FFFF00"/>
              </a:buClr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Lymphomes cérébraux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8698150" cy="394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Définition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endParaRPr kumimoji="0" lang="fr-FR" sz="105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VIH sont des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rétrovirus à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caractérisés par la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présence d’une enzyme particulière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transcriptase inverse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qui,  dans les cellules infectées par le virus, permet la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cription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l’ARN viral en ADN pro-viral qui va s’intégrer au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noyau de la cellule hôte.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VIH appartient au sous groupe des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Lentivirus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0" y="-52388"/>
          <a:ext cx="9144000" cy="6910388"/>
        </p:xfrm>
        <a:graphic>
          <a:graphicData uri="http://schemas.openxmlformats.org/presentationml/2006/ole">
            <p:oleObj spid="_x0000_s37890" name="Document" r:id="rId3" imgW="5124960" imgH="36450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ichier:VIH sans libe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cxnSp>
        <p:nvCxnSpPr>
          <p:cNvPr id="4" name="Connecteur droit 3"/>
          <p:cNvCxnSpPr/>
          <p:nvPr/>
        </p:nvCxnSpPr>
        <p:spPr>
          <a:xfrm>
            <a:off x="1285852" y="1357298"/>
            <a:ext cx="2928958" cy="785818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214414" y="2071678"/>
            <a:ext cx="2928958" cy="285752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142976" y="2071678"/>
            <a:ext cx="2786082" cy="1643074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142976" y="2714620"/>
            <a:ext cx="1785950" cy="857256"/>
          </a:xfrm>
          <a:prstGeom prst="line">
            <a:avLst/>
          </a:prstGeom>
          <a:ln w="381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1000100" y="4214818"/>
            <a:ext cx="3071834" cy="35719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6200000" flipV="1">
            <a:off x="5500694" y="5072074"/>
            <a:ext cx="1500198" cy="928694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10800000">
            <a:off x="5072066" y="4071942"/>
            <a:ext cx="2928958" cy="142876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10800000">
            <a:off x="6643702" y="2214554"/>
            <a:ext cx="1285884" cy="71438"/>
          </a:xfrm>
          <a:prstGeom prst="line">
            <a:avLst/>
          </a:prstGeom>
          <a:ln w="38100">
            <a:solidFill>
              <a:srgbClr val="6666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 rot="7650366">
            <a:off x="6114123" y="1202835"/>
            <a:ext cx="487651" cy="16604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/>
          <p:nvPr/>
        </p:nvCxnSpPr>
        <p:spPr>
          <a:xfrm rot="10800000">
            <a:off x="6500826" y="1214422"/>
            <a:ext cx="1143010" cy="14287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/>
          <p:cNvSpPr/>
          <p:nvPr/>
        </p:nvSpPr>
        <p:spPr>
          <a:xfrm rot="1570773">
            <a:off x="6253994" y="766198"/>
            <a:ext cx="798683" cy="357190"/>
          </a:xfrm>
          <a:prstGeom prst="ellipse">
            <a:avLst/>
          </a:prstGeom>
          <a:solidFill>
            <a:srgbClr val="FFC0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 rot="10800000" flipV="1">
            <a:off x="6858016" y="642916"/>
            <a:ext cx="714380" cy="214315"/>
          </a:xfrm>
          <a:prstGeom prst="line">
            <a:avLst/>
          </a:prstGeom>
          <a:ln w="381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456</Words>
  <Application>Microsoft Office PowerPoint</Application>
  <PresentationFormat>Affichage à l'écran (4:3)</PresentationFormat>
  <Paragraphs>315</Paragraphs>
  <Slides>41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Métro</vt:lpstr>
      <vt:lpstr>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Recommended WB nomenclature of  major genes and gene products of HIV1</vt:lpstr>
      <vt:lpstr>Critères pour l’interprétation des Western Blots</vt:lpstr>
      <vt:lpstr>Diapositive 40</vt:lpstr>
      <vt:lpstr>Diapositive 41</vt:lpstr>
    </vt:vector>
  </TitlesOfParts>
  <Company>PASTEUR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ATTAL</dc:creator>
  <cp:lastModifiedBy>elkima</cp:lastModifiedBy>
  <cp:revision>59</cp:revision>
  <dcterms:created xsi:type="dcterms:W3CDTF">2009-04-22T08:51:44Z</dcterms:created>
  <dcterms:modified xsi:type="dcterms:W3CDTF">2020-04-21T21:46:44Z</dcterms:modified>
</cp:coreProperties>
</file>