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03" y="461517"/>
            <a:ext cx="1170899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3068" y="2253995"/>
            <a:ext cx="11865863" cy="3665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8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9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30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31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830997"/>
          </a:xfrm>
        </p:spPr>
        <p:txBody>
          <a:bodyPr/>
          <a:lstStyle/>
          <a:p>
            <a:pPr algn="ctr"/>
            <a:r>
              <a:rPr lang="fr-FR" sz="5400" dirty="0" err="1" smtClean="0"/>
              <a:t>Dimarche</a:t>
            </a:r>
            <a:r>
              <a:rPr lang="fr-FR" sz="5400" dirty="0" smtClean="0"/>
              <a:t> Scientifique 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82367" y="103630"/>
            <a:ext cx="7873365" cy="6632575"/>
            <a:chOff x="2182367" y="103630"/>
            <a:chExt cx="7873365" cy="6632575"/>
          </a:xfrm>
        </p:grpSpPr>
        <p:sp>
          <p:nvSpPr>
            <p:cNvPr id="3" name="object 3"/>
            <p:cNvSpPr/>
            <p:nvPr/>
          </p:nvSpPr>
          <p:spPr>
            <a:xfrm>
              <a:off x="2191511" y="157091"/>
              <a:ext cx="7598738" cy="64258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86939" y="108202"/>
              <a:ext cx="7863840" cy="6623684"/>
            </a:xfrm>
            <a:custGeom>
              <a:avLst/>
              <a:gdLst/>
              <a:ahLst/>
              <a:cxnLst/>
              <a:rect l="l" t="t" r="r" b="b"/>
              <a:pathLst>
                <a:path w="7863840" h="6623684">
                  <a:moveTo>
                    <a:pt x="0" y="6623304"/>
                  </a:moveTo>
                  <a:lnTo>
                    <a:pt x="7863840" y="6623304"/>
                  </a:lnTo>
                  <a:lnTo>
                    <a:pt x="7863840" y="0"/>
                  </a:lnTo>
                  <a:lnTo>
                    <a:pt x="0" y="0"/>
                  </a:lnTo>
                  <a:lnTo>
                    <a:pt x="0" y="662330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8620" y="716280"/>
            <a:ext cx="5805170" cy="570230"/>
            <a:chOff x="388620" y="716280"/>
            <a:chExt cx="5805170" cy="570230"/>
          </a:xfrm>
        </p:grpSpPr>
        <p:sp>
          <p:nvSpPr>
            <p:cNvPr id="3" name="object 3"/>
            <p:cNvSpPr/>
            <p:nvPr/>
          </p:nvSpPr>
          <p:spPr>
            <a:xfrm>
              <a:off x="414203" y="862193"/>
              <a:ext cx="488312" cy="2143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8620" y="1066800"/>
              <a:ext cx="5652516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01624" y="716280"/>
              <a:ext cx="1173480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06880" y="716280"/>
              <a:ext cx="694944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0552" y="716280"/>
              <a:ext cx="672084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29840" y="716280"/>
              <a:ext cx="1813560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72128" y="716280"/>
              <a:ext cx="2121407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87452" y="1395983"/>
            <a:ext cx="11649710" cy="4646930"/>
          </a:xfrm>
          <a:custGeom>
            <a:avLst/>
            <a:gdLst/>
            <a:ahLst/>
            <a:cxnLst/>
            <a:rect l="l" t="t" r="r" b="b"/>
            <a:pathLst>
              <a:path w="11649710" h="4646930">
                <a:moveTo>
                  <a:pt x="11649456" y="0"/>
                </a:moveTo>
                <a:lnTo>
                  <a:pt x="0" y="0"/>
                </a:lnTo>
                <a:lnTo>
                  <a:pt x="0" y="4646676"/>
                </a:lnTo>
                <a:lnTo>
                  <a:pt x="11649456" y="4646676"/>
                </a:lnTo>
                <a:lnTo>
                  <a:pt x="11649456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6801" y="780669"/>
            <a:ext cx="11493500" cy="5085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LES TYPES </a:t>
            </a:r>
            <a:r>
              <a:rPr sz="20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LA DÉMARCHE</a:t>
            </a:r>
            <a:r>
              <a:rPr sz="2000" b="1" u="heavy" spc="-1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SCIENTIFIQUE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Carlito"/>
                <a:cs typeface="Carlito"/>
              </a:rPr>
              <a:t>La </a:t>
            </a:r>
            <a:r>
              <a:rPr sz="2000" b="1" spc="-5" dirty="0">
                <a:latin typeface="Carlito"/>
                <a:cs typeface="Carlito"/>
              </a:rPr>
              <a:t>démarche scientifique </a:t>
            </a:r>
            <a:r>
              <a:rPr sz="2000" spc="-5" dirty="0">
                <a:latin typeface="Carlito"/>
                <a:cs typeface="Carlito"/>
              </a:rPr>
              <a:t>repose sur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i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l’argumentation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et la construction </a:t>
            </a:r>
            <a:r>
              <a:rPr sz="2000" i="1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d’un </a:t>
            </a:r>
            <a:r>
              <a:rPr sz="2000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raisonnement</a:t>
            </a:r>
            <a:r>
              <a:rPr sz="2000" i="1" u="heavy" spc="-17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logique</a:t>
            </a:r>
            <a:r>
              <a:rPr sz="2000" dirty="0"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355600" marR="6350" indent="-342900" algn="just">
              <a:lnSpc>
                <a:spcPts val="576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Deux types de raisonnement </a:t>
            </a:r>
            <a:r>
              <a:rPr sz="2000" dirty="0">
                <a:latin typeface="Carlito"/>
                <a:cs typeface="Carlito"/>
              </a:rPr>
              <a:t>dans </a:t>
            </a:r>
            <a:r>
              <a:rPr sz="2000" spc="-5" dirty="0">
                <a:latin typeface="Carlito"/>
                <a:cs typeface="Carlito"/>
              </a:rPr>
              <a:t>la recherche scientifique </a:t>
            </a:r>
            <a:r>
              <a:rPr sz="2000" dirty="0">
                <a:latin typeface="Carlito"/>
                <a:cs typeface="Carlito"/>
              </a:rPr>
              <a:t>: </a:t>
            </a:r>
            <a:r>
              <a:rPr sz="2000" spc="-5" dirty="0">
                <a:latin typeface="Carlito"/>
                <a:cs typeface="Carlito"/>
              </a:rPr>
              <a:t>le </a:t>
            </a:r>
            <a:r>
              <a:rPr sz="2000" spc="-10" dirty="0">
                <a:latin typeface="Carlito"/>
                <a:cs typeface="Carlito"/>
              </a:rPr>
              <a:t>raisonnement </a:t>
            </a:r>
            <a:r>
              <a:rPr sz="2000" spc="-5" dirty="0">
                <a:latin typeface="Carlito"/>
                <a:cs typeface="Carlito"/>
              </a:rPr>
              <a:t>par </a:t>
            </a:r>
            <a:r>
              <a:rPr sz="2400" b="1" spc="-5" dirty="0">
                <a:latin typeface="Carlito"/>
                <a:cs typeface="Carlito"/>
              </a:rPr>
              <a:t>déduction </a:t>
            </a:r>
            <a:r>
              <a:rPr sz="2000" spc="-10" dirty="0">
                <a:latin typeface="Carlito"/>
                <a:cs typeface="Carlito"/>
              </a:rPr>
              <a:t>et </a:t>
            </a:r>
            <a:r>
              <a:rPr sz="2000" spc="-5" dirty="0">
                <a:latin typeface="Carlito"/>
                <a:cs typeface="Carlito"/>
              </a:rPr>
              <a:t>le  </a:t>
            </a:r>
            <a:r>
              <a:rPr sz="2000" spc="-10" dirty="0">
                <a:latin typeface="Carlito"/>
                <a:cs typeface="Carlito"/>
              </a:rPr>
              <a:t>raisonnement </a:t>
            </a:r>
            <a:r>
              <a:rPr sz="2000" spc="-5" dirty="0">
                <a:latin typeface="Carlito"/>
                <a:cs typeface="Carlito"/>
              </a:rPr>
              <a:t>par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induction</a:t>
            </a:r>
            <a:r>
              <a:rPr sz="2000" spc="-5" dirty="0"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355600" marR="5080" indent="-342900" algn="just">
              <a:lnSpc>
                <a:spcPts val="4800"/>
              </a:lnSpc>
              <a:spcBef>
                <a:spcPts val="5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Une idée </a:t>
            </a:r>
            <a:r>
              <a:rPr sz="2000" spc="-5" dirty="0">
                <a:latin typeface="Carlito"/>
                <a:cs typeface="Carlito"/>
              </a:rPr>
              <a:t>communément </a:t>
            </a:r>
            <a:r>
              <a:rPr sz="2000" dirty="0">
                <a:latin typeface="Carlito"/>
                <a:cs typeface="Carlito"/>
              </a:rPr>
              <a:t>admise de </a:t>
            </a:r>
            <a:r>
              <a:rPr sz="2000" spc="-5" dirty="0">
                <a:latin typeface="Carlito"/>
                <a:cs typeface="Carlito"/>
              </a:rPr>
              <a:t>la </a:t>
            </a:r>
            <a:r>
              <a:rPr sz="2000" dirty="0">
                <a:latin typeface="Carlito"/>
                <a:cs typeface="Carlito"/>
              </a:rPr>
              <a:t>distinction </a:t>
            </a:r>
            <a:r>
              <a:rPr sz="2000" spc="-10" dirty="0">
                <a:latin typeface="Carlito"/>
                <a:cs typeface="Carlito"/>
              </a:rPr>
              <a:t>entre </a:t>
            </a:r>
            <a:r>
              <a:rPr sz="2000" dirty="0">
                <a:latin typeface="Carlito"/>
                <a:cs typeface="Carlito"/>
              </a:rPr>
              <a:t>ces chemins logiques </a:t>
            </a:r>
            <a:r>
              <a:rPr sz="2000" spc="-15" dirty="0">
                <a:latin typeface="Carlito"/>
                <a:cs typeface="Carlito"/>
              </a:rPr>
              <a:t>vers </a:t>
            </a:r>
            <a:r>
              <a:rPr sz="2000" spc="-5" dirty="0">
                <a:latin typeface="Carlito"/>
                <a:cs typeface="Carlito"/>
              </a:rPr>
              <a:t>la </a:t>
            </a:r>
            <a:r>
              <a:rPr sz="2000" dirty="0">
                <a:latin typeface="Carlito"/>
                <a:cs typeface="Carlito"/>
              </a:rPr>
              <a:t>connaissance </a:t>
            </a:r>
            <a:r>
              <a:rPr sz="2000" spc="-10" dirty="0">
                <a:latin typeface="Carlito"/>
                <a:cs typeface="Carlito"/>
              </a:rPr>
              <a:t>est </a:t>
            </a:r>
            <a:r>
              <a:rPr sz="2000" dirty="0">
                <a:latin typeface="Carlito"/>
                <a:cs typeface="Carlito"/>
              </a:rPr>
              <a:t>que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l'induction</a:t>
            </a:r>
            <a:r>
              <a:rPr sz="2000" b="1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est </a:t>
            </a:r>
            <a:r>
              <a:rPr sz="2000" i="1" spc="-5" dirty="0">
                <a:latin typeface="Carlito"/>
                <a:cs typeface="Carlito"/>
              </a:rPr>
              <a:t>la </a:t>
            </a:r>
            <a:r>
              <a:rPr sz="2000" i="1" spc="-10" dirty="0">
                <a:latin typeface="Carlito"/>
                <a:cs typeface="Carlito"/>
              </a:rPr>
              <a:t>formation </a:t>
            </a:r>
            <a:r>
              <a:rPr sz="2000" i="1" spc="-5" dirty="0">
                <a:latin typeface="Carlito"/>
                <a:cs typeface="Carlito"/>
              </a:rPr>
              <a:t>d'une généralisation dérivée </a:t>
            </a:r>
            <a:r>
              <a:rPr sz="2000" i="1" dirty="0">
                <a:latin typeface="Carlito"/>
                <a:cs typeface="Carlito"/>
              </a:rPr>
              <a:t>de </a:t>
            </a:r>
            <a:r>
              <a:rPr sz="2000" i="1" spc="-15" dirty="0">
                <a:latin typeface="Carlito"/>
                <a:cs typeface="Carlito"/>
              </a:rPr>
              <a:t>l'examen </a:t>
            </a:r>
            <a:r>
              <a:rPr sz="2000" i="1" spc="-5" dirty="0">
                <a:latin typeface="Carlito"/>
                <a:cs typeface="Carlito"/>
              </a:rPr>
              <a:t>d'un ensemble de particuliers</a:t>
            </a:r>
            <a:r>
              <a:rPr sz="2000" spc="-5" dirty="0">
                <a:latin typeface="Carlito"/>
                <a:cs typeface="Carlito"/>
              </a:rPr>
              <a:t>, tandis  </a:t>
            </a:r>
            <a:r>
              <a:rPr sz="2000" dirty="0">
                <a:latin typeface="Carlito"/>
                <a:cs typeface="Carlito"/>
              </a:rPr>
              <a:t>que</a:t>
            </a:r>
            <a:r>
              <a:rPr sz="2000" spc="90" dirty="0">
                <a:latin typeface="Carlito"/>
                <a:cs typeface="Carlito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</a:t>
            </a:r>
            <a:r>
              <a:rPr sz="2000" b="1" u="heavy" spc="7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déduction</a:t>
            </a:r>
            <a:r>
              <a:rPr sz="2000" b="1" spc="9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est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l'identification</a:t>
            </a:r>
            <a:r>
              <a:rPr sz="2000" i="1" spc="10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d'un</a:t>
            </a:r>
            <a:r>
              <a:rPr sz="2000" i="1" spc="8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particulier</a:t>
            </a:r>
            <a:r>
              <a:rPr sz="2000" i="1" spc="8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inconnu,</a:t>
            </a:r>
            <a:r>
              <a:rPr sz="2000" i="1" spc="10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tiré</a:t>
            </a:r>
            <a:r>
              <a:rPr sz="2000" i="1" spc="8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de</a:t>
            </a:r>
            <a:r>
              <a:rPr sz="2000" i="1" spc="85" dirty="0">
                <a:latin typeface="Carlito"/>
                <a:cs typeface="Carlito"/>
              </a:rPr>
              <a:t> </a:t>
            </a:r>
            <a:r>
              <a:rPr sz="2000" i="1" dirty="0">
                <a:latin typeface="Carlito"/>
                <a:cs typeface="Carlito"/>
              </a:rPr>
              <a:t>sa</a:t>
            </a:r>
            <a:r>
              <a:rPr sz="2000" i="1" spc="8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ressemblance</a:t>
            </a:r>
            <a:r>
              <a:rPr sz="2000" i="1" spc="85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avec</a:t>
            </a:r>
            <a:r>
              <a:rPr sz="2000" i="1" spc="9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un</a:t>
            </a:r>
            <a:r>
              <a:rPr sz="2000" i="1" spc="8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ensemble</a:t>
            </a:r>
            <a:r>
              <a:rPr sz="2000" i="1" spc="80" dirty="0">
                <a:latin typeface="Carlito"/>
                <a:cs typeface="Carlito"/>
              </a:rPr>
              <a:t> </a:t>
            </a:r>
            <a:r>
              <a:rPr sz="2000" i="1" spc="-5" dirty="0">
                <a:latin typeface="Carlito"/>
                <a:cs typeface="Carlito"/>
              </a:rPr>
              <a:t>des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rlito"/>
              <a:cs typeface="Carlito"/>
            </a:endParaRPr>
          </a:p>
          <a:p>
            <a:pPr marL="355600" algn="just">
              <a:lnSpc>
                <a:spcPct val="100000"/>
              </a:lnSpc>
            </a:pPr>
            <a:r>
              <a:rPr sz="2000" i="1" spc="-10" dirty="0">
                <a:latin typeface="Carlito"/>
                <a:cs typeface="Carlito"/>
              </a:rPr>
              <a:t>faits. </a:t>
            </a:r>
            <a:r>
              <a:rPr sz="2000" dirty="0">
                <a:latin typeface="Carlito"/>
                <a:cs typeface="Carlito"/>
              </a:rPr>
              <a:t>En </a:t>
            </a:r>
            <a:r>
              <a:rPr sz="2000" spc="-10" dirty="0">
                <a:latin typeface="Carlito"/>
                <a:cs typeface="Carlito"/>
              </a:rPr>
              <a:t>fait, </a:t>
            </a:r>
            <a:r>
              <a:rPr sz="2000" dirty="0">
                <a:latin typeface="Carlito"/>
                <a:cs typeface="Carlito"/>
              </a:rPr>
              <a:t>cependant, </a:t>
            </a:r>
            <a:r>
              <a:rPr sz="2000" spc="-5" dirty="0">
                <a:latin typeface="Carlito"/>
                <a:cs typeface="Carlito"/>
              </a:rPr>
              <a:t>les deux termes </a:t>
            </a:r>
            <a:r>
              <a:rPr sz="2000" spc="-10" dirty="0">
                <a:latin typeface="Carlito"/>
                <a:cs typeface="Carlito"/>
              </a:rPr>
              <a:t>peuvent </a:t>
            </a:r>
            <a:r>
              <a:rPr sz="2000" spc="-15" dirty="0">
                <a:latin typeface="Carlito"/>
                <a:cs typeface="Carlito"/>
              </a:rPr>
              <a:t>avoir </a:t>
            </a:r>
            <a:r>
              <a:rPr sz="2000" spc="-5" dirty="0">
                <a:latin typeface="Carlito"/>
                <a:cs typeface="Carlito"/>
              </a:rPr>
              <a:t>des significations plus</a:t>
            </a:r>
            <a:r>
              <a:rPr sz="2000" spc="9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subtiles.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8620" y="716280"/>
            <a:ext cx="5805170" cy="570230"/>
            <a:chOff x="388620" y="716280"/>
            <a:chExt cx="5805170" cy="570230"/>
          </a:xfrm>
        </p:grpSpPr>
        <p:sp>
          <p:nvSpPr>
            <p:cNvPr id="3" name="object 3"/>
            <p:cNvSpPr/>
            <p:nvPr/>
          </p:nvSpPr>
          <p:spPr>
            <a:xfrm>
              <a:off x="414203" y="862193"/>
              <a:ext cx="488312" cy="2143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8620" y="1066800"/>
              <a:ext cx="5652516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01624" y="716280"/>
              <a:ext cx="1173480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06880" y="716280"/>
              <a:ext cx="694944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0552" y="716280"/>
              <a:ext cx="672084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29840" y="716280"/>
              <a:ext cx="1813560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72128" y="716280"/>
              <a:ext cx="2121407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93598" y="780669"/>
            <a:ext cx="564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TYPES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135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1" name="object 11"/>
          <p:cNvSpPr/>
          <p:nvPr/>
        </p:nvSpPr>
        <p:spPr>
          <a:xfrm>
            <a:off x="761" y="1457705"/>
            <a:ext cx="12192000" cy="4668520"/>
          </a:xfrm>
          <a:custGeom>
            <a:avLst/>
            <a:gdLst/>
            <a:ahLst/>
            <a:cxnLst/>
            <a:rect l="l" t="t" r="r" b="b"/>
            <a:pathLst>
              <a:path w="12192000" h="4668520">
                <a:moveTo>
                  <a:pt x="0" y="4668012"/>
                </a:moveTo>
                <a:lnTo>
                  <a:pt x="12192000" y="4668012"/>
                </a:lnTo>
                <a:lnTo>
                  <a:pt x="12192000" y="0"/>
                </a:lnTo>
                <a:lnTo>
                  <a:pt x="0" y="0"/>
                </a:lnTo>
                <a:lnTo>
                  <a:pt x="0" y="4668012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1578686"/>
            <a:ext cx="12036425" cy="2599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Times New Roman"/>
                <a:cs typeface="Times New Roman"/>
              </a:rPr>
              <a:t>A.</a:t>
            </a:r>
            <a:r>
              <a:rPr sz="2000" b="1" spc="24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L’induction</a:t>
            </a:r>
            <a:endParaRPr sz="2000">
              <a:latin typeface="Times New Roman"/>
              <a:cs typeface="Times New Roman"/>
            </a:endParaRPr>
          </a:p>
          <a:p>
            <a:pPr marL="21590" marR="5080" algn="just">
              <a:lnSpc>
                <a:spcPct val="150000"/>
              </a:lnSpc>
              <a:spcBef>
                <a:spcPts val="850"/>
              </a:spcBef>
            </a:pPr>
            <a:r>
              <a:rPr sz="1800" spc="-15" dirty="0">
                <a:solidFill>
                  <a:srgbClr val="333333"/>
                </a:solidFill>
                <a:latin typeface="Times New Roman"/>
                <a:cs typeface="Times New Roman"/>
              </a:rPr>
              <a:t>L’induction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consiste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partir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cas singuliers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pour accéder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aux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énoncés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universels. Egalement, elle cherche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établir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loi  générale en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fondant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sur l’observation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d’un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ensemble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faits particuliers (échantillon)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où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scientifiques étudient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  échantillon restreint puis généralisent leurs observations à</a:t>
            </a:r>
            <a:r>
              <a:rPr sz="18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l’ensemble.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Cette</a:t>
            </a:r>
            <a:r>
              <a:rPr sz="1800" spc="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approche</a:t>
            </a:r>
            <a:r>
              <a:rPr sz="1800" spc="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repose</a:t>
            </a:r>
            <a:r>
              <a:rPr sz="1800" spc="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;</a:t>
            </a:r>
            <a:r>
              <a:rPr sz="1800" spc="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</a:t>
            </a:r>
            <a:r>
              <a:rPr sz="1800" spc="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travers</a:t>
            </a:r>
            <a:r>
              <a:rPr sz="1800" spc="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des</a:t>
            </a:r>
            <a:r>
              <a:rPr sz="1800" spc="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observations</a:t>
            </a:r>
            <a:r>
              <a:rPr sz="1800" spc="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;</a:t>
            </a:r>
            <a:r>
              <a:rPr sz="1800" spc="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sur</a:t>
            </a:r>
            <a:r>
              <a:rPr sz="1800" spc="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des</a:t>
            </a:r>
            <a:r>
              <a:rPr sz="1800" b="1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tests</a:t>
            </a:r>
            <a:r>
              <a:rPr sz="1800" b="1" spc="1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1800" b="1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expérimentations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sz="1800" spc="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dont</a:t>
            </a:r>
            <a:r>
              <a:rPr sz="1800" spc="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elle</a:t>
            </a:r>
            <a:r>
              <a:rPr sz="1800" spc="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est</a:t>
            </a:r>
            <a:r>
              <a:rPr sz="1800" spc="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appelée</a:t>
            </a:r>
            <a:r>
              <a:rPr sz="1800" spc="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aussi</a:t>
            </a:r>
            <a:r>
              <a:rPr sz="1800" spc="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“la</a:t>
            </a:r>
            <a:r>
              <a:rPr sz="1800" spc="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démarche</a:t>
            </a:r>
            <a:endParaRPr sz="18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expérimentale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”.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" y="4858004"/>
            <a:ext cx="12023725" cy="1139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Par</a:t>
            </a:r>
            <a:r>
              <a:rPr sz="1800" b="1" u="heavy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exemple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844"/>
              </a:spcBef>
            </a:pPr>
            <a:r>
              <a:rPr sz="1600" spc="-10" dirty="0">
                <a:latin typeface="Carlito"/>
                <a:cs typeface="Carlito"/>
              </a:rPr>
              <a:t>Pour </a:t>
            </a:r>
            <a:r>
              <a:rPr sz="1600" spc="-5" dirty="0">
                <a:latin typeface="Carlito"/>
                <a:cs typeface="Carlito"/>
              </a:rPr>
              <a:t>étudier </a:t>
            </a:r>
            <a:r>
              <a:rPr sz="1600" spc="-10" dirty="0">
                <a:latin typeface="Carlito"/>
                <a:cs typeface="Carlito"/>
              </a:rPr>
              <a:t>des </a:t>
            </a:r>
            <a:r>
              <a:rPr sz="1600" spc="-5" dirty="0">
                <a:latin typeface="Carlito"/>
                <a:cs typeface="Carlito"/>
              </a:rPr>
              <a:t>cellules </a:t>
            </a:r>
            <a:r>
              <a:rPr sz="1600" spc="-45" dirty="0">
                <a:latin typeface="Arial"/>
                <a:cs typeface="Arial"/>
              </a:rPr>
              <a:t>d’un </a:t>
            </a:r>
            <a:r>
              <a:rPr sz="1600" spc="-15" dirty="0">
                <a:latin typeface="Carlito"/>
                <a:cs typeface="Carlito"/>
              </a:rPr>
              <a:t>organisme </a:t>
            </a:r>
            <a:r>
              <a:rPr sz="1600" spc="-10" dirty="0">
                <a:latin typeface="Carlito"/>
                <a:cs typeface="Carlito"/>
              </a:rPr>
              <a:t>vivant, </a:t>
            </a:r>
            <a:r>
              <a:rPr sz="1600" dirty="0">
                <a:latin typeface="Carlito"/>
                <a:cs typeface="Carlito"/>
              </a:rPr>
              <a:t>il </a:t>
            </a:r>
            <a:r>
              <a:rPr sz="1600" spc="-10" dirty="0">
                <a:latin typeface="Carlito"/>
                <a:cs typeface="Carlito"/>
              </a:rPr>
              <a:t>est </a:t>
            </a:r>
            <a:r>
              <a:rPr sz="1600" spc="-5" dirty="0">
                <a:latin typeface="Carlito"/>
                <a:cs typeface="Carlito"/>
              </a:rPr>
              <a:t>impossible </a:t>
            </a:r>
            <a:r>
              <a:rPr sz="1600" spc="-65" dirty="0">
                <a:latin typeface="Arial"/>
                <a:cs typeface="Arial"/>
              </a:rPr>
              <a:t>d’observer </a:t>
            </a:r>
            <a:r>
              <a:rPr sz="1600" spc="-70" dirty="0">
                <a:latin typeface="Arial"/>
                <a:cs typeface="Arial"/>
              </a:rPr>
              <a:t>l’ensemble </a:t>
            </a:r>
            <a:r>
              <a:rPr sz="1600" dirty="0">
                <a:latin typeface="Carlito"/>
                <a:cs typeface="Carlito"/>
              </a:rPr>
              <a:t>de </a:t>
            </a:r>
            <a:r>
              <a:rPr sz="1600" spc="-10" dirty="0">
                <a:latin typeface="Carlito"/>
                <a:cs typeface="Carlito"/>
              </a:rPr>
              <a:t>ces </a:t>
            </a:r>
            <a:r>
              <a:rPr sz="1600" spc="-5" dirty="0">
                <a:latin typeface="Carlito"/>
                <a:cs typeface="Carlito"/>
              </a:rPr>
              <a:t>cellules, </a:t>
            </a:r>
            <a:r>
              <a:rPr sz="1600" spc="-10" dirty="0">
                <a:latin typeface="Carlito"/>
                <a:cs typeface="Carlito"/>
              </a:rPr>
              <a:t>car </a:t>
            </a:r>
            <a:r>
              <a:rPr sz="1600" spc="-5" dirty="0">
                <a:latin typeface="Carlito"/>
                <a:cs typeface="Carlito"/>
              </a:rPr>
              <a:t>elles </a:t>
            </a:r>
            <a:r>
              <a:rPr sz="1600" spc="-10" dirty="0">
                <a:latin typeface="Carlito"/>
                <a:cs typeface="Carlito"/>
              </a:rPr>
              <a:t>sont </a:t>
            </a:r>
            <a:r>
              <a:rPr sz="1600" spc="-5" dirty="0">
                <a:latin typeface="Carlito"/>
                <a:cs typeface="Carlito"/>
              </a:rPr>
              <a:t>trop nombreuses. </a:t>
            </a:r>
            <a:r>
              <a:rPr sz="1600" spc="-10" dirty="0">
                <a:latin typeface="Carlito"/>
                <a:cs typeface="Carlito"/>
              </a:rPr>
              <a:t>Pour </a:t>
            </a:r>
            <a:r>
              <a:rPr sz="1600" spc="-5" dirty="0">
                <a:latin typeface="Carlito"/>
                <a:cs typeface="Carlito"/>
              </a:rPr>
              <a:t>cela,  les </a:t>
            </a:r>
            <a:r>
              <a:rPr sz="1600" spc="-10" dirty="0">
                <a:latin typeface="Carlito"/>
                <a:cs typeface="Carlito"/>
              </a:rPr>
              <a:t>scientifiques étudient </a:t>
            </a:r>
            <a:r>
              <a:rPr sz="1600" spc="-5" dirty="0">
                <a:latin typeface="Carlito"/>
                <a:cs typeface="Carlito"/>
              </a:rPr>
              <a:t>un simple échantillon, puis </a:t>
            </a:r>
            <a:r>
              <a:rPr sz="1600" dirty="0">
                <a:latin typeface="Carlito"/>
                <a:cs typeface="Carlito"/>
              </a:rPr>
              <a:t>ils </a:t>
            </a:r>
            <a:r>
              <a:rPr sz="1600" spc="-10" dirty="0">
                <a:latin typeface="Carlito"/>
                <a:cs typeface="Carlito"/>
              </a:rPr>
              <a:t>généralisent ces observations </a:t>
            </a:r>
            <a:r>
              <a:rPr sz="1600" spc="-5" dirty="0">
                <a:latin typeface="Carlito"/>
                <a:cs typeface="Carlito"/>
              </a:rPr>
              <a:t>aux </a:t>
            </a:r>
            <a:r>
              <a:rPr sz="1600" spc="-10" dirty="0">
                <a:latin typeface="Carlito"/>
                <a:cs typeface="Carlito"/>
              </a:rPr>
              <a:t>autres </a:t>
            </a:r>
            <a:r>
              <a:rPr sz="1600" spc="-5" dirty="0">
                <a:latin typeface="Carlito"/>
                <a:cs typeface="Carlito"/>
              </a:rPr>
              <a:t>cellules de</a:t>
            </a:r>
            <a:r>
              <a:rPr sz="1600" spc="95" dirty="0">
                <a:latin typeface="Carlito"/>
                <a:cs typeface="Carlito"/>
              </a:rPr>
              <a:t> </a:t>
            </a:r>
            <a:r>
              <a:rPr sz="1600" spc="-70" dirty="0">
                <a:latin typeface="Arial"/>
                <a:cs typeface="Arial"/>
              </a:rPr>
              <a:t>l’organisme</a:t>
            </a:r>
            <a:r>
              <a:rPr sz="1600" spc="-70" dirty="0">
                <a:latin typeface="Carlito"/>
                <a:cs typeface="Carlito"/>
              </a:rPr>
              <a:t>.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8620" y="716280"/>
            <a:ext cx="5805170" cy="570230"/>
            <a:chOff x="388620" y="716280"/>
            <a:chExt cx="5805170" cy="570230"/>
          </a:xfrm>
        </p:grpSpPr>
        <p:sp>
          <p:nvSpPr>
            <p:cNvPr id="3" name="object 3"/>
            <p:cNvSpPr/>
            <p:nvPr/>
          </p:nvSpPr>
          <p:spPr>
            <a:xfrm>
              <a:off x="414203" y="862193"/>
              <a:ext cx="488312" cy="2143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8620" y="1066800"/>
              <a:ext cx="5652516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01624" y="716280"/>
              <a:ext cx="1173480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06880" y="716280"/>
              <a:ext cx="694944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0552" y="716280"/>
              <a:ext cx="672084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29840" y="716280"/>
              <a:ext cx="1813560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72128" y="716280"/>
              <a:ext cx="2121407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93598" y="780669"/>
            <a:ext cx="564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TYPES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135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1" name="object 11"/>
          <p:cNvSpPr/>
          <p:nvPr/>
        </p:nvSpPr>
        <p:spPr>
          <a:xfrm>
            <a:off x="761" y="1866138"/>
            <a:ext cx="12192000" cy="3467100"/>
          </a:xfrm>
          <a:custGeom>
            <a:avLst/>
            <a:gdLst/>
            <a:ahLst/>
            <a:cxnLst/>
            <a:rect l="l" t="t" r="r" b="b"/>
            <a:pathLst>
              <a:path w="12192000" h="3467100">
                <a:moveTo>
                  <a:pt x="0" y="3467100"/>
                </a:moveTo>
                <a:lnTo>
                  <a:pt x="12192000" y="3467100"/>
                </a:lnTo>
                <a:lnTo>
                  <a:pt x="12192000" y="0"/>
                </a:lnTo>
                <a:lnTo>
                  <a:pt x="0" y="0"/>
                </a:lnTo>
                <a:lnTo>
                  <a:pt x="0" y="34671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1979803"/>
            <a:ext cx="12035790" cy="173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A. La</a:t>
            </a:r>
            <a:r>
              <a:rPr sz="1800" b="1" spc="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déduction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La déduction s'oppose à l'induction. Elle accorde davantage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d’importance au </a:t>
            </a:r>
            <a:r>
              <a:rPr sz="1800" i="1" spc="-15" dirty="0">
                <a:solidFill>
                  <a:srgbClr val="333333"/>
                </a:solidFill>
                <a:latin typeface="Times New Roman"/>
                <a:cs typeface="Times New Roman"/>
              </a:rPr>
              <a:t>cadre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théorique qu’aux</a:t>
            </a:r>
            <a:r>
              <a:rPr sz="1800" i="1" spc="-9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observations.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805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Cette approche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consiste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partir d’un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savoir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déjà existant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chercher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répondre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aux questions que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l’un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ou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l’autre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va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susciter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du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fait 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ses insuffisances.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Bref,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son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objectif principal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est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i="1" spc="-10" dirty="0">
                <a:solidFill>
                  <a:srgbClr val="333333"/>
                </a:solidFill>
                <a:latin typeface="Times New Roman"/>
                <a:cs typeface="Times New Roman"/>
              </a:rPr>
              <a:t>confronter </a:t>
            </a:r>
            <a:r>
              <a:rPr sz="1800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des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modèles théoriques à </a:t>
            </a:r>
            <a:r>
              <a:rPr sz="1800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partir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de nouvelles</a:t>
            </a:r>
            <a:r>
              <a:rPr sz="1800" i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observations.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4397502"/>
            <a:ext cx="7257415" cy="81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Par</a:t>
            </a:r>
            <a:r>
              <a:rPr sz="1800" b="1" u="heavy" spc="-4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exemple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35" dirty="0">
                <a:solidFill>
                  <a:srgbClr val="333333"/>
                </a:solidFill>
                <a:latin typeface="Times New Roman"/>
                <a:cs typeface="Times New Roman"/>
              </a:rPr>
              <a:t>Tous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hommes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sont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mortels,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Socrate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est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homme,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donc Socrate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est</a:t>
            </a:r>
            <a:r>
              <a:rPr sz="1800" spc="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mortel.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813" y="368808"/>
            <a:ext cx="9394190" cy="789940"/>
            <a:chOff x="19813" y="368808"/>
            <a:chExt cx="9394190" cy="789940"/>
          </a:xfrm>
        </p:grpSpPr>
        <p:sp>
          <p:nvSpPr>
            <p:cNvPr id="3" name="object 3"/>
            <p:cNvSpPr/>
            <p:nvPr/>
          </p:nvSpPr>
          <p:spPr>
            <a:xfrm>
              <a:off x="163067" y="437388"/>
              <a:ext cx="9203690" cy="523240"/>
            </a:xfrm>
            <a:custGeom>
              <a:avLst/>
              <a:gdLst/>
              <a:ahLst/>
              <a:cxnLst/>
              <a:rect l="l" t="t" r="r" b="b"/>
              <a:pathLst>
                <a:path w="9203690" h="523240">
                  <a:moveTo>
                    <a:pt x="9203436" y="0"/>
                  </a:moveTo>
                  <a:lnTo>
                    <a:pt x="0" y="0"/>
                  </a:lnTo>
                  <a:lnTo>
                    <a:pt x="0" y="522731"/>
                  </a:lnTo>
                  <a:lnTo>
                    <a:pt x="9203436" y="522731"/>
                  </a:lnTo>
                  <a:lnTo>
                    <a:pt x="920343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813" y="368808"/>
              <a:ext cx="9393936" cy="7894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1503" y="461517"/>
            <a:ext cx="895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7975" algn="l"/>
              </a:tabLst>
            </a:pPr>
            <a:r>
              <a:rPr spc="-2335" dirty="0"/>
              <a:t>M</a:t>
            </a:r>
            <a:r>
              <a:rPr u="none" spc="-2335" dirty="0"/>
              <a:t>	</a:t>
            </a:r>
            <a:r>
              <a:rPr spc="-5" dirty="0"/>
              <a:t>ISE EN PLACE </a:t>
            </a:r>
            <a:r>
              <a:rPr spc="-10" dirty="0"/>
              <a:t>D’UN PROTOCOLE</a:t>
            </a:r>
            <a:r>
              <a:rPr spc="35" dirty="0"/>
              <a:t> </a:t>
            </a:r>
            <a:r>
              <a:rPr spc="-25" dirty="0"/>
              <a:t>EXPÉRIMENTAL</a:t>
            </a:r>
          </a:p>
        </p:txBody>
      </p:sp>
      <p:sp>
        <p:nvSpPr>
          <p:cNvPr id="6" name="object 6"/>
          <p:cNvSpPr/>
          <p:nvPr/>
        </p:nvSpPr>
        <p:spPr>
          <a:xfrm>
            <a:off x="233172" y="859536"/>
            <a:ext cx="8967216" cy="79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3068" y="2253995"/>
            <a:ext cx="11511280" cy="36652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440055" indent="-287020">
              <a:lnSpc>
                <a:spcPct val="100000"/>
              </a:lnSpc>
              <a:buFont typeface="Wingdings"/>
              <a:buChar char=""/>
              <a:tabLst>
                <a:tab pos="44069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Construction de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question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FF"/>
              </a:buClr>
              <a:buFont typeface="Wingdings"/>
              <a:buChar char=""/>
            </a:pPr>
            <a:endParaRPr sz="2050">
              <a:latin typeface="Arial"/>
              <a:cs typeface="Arial"/>
            </a:endParaRPr>
          </a:p>
          <a:p>
            <a:pPr marL="440055" indent="-287020">
              <a:lnSpc>
                <a:spcPct val="100000"/>
              </a:lnSpc>
              <a:buFont typeface="Wingdings"/>
              <a:buChar char=""/>
              <a:tabLst>
                <a:tab pos="44069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Synthétiser les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informations</a:t>
            </a: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existantes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FF"/>
              </a:buClr>
              <a:buFont typeface="Wingdings"/>
              <a:buChar char=""/>
            </a:pPr>
            <a:endParaRPr sz="2150">
              <a:latin typeface="Arial"/>
              <a:cs typeface="Arial"/>
            </a:endParaRPr>
          </a:p>
          <a:p>
            <a:pPr marL="440055" indent="-287020">
              <a:lnSpc>
                <a:spcPct val="100000"/>
              </a:lnSpc>
              <a:buFont typeface="Wingdings"/>
              <a:buChar char=""/>
              <a:tabLst>
                <a:tab pos="440690" algn="l"/>
              </a:tabLst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Conduire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des «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pré-études</a:t>
            </a:r>
            <a:r>
              <a:rPr sz="18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»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00FF"/>
              </a:buClr>
              <a:buFont typeface="Wingdings"/>
              <a:buChar char=""/>
            </a:pPr>
            <a:endParaRPr sz="2150">
              <a:latin typeface="Arial"/>
              <a:cs typeface="Arial"/>
            </a:endParaRPr>
          </a:p>
          <a:p>
            <a:pPr marL="440055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440690" algn="l"/>
              </a:tabLst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Construire des tests de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puissance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FF"/>
              </a:buClr>
              <a:buFont typeface="Wingdings"/>
              <a:buChar char=""/>
            </a:pPr>
            <a:endParaRPr sz="2100">
              <a:latin typeface="Arial"/>
              <a:cs typeface="Arial"/>
            </a:endParaRPr>
          </a:p>
          <a:p>
            <a:pPr marL="440055" indent="-287020">
              <a:lnSpc>
                <a:spcPct val="100000"/>
              </a:lnSpc>
              <a:buFont typeface="Wingdings"/>
              <a:buChar char=""/>
              <a:tabLst>
                <a:tab pos="440690" algn="l"/>
              </a:tabLst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Analyser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les données</a:t>
            </a:r>
            <a:r>
              <a:rPr sz="1800" b="1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régulièrement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00FF"/>
              </a:buClr>
              <a:buFont typeface="Wingdings"/>
              <a:buChar char=""/>
            </a:pPr>
            <a:endParaRPr sz="2400">
              <a:latin typeface="Arial"/>
              <a:cs typeface="Arial"/>
            </a:endParaRPr>
          </a:p>
          <a:p>
            <a:pPr marL="440055" indent="-287020">
              <a:lnSpc>
                <a:spcPct val="100000"/>
              </a:lnSpc>
              <a:buFont typeface="Wingdings"/>
              <a:buChar char=""/>
              <a:tabLst>
                <a:tab pos="440690" algn="l"/>
              </a:tabLst>
            </a:pPr>
            <a:r>
              <a:rPr sz="1800" b="1" spc="-10" dirty="0">
                <a:solidFill>
                  <a:srgbClr val="0000FF"/>
                </a:solidFill>
                <a:latin typeface="Arial"/>
                <a:cs typeface="Arial"/>
              </a:rPr>
              <a:t>Ajustement/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modification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du</a:t>
            </a:r>
            <a:r>
              <a:rPr sz="1800" b="1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protocole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00"/>
            <a:ext cx="12179935" cy="370840"/>
          </a:xfrm>
          <a:custGeom>
            <a:avLst/>
            <a:gdLst/>
            <a:ahLst/>
            <a:cxnLst/>
            <a:rect l="l" t="t" r="r" b="b"/>
            <a:pathLst>
              <a:path w="12179935" h="370840">
                <a:moveTo>
                  <a:pt x="0" y="370332"/>
                </a:moveTo>
                <a:lnTo>
                  <a:pt x="12179808" y="370332"/>
                </a:lnTo>
                <a:lnTo>
                  <a:pt x="12179808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938" y="274446"/>
            <a:ext cx="7439025" cy="99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Construction de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la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question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Un protocole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5" dirty="0">
                <a:latin typeface="Arial"/>
                <a:cs typeface="Arial"/>
              </a:rPr>
              <a:t>toujours construit pour répondre à une question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donnée.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" y="2557272"/>
            <a:ext cx="12183110" cy="3891279"/>
          </a:xfrm>
          <a:custGeom>
            <a:avLst/>
            <a:gdLst/>
            <a:ahLst/>
            <a:cxnLst/>
            <a:rect l="l" t="t" r="r" b="b"/>
            <a:pathLst>
              <a:path w="12183110" h="3891279">
                <a:moveTo>
                  <a:pt x="0" y="3890772"/>
                </a:moveTo>
                <a:lnTo>
                  <a:pt x="12182856" y="3890772"/>
                </a:lnTo>
                <a:lnTo>
                  <a:pt x="12182856" y="0"/>
                </a:lnTo>
                <a:lnTo>
                  <a:pt x="0" y="0"/>
                </a:lnTo>
                <a:lnTo>
                  <a:pt x="0" y="38907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1976450"/>
            <a:ext cx="12037060" cy="439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Synthétiser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les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informations</a:t>
            </a: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existantes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Une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des</a:t>
            </a:r>
            <a:r>
              <a:rPr sz="1800" b="1" spc="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questions</a:t>
            </a:r>
            <a:r>
              <a:rPr sz="1800" b="1" spc="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centrales</a:t>
            </a:r>
            <a:r>
              <a:rPr sz="1800" b="1" spc="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et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plus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complexes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à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laquelle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montage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d’un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protocole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doit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s’atteler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est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celle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l’effort de terrain réalisable</a:t>
            </a:r>
            <a:r>
              <a:rPr sz="1800" spc="-5" dirty="0">
                <a:latin typeface="Arial"/>
                <a:cs typeface="Arial"/>
              </a:rPr>
              <a:t>, mais aussi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sa</a:t>
            </a:r>
            <a:r>
              <a:rPr sz="1800" b="1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répartition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Pour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cela,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</a:t>
            </a:r>
            <a:r>
              <a:rPr sz="1800" b="1" u="heavy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première</a:t>
            </a:r>
            <a:r>
              <a:rPr sz="1800" b="1" u="heavy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étape</a:t>
            </a:r>
            <a:r>
              <a:rPr sz="1800" b="1" u="heavy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est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bien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entendu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collecter</a:t>
            </a:r>
            <a:r>
              <a:rPr sz="1800" b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toutes</a:t>
            </a:r>
            <a:r>
              <a:rPr sz="1800" b="1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</a:t>
            </a:r>
            <a:r>
              <a:rPr sz="1800" b="1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informations</a:t>
            </a:r>
            <a:r>
              <a:rPr sz="1800" b="1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disponibles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l’espèce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dans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la</a:t>
            </a:r>
            <a:endParaRPr sz="1800">
              <a:latin typeface="Arial"/>
              <a:cs typeface="Arial"/>
            </a:endParaRPr>
          </a:p>
          <a:p>
            <a:pPr marL="21590" marR="6985" algn="just">
              <a:lnSpc>
                <a:spcPct val="2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région étudiée. </a:t>
            </a:r>
            <a:r>
              <a:rPr sz="1800" b="1" spc="-5" dirty="0">
                <a:solidFill>
                  <a:srgbClr val="C55A11"/>
                </a:solidFill>
                <a:latin typeface="Arial"/>
                <a:cs typeface="Arial"/>
              </a:rPr>
              <a:t>Recherche bibliographique, discussions </a:t>
            </a:r>
            <a:r>
              <a:rPr sz="1800" b="1" spc="-10" dirty="0">
                <a:solidFill>
                  <a:srgbClr val="C55A11"/>
                </a:solidFill>
                <a:latin typeface="Arial"/>
                <a:cs typeface="Arial"/>
              </a:rPr>
              <a:t>avec </a:t>
            </a:r>
            <a:r>
              <a:rPr sz="1800" b="1" dirty="0">
                <a:solidFill>
                  <a:srgbClr val="C55A11"/>
                </a:solidFill>
                <a:latin typeface="Arial"/>
                <a:cs typeface="Arial"/>
              </a:rPr>
              <a:t>les </a:t>
            </a:r>
            <a:r>
              <a:rPr sz="1800" b="1" spc="-5" dirty="0">
                <a:solidFill>
                  <a:srgbClr val="C55A11"/>
                </a:solidFill>
                <a:latin typeface="Arial"/>
                <a:cs typeface="Arial"/>
              </a:rPr>
              <a:t>spécialistes, discussions avec les  naturalistes de la région </a:t>
            </a:r>
            <a:r>
              <a:rPr sz="1800" b="1" dirty="0">
                <a:solidFill>
                  <a:srgbClr val="385622"/>
                </a:solidFill>
                <a:latin typeface="Arial"/>
                <a:cs typeface="Arial"/>
              </a:rPr>
              <a:t>sont </a:t>
            </a:r>
            <a:r>
              <a:rPr sz="1800" b="1" spc="-5" dirty="0">
                <a:solidFill>
                  <a:srgbClr val="385622"/>
                </a:solidFill>
                <a:latin typeface="Arial"/>
                <a:cs typeface="Arial"/>
              </a:rPr>
              <a:t>les trois grands axes </a:t>
            </a:r>
            <a:r>
              <a:rPr sz="1800" b="1" dirty="0">
                <a:solidFill>
                  <a:srgbClr val="385622"/>
                </a:solidFill>
                <a:latin typeface="Arial"/>
                <a:cs typeface="Arial"/>
              </a:rPr>
              <a:t>pour </a:t>
            </a:r>
            <a:r>
              <a:rPr sz="1800" b="1" spc="-5" dirty="0">
                <a:solidFill>
                  <a:srgbClr val="385622"/>
                </a:solidFill>
                <a:latin typeface="Arial"/>
                <a:cs typeface="Arial"/>
              </a:rPr>
              <a:t>acquérir des connaissances générales sur le  fonctionnement des populations de l’espèce </a:t>
            </a:r>
            <a:r>
              <a:rPr sz="1800" b="1" dirty="0">
                <a:solidFill>
                  <a:srgbClr val="385622"/>
                </a:solidFill>
                <a:latin typeface="Arial"/>
                <a:cs typeface="Arial"/>
              </a:rPr>
              <a:t>étudiée d’une </a:t>
            </a:r>
            <a:r>
              <a:rPr sz="1800" b="1" spc="-5" dirty="0">
                <a:solidFill>
                  <a:srgbClr val="385622"/>
                </a:solidFill>
                <a:latin typeface="Arial"/>
                <a:cs typeface="Arial"/>
              </a:rPr>
              <a:t>manière générale, mais aussi des connaissances  sur sa répartition et ses </a:t>
            </a:r>
            <a:r>
              <a:rPr sz="1800" b="1" dirty="0">
                <a:solidFill>
                  <a:srgbClr val="385622"/>
                </a:solidFill>
                <a:latin typeface="Arial"/>
                <a:cs typeface="Arial"/>
              </a:rPr>
              <a:t>abondances</a:t>
            </a:r>
            <a:r>
              <a:rPr sz="1800" b="1" spc="5" dirty="0">
                <a:solidFill>
                  <a:srgbClr val="38562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85622"/>
                </a:solidFill>
                <a:latin typeface="Arial"/>
                <a:cs typeface="Arial"/>
              </a:rPr>
              <a:t>locales.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3627" y="3165348"/>
            <a:ext cx="11139170" cy="3058795"/>
            <a:chOff x="833627" y="3165348"/>
            <a:chExt cx="11139170" cy="3058795"/>
          </a:xfrm>
        </p:grpSpPr>
        <p:sp>
          <p:nvSpPr>
            <p:cNvPr id="3" name="object 3"/>
            <p:cNvSpPr/>
            <p:nvPr/>
          </p:nvSpPr>
          <p:spPr>
            <a:xfrm>
              <a:off x="839723" y="3171444"/>
              <a:ext cx="11127105" cy="3046730"/>
            </a:xfrm>
            <a:custGeom>
              <a:avLst/>
              <a:gdLst/>
              <a:ahLst/>
              <a:cxnLst/>
              <a:rect l="l" t="t" r="r" b="b"/>
              <a:pathLst>
                <a:path w="11127105" h="3046729">
                  <a:moveTo>
                    <a:pt x="11126724" y="0"/>
                  </a:moveTo>
                  <a:lnTo>
                    <a:pt x="0" y="0"/>
                  </a:lnTo>
                  <a:lnTo>
                    <a:pt x="0" y="3046475"/>
                  </a:lnTo>
                  <a:lnTo>
                    <a:pt x="11126724" y="3046475"/>
                  </a:lnTo>
                  <a:lnTo>
                    <a:pt x="11126724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9723" y="3171444"/>
              <a:ext cx="11127105" cy="3046730"/>
            </a:xfrm>
            <a:custGeom>
              <a:avLst/>
              <a:gdLst/>
              <a:ahLst/>
              <a:cxnLst/>
              <a:rect l="l" t="t" r="r" b="b"/>
              <a:pathLst>
                <a:path w="11127105" h="3046729">
                  <a:moveTo>
                    <a:pt x="0" y="3046475"/>
                  </a:moveTo>
                  <a:lnTo>
                    <a:pt x="11126724" y="3046475"/>
                  </a:lnTo>
                  <a:lnTo>
                    <a:pt x="11126724" y="0"/>
                  </a:lnTo>
                  <a:lnTo>
                    <a:pt x="0" y="0"/>
                  </a:lnTo>
                  <a:lnTo>
                    <a:pt x="0" y="304647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5779" y="3133152"/>
            <a:ext cx="10954385" cy="296735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indent="2540" algn="ctr">
              <a:lnSpc>
                <a:spcPct val="149600"/>
              </a:lnSpc>
              <a:spcBef>
                <a:spcPts val="170"/>
              </a:spcBef>
            </a:pPr>
            <a:r>
              <a:rPr sz="180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parle alors </a:t>
            </a:r>
            <a:r>
              <a:rPr sz="1800" spc="-10" dirty="0">
                <a:latin typeface="Arial"/>
                <a:cs typeface="Arial"/>
              </a:rPr>
              <a:t>de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« pré-étude ». </a:t>
            </a:r>
            <a:r>
              <a:rPr sz="1800" spc="-5" dirty="0">
                <a:latin typeface="Arial"/>
                <a:cs typeface="Arial"/>
              </a:rPr>
              <a:t>Cette pré-étude peut se construire sur </a:t>
            </a:r>
            <a:r>
              <a:rPr sz="1800" spc="-10" dirty="0">
                <a:latin typeface="Arial"/>
                <a:cs typeface="Arial"/>
              </a:rPr>
              <a:t>un </a:t>
            </a:r>
            <a:r>
              <a:rPr sz="1800" spc="-5" dirty="0">
                <a:latin typeface="Arial"/>
                <a:cs typeface="Arial"/>
              </a:rPr>
              <a:t>protocole du même </a:t>
            </a:r>
            <a:r>
              <a:rPr sz="1800" spc="-10" dirty="0">
                <a:latin typeface="Arial"/>
                <a:cs typeface="Arial"/>
              </a:rPr>
              <a:t>type </a:t>
            </a:r>
            <a:r>
              <a:rPr sz="1800" spc="-5" dirty="0">
                <a:latin typeface="Arial"/>
                <a:cs typeface="Arial"/>
              </a:rPr>
              <a:t>de  celui </a:t>
            </a:r>
            <a:r>
              <a:rPr sz="1800" spc="-10" dirty="0">
                <a:latin typeface="Arial"/>
                <a:cs typeface="Arial"/>
              </a:rPr>
              <a:t>envisagé </a:t>
            </a:r>
            <a:r>
              <a:rPr sz="1800" spc="-5" dirty="0">
                <a:latin typeface="Arial"/>
                <a:cs typeface="Arial"/>
              </a:rPr>
              <a:t>sur </a:t>
            </a:r>
            <a:r>
              <a:rPr sz="1800" dirty="0">
                <a:latin typeface="Arial"/>
                <a:cs typeface="Arial"/>
              </a:rPr>
              <a:t>le </a:t>
            </a:r>
            <a:r>
              <a:rPr sz="1800" spc="-5" dirty="0">
                <a:latin typeface="Arial"/>
                <a:cs typeface="Arial"/>
              </a:rPr>
              <a:t>plus </a:t>
            </a:r>
            <a:r>
              <a:rPr sz="1800" spc="-10" dirty="0">
                <a:latin typeface="Arial"/>
                <a:cs typeface="Arial"/>
              </a:rPr>
              <a:t>long </a:t>
            </a:r>
            <a:r>
              <a:rPr sz="1800" spc="-5" dirty="0">
                <a:latin typeface="Arial"/>
                <a:cs typeface="Arial"/>
              </a:rPr>
              <a:t>terme, mais </a:t>
            </a:r>
            <a:r>
              <a:rPr sz="1800" dirty="0">
                <a:latin typeface="Arial"/>
                <a:cs typeface="Arial"/>
              </a:rPr>
              <a:t>il </a:t>
            </a:r>
            <a:r>
              <a:rPr sz="1800" spc="-5" dirty="0">
                <a:latin typeface="Arial"/>
                <a:cs typeface="Arial"/>
              </a:rPr>
              <a:t>peut aussi être </a:t>
            </a:r>
            <a:r>
              <a:rPr sz="1800" spc="-10" dirty="0">
                <a:latin typeface="Arial"/>
                <a:cs typeface="Arial"/>
              </a:rPr>
              <a:t>différent. </a:t>
            </a:r>
            <a:r>
              <a:rPr sz="1800" spc="-5" dirty="0">
                <a:latin typeface="Arial"/>
                <a:cs typeface="Arial"/>
              </a:rPr>
              <a:t>Par </a:t>
            </a:r>
            <a:r>
              <a:rPr sz="1800" spc="-10" dirty="0">
                <a:latin typeface="Arial"/>
                <a:cs typeface="Arial"/>
              </a:rPr>
              <a:t>exemple, nous pouvons envisager  </a:t>
            </a:r>
            <a:r>
              <a:rPr sz="1800" spc="-5" dirty="0">
                <a:latin typeface="Arial"/>
                <a:cs typeface="Arial"/>
              </a:rPr>
              <a:t>un échantillonnage avec de </a:t>
            </a:r>
            <a:r>
              <a:rPr sz="1800" dirty="0">
                <a:latin typeface="Arial"/>
                <a:cs typeface="Arial"/>
              </a:rPr>
              <a:t>très </a:t>
            </a:r>
            <a:r>
              <a:rPr sz="1800" spc="-5" dirty="0">
                <a:latin typeface="Arial"/>
                <a:cs typeface="Arial"/>
              </a:rPr>
              <a:t>nombreuses sous-unités, mais prospectées assez brièvement pour avoir  une vision globale de la présence sur les </a:t>
            </a:r>
            <a:r>
              <a:rPr sz="1800" dirty="0">
                <a:latin typeface="Arial"/>
                <a:cs typeface="Arial"/>
              </a:rPr>
              <a:t>sites. </a:t>
            </a:r>
            <a:r>
              <a:rPr sz="1800" spc="-5" dirty="0">
                <a:latin typeface="Arial"/>
                <a:cs typeface="Arial"/>
              </a:rPr>
              <a:t>Au contraire, on peut envisager de construire un protocole  proche de celui </a:t>
            </a:r>
            <a:r>
              <a:rPr sz="1800" spc="-10" dirty="0">
                <a:latin typeface="Arial"/>
                <a:cs typeface="Arial"/>
              </a:rPr>
              <a:t>qui </a:t>
            </a:r>
            <a:r>
              <a:rPr sz="1800" spc="-5" dirty="0">
                <a:latin typeface="Arial"/>
                <a:cs typeface="Arial"/>
              </a:rPr>
              <a:t>sera mené </a:t>
            </a:r>
            <a:r>
              <a:rPr sz="1800" spc="-10" dirty="0">
                <a:latin typeface="Arial"/>
                <a:cs typeface="Arial"/>
              </a:rPr>
              <a:t>par </a:t>
            </a:r>
            <a:r>
              <a:rPr sz="1800" dirty="0">
                <a:latin typeface="Arial"/>
                <a:cs typeface="Arial"/>
              </a:rPr>
              <a:t>la </a:t>
            </a:r>
            <a:r>
              <a:rPr sz="1800" spc="-5" dirty="0">
                <a:latin typeface="Arial"/>
                <a:cs typeface="Arial"/>
              </a:rPr>
              <a:t>suite, afin d’obtenir </a:t>
            </a:r>
            <a:r>
              <a:rPr sz="1800" spc="-1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premières estimations et de calculer </a:t>
            </a:r>
            <a:r>
              <a:rPr sz="1800" spc="-10" dirty="0">
                <a:latin typeface="Arial"/>
                <a:cs typeface="Arial"/>
              </a:rPr>
              <a:t>quel effort  </a:t>
            </a:r>
            <a:r>
              <a:rPr sz="1800" spc="-5" dirty="0">
                <a:latin typeface="Arial"/>
                <a:cs typeface="Arial"/>
              </a:rPr>
              <a:t>il faudra fournir en </a:t>
            </a:r>
            <a:r>
              <a:rPr sz="1800" dirty="0">
                <a:latin typeface="Arial"/>
                <a:cs typeface="Arial"/>
              </a:rPr>
              <a:t>terme </a:t>
            </a:r>
            <a:r>
              <a:rPr sz="1800" spc="-10" dirty="0">
                <a:latin typeface="Arial"/>
                <a:cs typeface="Arial"/>
              </a:rPr>
              <a:t>d’échantillonnage </a:t>
            </a:r>
            <a:r>
              <a:rPr sz="1800" spc="-5" dirty="0">
                <a:latin typeface="Arial"/>
                <a:cs typeface="Arial"/>
              </a:rPr>
              <a:t>pour obtenir le degré de précision désiré (voir ci-dessous « </a:t>
            </a:r>
            <a:r>
              <a:rPr sz="1800" dirty="0">
                <a:latin typeface="Arial"/>
                <a:cs typeface="Arial"/>
              </a:rPr>
              <a:t>test  </a:t>
            </a:r>
            <a:r>
              <a:rPr sz="1800" spc="-5" dirty="0">
                <a:latin typeface="Arial"/>
                <a:cs typeface="Arial"/>
              </a:rPr>
              <a:t>de puissance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»).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249423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1135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12191999" y="0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938" y="433832"/>
            <a:ext cx="12047220" cy="1713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Conduire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des «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pré-études</a:t>
            </a:r>
            <a:r>
              <a:rPr sz="18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»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50000"/>
              </a:lnSpc>
              <a:spcBef>
                <a:spcPts val="1415"/>
              </a:spcBef>
            </a:pPr>
            <a:r>
              <a:rPr sz="1800" spc="-5" dirty="0">
                <a:latin typeface="Arial"/>
                <a:cs typeface="Arial"/>
              </a:rPr>
              <a:t>Lorsque l’espèce a </a:t>
            </a:r>
            <a:r>
              <a:rPr sz="1800" dirty="0">
                <a:latin typeface="Arial"/>
                <a:cs typeface="Arial"/>
              </a:rPr>
              <a:t>été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peu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étudiée </a:t>
            </a:r>
            <a:r>
              <a:rPr sz="1800" spc="-5" dirty="0">
                <a:latin typeface="Arial"/>
                <a:cs typeface="Arial"/>
              </a:rPr>
              <a:t>avant, sur le </a:t>
            </a:r>
            <a:r>
              <a:rPr sz="1800" dirty="0">
                <a:latin typeface="Arial"/>
                <a:cs typeface="Arial"/>
              </a:rPr>
              <a:t>site et/ou </a:t>
            </a:r>
            <a:r>
              <a:rPr sz="1800" spc="-5" dirty="0">
                <a:latin typeface="Arial"/>
                <a:cs typeface="Arial"/>
              </a:rPr>
              <a:t>que </a:t>
            </a:r>
            <a:r>
              <a:rPr sz="1800" dirty="0">
                <a:latin typeface="Arial"/>
                <a:cs typeface="Arial"/>
              </a:rPr>
              <a:t>son </a:t>
            </a:r>
            <a:r>
              <a:rPr sz="1800" spc="-5" dirty="0">
                <a:latin typeface="Arial"/>
                <a:cs typeface="Arial"/>
              </a:rPr>
              <a:t>écologie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mal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connue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il conviendra  d’envisager de décaler le protocole définitif d’un an au moins (période d’exploration </a:t>
            </a:r>
            <a:r>
              <a:rPr sz="1800" dirty="0">
                <a:latin typeface="Arial"/>
                <a:cs typeface="Arial"/>
              </a:rPr>
              <a:t>), </a:t>
            </a:r>
            <a:r>
              <a:rPr sz="1800" spc="-5" dirty="0">
                <a:latin typeface="Arial"/>
                <a:cs typeface="Arial"/>
              </a:rPr>
              <a:t>le temps d’acquérir le minimum  de connaissances nécessaires à la construction d'un protocole</a:t>
            </a:r>
            <a:r>
              <a:rPr sz="1800" spc="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pertinent.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4779" y="2377439"/>
            <a:ext cx="588645" cy="1059815"/>
            <a:chOff x="144779" y="2377439"/>
            <a:chExt cx="588645" cy="1059815"/>
          </a:xfrm>
        </p:grpSpPr>
        <p:sp>
          <p:nvSpPr>
            <p:cNvPr id="10" name="object 10"/>
            <p:cNvSpPr/>
            <p:nvPr/>
          </p:nvSpPr>
          <p:spPr>
            <a:xfrm>
              <a:off x="150876" y="2383535"/>
              <a:ext cx="576580" cy="1047750"/>
            </a:xfrm>
            <a:custGeom>
              <a:avLst/>
              <a:gdLst/>
              <a:ahLst/>
              <a:cxnLst/>
              <a:rect l="l" t="t" r="r" b="b"/>
              <a:pathLst>
                <a:path w="576580" h="1047750">
                  <a:moveTo>
                    <a:pt x="576072" y="0"/>
                  </a:moveTo>
                  <a:lnTo>
                    <a:pt x="526770" y="1549"/>
                  </a:lnTo>
                  <a:lnTo>
                    <a:pt x="477850" y="6223"/>
                  </a:lnTo>
                  <a:lnTo>
                    <a:pt x="423621" y="15062"/>
                  </a:lnTo>
                  <a:lnTo>
                    <a:pt x="371754" y="27406"/>
                  </a:lnTo>
                  <a:lnTo>
                    <a:pt x="322414" y="43053"/>
                  </a:lnTo>
                  <a:lnTo>
                    <a:pt x="275805" y="61810"/>
                  </a:lnTo>
                  <a:lnTo>
                    <a:pt x="232143" y="83439"/>
                  </a:lnTo>
                  <a:lnTo>
                    <a:pt x="191604" y="107772"/>
                  </a:lnTo>
                  <a:lnTo>
                    <a:pt x="154393" y="134581"/>
                  </a:lnTo>
                  <a:lnTo>
                    <a:pt x="120700" y="163677"/>
                  </a:lnTo>
                  <a:lnTo>
                    <a:pt x="90716" y="194843"/>
                  </a:lnTo>
                  <a:lnTo>
                    <a:pt x="64668" y="227876"/>
                  </a:lnTo>
                  <a:lnTo>
                    <a:pt x="42722" y="262585"/>
                  </a:lnTo>
                  <a:lnTo>
                    <a:pt x="25082" y="298742"/>
                  </a:lnTo>
                  <a:lnTo>
                    <a:pt x="11950" y="336156"/>
                  </a:lnTo>
                  <a:lnTo>
                    <a:pt x="5930" y="363664"/>
                  </a:lnTo>
                  <a:lnTo>
                    <a:pt x="5930" y="479628"/>
                  </a:lnTo>
                  <a:lnTo>
                    <a:pt x="2679" y="463156"/>
                  </a:lnTo>
                  <a:lnTo>
                    <a:pt x="2387" y="458787"/>
                  </a:lnTo>
                  <a:lnTo>
                    <a:pt x="5930" y="479628"/>
                  </a:lnTo>
                  <a:lnTo>
                    <a:pt x="5930" y="363664"/>
                  </a:lnTo>
                  <a:lnTo>
                    <a:pt x="3530" y="374624"/>
                  </a:lnTo>
                  <a:lnTo>
                    <a:pt x="0" y="413943"/>
                  </a:lnTo>
                  <a:lnTo>
                    <a:pt x="800" y="434594"/>
                  </a:lnTo>
                  <a:lnTo>
                    <a:pt x="0" y="422275"/>
                  </a:lnTo>
                  <a:lnTo>
                    <a:pt x="0" y="566293"/>
                  </a:lnTo>
                  <a:lnTo>
                    <a:pt x="2679" y="607174"/>
                  </a:lnTo>
                  <a:lnTo>
                    <a:pt x="10579" y="647090"/>
                  </a:lnTo>
                  <a:lnTo>
                    <a:pt x="23482" y="685838"/>
                  </a:lnTo>
                  <a:lnTo>
                    <a:pt x="41160" y="723201"/>
                  </a:lnTo>
                  <a:lnTo>
                    <a:pt x="63385" y="758990"/>
                  </a:lnTo>
                  <a:lnTo>
                    <a:pt x="89954" y="792975"/>
                  </a:lnTo>
                  <a:lnTo>
                    <a:pt x="120637" y="824966"/>
                  </a:lnTo>
                  <a:lnTo>
                    <a:pt x="155219" y="854735"/>
                  </a:lnTo>
                  <a:lnTo>
                    <a:pt x="193459" y="882091"/>
                  </a:lnTo>
                  <a:lnTo>
                    <a:pt x="235165" y="906818"/>
                  </a:lnTo>
                  <a:lnTo>
                    <a:pt x="280098" y="928700"/>
                  </a:lnTo>
                  <a:lnTo>
                    <a:pt x="328028" y="947547"/>
                  </a:lnTo>
                  <a:lnTo>
                    <a:pt x="378752" y="963117"/>
                  </a:lnTo>
                  <a:lnTo>
                    <a:pt x="432054" y="975233"/>
                  </a:lnTo>
                  <a:lnTo>
                    <a:pt x="432054" y="1047242"/>
                  </a:lnTo>
                  <a:lnTo>
                    <a:pt x="576072" y="916686"/>
                  </a:lnTo>
                  <a:lnTo>
                    <a:pt x="432054" y="759206"/>
                  </a:lnTo>
                  <a:lnTo>
                    <a:pt x="432054" y="831215"/>
                  </a:lnTo>
                  <a:lnTo>
                    <a:pt x="378752" y="819099"/>
                  </a:lnTo>
                  <a:lnTo>
                    <a:pt x="328028" y="803529"/>
                  </a:lnTo>
                  <a:lnTo>
                    <a:pt x="280098" y="784682"/>
                  </a:lnTo>
                  <a:lnTo>
                    <a:pt x="235165" y="762800"/>
                  </a:lnTo>
                  <a:lnTo>
                    <a:pt x="193459" y="738073"/>
                  </a:lnTo>
                  <a:lnTo>
                    <a:pt x="155219" y="710717"/>
                  </a:lnTo>
                  <a:lnTo>
                    <a:pt x="120637" y="680948"/>
                  </a:lnTo>
                  <a:lnTo>
                    <a:pt x="89954" y="648957"/>
                  </a:lnTo>
                  <a:lnTo>
                    <a:pt x="63385" y="614972"/>
                  </a:lnTo>
                  <a:lnTo>
                    <a:pt x="41160" y="579183"/>
                  </a:lnTo>
                  <a:lnTo>
                    <a:pt x="23482" y="541820"/>
                  </a:lnTo>
                  <a:lnTo>
                    <a:pt x="10579" y="503072"/>
                  </a:lnTo>
                  <a:lnTo>
                    <a:pt x="8674" y="493483"/>
                  </a:lnTo>
                  <a:lnTo>
                    <a:pt x="20497" y="454558"/>
                  </a:lnTo>
                  <a:lnTo>
                    <a:pt x="37414" y="416445"/>
                  </a:lnTo>
                  <a:lnTo>
                    <a:pt x="58902" y="380123"/>
                  </a:lnTo>
                  <a:lnTo>
                    <a:pt x="84709" y="345757"/>
                  </a:lnTo>
                  <a:lnTo>
                    <a:pt x="114554" y="313512"/>
                  </a:lnTo>
                  <a:lnTo>
                    <a:pt x="148170" y="283540"/>
                  </a:lnTo>
                  <a:lnTo>
                    <a:pt x="185280" y="256032"/>
                  </a:lnTo>
                  <a:lnTo>
                    <a:pt x="225628" y="231127"/>
                  </a:lnTo>
                  <a:lnTo>
                    <a:pt x="268947" y="209016"/>
                  </a:lnTo>
                  <a:lnTo>
                    <a:pt x="314960" y="189852"/>
                  </a:lnTo>
                  <a:lnTo>
                    <a:pt x="363397" y="173799"/>
                  </a:lnTo>
                  <a:lnTo>
                    <a:pt x="413994" y="161023"/>
                  </a:lnTo>
                  <a:lnTo>
                    <a:pt x="466483" y="151688"/>
                  </a:lnTo>
                  <a:lnTo>
                    <a:pt x="520598" y="145973"/>
                  </a:lnTo>
                  <a:lnTo>
                    <a:pt x="576072" y="144018"/>
                  </a:lnTo>
                  <a:lnTo>
                    <a:pt x="5760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875" y="2383535"/>
              <a:ext cx="576580" cy="1047750"/>
            </a:xfrm>
            <a:custGeom>
              <a:avLst/>
              <a:gdLst/>
              <a:ahLst/>
              <a:cxnLst/>
              <a:rect l="l" t="t" r="r" b="b"/>
              <a:pathLst>
                <a:path w="576580" h="1047750">
                  <a:moveTo>
                    <a:pt x="0" y="422275"/>
                  </a:moveTo>
                  <a:lnTo>
                    <a:pt x="2683" y="463149"/>
                  </a:lnTo>
                  <a:lnTo>
                    <a:pt x="10585" y="503064"/>
                  </a:lnTo>
                  <a:lnTo>
                    <a:pt x="23486" y="541810"/>
                  </a:lnTo>
                  <a:lnTo>
                    <a:pt x="41163" y="579181"/>
                  </a:lnTo>
                  <a:lnTo>
                    <a:pt x="63397" y="614965"/>
                  </a:lnTo>
                  <a:lnTo>
                    <a:pt x="89965" y="648955"/>
                  </a:lnTo>
                  <a:lnTo>
                    <a:pt x="120648" y="680942"/>
                  </a:lnTo>
                  <a:lnTo>
                    <a:pt x="155224" y="710716"/>
                  </a:lnTo>
                  <a:lnTo>
                    <a:pt x="193471" y="738070"/>
                  </a:lnTo>
                  <a:lnTo>
                    <a:pt x="235170" y="762794"/>
                  </a:lnTo>
                  <a:lnTo>
                    <a:pt x="280098" y="784679"/>
                  </a:lnTo>
                  <a:lnTo>
                    <a:pt x="328036" y="803517"/>
                  </a:lnTo>
                  <a:lnTo>
                    <a:pt x="378761" y="819098"/>
                  </a:lnTo>
                  <a:lnTo>
                    <a:pt x="432053" y="831214"/>
                  </a:lnTo>
                  <a:lnTo>
                    <a:pt x="432053" y="759205"/>
                  </a:lnTo>
                  <a:lnTo>
                    <a:pt x="576072" y="916686"/>
                  </a:lnTo>
                  <a:lnTo>
                    <a:pt x="432053" y="1047241"/>
                  </a:lnTo>
                  <a:lnTo>
                    <a:pt x="432053" y="975233"/>
                  </a:lnTo>
                  <a:lnTo>
                    <a:pt x="378761" y="963116"/>
                  </a:lnTo>
                  <a:lnTo>
                    <a:pt x="328036" y="947535"/>
                  </a:lnTo>
                  <a:lnTo>
                    <a:pt x="280098" y="928697"/>
                  </a:lnTo>
                  <a:lnTo>
                    <a:pt x="235170" y="906812"/>
                  </a:lnTo>
                  <a:lnTo>
                    <a:pt x="193471" y="882088"/>
                  </a:lnTo>
                  <a:lnTo>
                    <a:pt x="155224" y="854734"/>
                  </a:lnTo>
                  <a:lnTo>
                    <a:pt x="120648" y="824960"/>
                  </a:lnTo>
                  <a:lnTo>
                    <a:pt x="89965" y="792973"/>
                  </a:lnTo>
                  <a:lnTo>
                    <a:pt x="63397" y="758983"/>
                  </a:lnTo>
                  <a:lnTo>
                    <a:pt x="41163" y="723199"/>
                  </a:lnTo>
                  <a:lnTo>
                    <a:pt x="23486" y="685828"/>
                  </a:lnTo>
                  <a:lnTo>
                    <a:pt x="10585" y="647082"/>
                  </a:lnTo>
                  <a:lnTo>
                    <a:pt x="2683" y="607167"/>
                  </a:lnTo>
                  <a:lnTo>
                    <a:pt x="0" y="566292"/>
                  </a:lnTo>
                  <a:lnTo>
                    <a:pt x="0" y="422275"/>
                  </a:lnTo>
                  <a:lnTo>
                    <a:pt x="2637" y="381613"/>
                  </a:lnTo>
                  <a:lnTo>
                    <a:pt x="10387" y="342045"/>
                  </a:lnTo>
                  <a:lnTo>
                    <a:pt x="23009" y="303745"/>
                  </a:lnTo>
                  <a:lnTo>
                    <a:pt x="40261" y="266891"/>
                  </a:lnTo>
                  <a:lnTo>
                    <a:pt x="61903" y="231661"/>
                  </a:lnTo>
                  <a:lnTo>
                    <a:pt x="87691" y="198232"/>
                  </a:lnTo>
                  <a:lnTo>
                    <a:pt x="117387" y="166780"/>
                  </a:lnTo>
                  <a:lnTo>
                    <a:pt x="150747" y="137483"/>
                  </a:lnTo>
                  <a:lnTo>
                    <a:pt x="187530" y="110517"/>
                  </a:lnTo>
                  <a:lnTo>
                    <a:pt x="227495" y="86061"/>
                  </a:lnTo>
                  <a:lnTo>
                    <a:pt x="270401" y="64291"/>
                  </a:lnTo>
                  <a:lnTo>
                    <a:pt x="316006" y="45385"/>
                  </a:lnTo>
                  <a:lnTo>
                    <a:pt x="364069" y="29518"/>
                  </a:lnTo>
                  <a:lnTo>
                    <a:pt x="414349" y="16870"/>
                  </a:lnTo>
                  <a:lnTo>
                    <a:pt x="466603" y="7615"/>
                  </a:lnTo>
                  <a:lnTo>
                    <a:pt x="520591" y="1933"/>
                  </a:lnTo>
                  <a:lnTo>
                    <a:pt x="576072" y="0"/>
                  </a:lnTo>
                  <a:lnTo>
                    <a:pt x="576072" y="144017"/>
                  </a:lnTo>
                  <a:lnTo>
                    <a:pt x="520606" y="145961"/>
                  </a:lnTo>
                  <a:lnTo>
                    <a:pt x="466494" y="151681"/>
                  </a:lnTo>
                  <a:lnTo>
                    <a:pt x="414004" y="161011"/>
                  </a:lnTo>
                  <a:lnTo>
                    <a:pt x="363404" y="173786"/>
                  </a:lnTo>
                  <a:lnTo>
                    <a:pt x="314964" y="189841"/>
                  </a:lnTo>
                  <a:lnTo>
                    <a:pt x="268952" y="209009"/>
                  </a:lnTo>
                  <a:lnTo>
                    <a:pt x="225637" y="231125"/>
                  </a:lnTo>
                  <a:lnTo>
                    <a:pt x="185287" y="256023"/>
                  </a:lnTo>
                  <a:lnTo>
                    <a:pt x="148171" y="283537"/>
                  </a:lnTo>
                  <a:lnTo>
                    <a:pt x="114557" y="313501"/>
                  </a:lnTo>
                  <a:lnTo>
                    <a:pt x="84715" y="345751"/>
                  </a:lnTo>
                  <a:lnTo>
                    <a:pt x="58913" y="380120"/>
                  </a:lnTo>
                  <a:lnTo>
                    <a:pt x="37419" y="416442"/>
                  </a:lnTo>
                  <a:lnTo>
                    <a:pt x="20503" y="454552"/>
                  </a:lnTo>
                  <a:lnTo>
                    <a:pt x="8432" y="49428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0727"/>
            <a:ext cx="12192000" cy="2308860"/>
          </a:xfrm>
          <a:custGeom>
            <a:avLst/>
            <a:gdLst/>
            <a:ahLst/>
            <a:cxnLst/>
            <a:rect l="l" t="t" r="r" b="b"/>
            <a:pathLst>
              <a:path w="12192000" h="2308860">
                <a:moveTo>
                  <a:pt x="0" y="2308860"/>
                </a:moveTo>
                <a:lnTo>
                  <a:pt x="12192000" y="2308860"/>
                </a:lnTo>
                <a:lnTo>
                  <a:pt x="12192000" y="0"/>
                </a:lnTo>
                <a:lnTo>
                  <a:pt x="0" y="0"/>
                </a:lnTo>
                <a:lnTo>
                  <a:pt x="0" y="23088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93039"/>
            <a:ext cx="12033885" cy="256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Construire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des tests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de</a:t>
            </a:r>
            <a:r>
              <a:rPr sz="1800" b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puissance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200000"/>
              </a:lnSpc>
              <a:spcBef>
                <a:spcPts val="515"/>
              </a:spcBef>
            </a:pPr>
            <a:r>
              <a:rPr sz="1800" spc="-5" dirty="0">
                <a:latin typeface="Arial"/>
                <a:cs typeface="Arial"/>
              </a:rPr>
              <a:t>C’est un outil qui permet d’optimiser le temps de terrain. Leur usage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5" dirty="0">
                <a:latin typeface="Arial"/>
                <a:cs typeface="Arial"/>
              </a:rPr>
              <a:t>encore assez limité en écologie bien qu’ils  apportent des informations essentielles dans les étapes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5" dirty="0">
                <a:latin typeface="Arial"/>
                <a:cs typeface="Arial"/>
              </a:rPr>
              <a:t>construction </a:t>
            </a:r>
            <a:r>
              <a:rPr sz="180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protocoles. </a:t>
            </a:r>
            <a:r>
              <a:rPr sz="1800" dirty="0">
                <a:latin typeface="Arial"/>
                <a:cs typeface="Arial"/>
              </a:rPr>
              <a:t>Le test </a:t>
            </a:r>
            <a:r>
              <a:rPr sz="1800" spc="-5" dirty="0">
                <a:latin typeface="Arial"/>
                <a:cs typeface="Arial"/>
              </a:rPr>
              <a:t>de puissance consiste  à utiliser les informations </a:t>
            </a:r>
            <a:r>
              <a:rPr sz="1800" dirty="0">
                <a:latin typeface="Arial"/>
                <a:cs typeface="Arial"/>
              </a:rPr>
              <a:t>déjà </a:t>
            </a:r>
            <a:r>
              <a:rPr sz="1800" spc="-5" dirty="0">
                <a:latin typeface="Arial"/>
                <a:cs typeface="Arial"/>
              </a:rPr>
              <a:t>disponibles </a:t>
            </a:r>
            <a:r>
              <a:rPr sz="1800" dirty="0">
                <a:latin typeface="Arial"/>
                <a:cs typeface="Arial"/>
              </a:rPr>
              <a:t>sur </a:t>
            </a:r>
            <a:r>
              <a:rPr sz="1800" spc="-5" dirty="0">
                <a:latin typeface="Arial"/>
                <a:cs typeface="Arial"/>
              </a:rPr>
              <a:t>l’espèce, </a:t>
            </a:r>
            <a:r>
              <a:rPr sz="1800" dirty="0">
                <a:latin typeface="Arial"/>
                <a:cs typeface="Arial"/>
              </a:rPr>
              <a:t>soit </a:t>
            </a:r>
            <a:r>
              <a:rPr sz="1800" spc="-5" dirty="0">
                <a:latin typeface="Arial"/>
                <a:cs typeface="Arial"/>
              </a:rPr>
              <a:t>par la bibliographie mais idéalement les données issues  de pré-étude, </a:t>
            </a:r>
            <a:r>
              <a:rPr sz="1800" spc="-10" dirty="0">
                <a:latin typeface="Arial"/>
                <a:cs typeface="Arial"/>
              </a:rPr>
              <a:t>pour </a:t>
            </a:r>
            <a:r>
              <a:rPr sz="1800" spc="-5" dirty="0">
                <a:latin typeface="Arial"/>
                <a:cs typeface="Arial"/>
              </a:rPr>
              <a:t>simuler/générer </a:t>
            </a:r>
            <a:r>
              <a:rPr sz="1800" spc="-1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faux </a:t>
            </a:r>
            <a:r>
              <a:rPr sz="1800" spc="-10" dirty="0">
                <a:latin typeface="Arial"/>
                <a:cs typeface="Arial"/>
              </a:rPr>
              <a:t>jeux </a:t>
            </a:r>
            <a:r>
              <a:rPr sz="1800" spc="-5" dirty="0">
                <a:latin typeface="Arial"/>
                <a:cs typeface="Arial"/>
              </a:rPr>
              <a:t>de </a:t>
            </a:r>
            <a:r>
              <a:rPr sz="1800" spc="-10" dirty="0">
                <a:latin typeface="Arial"/>
                <a:cs typeface="Arial"/>
              </a:rPr>
              <a:t>données </a:t>
            </a:r>
            <a:r>
              <a:rPr sz="1800" spc="-5" dirty="0">
                <a:latin typeface="Arial"/>
                <a:cs typeface="Arial"/>
              </a:rPr>
              <a:t>avec </a:t>
            </a:r>
            <a:r>
              <a:rPr sz="1800" spc="-1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échantillons de tailles</a:t>
            </a:r>
            <a:r>
              <a:rPr sz="1800" spc="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croissantes.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899914"/>
            <a:ext cx="12192000" cy="2862580"/>
          </a:xfrm>
          <a:custGeom>
            <a:avLst/>
            <a:gdLst/>
            <a:ahLst/>
            <a:cxnLst/>
            <a:rect l="l" t="t" r="r" b="b"/>
            <a:pathLst>
              <a:path w="12192000" h="2862579">
                <a:moveTo>
                  <a:pt x="0" y="2862072"/>
                </a:moveTo>
                <a:lnTo>
                  <a:pt x="12192000" y="2862072"/>
                </a:lnTo>
                <a:lnTo>
                  <a:pt x="12192000" y="0"/>
                </a:lnTo>
                <a:lnTo>
                  <a:pt x="0" y="0"/>
                </a:lnTo>
                <a:lnTo>
                  <a:pt x="0" y="28620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3558920"/>
            <a:ext cx="12034520" cy="305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Analyser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les données</a:t>
            </a:r>
            <a:r>
              <a:rPr sz="1800" b="1" u="heavy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régulièrement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200000"/>
              </a:lnSpc>
              <a:spcBef>
                <a:spcPts val="75"/>
              </a:spcBef>
            </a:pPr>
            <a:r>
              <a:rPr sz="1800" spc="-20" dirty="0">
                <a:latin typeface="Arial"/>
                <a:cs typeface="Arial"/>
              </a:rPr>
              <a:t>L’examen </a:t>
            </a:r>
            <a:r>
              <a:rPr sz="1800" spc="-5" dirty="0">
                <a:latin typeface="Arial"/>
                <a:cs typeface="Arial"/>
              </a:rPr>
              <a:t>des données au </a:t>
            </a:r>
            <a:r>
              <a:rPr sz="1800" dirty="0">
                <a:latin typeface="Arial"/>
                <a:cs typeface="Arial"/>
              </a:rPr>
              <a:t>fur </a:t>
            </a:r>
            <a:r>
              <a:rPr sz="1800" spc="-5" dirty="0">
                <a:latin typeface="Arial"/>
                <a:cs typeface="Arial"/>
              </a:rPr>
              <a:t>et à mesure peut informer sur l’adéquation du protocole. Par exemple, en intersaison </a:t>
            </a:r>
            <a:r>
              <a:rPr sz="1800" spc="-10" dirty="0">
                <a:latin typeface="Arial"/>
                <a:cs typeface="Arial"/>
              </a:rPr>
              <a:t>il  </a:t>
            </a:r>
            <a:r>
              <a:rPr sz="1800" spc="-5" dirty="0">
                <a:latin typeface="Arial"/>
                <a:cs typeface="Arial"/>
              </a:rPr>
              <a:t>n’est pas rare que </a:t>
            </a:r>
            <a:r>
              <a:rPr sz="1800" dirty="0">
                <a:latin typeface="Arial"/>
                <a:cs typeface="Arial"/>
              </a:rPr>
              <a:t>les </a:t>
            </a:r>
            <a:r>
              <a:rPr sz="1800" spc="-5" dirty="0">
                <a:latin typeface="Arial"/>
                <a:cs typeface="Arial"/>
              </a:rPr>
              <a:t>conditions changent sur le terrain. Un protocole qui était pertinent les premières années </a:t>
            </a:r>
            <a:r>
              <a:rPr sz="1800" dirty="0">
                <a:latin typeface="Arial"/>
                <a:cs typeface="Arial"/>
              </a:rPr>
              <a:t>de  </a:t>
            </a:r>
            <a:r>
              <a:rPr sz="1800" spc="-5" dirty="0">
                <a:latin typeface="Arial"/>
                <a:cs typeface="Arial"/>
              </a:rPr>
              <a:t>l’étude </a:t>
            </a:r>
            <a:r>
              <a:rPr sz="1800" spc="-10" dirty="0">
                <a:latin typeface="Arial"/>
                <a:cs typeface="Arial"/>
              </a:rPr>
              <a:t>peut </a:t>
            </a:r>
            <a:r>
              <a:rPr sz="1800" dirty="0">
                <a:latin typeface="Arial"/>
                <a:cs typeface="Arial"/>
              </a:rPr>
              <a:t>ne </a:t>
            </a:r>
            <a:r>
              <a:rPr sz="1800" spc="-10" dirty="0">
                <a:latin typeface="Arial"/>
                <a:cs typeface="Arial"/>
              </a:rPr>
              <a:t>plus </a:t>
            </a:r>
            <a:r>
              <a:rPr sz="1800" spc="-5" dirty="0">
                <a:latin typeface="Arial"/>
                <a:cs typeface="Arial"/>
              </a:rPr>
              <a:t>l’être. Attendre la </a:t>
            </a:r>
            <a:r>
              <a:rPr sz="1800" dirty="0">
                <a:latin typeface="Arial"/>
                <a:cs typeface="Arial"/>
              </a:rPr>
              <a:t>fin de </a:t>
            </a:r>
            <a:r>
              <a:rPr sz="1800" spc="-5" dirty="0">
                <a:latin typeface="Arial"/>
                <a:cs typeface="Arial"/>
              </a:rPr>
              <a:t>l’étude, notamment quand elle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5" dirty="0">
                <a:latin typeface="Arial"/>
                <a:cs typeface="Arial"/>
              </a:rPr>
              <a:t>menée sur plusieurs années, </a:t>
            </a:r>
            <a:r>
              <a:rPr sz="1800" spc="-10" dirty="0">
                <a:latin typeface="Arial"/>
                <a:cs typeface="Arial"/>
              </a:rPr>
              <a:t>pour  </a:t>
            </a:r>
            <a:r>
              <a:rPr sz="1800" spc="-5" dirty="0">
                <a:latin typeface="Arial"/>
                <a:cs typeface="Arial"/>
              </a:rPr>
              <a:t>analyser les données revient souvent prendre un risque inutile car le </a:t>
            </a:r>
            <a:r>
              <a:rPr sz="1800" dirty="0">
                <a:latin typeface="Arial"/>
                <a:cs typeface="Arial"/>
              </a:rPr>
              <a:t>temps </a:t>
            </a:r>
            <a:r>
              <a:rPr sz="1800" spc="-5" dirty="0">
                <a:latin typeface="Arial"/>
                <a:cs typeface="Arial"/>
              </a:rPr>
              <a:t>d’analyse </a:t>
            </a:r>
            <a:r>
              <a:rPr sz="1800" dirty="0">
                <a:latin typeface="Arial"/>
                <a:cs typeface="Arial"/>
              </a:rPr>
              <a:t>des </a:t>
            </a:r>
            <a:r>
              <a:rPr sz="1800" spc="-5" dirty="0">
                <a:latin typeface="Arial"/>
                <a:cs typeface="Arial"/>
              </a:rPr>
              <a:t>données </a:t>
            </a:r>
            <a:r>
              <a:rPr sz="1800" dirty="0">
                <a:latin typeface="Arial"/>
                <a:cs typeface="Arial"/>
              </a:rPr>
              <a:t>est </a:t>
            </a:r>
            <a:r>
              <a:rPr sz="1800" spc="-5" dirty="0">
                <a:latin typeface="Arial"/>
                <a:cs typeface="Arial"/>
              </a:rPr>
              <a:t>souvent bien  moindre que celui nécessaire sur le terrain pour collecter les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données.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89991"/>
            <a:ext cx="12031980" cy="222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u="heavy" spc="-4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Ajustement/ </a:t>
            </a: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modification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d’un</a:t>
            </a:r>
            <a:r>
              <a:rPr sz="1800" b="1" u="heavy" spc="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protocole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2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Lorsque l’on constate en cours </a:t>
            </a:r>
            <a:r>
              <a:rPr sz="1800" spc="-10" dirty="0">
                <a:latin typeface="Arial"/>
                <a:cs typeface="Arial"/>
              </a:rPr>
              <a:t>d’étude </a:t>
            </a:r>
            <a:r>
              <a:rPr sz="1800" dirty="0">
                <a:latin typeface="Arial"/>
                <a:cs typeface="Arial"/>
              </a:rPr>
              <a:t>que le </a:t>
            </a:r>
            <a:r>
              <a:rPr sz="1800" spc="-5" dirty="0">
                <a:latin typeface="Arial"/>
                <a:cs typeface="Arial"/>
              </a:rPr>
              <a:t>protocole n’est pas, ou n’est plus </a:t>
            </a:r>
            <a:r>
              <a:rPr sz="1800" dirty="0">
                <a:latin typeface="Arial"/>
                <a:cs typeface="Arial"/>
              </a:rPr>
              <a:t>optimal, </a:t>
            </a:r>
            <a:r>
              <a:rPr sz="1800" spc="-5" dirty="0">
                <a:latin typeface="Arial"/>
                <a:cs typeface="Arial"/>
              </a:rPr>
              <a:t>soit parce que </a:t>
            </a:r>
            <a:r>
              <a:rPr sz="1800" dirty="0">
                <a:latin typeface="Arial"/>
                <a:cs typeface="Arial"/>
              </a:rPr>
              <a:t>la </a:t>
            </a:r>
            <a:r>
              <a:rPr sz="1800" spc="-5" dirty="0">
                <a:latin typeface="Arial"/>
                <a:cs typeface="Arial"/>
              </a:rPr>
              <a:t>population et  le </a:t>
            </a:r>
            <a:r>
              <a:rPr sz="1800" dirty="0">
                <a:latin typeface="Arial"/>
                <a:cs typeface="Arial"/>
              </a:rPr>
              <a:t>site </a:t>
            </a:r>
            <a:r>
              <a:rPr sz="1800" spc="-5" dirty="0">
                <a:latin typeface="Arial"/>
                <a:cs typeface="Arial"/>
              </a:rPr>
              <a:t>ont changé, soit parce que les questions ont changé ou soit parce que </a:t>
            </a:r>
            <a:r>
              <a:rPr sz="1800" dirty="0">
                <a:latin typeface="Arial"/>
                <a:cs typeface="Arial"/>
              </a:rPr>
              <a:t>les </a:t>
            </a:r>
            <a:r>
              <a:rPr sz="1800" spc="-5" dirty="0">
                <a:latin typeface="Arial"/>
                <a:cs typeface="Arial"/>
              </a:rPr>
              <a:t>méthodes disponibles ont évolué,  alors il est possible de modifier le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protocole.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8083" y="3564635"/>
            <a:ext cx="6096000" cy="175450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7305" rIns="0" bIns="0" rtlCol="0">
            <a:spAutoFit/>
          </a:bodyPr>
          <a:lstStyle/>
          <a:p>
            <a:pPr marL="92075" marR="82550" algn="just">
              <a:lnSpc>
                <a:spcPts val="3240"/>
              </a:lnSpc>
              <a:spcBef>
                <a:spcPts val="215"/>
              </a:spcBef>
            </a:pPr>
            <a:r>
              <a:rPr sz="1800" dirty="0">
                <a:latin typeface="Arial"/>
                <a:cs typeface="Arial"/>
              </a:rPr>
              <a:t>Il </a:t>
            </a:r>
            <a:r>
              <a:rPr sz="1800" spc="-5" dirty="0">
                <a:latin typeface="Arial"/>
                <a:cs typeface="Arial"/>
              </a:rPr>
              <a:t>faudra tenter de conduire pendant un certain temps  l’ancien et le nouveau protocole en parallèle, de manière  à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déterminer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les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données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collectées</a:t>
            </a:r>
            <a:r>
              <a:rPr sz="1800" spc="2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par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les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deux</a:t>
            </a:r>
            <a:endParaRPr sz="1800">
              <a:latin typeface="Arial"/>
              <a:cs typeface="Arial"/>
            </a:endParaRPr>
          </a:p>
          <a:p>
            <a:pPr marL="92075" algn="just">
              <a:lnSpc>
                <a:spcPct val="100000"/>
              </a:lnSpc>
              <a:spcBef>
                <a:spcPts val="790"/>
              </a:spcBef>
            </a:pPr>
            <a:r>
              <a:rPr sz="1800" spc="-5" dirty="0">
                <a:latin typeface="Arial"/>
                <a:cs typeface="Arial"/>
              </a:rPr>
              <a:t>protocoles peuvent être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comparées.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45211" y="2732658"/>
            <a:ext cx="1031875" cy="1339215"/>
            <a:chOff x="1845211" y="2732658"/>
            <a:chExt cx="1031875" cy="1339215"/>
          </a:xfrm>
        </p:grpSpPr>
        <p:sp>
          <p:nvSpPr>
            <p:cNvPr id="5" name="object 5"/>
            <p:cNvSpPr/>
            <p:nvPr/>
          </p:nvSpPr>
          <p:spPr>
            <a:xfrm>
              <a:off x="1851609" y="2739008"/>
              <a:ext cx="1019175" cy="1326515"/>
            </a:xfrm>
            <a:custGeom>
              <a:avLst/>
              <a:gdLst/>
              <a:ahLst/>
              <a:cxnLst/>
              <a:rect l="l" t="t" r="r" b="b"/>
              <a:pathLst>
                <a:path w="1019175" h="1326514">
                  <a:moveTo>
                    <a:pt x="1018971" y="1114044"/>
                  </a:moveTo>
                  <a:lnTo>
                    <a:pt x="780084" y="1044321"/>
                  </a:lnTo>
                  <a:lnTo>
                    <a:pt x="823899" y="1114806"/>
                  </a:lnTo>
                  <a:lnTo>
                    <a:pt x="776122" y="1128915"/>
                  </a:lnTo>
                  <a:lnTo>
                    <a:pt x="728192" y="1139456"/>
                  </a:lnTo>
                  <a:lnTo>
                    <a:pt x="680313" y="1146505"/>
                  </a:lnTo>
                  <a:lnTo>
                    <a:pt x="632637" y="1150124"/>
                  </a:lnTo>
                  <a:lnTo>
                    <a:pt x="585355" y="1150353"/>
                  </a:lnTo>
                  <a:lnTo>
                    <a:pt x="538645" y="1147267"/>
                  </a:lnTo>
                  <a:lnTo>
                    <a:pt x="492671" y="1140929"/>
                  </a:lnTo>
                  <a:lnTo>
                    <a:pt x="447624" y="1131379"/>
                  </a:lnTo>
                  <a:lnTo>
                    <a:pt x="403669" y="1118679"/>
                  </a:lnTo>
                  <a:lnTo>
                    <a:pt x="360984" y="1102906"/>
                  </a:lnTo>
                  <a:lnTo>
                    <a:pt x="319760" y="1084097"/>
                  </a:lnTo>
                  <a:lnTo>
                    <a:pt x="280174" y="1062329"/>
                  </a:lnTo>
                  <a:lnTo>
                    <a:pt x="242392" y="1037640"/>
                  </a:lnTo>
                  <a:lnTo>
                    <a:pt x="206590" y="1010107"/>
                  </a:lnTo>
                  <a:lnTo>
                    <a:pt x="172948" y="979779"/>
                  </a:lnTo>
                  <a:lnTo>
                    <a:pt x="141655" y="946721"/>
                  </a:lnTo>
                  <a:lnTo>
                    <a:pt x="126911" y="916927"/>
                  </a:lnTo>
                  <a:lnTo>
                    <a:pt x="126911" y="928420"/>
                  </a:lnTo>
                  <a:lnTo>
                    <a:pt x="112877" y="910983"/>
                  </a:lnTo>
                  <a:lnTo>
                    <a:pt x="110121" y="906945"/>
                  </a:lnTo>
                  <a:lnTo>
                    <a:pt x="126911" y="928420"/>
                  </a:lnTo>
                  <a:lnTo>
                    <a:pt x="126911" y="916927"/>
                  </a:lnTo>
                  <a:lnTo>
                    <a:pt x="106133" y="853605"/>
                  </a:lnTo>
                  <a:lnTo>
                    <a:pt x="96570" y="809586"/>
                  </a:lnTo>
                  <a:lnTo>
                    <a:pt x="90462" y="765200"/>
                  </a:lnTo>
                  <a:lnTo>
                    <a:pt x="87744" y="720598"/>
                  </a:lnTo>
                  <a:lnTo>
                    <a:pt x="88353" y="675957"/>
                  </a:lnTo>
                  <a:lnTo>
                    <a:pt x="92227" y="631444"/>
                  </a:lnTo>
                  <a:lnTo>
                    <a:pt x="99314" y="587222"/>
                  </a:lnTo>
                  <a:lnTo>
                    <a:pt x="109550" y="543458"/>
                  </a:lnTo>
                  <a:lnTo>
                    <a:pt x="122885" y="500341"/>
                  </a:lnTo>
                  <a:lnTo>
                    <a:pt x="139255" y="458012"/>
                  </a:lnTo>
                  <a:lnTo>
                    <a:pt x="158597" y="416661"/>
                  </a:lnTo>
                  <a:lnTo>
                    <a:pt x="180848" y="376440"/>
                  </a:lnTo>
                  <a:lnTo>
                    <a:pt x="205968" y="337540"/>
                  </a:lnTo>
                  <a:lnTo>
                    <a:pt x="233895" y="300101"/>
                  </a:lnTo>
                  <a:lnTo>
                    <a:pt x="264553" y="264312"/>
                  </a:lnTo>
                  <a:lnTo>
                    <a:pt x="297891" y="230339"/>
                  </a:lnTo>
                  <a:lnTo>
                    <a:pt x="333857" y="198348"/>
                  </a:lnTo>
                  <a:lnTo>
                    <a:pt x="372389" y="168503"/>
                  </a:lnTo>
                  <a:lnTo>
                    <a:pt x="413435" y="140970"/>
                  </a:lnTo>
                  <a:lnTo>
                    <a:pt x="325805" y="0"/>
                  </a:lnTo>
                  <a:lnTo>
                    <a:pt x="288366" y="24955"/>
                  </a:lnTo>
                  <a:lnTo>
                    <a:pt x="252653" y="52197"/>
                  </a:lnTo>
                  <a:lnTo>
                    <a:pt x="215328" y="84696"/>
                  </a:lnTo>
                  <a:lnTo>
                    <a:pt x="180911" y="119075"/>
                  </a:lnTo>
                  <a:lnTo>
                    <a:pt x="149415" y="155168"/>
                  </a:lnTo>
                  <a:lnTo>
                    <a:pt x="120853" y="192824"/>
                  </a:lnTo>
                  <a:lnTo>
                    <a:pt x="95262" y="231851"/>
                  </a:lnTo>
                  <a:lnTo>
                    <a:pt x="72656" y="272084"/>
                  </a:lnTo>
                  <a:lnTo>
                    <a:pt x="53060" y="313347"/>
                  </a:lnTo>
                  <a:lnTo>
                    <a:pt x="36512" y="355485"/>
                  </a:lnTo>
                  <a:lnTo>
                    <a:pt x="22999" y="398310"/>
                  </a:lnTo>
                  <a:lnTo>
                    <a:pt x="12573" y="441642"/>
                  </a:lnTo>
                  <a:lnTo>
                    <a:pt x="5257" y="485343"/>
                  </a:lnTo>
                  <a:lnTo>
                    <a:pt x="1054" y="529209"/>
                  </a:lnTo>
                  <a:lnTo>
                    <a:pt x="0" y="573074"/>
                  </a:lnTo>
                  <a:lnTo>
                    <a:pt x="2108" y="616775"/>
                  </a:lnTo>
                  <a:lnTo>
                    <a:pt x="7416" y="660146"/>
                  </a:lnTo>
                  <a:lnTo>
                    <a:pt x="15938" y="702995"/>
                  </a:lnTo>
                  <a:lnTo>
                    <a:pt x="27686" y="745172"/>
                  </a:lnTo>
                  <a:lnTo>
                    <a:pt x="42697" y="786485"/>
                  </a:lnTo>
                  <a:lnTo>
                    <a:pt x="60998" y="826782"/>
                  </a:lnTo>
                  <a:lnTo>
                    <a:pt x="82600" y="865886"/>
                  </a:lnTo>
                  <a:lnTo>
                    <a:pt x="95872" y="885977"/>
                  </a:lnTo>
                  <a:lnTo>
                    <a:pt x="86791" y="872617"/>
                  </a:lnTo>
                  <a:lnTo>
                    <a:pt x="174421" y="1013460"/>
                  </a:lnTo>
                  <a:lnTo>
                    <a:pt x="200507" y="1051839"/>
                  </a:lnTo>
                  <a:lnTo>
                    <a:pt x="229285" y="1087589"/>
                  </a:lnTo>
                  <a:lnTo>
                    <a:pt x="260591" y="1120673"/>
                  </a:lnTo>
                  <a:lnTo>
                    <a:pt x="294233" y="1151001"/>
                  </a:lnTo>
                  <a:lnTo>
                    <a:pt x="330047" y="1178547"/>
                  </a:lnTo>
                  <a:lnTo>
                    <a:pt x="367830" y="1203223"/>
                  </a:lnTo>
                  <a:lnTo>
                    <a:pt x="407441" y="1225003"/>
                  </a:lnTo>
                  <a:lnTo>
                    <a:pt x="448678" y="1243799"/>
                  </a:lnTo>
                  <a:lnTo>
                    <a:pt x="491363" y="1259573"/>
                  </a:lnTo>
                  <a:lnTo>
                    <a:pt x="535317" y="1272260"/>
                  </a:lnTo>
                  <a:lnTo>
                    <a:pt x="580390" y="1281811"/>
                  </a:lnTo>
                  <a:lnTo>
                    <a:pt x="626364" y="1288148"/>
                  </a:lnTo>
                  <a:lnTo>
                    <a:pt x="673087" y="1291221"/>
                  </a:lnTo>
                  <a:lnTo>
                    <a:pt x="720382" y="1290980"/>
                  </a:lnTo>
                  <a:lnTo>
                    <a:pt x="768057" y="1287360"/>
                  </a:lnTo>
                  <a:lnTo>
                    <a:pt x="815949" y="1280299"/>
                  </a:lnTo>
                  <a:lnTo>
                    <a:pt x="863866" y="1269758"/>
                  </a:lnTo>
                  <a:lnTo>
                    <a:pt x="911656" y="1255649"/>
                  </a:lnTo>
                  <a:lnTo>
                    <a:pt x="955471" y="1326134"/>
                  </a:lnTo>
                  <a:lnTo>
                    <a:pt x="1018971" y="11140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51561" y="2739008"/>
              <a:ext cx="1019175" cy="1326515"/>
            </a:xfrm>
            <a:custGeom>
              <a:avLst/>
              <a:gdLst/>
              <a:ahLst/>
              <a:cxnLst/>
              <a:rect l="l" t="t" r="r" b="b"/>
              <a:pathLst>
                <a:path w="1019175" h="1326514">
                  <a:moveTo>
                    <a:pt x="86839" y="872616"/>
                  </a:moveTo>
                  <a:lnTo>
                    <a:pt x="112925" y="910973"/>
                  </a:lnTo>
                  <a:lnTo>
                    <a:pt x="141706" y="946711"/>
                  </a:lnTo>
                  <a:lnTo>
                    <a:pt x="173004" y="979774"/>
                  </a:lnTo>
                  <a:lnTo>
                    <a:pt x="206642" y="1010102"/>
                  </a:lnTo>
                  <a:lnTo>
                    <a:pt x="242442" y="1037638"/>
                  </a:lnTo>
                  <a:lnTo>
                    <a:pt x="280227" y="1062322"/>
                  </a:lnTo>
                  <a:lnTo>
                    <a:pt x="319820" y="1084095"/>
                  </a:lnTo>
                  <a:lnTo>
                    <a:pt x="361043" y="1102901"/>
                  </a:lnTo>
                  <a:lnTo>
                    <a:pt x="403720" y="1118679"/>
                  </a:lnTo>
                  <a:lnTo>
                    <a:pt x="447672" y="1131372"/>
                  </a:lnTo>
                  <a:lnTo>
                    <a:pt x="492723" y="1140920"/>
                  </a:lnTo>
                  <a:lnTo>
                    <a:pt x="538695" y="1147266"/>
                  </a:lnTo>
                  <a:lnTo>
                    <a:pt x="585412" y="1150350"/>
                  </a:lnTo>
                  <a:lnTo>
                    <a:pt x="632694" y="1150115"/>
                  </a:lnTo>
                  <a:lnTo>
                    <a:pt x="680367" y="1146501"/>
                  </a:lnTo>
                  <a:lnTo>
                    <a:pt x="728251" y="1139451"/>
                  </a:lnTo>
                  <a:lnTo>
                    <a:pt x="776170" y="1128905"/>
                  </a:lnTo>
                  <a:lnTo>
                    <a:pt x="823947" y="1114805"/>
                  </a:lnTo>
                  <a:lnTo>
                    <a:pt x="780132" y="1044320"/>
                  </a:lnTo>
                  <a:lnTo>
                    <a:pt x="1019019" y="1114043"/>
                  </a:lnTo>
                  <a:lnTo>
                    <a:pt x="955519" y="1326133"/>
                  </a:lnTo>
                  <a:lnTo>
                    <a:pt x="911704" y="1255648"/>
                  </a:lnTo>
                  <a:lnTo>
                    <a:pt x="863926" y="1269749"/>
                  </a:lnTo>
                  <a:lnTo>
                    <a:pt x="816004" y="1280298"/>
                  </a:lnTo>
                  <a:lnTo>
                    <a:pt x="768114" y="1287353"/>
                  </a:lnTo>
                  <a:lnTo>
                    <a:pt x="720435" y="1290973"/>
                  </a:lnTo>
                  <a:lnTo>
                    <a:pt x="673145" y="1291214"/>
                  </a:lnTo>
                  <a:lnTo>
                    <a:pt x="626419" y="1288137"/>
                  </a:lnTo>
                  <a:lnTo>
                    <a:pt x="580437" y="1281798"/>
                  </a:lnTo>
                  <a:lnTo>
                    <a:pt x="535376" y="1272256"/>
                  </a:lnTo>
                  <a:lnTo>
                    <a:pt x="491413" y="1259570"/>
                  </a:lnTo>
                  <a:lnTo>
                    <a:pt x="448726" y="1243796"/>
                  </a:lnTo>
                  <a:lnTo>
                    <a:pt x="407492" y="1224994"/>
                  </a:lnTo>
                  <a:lnTo>
                    <a:pt x="367890" y="1203221"/>
                  </a:lnTo>
                  <a:lnTo>
                    <a:pt x="330096" y="1178536"/>
                  </a:lnTo>
                  <a:lnTo>
                    <a:pt x="294288" y="1150996"/>
                  </a:lnTo>
                  <a:lnTo>
                    <a:pt x="260644" y="1120661"/>
                  </a:lnTo>
                  <a:lnTo>
                    <a:pt x="229341" y="1087588"/>
                  </a:lnTo>
                  <a:lnTo>
                    <a:pt x="200556" y="1051834"/>
                  </a:lnTo>
                  <a:lnTo>
                    <a:pt x="174469" y="1013459"/>
                  </a:lnTo>
                  <a:lnTo>
                    <a:pt x="86839" y="872616"/>
                  </a:lnTo>
                  <a:lnTo>
                    <a:pt x="64153" y="832714"/>
                  </a:lnTo>
                  <a:lnTo>
                    <a:pt x="44971" y="791710"/>
                  </a:lnTo>
                  <a:lnTo>
                    <a:pt x="29247" y="749773"/>
                  </a:lnTo>
                  <a:lnTo>
                    <a:pt x="16934" y="707072"/>
                  </a:lnTo>
                  <a:lnTo>
                    <a:pt x="7986" y="663774"/>
                  </a:lnTo>
                  <a:lnTo>
                    <a:pt x="2356" y="620050"/>
                  </a:lnTo>
                  <a:lnTo>
                    <a:pt x="0" y="576066"/>
                  </a:lnTo>
                  <a:lnTo>
                    <a:pt x="869" y="531994"/>
                  </a:lnTo>
                  <a:lnTo>
                    <a:pt x="4918" y="487999"/>
                  </a:lnTo>
                  <a:lnTo>
                    <a:pt x="12101" y="444253"/>
                  </a:lnTo>
                  <a:lnTo>
                    <a:pt x="22370" y="400923"/>
                  </a:lnTo>
                  <a:lnTo>
                    <a:pt x="35681" y="358177"/>
                  </a:lnTo>
                  <a:lnTo>
                    <a:pt x="51986" y="316185"/>
                  </a:lnTo>
                  <a:lnTo>
                    <a:pt x="71240" y="275116"/>
                  </a:lnTo>
                  <a:lnTo>
                    <a:pt x="93396" y="235137"/>
                  </a:lnTo>
                  <a:lnTo>
                    <a:pt x="118407" y="196418"/>
                  </a:lnTo>
                  <a:lnTo>
                    <a:pt x="146228" y="159127"/>
                  </a:lnTo>
                  <a:lnTo>
                    <a:pt x="176812" y="123433"/>
                  </a:lnTo>
                  <a:lnTo>
                    <a:pt x="210113" y="89504"/>
                  </a:lnTo>
                  <a:lnTo>
                    <a:pt x="246084" y="57510"/>
                  </a:lnTo>
                  <a:lnTo>
                    <a:pt x="284679" y="27619"/>
                  </a:lnTo>
                  <a:lnTo>
                    <a:pt x="325853" y="0"/>
                  </a:lnTo>
                  <a:lnTo>
                    <a:pt x="413483" y="140969"/>
                  </a:lnTo>
                  <a:lnTo>
                    <a:pt x="372445" y="168493"/>
                  </a:lnTo>
                  <a:lnTo>
                    <a:pt x="333913" y="198337"/>
                  </a:lnTo>
                  <a:lnTo>
                    <a:pt x="297947" y="230330"/>
                  </a:lnTo>
                  <a:lnTo>
                    <a:pt x="264604" y="264306"/>
                  </a:lnTo>
                  <a:lnTo>
                    <a:pt x="233944" y="300095"/>
                  </a:lnTo>
                  <a:lnTo>
                    <a:pt x="206026" y="337528"/>
                  </a:lnTo>
                  <a:lnTo>
                    <a:pt x="180907" y="376437"/>
                  </a:lnTo>
                  <a:lnTo>
                    <a:pt x="158648" y="416653"/>
                  </a:lnTo>
                  <a:lnTo>
                    <a:pt x="139305" y="458008"/>
                  </a:lnTo>
                  <a:lnTo>
                    <a:pt x="122938" y="500332"/>
                  </a:lnTo>
                  <a:lnTo>
                    <a:pt x="109607" y="543457"/>
                  </a:lnTo>
                  <a:lnTo>
                    <a:pt x="99368" y="587215"/>
                  </a:lnTo>
                  <a:lnTo>
                    <a:pt x="92281" y="631436"/>
                  </a:lnTo>
                  <a:lnTo>
                    <a:pt x="88406" y="675953"/>
                  </a:lnTo>
                  <a:lnTo>
                    <a:pt x="87799" y="720596"/>
                  </a:lnTo>
                  <a:lnTo>
                    <a:pt x="90521" y="765196"/>
                  </a:lnTo>
                  <a:lnTo>
                    <a:pt x="96629" y="809585"/>
                  </a:lnTo>
                  <a:lnTo>
                    <a:pt x="106183" y="853595"/>
                  </a:lnTo>
                  <a:lnTo>
                    <a:pt x="119240" y="897056"/>
                  </a:lnTo>
                  <a:lnTo>
                    <a:pt x="135861" y="93979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8723" y="537972"/>
            <a:ext cx="11496040" cy="5702935"/>
            <a:chOff x="458723" y="537972"/>
            <a:chExt cx="11496040" cy="5702935"/>
          </a:xfrm>
        </p:grpSpPr>
        <p:sp>
          <p:nvSpPr>
            <p:cNvPr id="3" name="object 3"/>
            <p:cNvSpPr/>
            <p:nvPr/>
          </p:nvSpPr>
          <p:spPr>
            <a:xfrm>
              <a:off x="537971" y="542544"/>
              <a:ext cx="11412220" cy="5694045"/>
            </a:xfrm>
            <a:custGeom>
              <a:avLst/>
              <a:gdLst/>
              <a:ahLst/>
              <a:cxnLst/>
              <a:rect l="l" t="t" r="r" b="b"/>
              <a:pathLst>
                <a:path w="11412220" h="5694045">
                  <a:moveTo>
                    <a:pt x="0" y="5693664"/>
                  </a:moveTo>
                  <a:lnTo>
                    <a:pt x="11411712" y="5693664"/>
                  </a:lnTo>
                  <a:lnTo>
                    <a:pt x="11411712" y="0"/>
                  </a:lnTo>
                  <a:lnTo>
                    <a:pt x="0" y="0"/>
                  </a:lnTo>
                  <a:lnTo>
                    <a:pt x="0" y="5693664"/>
                  </a:lnTo>
                  <a:close/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5695" y="1069848"/>
              <a:ext cx="6035039" cy="548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8723" y="714756"/>
              <a:ext cx="1274064" cy="5699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1412" y="714756"/>
              <a:ext cx="426719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6756" y="714756"/>
              <a:ext cx="694944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98904" y="714756"/>
              <a:ext cx="89306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9172" y="71475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19984" y="71475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60747" y="714756"/>
              <a:ext cx="2121407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10883" y="714756"/>
              <a:ext cx="496823" cy="56997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17321" y="778509"/>
            <a:ext cx="60344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0185" algn="l"/>
              </a:tabLst>
            </a:pPr>
            <a:r>
              <a:rPr sz="2000" spc="-1560" dirty="0"/>
              <a:t>Q</a:t>
            </a:r>
            <a:r>
              <a:rPr sz="2000" u="none" spc="-1560" dirty="0"/>
              <a:t>	</a:t>
            </a:r>
            <a:r>
              <a:rPr sz="2000" spc="-15" dirty="0"/>
              <a:t>U’EST-CE </a:t>
            </a:r>
            <a:r>
              <a:rPr sz="2000" dirty="0"/>
              <a:t>QUE LA </a:t>
            </a:r>
            <a:r>
              <a:rPr sz="2000" spc="5" dirty="0"/>
              <a:t>DÉMARCHE </a:t>
            </a:r>
            <a:r>
              <a:rPr sz="2000" dirty="0"/>
              <a:t>SCIENTIFIQUE</a:t>
            </a:r>
            <a:r>
              <a:rPr sz="2000" spc="-185" dirty="0"/>
              <a:t> </a:t>
            </a:r>
            <a:r>
              <a:rPr sz="2000" dirty="0"/>
              <a:t>?</a:t>
            </a:r>
            <a:endParaRPr sz="2000"/>
          </a:p>
        </p:txBody>
      </p:sp>
      <p:sp>
        <p:nvSpPr>
          <p:cNvPr id="14" name="object 14"/>
          <p:cNvSpPr txBox="1"/>
          <p:nvPr/>
        </p:nvSpPr>
        <p:spPr>
          <a:xfrm>
            <a:off x="617321" y="1897506"/>
            <a:ext cx="1125537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000FF"/>
                </a:solidFill>
                <a:latin typeface="Tahoma"/>
                <a:cs typeface="Tahoma"/>
              </a:rPr>
              <a:t>La</a:t>
            </a:r>
            <a:r>
              <a:rPr sz="1600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00FF"/>
                </a:solidFill>
                <a:latin typeface="Tahoma"/>
                <a:cs typeface="Tahoma"/>
              </a:rPr>
              <a:t>démarche</a:t>
            </a:r>
            <a:r>
              <a:rPr sz="1600" spc="4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00FF"/>
                </a:solidFill>
                <a:latin typeface="Tahoma"/>
                <a:cs typeface="Tahoma"/>
              </a:rPr>
              <a:t>scientifique</a:t>
            </a:r>
            <a:r>
              <a:rPr sz="1600" spc="4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est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la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méthode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utilisée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par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les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scientifiques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pour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parvenir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à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comprendre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et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à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expliquer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le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monde</a:t>
            </a:r>
            <a:endParaRPr sz="1600">
              <a:latin typeface="Tahoma"/>
              <a:cs typeface="Tahoma"/>
            </a:endParaRPr>
          </a:p>
          <a:p>
            <a:pPr marL="299085" marR="6350">
              <a:lnSpc>
                <a:spcPts val="3840"/>
              </a:lnSpc>
              <a:spcBef>
                <a:spcPts val="445"/>
              </a:spcBef>
            </a:pPr>
            <a:r>
              <a:rPr sz="1600" spc="-5" dirty="0">
                <a:latin typeface="Tahoma"/>
                <a:cs typeface="Tahoma"/>
              </a:rPr>
              <a:t>qui </a:t>
            </a:r>
            <a:r>
              <a:rPr sz="1600" spc="-10" dirty="0">
                <a:latin typeface="Tahoma"/>
                <a:cs typeface="Tahoma"/>
              </a:rPr>
              <a:t>nous </a:t>
            </a:r>
            <a:r>
              <a:rPr sz="1600" spc="-5" dirty="0">
                <a:latin typeface="Tahoma"/>
                <a:cs typeface="Tahoma"/>
              </a:rPr>
              <a:t>entoure. </a:t>
            </a:r>
            <a:r>
              <a:rPr sz="1600" spc="-10" dirty="0">
                <a:latin typeface="Tahoma"/>
                <a:cs typeface="Tahoma"/>
              </a:rPr>
              <a:t>Elle </a:t>
            </a:r>
            <a:r>
              <a:rPr sz="1600" spc="-5" dirty="0">
                <a:latin typeface="Tahoma"/>
                <a:cs typeface="Tahoma"/>
              </a:rPr>
              <a:t>permet d’encadrer les idées et les observations des </a:t>
            </a:r>
            <a:r>
              <a:rPr sz="1600" spc="-10" dirty="0">
                <a:latin typeface="Tahoma"/>
                <a:cs typeface="Tahoma"/>
              </a:rPr>
              <a:t>chercheurs </a:t>
            </a:r>
            <a:r>
              <a:rPr sz="1600" spc="-5" dirty="0">
                <a:latin typeface="Tahoma"/>
                <a:cs typeface="Tahoma"/>
              </a:rPr>
              <a:t>afin d’aboutir à </a:t>
            </a:r>
            <a:r>
              <a:rPr sz="1600" spc="-10" dirty="0">
                <a:latin typeface="Tahoma"/>
                <a:cs typeface="Tahoma"/>
              </a:rPr>
              <a:t>une conclusion </a:t>
            </a:r>
            <a:r>
              <a:rPr sz="1600" spc="-5" dirty="0">
                <a:latin typeface="Tahoma"/>
                <a:cs typeface="Tahoma"/>
              </a:rPr>
              <a:t>qui  </a:t>
            </a:r>
            <a:r>
              <a:rPr sz="1600" spc="-10" dirty="0">
                <a:latin typeface="Tahoma"/>
                <a:cs typeface="Tahoma"/>
              </a:rPr>
              <a:t>confirmera ou infirmera </a:t>
            </a:r>
            <a:r>
              <a:rPr sz="1600" spc="-5" dirty="0">
                <a:latin typeface="Tahoma"/>
                <a:cs typeface="Tahoma"/>
              </a:rPr>
              <a:t>l’hypothèse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proposée.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7321" y="3848176"/>
            <a:ext cx="60102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Tahoma"/>
                <a:cs typeface="Tahoma"/>
              </a:rPr>
              <a:t>De </a:t>
            </a:r>
            <a:r>
              <a:rPr sz="1600" spc="-10" dirty="0">
                <a:latin typeface="Tahoma"/>
                <a:cs typeface="Tahoma"/>
              </a:rPr>
              <a:t>façon simplificatrice,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elle se déroule en plusieurs étapes</a:t>
            </a:r>
            <a:r>
              <a:rPr sz="1600" b="1" u="heavy" spc="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: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321" y="4824222"/>
            <a:ext cx="112534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À  partir  </a:t>
            </a:r>
            <a:r>
              <a:rPr sz="1600" dirty="0">
                <a:latin typeface="Tahoma"/>
                <a:cs typeface="Tahoma"/>
              </a:rPr>
              <a:t>de  </a:t>
            </a:r>
            <a:r>
              <a:rPr sz="1600" b="1" spc="-5" dirty="0">
                <a:latin typeface="Tahoma"/>
                <a:cs typeface="Tahoma"/>
              </a:rPr>
              <a:t>l’observation  d’un  phénomène  et  de  la  </a:t>
            </a:r>
            <a:r>
              <a:rPr sz="1600" b="1" spc="-5" dirty="0">
                <a:latin typeface="Arial"/>
                <a:cs typeface="Arial"/>
              </a:rPr>
              <a:t>formulation  d’une </a:t>
            </a:r>
            <a:r>
              <a:rPr sz="1600" b="1" spc="2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problématique</a:t>
            </a:r>
            <a:r>
              <a:rPr sz="1600" spc="-5" dirty="0">
                <a:latin typeface="Tahoma"/>
                <a:cs typeface="Tahoma"/>
              </a:rPr>
              <a:t>,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</a:pPr>
            <a:r>
              <a:rPr sz="1600" spc="-10" dirty="0">
                <a:latin typeface="Tahoma"/>
                <a:cs typeface="Tahoma"/>
              </a:rPr>
              <a:t>différentes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Arial"/>
                <a:cs typeface="Arial"/>
              </a:rPr>
              <a:t>hypothèses 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spc="-5" dirty="0">
                <a:latin typeface="Tahoma"/>
                <a:cs typeface="Tahoma"/>
              </a:rPr>
              <a:t>vont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être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émises,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testées</a:t>
            </a:r>
            <a:r>
              <a:rPr sz="1600" spc="3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puis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infirmées</a:t>
            </a:r>
            <a:r>
              <a:rPr sz="1600" spc="4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ou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confirmées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</a:t>
            </a:r>
            <a:r>
              <a:rPr sz="1600" b="1" spc="-5" dirty="0">
                <a:latin typeface="Arial"/>
                <a:cs typeface="Arial"/>
              </a:rPr>
              <a:t>expérimentation</a:t>
            </a:r>
            <a:r>
              <a:rPr sz="1600" spc="-5" dirty="0">
                <a:latin typeface="Tahoma"/>
                <a:cs typeface="Tahoma"/>
              </a:rPr>
              <a:t>)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;</a:t>
            </a:r>
            <a:r>
              <a:rPr sz="1600" spc="3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à</a:t>
            </a:r>
            <a:r>
              <a:rPr sz="1600" spc="4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partir</a:t>
            </a:r>
            <a:r>
              <a:rPr sz="1600" spc="3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de</a:t>
            </a:r>
            <a:r>
              <a:rPr sz="1600" spc="3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cette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ahoma"/>
                <a:cs typeface="Tahoma"/>
              </a:rPr>
              <a:t>confirmation </a:t>
            </a:r>
            <a:r>
              <a:rPr sz="1600" spc="-5" dirty="0">
                <a:latin typeface="Tahoma"/>
                <a:cs typeface="Tahoma"/>
              </a:rPr>
              <a:t>se </a:t>
            </a:r>
            <a:r>
              <a:rPr sz="1600" spc="-10" dirty="0">
                <a:latin typeface="Tahoma"/>
                <a:cs typeface="Tahoma"/>
              </a:rPr>
              <a:t>construit un </a:t>
            </a:r>
            <a:r>
              <a:rPr sz="1600" b="1" spc="-5" dirty="0">
                <a:latin typeface="Arial"/>
                <a:cs typeface="Arial"/>
              </a:rPr>
              <a:t>modèle </a:t>
            </a:r>
            <a:r>
              <a:rPr sz="1600" spc="-10" dirty="0">
                <a:latin typeface="Tahoma"/>
                <a:cs typeface="Tahoma"/>
              </a:rPr>
              <a:t>ou</a:t>
            </a:r>
            <a:r>
              <a:rPr sz="1600" spc="20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Arial"/>
                <a:cs typeface="Arial"/>
              </a:rPr>
              <a:t>théorie</a:t>
            </a:r>
            <a:r>
              <a:rPr sz="1600" spc="-5" dirty="0">
                <a:latin typeface="Tahoma"/>
                <a:cs typeface="Tahoma"/>
              </a:rPr>
              <a:t>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6363" y="2257044"/>
            <a:ext cx="11236960" cy="3831590"/>
          </a:xfrm>
          <a:custGeom>
            <a:avLst/>
            <a:gdLst/>
            <a:ahLst/>
            <a:cxnLst/>
            <a:rect l="l" t="t" r="r" b="b"/>
            <a:pathLst>
              <a:path w="11236960" h="3831590">
                <a:moveTo>
                  <a:pt x="0" y="3831336"/>
                </a:moveTo>
                <a:lnTo>
                  <a:pt x="11236452" y="3831336"/>
                </a:lnTo>
                <a:lnTo>
                  <a:pt x="11236452" y="0"/>
                </a:lnTo>
                <a:lnTo>
                  <a:pt x="0" y="0"/>
                </a:lnTo>
                <a:lnTo>
                  <a:pt x="0" y="383133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5104" y="1133678"/>
            <a:ext cx="11081385" cy="482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Toute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démarche scientifique doit suivre plusieurs règles.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Parmi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elles,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quatre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règles de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base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sont</a:t>
            </a:r>
            <a:r>
              <a:rPr sz="1800" spc="-20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à</a:t>
            </a:r>
            <a:endParaRPr sz="1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connaître</a:t>
            </a:r>
            <a:r>
              <a:rPr sz="1800" spc="-3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:</a:t>
            </a:r>
            <a:endParaRPr sz="1800">
              <a:latin typeface="Noto Sans"/>
              <a:cs typeface="Noto Sans"/>
            </a:endParaRPr>
          </a:p>
          <a:p>
            <a:pPr>
              <a:lnSpc>
                <a:spcPct val="100000"/>
              </a:lnSpc>
            </a:pPr>
            <a:endParaRPr sz="2400">
              <a:latin typeface="Noto Sans"/>
              <a:cs typeface="Noto Sans"/>
            </a:endParaRPr>
          </a:p>
          <a:p>
            <a:pPr marL="209550" indent="-197485">
              <a:lnSpc>
                <a:spcPct val="100000"/>
              </a:lnSpc>
              <a:spcBef>
                <a:spcPts val="2145"/>
              </a:spcBef>
              <a:buSzPct val="94444"/>
              <a:buAutoNum type="arabicPeriod"/>
              <a:tabLst>
                <a:tab pos="210185" algn="l"/>
              </a:tabLst>
            </a:pP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La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neutralité </a:t>
            </a:r>
            <a:r>
              <a:rPr sz="1800" dirty="0">
                <a:solidFill>
                  <a:srgbClr val="0000FF"/>
                </a:solidFill>
                <a:latin typeface="Noto Sans"/>
                <a:cs typeface="Noto Sans"/>
              </a:rPr>
              <a:t>: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la méthode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scientifique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ne doit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suivre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aucun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parti, être neutre</a:t>
            </a:r>
            <a:r>
              <a:rPr sz="1800" spc="-1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politiquement et</a:t>
            </a:r>
            <a:endParaRPr sz="1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religieusement. Elle doit être</a:t>
            </a:r>
            <a:r>
              <a:rPr sz="1800" spc="-9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rationnelle.</a:t>
            </a:r>
            <a:endParaRPr sz="1800">
              <a:latin typeface="Noto Sans"/>
              <a:cs typeface="Noto Sans"/>
            </a:endParaRPr>
          </a:p>
          <a:p>
            <a:pPr marL="209550" indent="-196850">
              <a:lnSpc>
                <a:spcPct val="100000"/>
              </a:lnSpc>
              <a:spcBef>
                <a:spcPts val="1080"/>
              </a:spcBef>
              <a:buSzPct val="94444"/>
              <a:buAutoNum type="arabicPeriod" startAt="2"/>
              <a:tabLst>
                <a:tab pos="209550" algn="l"/>
              </a:tabLst>
            </a:pP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La</a:t>
            </a:r>
            <a:r>
              <a:rPr sz="1800" b="1" spc="36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prise</a:t>
            </a:r>
            <a:r>
              <a:rPr sz="1800" b="1" spc="36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en</a:t>
            </a:r>
            <a:r>
              <a:rPr sz="1800" b="1" spc="37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compte</a:t>
            </a:r>
            <a:r>
              <a:rPr sz="1800" b="1" spc="380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des</a:t>
            </a:r>
            <a:r>
              <a:rPr sz="1800" b="1" spc="370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échecs</a:t>
            </a:r>
            <a:r>
              <a:rPr sz="1800" b="1" spc="38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000FF"/>
                </a:solidFill>
                <a:latin typeface="Noto Sans"/>
                <a:cs typeface="Noto Sans"/>
              </a:rPr>
              <a:t>:</a:t>
            </a:r>
            <a:r>
              <a:rPr sz="1800" spc="375" dirty="0">
                <a:solidFill>
                  <a:srgbClr val="0000F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toute</a:t>
            </a:r>
            <a:r>
              <a:rPr sz="1800" spc="36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méthode</a:t>
            </a:r>
            <a:r>
              <a:rPr sz="1800" spc="37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scientifique</a:t>
            </a:r>
            <a:r>
              <a:rPr sz="1800" spc="37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qui</a:t>
            </a:r>
            <a:r>
              <a:rPr sz="1800" spc="35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échoue</a:t>
            </a:r>
            <a:r>
              <a:rPr sz="1800" spc="37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doit</a:t>
            </a:r>
            <a:r>
              <a:rPr sz="1800" spc="37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faire</a:t>
            </a:r>
            <a:r>
              <a:rPr sz="1800" spc="37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l’objet</a:t>
            </a:r>
            <a:r>
              <a:rPr sz="1800" spc="37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d’une</a:t>
            </a:r>
            <a:endParaRPr sz="1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réflexion, les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tests et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expériences doivent être reproduits. Si l’échec persiste, l’hypothèse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doit</a:t>
            </a:r>
            <a:r>
              <a:rPr sz="1800" spc="8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être</a:t>
            </a:r>
            <a:endParaRPr sz="1800">
              <a:latin typeface="Noto Sans"/>
              <a:cs typeface="Noto Sans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revue/reformulée/changée.</a:t>
            </a:r>
            <a:endParaRPr sz="1800">
              <a:latin typeface="Noto Sans"/>
              <a:cs typeface="Noto Sans"/>
            </a:endParaRPr>
          </a:p>
          <a:p>
            <a:pPr marL="12700" marR="5080">
              <a:lnSpc>
                <a:spcPct val="150000"/>
              </a:lnSpc>
              <a:buSzPct val="94444"/>
              <a:buAutoNum type="arabicPeriod" startAt="3"/>
              <a:tabLst>
                <a:tab pos="209550" algn="l"/>
              </a:tabLst>
            </a:pP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Le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doute </a:t>
            </a:r>
            <a:r>
              <a:rPr sz="1800" dirty="0">
                <a:solidFill>
                  <a:srgbClr val="0000FF"/>
                </a:solidFill>
                <a:latin typeface="Noto Sans"/>
                <a:cs typeface="Noto Sans"/>
              </a:rPr>
              <a:t>: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elle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suppose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de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douter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de tout </a:t>
            </a:r>
            <a:r>
              <a:rPr sz="1800" spc="-10" dirty="0">
                <a:solidFill>
                  <a:srgbClr val="0D405F"/>
                </a:solidFill>
                <a:latin typeface="Noto Sans"/>
                <a:cs typeface="Noto Sans"/>
              </a:rPr>
              <a:t>ce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qui n’a pas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encore été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prouvé. Dans le domaine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de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la  science, tout ce qui n’a pas encore été confirmé peut faire l’objet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d’un</a:t>
            </a:r>
            <a:r>
              <a:rPr sz="1800" spc="-170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doute.</a:t>
            </a:r>
            <a:endParaRPr sz="1800">
              <a:latin typeface="Noto Sans"/>
              <a:cs typeface="Noto Sans"/>
            </a:endParaRPr>
          </a:p>
          <a:p>
            <a:pPr marL="12700" marR="6350">
              <a:lnSpc>
                <a:spcPct val="150000"/>
              </a:lnSpc>
              <a:spcBef>
                <a:spcPts val="5"/>
              </a:spcBef>
              <a:buSzPct val="94444"/>
              <a:buAutoNum type="arabicPeriod" startAt="3"/>
              <a:tabLst>
                <a:tab pos="209550" algn="l"/>
              </a:tabLst>
            </a:pP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L’expérience pratique doit confirmer </a:t>
            </a:r>
            <a:r>
              <a:rPr sz="1800" b="1" dirty="0">
                <a:solidFill>
                  <a:srgbClr val="0000FF"/>
                </a:solidFill>
                <a:latin typeface="Noto Sans"/>
                <a:cs typeface="Noto Sans"/>
              </a:rPr>
              <a:t>la </a:t>
            </a:r>
            <a:r>
              <a:rPr sz="1800" b="1" spc="-5" dirty="0">
                <a:solidFill>
                  <a:srgbClr val="0000FF"/>
                </a:solidFill>
                <a:latin typeface="Noto Sans"/>
                <a:cs typeface="Noto Sans"/>
              </a:rPr>
              <a:t>théorie </a:t>
            </a:r>
            <a:r>
              <a:rPr sz="1800" dirty="0">
                <a:solidFill>
                  <a:srgbClr val="0000FF"/>
                </a:solidFill>
                <a:latin typeface="Noto Sans"/>
                <a:cs typeface="Noto Sans"/>
              </a:rPr>
              <a:t>: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si une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idée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est testable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avec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une </a:t>
            </a:r>
            <a:r>
              <a:rPr sz="1800" spc="-5" dirty="0">
                <a:solidFill>
                  <a:srgbClr val="0D405F"/>
                </a:solidFill>
                <a:latin typeface="Noto Sans"/>
                <a:cs typeface="Noto Sans"/>
              </a:rPr>
              <a:t>expérience 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scientifique, alors elle respecte la démarche</a:t>
            </a:r>
            <a:r>
              <a:rPr sz="1800" spc="-105" dirty="0">
                <a:solidFill>
                  <a:srgbClr val="0D405F"/>
                </a:solidFill>
                <a:latin typeface="Noto Sans"/>
                <a:cs typeface="Noto Sans"/>
              </a:rPr>
              <a:t> </a:t>
            </a:r>
            <a:r>
              <a:rPr sz="1800" dirty="0">
                <a:solidFill>
                  <a:srgbClr val="0D405F"/>
                </a:solidFill>
                <a:latin typeface="Noto Sans"/>
                <a:cs typeface="Noto Sans"/>
              </a:rPr>
              <a:t>scientifique.</a:t>
            </a:r>
            <a:endParaRPr sz="1800">
              <a:latin typeface="Noto Sans"/>
              <a:cs typeface="Noto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5423" y="322819"/>
            <a:ext cx="7022592" cy="269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5104" y="286638"/>
            <a:ext cx="70529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LES RÈGLES DE BASE DE LA DÉMARCHE</a:t>
            </a:r>
            <a:r>
              <a:rPr sz="2000" spc="-130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6" name="object 6"/>
          <p:cNvSpPr/>
          <p:nvPr/>
        </p:nvSpPr>
        <p:spPr>
          <a:xfrm>
            <a:off x="699516" y="573023"/>
            <a:ext cx="7065264" cy="64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528" y="342900"/>
            <a:ext cx="12038330" cy="6195060"/>
            <a:chOff x="33528" y="342900"/>
            <a:chExt cx="12038330" cy="6195060"/>
          </a:xfrm>
        </p:grpSpPr>
        <p:sp>
          <p:nvSpPr>
            <p:cNvPr id="3" name="object 3"/>
            <p:cNvSpPr/>
            <p:nvPr/>
          </p:nvSpPr>
          <p:spPr>
            <a:xfrm>
              <a:off x="112775" y="347472"/>
              <a:ext cx="11954510" cy="6186170"/>
            </a:xfrm>
            <a:custGeom>
              <a:avLst/>
              <a:gdLst/>
              <a:ahLst/>
              <a:cxnLst/>
              <a:rect l="l" t="t" r="r" b="b"/>
              <a:pathLst>
                <a:path w="11954510" h="6186170">
                  <a:moveTo>
                    <a:pt x="0" y="6185916"/>
                  </a:moveTo>
                  <a:lnTo>
                    <a:pt x="11954256" y="6185916"/>
                  </a:lnTo>
                  <a:lnTo>
                    <a:pt x="11954256" y="0"/>
                  </a:lnTo>
                  <a:lnTo>
                    <a:pt x="0" y="0"/>
                  </a:lnTo>
                  <a:lnTo>
                    <a:pt x="0" y="6185916"/>
                  </a:lnTo>
                  <a:close/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528" y="519684"/>
              <a:ext cx="835152" cy="5699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5928" y="870204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8932" y="519684"/>
              <a:ext cx="2107692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36876" y="519684"/>
              <a:ext cx="1339596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06724" y="519684"/>
              <a:ext cx="694944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30395" y="519684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31207" y="519684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71972" y="519684"/>
              <a:ext cx="2121407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1515" y="583183"/>
            <a:ext cx="7644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DIFFÉRENTES </a:t>
            </a:r>
            <a:r>
              <a:rPr sz="2000" spc="-25" dirty="0"/>
              <a:t>ÉTAPES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100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3" name="object 13"/>
          <p:cNvSpPr txBox="1"/>
          <p:nvPr/>
        </p:nvSpPr>
        <p:spPr>
          <a:xfrm>
            <a:off x="191515" y="1721865"/>
            <a:ext cx="11797030" cy="422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Observation et formulation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d’une</a:t>
            </a:r>
            <a:r>
              <a:rPr sz="1800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problématique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FF"/>
              </a:buClr>
              <a:buFont typeface="Wingdings"/>
              <a:buChar char=""/>
            </a:pPr>
            <a:endParaRPr sz="16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base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de </a:t>
            </a:r>
            <a:r>
              <a:rPr sz="1400" dirty="0">
                <a:latin typeface="Arial"/>
                <a:cs typeface="Arial"/>
              </a:rPr>
              <a:t>toute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démarche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scientifique,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au </a:t>
            </a:r>
            <a:r>
              <a:rPr sz="1400" dirty="0">
                <a:latin typeface="Arial"/>
                <a:cs typeface="Arial"/>
              </a:rPr>
              <a:t>départ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une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observation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d’un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phénomène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formulation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d’une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problématique</a:t>
            </a:r>
            <a:r>
              <a:rPr sz="1400" spc="-5" dirty="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Les hypothèses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et la construction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d’un</a:t>
            </a:r>
            <a:r>
              <a:rPr sz="1800" spc="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modèle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FF"/>
              </a:buClr>
              <a:buFont typeface="Wingdings"/>
              <a:buChar char="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L’expérimentation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FF"/>
              </a:buClr>
              <a:buFont typeface="Wingdings"/>
              <a:buChar char="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Analyse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et interprétation des</a:t>
            </a:r>
            <a:r>
              <a:rPr sz="1800" spc="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résultats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FF"/>
              </a:buClr>
              <a:buFont typeface="Wingdings"/>
              <a:buChar char=""/>
            </a:pPr>
            <a:endParaRPr sz="18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communication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200100"/>
              </a:lnSpc>
              <a:spcBef>
                <a:spcPts val="160"/>
              </a:spcBef>
            </a:pPr>
            <a:r>
              <a:rPr sz="1400" spc="-5" dirty="0">
                <a:latin typeface="Arial"/>
                <a:cs typeface="Arial"/>
              </a:rPr>
              <a:t>Aujourd’hui, </a:t>
            </a:r>
            <a:r>
              <a:rPr sz="1400" spc="-10" dirty="0">
                <a:latin typeface="Arial"/>
                <a:cs typeface="Arial"/>
              </a:rPr>
              <a:t>la </a:t>
            </a:r>
            <a:r>
              <a:rPr sz="1400" dirty="0">
                <a:latin typeface="Arial"/>
                <a:cs typeface="Arial"/>
              </a:rPr>
              <a:t>« </a:t>
            </a:r>
            <a:r>
              <a:rPr sz="1400" spc="-10" dirty="0">
                <a:latin typeface="Arial"/>
                <a:cs typeface="Arial"/>
              </a:rPr>
              <a:t>revue </a:t>
            </a:r>
            <a:r>
              <a:rPr sz="1400" spc="-5" dirty="0">
                <a:latin typeface="Arial"/>
                <a:cs typeface="Arial"/>
              </a:rPr>
              <a:t>par les pairs </a:t>
            </a:r>
            <a:r>
              <a:rPr sz="1400" dirty="0">
                <a:latin typeface="Arial"/>
                <a:cs typeface="Arial"/>
              </a:rPr>
              <a:t>» </a:t>
            </a:r>
            <a:r>
              <a:rPr sz="1400" spc="-5" dirty="0">
                <a:latin typeface="Arial"/>
                <a:cs typeface="Arial"/>
              </a:rPr>
              <a:t>permet de contrôler </a:t>
            </a:r>
            <a:r>
              <a:rPr sz="1400" dirty="0">
                <a:latin typeface="Arial"/>
                <a:cs typeface="Arial"/>
              </a:rPr>
              <a:t>la </a:t>
            </a:r>
            <a:r>
              <a:rPr sz="1400" spc="-5" dirty="0">
                <a:latin typeface="Arial"/>
                <a:cs typeface="Arial"/>
              </a:rPr>
              <a:t>démarche scientifique d’une nouvelle découverte, par un collège de scientifiques  indépendants. </a:t>
            </a:r>
            <a:r>
              <a:rPr sz="1400" dirty="0">
                <a:latin typeface="Arial"/>
                <a:cs typeface="Arial"/>
              </a:rPr>
              <a:t>Si </a:t>
            </a:r>
            <a:r>
              <a:rPr sz="1400" spc="-5" dirty="0">
                <a:latin typeface="Arial"/>
                <a:cs typeface="Arial"/>
              </a:rPr>
              <a:t>les observations </a:t>
            </a:r>
            <a:r>
              <a:rPr sz="1400" spc="-10" dirty="0">
                <a:latin typeface="Arial"/>
                <a:cs typeface="Arial"/>
              </a:rPr>
              <a:t>et les </a:t>
            </a:r>
            <a:r>
              <a:rPr sz="1400" spc="-5" dirty="0">
                <a:latin typeface="Arial"/>
                <a:cs typeface="Arial"/>
              </a:rPr>
              <a:t>expérimentations vont </a:t>
            </a:r>
            <a:r>
              <a:rPr sz="1400" spc="-10" dirty="0">
                <a:latin typeface="Arial"/>
                <a:cs typeface="Arial"/>
              </a:rPr>
              <a:t>dans le </a:t>
            </a:r>
            <a:r>
              <a:rPr sz="1400" spc="-5" dirty="0">
                <a:latin typeface="Arial"/>
                <a:cs typeface="Arial"/>
              </a:rPr>
              <a:t>même sens </a:t>
            </a:r>
            <a:r>
              <a:rPr sz="1400" spc="-10" dirty="0">
                <a:latin typeface="Arial"/>
                <a:cs typeface="Arial"/>
              </a:rPr>
              <a:t>et qu’elles </a:t>
            </a:r>
            <a:r>
              <a:rPr sz="1400" spc="-5" dirty="0">
                <a:latin typeface="Arial"/>
                <a:cs typeface="Arial"/>
              </a:rPr>
              <a:t>ne </a:t>
            </a:r>
            <a:r>
              <a:rPr sz="1400" dirty="0">
                <a:latin typeface="Arial"/>
                <a:cs typeface="Arial"/>
              </a:rPr>
              <a:t>se </a:t>
            </a:r>
            <a:r>
              <a:rPr sz="1400" spc="-5" dirty="0">
                <a:latin typeface="Arial"/>
                <a:cs typeface="Arial"/>
              </a:rPr>
              <a:t>contredisent </a:t>
            </a:r>
            <a:r>
              <a:rPr sz="1400" spc="-10" dirty="0">
                <a:latin typeface="Arial"/>
                <a:cs typeface="Arial"/>
              </a:rPr>
              <a:t>pas, la </a:t>
            </a:r>
            <a:r>
              <a:rPr sz="1400" spc="-5" dirty="0">
                <a:latin typeface="Arial"/>
                <a:cs typeface="Arial"/>
              </a:rPr>
              <a:t>proposition est déclarée apte  </a:t>
            </a:r>
            <a:r>
              <a:rPr sz="1400" dirty="0">
                <a:latin typeface="Arial"/>
                <a:cs typeface="Arial"/>
              </a:rPr>
              <a:t>à être </a:t>
            </a:r>
            <a:r>
              <a:rPr sz="1400" spc="-5" dirty="0">
                <a:latin typeface="Arial"/>
                <a:cs typeface="Arial"/>
              </a:rPr>
              <a:t>publiée </a:t>
            </a:r>
            <a:r>
              <a:rPr sz="1400" dirty="0">
                <a:latin typeface="Arial"/>
                <a:cs typeface="Arial"/>
              </a:rPr>
              <a:t>dans </a:t>
            </a:r>
            <a:r>
              <a:rPr sz="1400" spc="-5" dirty="0">
                <a:latin typeface="Arial"/>
                <a:cs typeface="Arial"/>
              </a:rPr>
              <a:t>une revue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scientifique.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8244" y="470916"/>
            <a:ext cx="7807959" cy="570230"/>
            <a:chOff x="428244" y="470916"/>
            <a:chExt cx="7807959" cy="570230"/>
          </a:xfrm>
        </p:grpSpPr>
        <p:sp>
          <p:nvSpPr>
            <p:cNvPr id="3" name="object 3"/>
            <p:cNvSpPr/>
            <p:nvPr/>
          </p:nvSpPr>
          <p:spPr>
            <a:xfrm>
              <a:off x="453827" y="612270"/>
              <a:ext cx="488312" cy="218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8244" y="821436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1248" y="470916"/>
              <a:ext cx="2107691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79192" y="470916"/>
              <a:ext cx="1339595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49040" y="470916"/>
              <a:ext cx="69494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2711" y="47091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3523" y="47091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14288" y="470916"/>
              <a:ext cx="2121408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33831" y="534415"/>
            <a:ext cx="7644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DIFFÉRENTES </a:t>
            </a:r>
            <a:r>
              <a:rPr sz="2000" spc="-25" dirty="0"/>
              <a:t>ÉTAPES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95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2" name="object 12"/>
          <p:cNvSpPr txBox="1"/>
          <p:nvPr/>
        </p:nvSpPr>
        <p:spPr>
          <a:xfrm>
            <a:off x="355091" y="1156716"/>
            <a:ext cx="6096000" cy="2566670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34925" rIns="0" bIns="0" rtlCol="0">
            <a:spAutoFit/>
          </a:bodyPr>
          <a:lstStyle/>
          <a:p>
            <a:pPr marL="90805" algn="just">
              <a:lnSpc>
                <a:spcPct val="100000"/>
              </a:lnSpc>
              <a:spcBef>
                <a:spcPts val="275"/>
              </a:spcBef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A.</a:t>
            </a:r>
            <a:r>
              <a:rPr sz="1800" b="1" spc="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Observation</a:t>
            </a:r>
            <a:endParaRPr sz="1800">
              <a:latin typeface="Times New Roman"/>
              <a:cs typeface="Times New Roman"/>
            </a:endParaRPr>
          </a:p>
          <a:p>
            <a:pPr marL="90805" marR="83185" algn="just">
              <a:lnSpc>
                <a:spcPct val="150100"/>
              </a:lnSpc>
              <a:spcBef>
                <a:spcPts val="560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La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première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étape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pour résoudre une énigme scientifique c'est  l'observation qui représente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 départ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la base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toute  démarche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scientifique. </a:t>
            </a:r>
            <a:r>
              <a:rPr sz="1800" spc="-10" dirty="0">
                <a:solidFill>
                  <a:srgbClr val="333333"/>
                </a:solidFill>
                <a:latin typeface="Times New Roman"/>
                <a:cs typeface="Times New Roman"/>
              </a:rPr>
              <a:t>Observer,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c'est récolter des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indices,  prendre des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notes,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faire des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photos,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croquis,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schémas. Il 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existe deux types d'observations</a:t>
            </a:r>
            <a:r>
              <a:rPr sz="18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02101" y="3634485"/>
            <a:ext cx="9013825" cy="31673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u="heavy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Observation</a:t>
            </a:r>
            <a:r>
              <a:rPr sz="1800" b="1" u="heavy" spc="-1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qualitative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110"/>
              </a:lnSpc>
              <a:spcBef>
                <a:spcPts val="965"/>
              </a:spcBef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observations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peuvent être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qualitatives. C'est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dire qu'elles utilisent des adjectifs, mais elles 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peuvent être comprises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différemment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selon la personne qui les</a:t>
            </a:r>
            <a:r>
              <a:rPr sz="18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lis.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Par exemple :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une petite tâche blanche.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Que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signifie petite ?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1cm,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1m</a:t>
            </a:r>
            <a:r>
              <a:rPr sz="18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?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Observation quantitative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35"/>
              </a:lnSpc>
              <a:spcBef>
                <a:spcPts val="850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</a:t>
            </a:r>
            <a:r>
              <a:rPr sz="1800" spc="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observations</a:t>
            </a:r>
            <a:r>
              <a:rPr sz="1800" spc="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quantitatives</a:t>
            </a:r>
            <a:r>
              <a:rPr sz="1800" spc="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mettent</a:t>
            </a:r>
            <a:r>
              <a:rPr sz="1800" spc="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en</a:t>
            </a:r>
            <a:r>
              <a:rPr sz="1800" spc="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jeu</a:t>
            </a:r>
            <a:r>
              <a:rPr sz="1800" spc="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des</a:t>
            </a:r>
            <a:r>
              <a:rPr sz="1800" spc="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instruments</a:t>
            </a:r>
            <a:r>
              <a:rPr sz="1800" spc="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de</a:t>
            </a:r>
            <a:r>
              <a:rPr sz="1800" spc="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mesures.</a:t>
            </a:r>
            <a:r>
              <a:rPr sz="1800" spc="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Ces</a:t>
            </a:r>
            <a:r>
              <a:rPr sz="1800" spc="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observations</a:t>
            </a:r>
            <a:r>
              <a:rPr sz="1800" spc="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sont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35"/>
              </a:lnSpc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précises et</a:t>
            </a:r>
            <a:r>
              <a:rPr sz="18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reproductibles.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800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Par </a:t>
            </a:r>
            <a:r>
              <a:rPr sz="1800" i="1" dirty="0">
                <a:solidFill>
                  <a:srgbClr val="333333"/>
                </a:solidFill>
                <a:latin typeface="Times New Roman"/>
                <a:cs typeface="Times New Roman"/>
              </a:rPr>
              <a:t>exemple :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tâche de 35 cm de</a:t>
            </a:r>
            <a:r>
              <a:rPr sz="18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long.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946135" y="1687067"/>
            <a:ext cx="3029712" cy="15041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8244" y="470916"/>
            <a:ext cx="7807959" cy="570230"/>
            <a:chOff x="428244" y="470916"/>
            <a:chExt cx="7807959" cy="570230"/>
          </a:xfrm>
        </p:grpSpPr>
        <p:sp>
          <p:nvSpPr>
            <p:cNvPr id="3" name="object 3"/>
            <p:cNvSpPr/>
            <p:nvPr/>
          </p:nvSpPr>
          <p:spPr>
            <a:xfrm>
              <a:off x="453827" y="612270"/>
              <a:ext cx="488312" cy="218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8244" y="821436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1248" y="470916"/>
              <a:ext cx="2107691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79192" y="470916"/>
              <a:ext cx="1339595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49040" y="470916"/>
              <a:ext cx="69494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72711" y="47091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73523" y="47091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14288" y="470916"/>
              <a:ext cx="2121408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0" y="1110994"/>
            <a:ext cx="12192000" cy="5631180"/>
          </a:xfrm>
          <a:custGeom>
            <a:avLst/>
            <a:gdLst/>
            <a:ahLst/>
            <a:cxnLst/>
            <a:rect l="l" t="t" r="r" b="b"/>
            <a:pathLst>
              <a:path w="12192000" h="5631180">
                <a:moveTo>
                  <a:pt x="12192000" y="0"/>
                </a:moveTo>
                <a:lnTo>
                  <a:pt x="0" y="0"/>
                </a:lnTo>
                <a:lnTo>
                  <a:pt x="0" y="5631180"/>
                </a:lnTo>
                <a:lnTo>
                  <a:pt x="12192000" y="56311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739" y="534415"/>
            <a:ext cx="8000365" cy="1028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LES DIFFÉRENTES </a:t>
            </a:r>
            <a:r>
              <a:rPr sz="20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ÉTAPES </a:t>
            </a:r>
            <a:r>
              <a:rPr sz="20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LA DÉMARCHE</a:t>
            </a:r>
            <a:r>
              <a:rPr sz="20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SCIENTIFIQUE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B.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Élaboration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d’une</a:t>
            </a:r>
            <a:r>
              <a:rPr sz="2000" b="1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hypothèse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2303780"/>
            <a:ext cx="12035790" cy="43326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Cette étape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constitue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également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le </a:t>
            </a: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premier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pas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vers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la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partie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empirique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du projet de</a:t>
            </a:r>
            <a:r>
              <a:rPr sz="2000" spc="-1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recherche.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800"/>
              </a:spcBef>
            </a:pP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hypothèse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est une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supposition éclairée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sur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 fonctionnement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choses. Elle représente l’élément central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la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démarche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scientifique.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Dans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cette partie, on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doit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donner nos avis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priori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(c’est-à-dire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avant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d’avoir réalisé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quelque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expérience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que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soit)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sous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la forme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: « Je pense que….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».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C'est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tentative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répondre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à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votre question avec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une  explication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qui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peut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être testée.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Une bonne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hypothèse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vous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permet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ensuite de faire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prédiction</a:t>
            </a:r>
            <a:r>
              <a:rPr sz="2000" spc="-3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"Si</a:t>
            </a:r>
            <a:r>
              <a:rPr sz="2000" u="sng" dirty="0">
                <a:solidFill>
                  <a:srgbClr val="333333"/>
                </a:solidFill>
                <a:uFill>
                  <a:solidFill>
                    <a:srgbClr val="32323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[je fais ceci]</a:t>
            </a:r>
            <a:r>
              <a:rPr sz="2000" u="sng" dirty="0">
                <a:solidFill>
                  <a:srgbClr val="333333"/>
                </a:solidFill>
                <a:uFill>
                  <a:solidFill>
                    <a:srgbClr val="32323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, alors</a:t>
            </a:r>
            <a:r>
              <a:rPr sz="2000" u="sng" dirty="0">
                <a:solidFill>
                  <a:srgbClr val="333333"/>
                </a:solidFill>
                <a:uFill>
                  <a:solidFill>
                    <a:srgbClr val="32323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[ceci]</a:t>
            </a:r>
            <a:r>
              <a:rPr sz="2000" u="sng" dirty="0">
                <a:solidFill>
                  <a:srgbClr val="333333"/>
                </a:solidFill>
                <a:uFill>
                  <a:solidFill>
                    <a:srgbClr val="323232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se</a:t>
            </a:r>
            <a:r>
              <a:rPr sz="2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produira.«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4145915" marR="205740" indent="-3945254">
              <a:lnSpc>
                <a:spcPts val="3300"/>
              </a:lnSpc>
            </a:pPr>
            <a:r>
              <a:rPr sz="2800" b="1" i="1" spc="-15" dirty="0">
                <a:solidFill>
                  <a:srgbClr val="333333"/>
                </a:solidFill>
                <a:latin typeface="Times New Roman"/>
                <a:cs typeface="Times New Roman"/>
              </a:rPr>
              <a:t>L’élaboration </a:t>
            </a:r>
            <a:r>
              <a:rPr sz="2800" b="1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d’une hypothèse </a:t>
            </a:r>
            <a:r>
              <a:rPr sz="2800" b="1" i="1" spc="-10" dirty="0">
                <a:solidFill>
                  <a:srgbClr val="333333"/>
                </a:solidFill>
                <a:latin typeface="Times New Roman"/>
                <a:cs typeface="Times New Roman"/>
              </a:rPr>
              <a:t>représente </a:t>
            </a:r>
            <a:r>
              <a:rPr sz="2800" b="1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pour le </a:t>
            </a:r>
            <a:r>
              <a:rPr sz="2800" b="1" i="1" spc="-10" dirty="0">
                <a:solidFill>
                  <a:srgbClr val="333333"/>
                </a:solidFill>
                <a:latin typeface="Times New Roman"/>
                <a:cs typeface="Times New Roman"/>
              </a:rPr>
              <a:t>chercheur </a:t>
            </a:r>
            <a:r>
              <a:rPr sz="2800" b="1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l’aboutissement de  sa </a:t>
            </a:r>
            <a:r>
              <a:rPr sz="2800" b="1" i="1" dirty="0">
                <a:solidFill>
                  <a:srgbClr val="333333"/>
                </a:solidFill>
                <a:latin typeface="Times New Roman"/>
                <a:cs typeface="Times New Roman"/>
              </a:rPr>
              <a:t>réflexion</a:t>
            </a:r>
            <a:r>
              <a:rPr sz="2800" b="1" i="1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b="1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conceptuelle.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948671" y="1110996"/>
            <a:ext cx="2243328" cy="14447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35707"/>
            <a:ext cx="12192000" cy="3022600"/>
          </a:xfrm>
          <a:custGeom>
            <a:avLst/>
            <a:gdLst/>
            <a:ahLst/>
            <a:cxnLst/>
            <a:rect l="l" t="t" r="r" b="b"/>
            <a:pathLst>
              <a:path w="12192000" h="3022600">
                <a:moveTo>
                  <a:pt x="12192000" y="0"/>
                </a:moveTo>
                <a:lnTo>
                  <a:pt x="0" y="0"/>
                </a:lnTo>
                <a:lnTo>
                  <a:pt x="0" y="3022092"/>
                </a:lnTo>
                <a:lnTo>
                  <a:pt x="12192000" y="3022092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2358389"/>
            <a:ext cx="11833860" cy="2774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C.</a:t>
            </a: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L'expérimentation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réalisation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 expériences et des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analyses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pour vérifier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hypothèses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émises,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représente la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troisième étape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</a:t>
            </a:r>
            <a:r>
              <a:rPr sz="2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la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démarche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scientifique.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résultats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expériences devront ensuite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être interprétés.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Pour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être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valides, on doit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également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répéter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expériences plusieurs fois pour assurer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que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premiers résultats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ne sont pas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simplement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  accident.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8244" y="470916"/>
            <a:ext cx="7807959" cy="570230"/>
            <a:chOff x="428244" y="470916"/>
            <a:chExt cx="7807959" cy="570230"/>
          </a:xfrm>
        </p:grpSpPr>
        <p:sp>
          <p:nvSpPr>
            <p:cNvPr id="5" name="object 5"/>
            <p:cNvSpPr/>
            <p:nvPr/>
          </p:nvSpPr>
          <p:spPr>
            <a:xfrm>
              <a:off x="453827" y="612270"/>
              <a:ext cx="488312" cy="218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8244" y="821436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1248" y="470916"/>
              <a:ext cx="2107691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2" y="470916"/>
              <a:ext cx="1339595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49040" y="470916"/>
              <a:ext cx="69494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72711" y="47091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3523" y="47091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14288" y="470916"/>
              <a:ext cx="2121408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33831" y="534415"/>
            <a:ext cx="7644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DIFFÉRENTES </a:t>
            </a:r>
            <a:r>
              <a:rPr sz="2000" spc="-25" dirty="0"/>
              <a:t>ÉTAPES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95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4" name="object 14"/>
          <p:cNvSpPr/>
          <p:nvPr/>
        </p:nvSpPr>
        <p:spPr>
          <a:xfrm>
            <a:off x="10313027" y="80824"/>
            <a:ext cx="1878972" cy="20511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67383"/>
            <a:ext cx="12192000" cy="5478780"/>
          </a:xfrm>
          <a:custGeom>
            <a:avLst/>
            <a:gdLst/>
            <a:ahLst/>
            <a:cxnLst/>
            <a:rect l="l" t="t" r="r" b="b"/>
            <a:pathLst>
              <a:path w="12192000" h="5478780">
                <a:moveTo>
                  <a:pt x="12192000" y="0"/>
                </a:moveTo>
                <a:lnTo>
                  <a:pt x="0" y="0"/>
                </a:lnTo>
                <a:lnTo>
                  <a:pt x="0" y="5478780"/>
                </a:lnTo>
                <a:lnTo>
                  <a:pt x="12192000" y="547878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28244" y="470916"/>
            <a:ext cx="7807959" cy="570230"/>
            <a:chOff x="428244" y="470916"/>
            <a:chExt cx="7807959" cy="570230"/>
          </a:xfrm>
        </p:grpSpPr>
        <p:sp>
          <p:nvSpPr>
            <p:cNvPr id="4" name="object 4"/>
            <p:cNvSpPr/>
            <p:nvPr/>
          </p:nvSpPr>
          <p:spPr>
            <a:xfrm>
              <a:off x="453827" y="612270"/>
              <a:ext cx="488312" cy="218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8244" y="821436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1248" y="470916"/>
              <a:ext cx="2107691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79192" y="470916"/>
              <a:ext cx="1339595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49040" y="470916"/>
              <a:ext cx="69494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72711" y="47091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3523" y="47091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14288" y="470916"/>
              <a:ext cx="2121408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739" y="534415"/>
            <a:ext cx="12002770" cy="5963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LES DIFFÉRENTES </a:t>
            </a:r>
            <a:r>
              <a:rPr sz="20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ÉTAPES </a:t>
            </a:r>
            <a:r>
              <a:rPr sz="20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LA DÉMARCHE</a:t>
            </a:r>
            <a:r>
              <a:rPr sz="20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SCIENTIFIQUE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D. Analyser des résultats et interpréter </a:t>
            </a:r>
            <a:r>
              <a:rPr sz="20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les</a:t>
            </a:r>
            <a:r>
              <a:rPr sz="2000" b="1" spc="-3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333"/>
                </a:solidFill>
                <a:latin typeface="Times New Roman"/>
                <a:cs typeface="Times New Roman"/>
              </a:rPr>
              <a:t>données</a:t>
            </a:r>
            <a:endParaRPr sz="2000">
              <a:latin typeface="Times New Roman"/>
              <a:cs typeface="Times New Roman"/>
            </a:endParaRPr>
          </a:p>
          <a:p>
            <a:pPr marL="12700" marR="855980">
              <a:lnSpc>
                <a:spcPct val="150000"/>
              </a:lnSpc>
              <a:spcBef>
                <a:spcPts val="805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quatrième étape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débute par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l'analyse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résultats.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Une fois l’expérience est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terminée,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on doit récupérer</a:t>
            </a:r>
            <a:r>
              <a:rPr sz="2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 mesures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et les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analyser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pour voir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si elles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sont en accord avec l’hypothèse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émises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ou</a:t>
            </a:r>
            <a:r>
              <a:rPr sz="2000" spc="-2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non.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795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Durant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cette étape, les résultats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peuvent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être organisés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et présentés sous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tableaux, de graphiques, de</a:t>
            </a:r>
            <a:r>
              <a:rPr sz="2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schémas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ou de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textes.</a:t>
            </a:r>
            <a:endParaRPr sz="2000">
              <a:latin typeface="Times New Roman"/>
              <a:cs typeface="Times New Roman"/>
            </a:endParaRPr>
          </a:p>
          <a:p>
            <a:pPr marL="12700" marR="206375">
              <a:lnSpc>
                <a:spcPct val="150000"/>
              </a:lnSpc>
              <a:spcBef>
                <a:spcPts val="800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Les scientifiques constatent souvent que leurs prédictions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n'étaient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pas exactes et que leur hypothèse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n'était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pas  soutenue, et dans 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tels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cas,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ils communiqueront les résultats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leur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expérience, puis reviendront en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arrière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et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construiront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nouvelle hypothèse et prédiction sur la base des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informations qu'ils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ont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apprises au cours 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leur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expérience. Si l'hypothèse est vérifiée et que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résultats sont en accord avec celle-ci, alors on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communique les  résultats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sous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conclusions.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Même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s'ils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constatent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que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leur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hypothèse 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été confirmée, ils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peuvent vouloir la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tester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à nouveau d'une nouvelle</a:t>
            </a:r>
            <a:r>
              <a:rPr sz="2000" spc="-1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manière.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107168" y="0"/>
            <a:ext cx="2084831" cy="14173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54480"/>
            <a:ext cx="12192000" cy="5073650"/>
          </a:xfrm>
          <a:custGeom>
            <a:avLst/>
            <a:gdLst/>
            <a:ahLst/>
            <a:cxnLst/>
            <a:rect l="l" t="t" r="r" b="b"/>
            <a:pathLst>
              <a:path w="12192000" h="5073650">
                <a:moveTo>
                  <a:pt x="12192000" y="0"/>
                </a:moveTo>
                <a:lnTo>
                  <a:pt x="0" y="0"/>
                </a:lnTo>
                <a:lnTo>
                  <a:pt x="0" y="5073396"/>
                </a:lnTo>
                <a:lnTo>
                  <a:pt x="12192000" y="50733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668271"/>
            <a:ext cx="12028805" cy="482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E. La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communication des</a:t>
            </a:r>
            <a:r>
              <a:rPr sz="18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conclusions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Pour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compléter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votre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démarche scientifique,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on doit communiquer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 résultats obtenus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sous forme 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d’un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rapport</a:t>
            </a:r>
            <a:r>
              <a:rPr sz="1800" b="1" spc="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333333"/>
                </a:solidFill>
                <a:latin typeface="Times New Roman"/>
                <a:cs typeface="Times New Roman"/>
              </a:rPr>
              <a:t>final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95885" algn="just">
              <a:lnSpc>
                <a:spcPct val="150100"/>
              </a:lnSpc>
              <a:spcBef>
                <a:spcPts val="800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 scientifiques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professionnels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font presque exactement la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même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chose en publiant leur rapport final dans une revue scientifique  ou en présentant leurs résultats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affiche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ou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lors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d'une conférence ou une réunion scientifique. Généralement, la</a:t>
            </a:r>
            <a:r>
              <a:rPr sz="1800" spc="-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commission 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scientifique s'intéresse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aux résultats, qu'ils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soutiennent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ou non l’hypothèse</a:t>
            </a:r>
            <a:r>
              <a:rPr sz="1800" spc="-1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initiale.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805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Aujourd'hui, le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«</a:t>
            </a:r>
            <a:r>
              <a:rPr sz="18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peer review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» permet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suivre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processus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scientifique d'une nouvelle découverte, par un collège de scientifiques  indépendants.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Si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les observations et les expériences vont dans le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même sens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et ne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contredisent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pas,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alors la proposition </a:t>
            </a:r>
            <a:r>
              <a:rPr sz="1800" spc="15" dirty="0">
                <a:solidFill>
                  <a:srgbClr val="333333"/>
                </a:solidFill>
                <a:latin typeface="Times New Roman"/>
                <a:cs typeface="Times New Roman"/>
              </a:rPr>
              <a:t>est 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déclarée apte à être publiable dans des revues</a:t>
            </a:r>
            <a:r>
              <a:rPr sz="18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scientifiques.</a:t>
            </a:r>
            <a:endParaRPr sz="1800">
              <a:latin typeface="Times New Roman"/>
              <a:cs typeface="Times New Roman"/>
            </a:endParaRPr>
          </a:p>
          <a:p>
            <a:pPr marL="12700" marR="332740">
              <a:lnSpc>
                <a:spcPct val="150000"/>
              </a:lnSpc>
              <a:spcBef>
                <a:spcPts val="795"/>
              </a:spcBef>
            </a:pP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Cette dernière étape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permet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formuler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une règle, une définition ou un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modèle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final. En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effet,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la science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est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une pratique </a:t>
            </a:r>
            <a:r>
              <a:rPr sz="1800" spc="20" dirty="0">
                <a:solidFill>
                  <a:srgbClr val="333333"/>
                </a:solidFill>
                <a:latin typeface="Times New Roman"/>
                <a:cs typeface="Times New Roman"/>
              </a:rPr>
              <a:t>qui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se 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doit de douter du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monde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qui l’entoure. C’est pour cela, une fois l’hypothèse validée et l’expérience confirmée, la démarche  scientifique ne se </a:t>
            </a:r>
            <a:r>
              <a:rPr sz="1800" spc="-5" dirty="0">
                <a:solidFill>
                  <a:srgbClr val="333333"/>
                </a:solidFill>
                <a:latin typeface="Times New Roman"/>
                <a:cs typeface="Times New Roman"/>
              </a:rPr>
              <a:t>termine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pas tout à</a:t>
            </a:r>
            <a:r>
              <a:rPr sz="18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33333"/>
                </a:solidFill>
                <a:latin typeface="Times New Roman"/>
                <a:cs typeface="Times New Roman"/>
              </a:rPr>
              <a:t>fait.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8244" y="470916"/>
            <a:ext cx="7807959" cy="570230"/>
            <a:chOff x="428244" y="470916"/>
            <a:chExt cx="7807959" cy="570230"/>
          </a:xfrm>
        </p:grpSpPr>
        <p:sp>
          <p:nvSpPr>
            <p:cNvPr id="5" name="object 5"/>
            <p:cNvSpPr/>
            <p:nvPr/>
          </p:nvSpPr>
          <p:spPr>
            <a:xfrm>
              <a:off x="453827" y="612270"/>
              <a:ext cx="488312" cy="2188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8244" y="821436"/>
              <a:ext cx="7655052" cy="640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1248" y="470916"/>
              <a:ext cx="2107691" cy="569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79192" y="470916"/>
              <a:ext cx="1339595" cy="5699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49040" y="470916"/>
              <a:ext cx="694943" cy="569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72711" y="470916"/>
              <a:ext cx="672084" cy="56997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3523" y="470916"/>
              <a:ext cx="1813560" cy="5699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14288" y="470916"/>
              <a:ext cx="2121408" cy="5699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33831" y="534415"/>
            <a:ext cx="76447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LES DIFFÉRENTES </a:t>
            </a:r>
            <a:r>
              <a:rPr sz="2000" spc="-25" dirty="0"/>
              <a:t>ÉTAPES </a:t>
            </a:r>
            <a:r>
              <a:rPr sz="2000" spc="5" dirty="0"/>
              <a:t>DE </a:t>
            </a:r>
            <a:r>
              <a:rPr sz="2000" dirty="0"/>
              <a:t>LA DÉMARCHE</a:t>
            </a:r>
            <a:r>
              <a:rPr sz="2000" spc="-95" dirty="0"/>
              <a:t> </a:t>
            </a:r>
            <a:r>
              <a:rPr sz="2000" dirty="0"/>
              <a:t>SCIENTIFIQUE</a:t>
            </a:r>
            <a:endParaRPr sz="2000"/>
          </a:p>
        </p:txBody>
      </p:sp>
      <p:sp>
        <p:nvSpPr>
          <p:cNvPr id="14" name="object 14"/>
          <p:cNvSpPr/>
          <p:nvPr/>
        </p:nvSpPr>
        <p:spPr>
          <a:xfrm>
            <a:off x="10809731" y="96011"/>
            <a:ext cx="1354835" cy="14173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1971</Words>
  <Application>Microsoft Office PowerPoint</Application>
  <PresentationFormat>Personnalisé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Office Theme</vt:lpstr>
      <vt:lpstr>Dimarche Scientifique </vt:lpstr>
      <vt:lpstr>Q U’EST-CE QUE LA DÉMARCHE SCIENTIFIQUE ?</vt:lpstr>
      <vt:lpstr>LES RÈGLES DE BASE DE LA DÉMARCHE SCIENTIFIQUE</vt:lpstr>
      <vt:lpstr>LES DIFFÉRENTES ÉTAPES DE LA DÉMARCHE SCIENTIFIQUE</vt:lpstr>
      <vt:lpstr>LES DIFFÉRENTES ÉTAPES DE LA DÉMARCHE SCIENTIFIQUE</vt:lpstr>
      <vt:lpstr>Diapositive 6</vt:lpstr>
      <vt:lpstr>LES DIFFÉRENTES ÉTAPES DE LA DÉMARCHE SCIENTIFIQUE</vt:lpstr>
      <vt:lpstr>Diapositive 8</vt:lpstr>
      <vt:lpstr>LES DIFFÉRENTES ÉTAPES DE LA DÉMARCHE SCIENTIFIQUE</vt:lpstr>
      <vt:lpstr>Diapositive 10</vt:lpstr>
      <vt:lpstr>Diapositive 11</vt:lpstr>
      <vt:lpstr>LES TYPES DE LA DÉMARCHE SCIENTIFIQUE</vt:lpstr>
      <vt:lpstr>LES TYPES DE LA DÉMARCHE SCIENTIFIQUE</vt:lpstr>
      <vt:lpstr>M ISE EN PLACE D’UN PROTOCOLE EXPÉRIMENTAL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moi</cp:lastModifiedBy>
  <cp:revision>2</cp:revision>
  <dcterms:created xsi:type="dcterms:W3CDTF">2022-09-24T18:43:50Z</dcterms:created>
  <dcterms:modified xsi:type="dcterms:W3CDTF">2022-09-25T10:14:33Z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2021-01-24T00:00:00Z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2022-09-24T00:00:00Z</vt:filetime>
  </property>
</Properties>
</file>