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92" d="100"/>
          <a:sy n="92" d="100"/>
        </p:scale>
        <p:origin x="10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BEC45-3CD7-4785-AA36-EF3FCA0C9D24}" type="datetimeFigureOut">
              <a:rPr lang="fr-FR" smtClean="0"/>
              <a:t>06/05/2020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81D28F-F01A-49AC-9662-FB0F7AB0CE96}" type="slidenum">
              <a:rPr lang="fr-FR" smtClean="0"/>
              <a:t>‹N°›</a:t>
            </a:fld>
            <a:endParaRPr lang="fr-FR"/>
          </a:p>
        </p:txBody>
      </p:sp>
    </p:spTree>
    <p:extLst>
      <p:ext uri="{BB962C8B-B14F-4D97-AF65-F5344CB8AC3E}">
        <p14:creationId xmlns:p14="http://schemas.microsoft.com/office/powerpoint/2010/main" val="62533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C334C16-6657-41C9-AAA6-859CA174B7A0}" type="slidenum">
              <a:rPr lang="fr-FR" sz="1200"/>
              <a:pPr/>
              <a:t>2</a:t>
            </a:fld>
            <a:endParaRPr lang="fr-FR" sz="120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107914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8C8947A-B379-41B5-A9BA-5F1B30BDB93E}" type="slidenum">
              <a:rPr lang="fr-FR" sz="1200"/>
              <a:pPr/>
              <a:t>4</a:t>
            </a:fld>
            <a:endParaRPr lang="fr-FR"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3519580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9953B9A-1F17-402F-8EA7-D5DC467D8B8D}" type="slidenum">
              <a:rPr lang="fr-FR" sz="1200"/>
              <a:pPr/>
              <a:t>5</a:t>
            </a:fld>
            <a:endParaRPr lang="fr-FR"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2939789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AAF91F7-1D73-4209-9952-9B7C8F091225}" type="slidenum">
              <a:rPr lang="fr-FR" sz="1200"/>
              <a:pPr/>
              <a:t>6</a:t>
            </a:fld>
            <a:endParaRPr lang="fr-FR"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109938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3B69283-5317-4023-B602-AF5AD58B3A39}" type="slidenum">
              <a:rPr lang="fr-FR" sz="1200"/>
              <a:pPr/>
              <a:t>7</a:t>
            </a:fld>
            <a:endParaRPr lang="fr-FR"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169721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A5F4C90-EC2F-446B-A858-EF3BAAA57E9E}" type="slidenum">
              <a:rPr lang="fr-FR" sz="1200"/>
              <a:pPr/>
              <a:t>8</a:t>
            </a:fld>
            <a:endParaRPr lang="fr-FR"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pitchFamily="34" charset="0"/>
              <a:ea typeface="ＭＳ Ｐゴシック" pitchFamily="34" charset="-128"/>
            </a:endParaRPr>
          </a:p>
        </p:txBody>
      </p:sp>
    </p:spTree>
    <p:extLst>
      <p:ext uri="{BB962C8B-B14F-4D97-AF65-F5344CB8AC3E}">
        <p14:creationId xmlns:p14="http://schemas.microsoft.com/office/powerpoint/2010/main" val="112651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347343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409640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32210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131449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295466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0D5180-902C-43DB-8002-B7EF21C1DB78}" type="datetimeFigureOut">
              <a:rPr lang="fr-FR" smtClean="0"/>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302222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0D5180-902C-43DB-8002-B7EF21C1DB78}" type="datetimeFigureOut">
              <a:rPr lang="fr-FR" smtClean="0"/>
              <a:t>06/05/2020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124731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10D5180-902C-43DB-8002-B7EF21C1DB78}" type="datetimeFigureOut">
              <a:rPr lang="fr-FR" smtClean="0"/>
              <a:t>06/05/2020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143081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0D5180-902C-43DB-8002-B7EF21C1DB78}" type="datetimeFigureOut">
              <a:rPr lang="fr-FR" smtClean="0"/>
              <a:t>06/05/2020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195853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0D5180-902C-43DB-8002-B7EF21C1DB78}" type="datetimeFigureOut">
              <a:rPr lang="fr-FR" smtClean="0"/>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190292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0D5180-902C-43DB-8002-B7EF21C1DB78}" type="datetimeFigureOut">
              <a:rPr lang="fr-FR" smtClean="0"/>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4F86D-3D46-433E-ADD4-EFA2094D5DEA}" type="slidenum">
              <a:rPr lang="fr-FR" smtClean="0"/>
              <a:t>‹N°›</a:t>
            </a:fld>
            <a:endParaRPr lang="fr-FR"/>
          </a:p>
        </p:txBody>
      </p:sp>
    </p:spTree>
    <p:extLst>
      <p:ext uri="{BB962C8B-B14F-4D97-AF65-F5344CB8AC3E}">
        <p14:creationId xmlns:p14="http://schemas.microsoft.com/office/powerpoint/2010/main" val="268483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D5180-902C-43DB-8002-B7EF21C1DB78}" type="datetimeFigureOut">
              <a:rPr lang="fr-FR" smtClean="0"/>
              <a:t>06/05/2020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4F86D-3D46-433E-ADD4-EFA2094D5DEA}" type="slidenum">
              <a:rPr lang="fr-FR" smtClean="0"/>
              <a:t>‹N°›</a:t>
            </a:fld>
            <a:endParaRPr lang="fr-FR"/>
          </a:p>
        </p:txBody>
      </p:sp>
    </p:spTree>
    <p:extLst>
      <p:ext uri="{BB962C8B-B14F-4D97-AF65-F5344CB8AC3E}">
        <p14:creationId xmlns:p14="http://schemas.microsoft.com/office/powerpoint/2010/main" val="2372049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4757144"/>
          </a:xfrm>
        </p:spPr>
        <p:txBody>
          <a:bodyPr>
            <a:normAutofit/>
          </a:bodyPr>
          <a:lstStyle/>
          <a:p>
            <a:r>
              <a:rPr lang="fr-FR" dirty="0" smtClean="0">
                <a:latin typeface="Castellar" panose="020A0402060406010301" pitchFamily="18" charset="0"/>
              </a:rPr>
              <a:t>Ce cours est destiné aux étudiants licence Tectonique S6</a:t>
            </a:r>
            <a:endParaRPr lang="fr-FR" dirty="0">
              <a:latin typeface="Castellar" panose="020A0402060406010301" pitchFamily="18"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667" y="142685"/>
            <a:ext cx="1092063" cy="1257143"/>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1270" y="142685"/>
            <a:ext cx="1092063" cy="1257143"/>
          </a:xfrm>
          <a:prstGeom prst="rect">
            <a:avLst/>
          </a:prstGeom>
        </p:spPr>
      </p:pic>
    </p:spTree>
    <p:extLst>
      <p:ext uri="{BB962C8B-B14F-4D97-AF65-F5344CB8AC3E}">
        <p14:creationId xmlns:p14="http://schemas.microsoft.com/office/powerpoint/2010/main" val="9418714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20206520">
            <a:off x="2986329" y="1806234"/>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9218" name="Rectangle 3"/>
          <p:cNvSpPr>
            <a:spLocks noGrp="1" noChangeArrowheads="1"/>
          </p:cNvSpPr>
          <p:nvPr>
            <p:ph idx="1"/>
          </p:nvPr>
        </p:nvSpPr>
        <p:spPr>
          <a:xfrm>
            <a:off x="1981200" y="914400"/>
            <a:ext cx="8534400" cy="4114800"/>
          </a:xfrm>
        </p:spPr>
        <p:txBody>
          <a:bodyPr>
            <a:normAutofit/>
          </a:bodyPr>
          <a:lstStyle/>
          <a:p>
            <a:pPr marL="1588" indent="-1588">
              <a:buNone/>
              <a:tabLst>
                <a:tab pos="1143000" algn="l"/>
                <a:tab pos="2862263" algn="l"/>
                <a:tab pos="3243263" algn="l"/>
                <a:tab pos="5240338" algn="l"/>
                <a:tab pos="5621338" algn="l"/>
              </a:tabLst>
            </a:pPr>
            <a:r>
              <a:rPr lang="fr-FR" sz="1800" dirty="0"/>
              <a:t>On peut maintenant compléter le tableau au niveau des différents systèmes.</a:t>
            </a:r>
          </a:p>
          <a:p>
            <a:pPr marL="1588" indent="-1588">
              <a:tabLst>
                <a:tab pos="1143000" algn="l"/>
                <a:tab pos="2862263" algn="l"/>
                <a:tab pos="3243263" algn="l"/>
                <a:tab pos="5240338" algn="l"/>
                <a:tab pos="5621338" algn="l"/>
              </a:tabLst>
            </a:pPr>
            <a:endParaRPr lang="fr-FR" sz="1800" dirty="0"/>
          </a:p>
          <a:p>
            <a:pPr marL="1588" indent="-1588">
              <a:lnSpc>
                <a:spcPct val="120000"/>
              </a:lnSpc>
              <a:buNone/>
              <a:tabLst>
                <a:tab pos="1143000" algn="l"/>
                <a:tab pos="2862263" algn="l"/>
                <a:tab pos="3243263" algn="l"/>
                <a:tab pos="5240338" algn="l"/>
                <a:tab pos="5621338" algn="l"/>
              </a:tabLst>
            </a:pPr>
            <a:r>
              <a:rPr lang="fr-FR" sz="2000" dirty="0"/>
              <a:t>				    Maille		    Système</a:t>
            </a:r>
          </a:p>
          <a:p>
            <a:pPr marL="1588" indent="-1588">
              <a:lnSpc>
                <a:spcPct val="120000"/>
              </a:lnSpc>
              <a:buNone/>
              <a:tabLst>
                <a:tab pos="1143000" algn="l"/>
                <a:tab pos="2862263" algn="l"/>
                <a:tab pos="3243263" algn="l"/>
                <a:tab pos="5240338" algn="l"/>
                <a:tab pos="5621338" algn="l"/>
              </a:tabLst>
            </a:pPr>
            <a:r>
              <a:rPr lang="fr-FR" sz="2000" dirty="0"/>
              <a:t>	a ≠ b	</a:t>
            </a:r>
            <a:r>
              <a:rPr lang="fr-FR" sz="2400" dirty="0">
                <a:latin typeface="Symbol" pitchFamily="18" charset="2"/>
                <a:sym typeface="Symbol" pitchFamily="18" charset="2"/>
              </a:rPr>
              <a:t></a:t>
            </a:r>
            <a:r>
              <a:rPr lang="fr-FR" sz="2000" dirty="0"/>
              <a:t> quelconque  	</a:t>
            </a:r>
            <a:r>
              <a:rPr lang="fr-FR" sz="2000" dirty="0">
                <a:sym typeface="Symbol" pitchFamily="18" charset="2"/>
              </a:rPr>
              <a:t>	parallélogramme		</a:t>
            </a:r>
            <a:r>
              <a:rPr lang="fr-FR" sz="2000" b="1" dirty="0">
                <a:solidFill>
                  <a:srgbClr val="D16B0B"/>
                </a:solidFill>
                <a:sym typeface="Symbol" pitchFamily="18" charset="2"/>
              </a:rPr>
              <a:t>oblique</a:t>
            </a:r>
            <a:endParaRPr lang="fr-FR" sz="2000" dirty="0">
              <a:sym typeface="Symbol" pitchFamily="18" charset="2"/>
            </a:endParaRPr>
          </a:p>
          <a:p>
            <a:pPr marL="1588" indent="-1588">
              <a:lnSpc>
                <a:spcPct val="120000"/>
              </a:lnSpc>
              <a:buNone/>
              <a:tabLst>
                <a:tab pos="1143000" algn="l"/>
                <a:tab pos="2862263" algn="l"/>
                <a:tab pos="3243263" algn="l"/>
                <a:tab pos="5240338" algn="l"/>
                <a:tab pos="5621338" algn="l"/>
              </a:tabLst>
            </a:pPr>
            <a:r>
              <a:rPr lang="fr-FR" sz="2000" dirty="0">
                <a:sym typeface="Symbol" pitchFamily="18" charset="2"/>
              </a:rPr>
              <a:t>	</a:t>
            </a:r>
            <a:r>
              <a:rPr lang="fr-FR" sz="2000" dirty="0"/>
              <a:t>a ≠ b	</a:t>
            </a:r>
            <a:r>
              <a:rPr lang="fr-FR" sz="2400" dirty="0">
                <a:latin typeface="Symbol" pitchFamily="18" charset="2"/>
                <a:sym typeface="Symbol" pitchFamily="18" charset="2"/>
              </a:rPr>
              <a:t></a:t>
            </a:r>
            <a:r>
              <a:rPr lang="fr-FR" sz="2000" dirty="0"/>
              <a:t> = π/2 	</a:t>
            </a:r>
            <a:r>
              <a:rPr lang="fr-FR" sz="2000" dirty="0">
                <a:sym typeface="Symbol" pitchFamily="18" charset="2"/>
              </a:rPr>
              <a:t>	rectangle		</a:t>
            </a:r>
            <a:r>
              <a:rPr lang="fr-FR" sz="2000" b="1" dirty="0">
                <a:solidFill>
                  <a:srgbClr val="D16B0B"/>
                </a:solidFill>
                <a:sym typeface="Symbol" pitchFamily="18" charset="2"/>
              </a:rPr>
              <a:t>rectangulaire</a:t>
            </a:r>
            <a:endParaRPr lang="fr-FR" sz="2000" dirty="0">
              <a:sym typeface="Symbol" pitchFamily="18" charset="2"/>
            </a:endParaRPr>
          </a:p>
          <a:p>
            <a:pPr marL="1588" indent="-1588">
              <a:lnSpc>
                <a:spcPct val="120000"/>
              </a:lnSpc>
              <a:buNone/>
              <a:tabLst>
                <a:tab pos="1143000" algn="l"/>
                <a:tab pos="2862263" algn="l"/>
                <a:tab pos="3243263" algn="l"/>
                <a:tab pos="5240338" algn="l"/>
                <a:tab pos="5621338" algn="l"/>
              </a:tabLst>
            </a:pPr>
            <a:r>
              <a:rPr lang="fr-FR" sz="2000" dirty="0">
                <a:sym typeface="Symbol" pitchFamily="18" charset="2"/>
              </a:rPr>
              <a:t>	a  =  b	 </a:t>
            </a:r>
            <a:r>
              <a:rPr lang="fr-FR" sz="2400" dirty="0">
                <a:latin typeface="Symbol" pitchFamily="18" charset="2"/>
                <a:sym typeface="Symbol" pitchFamily="18" charset="2"/>
              </a:rPr>
              <a:t></a:t>
            </a:r>
            <a:r>
              <a:rPr lang="fr-FR" sz="2000" dirty="0"/>
              <a:t> quelconque 	</a:t>
            </a:r>
            <a:r>
              <a:rPr lang="fr-FR" sz="2000" dirty="0">
                <a:sym typeface="Symbol" pitchFamily="18" charset="2"/>
              </a:rPr>
              <a:t>	losange		</a:t>
            </a:r>
            <a:r>
              <a:rPr lang="fr-FR" sz="2000" b="1" dirty="0">
                <a:solidFill>
                  <a:srgbClr val="D16B0B"/>
                </a:solidFill>
                <a:sym typeface="Symbol" pitchFamily="18" charset="2"/>
              </a:rPr>
              <a:t>rectangulaire centré</a:t>
            </a:r>
            <a:endParaRPr lang="fr-FR" sz="2000" dirty="0">
              <a:sym typeface="Symbol" pitchFamily="18" charset="2"/>
            </a:endParaRPr>
          </a:p>
          <a:p>
            <a:pPr marL="1588" indent="-1588">
              <a:lnSpc>
                <a:spcPct val="120000"/>
              </a:lnSpc>
              <a:buNone/>
              <a:tabLst>
                <a:tab pos="1143000" algn="l"/>
                <a:tab pos="2862263" algn="l"/>
                <a:tab pos="3243263" algn="l"/>
                <a:tab pos="5240338" algn="l"/>
                <a:tab pos="5621338" algn="l"/>
              </a:tabLst>
            </a:pPr>
            <a:r>
              <a:rPr lang="fr-FR" sz="2000" dirty="0">
                <a:sym typeface="Symbol" pitchFamily="18" charset="2"/>
              </a:rPr>
              <a:t>	a  =  b	 </a:t>
            </a:r>
            <a:r>
              <a:rPr lang="fr-FR" sz="2400" dirty="0">
                <a:latin typeface="Symbol" pitchFamily="18" charset="2"/>
                <a:sym typeface="Symbol" pitchFamily="18" charset="2"/>
              </a:rPr>
              <a:t></a:t>
            </a:r>
            <a:r>
              <a:rPr lang="fr-FR" sz="2000" dirty="0"/>
              <a:t> = 2π/3 	</a:t>
            </a:r>
            <a:r>
              <a:rPr lang="fr-FR" sz="2000" dirty="0">
                <a:sym typeface="Symbol" pitchFamily="18" charset="2"/>
              </a:rPr>
              <a:t>	losange à </a:t>
            </a:r>
            <a:r>
              <a:rPr lang="fr-FR" sz="2000" dirty="0"/>
              <a:t>2π/3	</a:t>
            </a:r>
            <a:r>
              <a:rPr lang="fr-FR" sz="2000" dirty="0">
                <a:sym typeface="Symbol" pitchFamily="18" charset="2"/>
              </a:rPr>
              <a:t>	</a:t>
            </a:r>
            <a:r>
              <a:rPr lang="fr-FR" sz="2000" b="1" dirty="0">
                <a:solidFill>
                  <a:srgbClr val="D16B0B"/>
                </a:solidFill>
                <a:sym typeface="Symbol" pitchFamily="18" charset="2"/>
              </a:rPr>
              <a:t>hexagonal</a:t>
            </a:r>
            <a:endParaRPr lang="fr-FR" sz="2000" dirty="0"/>
          </a:p>
          <a:p>
            <a:pPr marL="1588" indent="-1588">
              <a:lnSpc>
                <a:spcPct val="120000"/>
              </a:lnSpc>
              <a:buNone/>
              <a:tabLst>
                <a:tab pos="1143000" algn="l"/>
                <a:tab pos="2862263" algn="l"/>
                <a:tab pos="3243263" algn="l"/>
                <a:tab pos="5240338" algn="l"/>
                <a:tab pos="5621338" algn="l"/>
              </a:tabLst>
            </a:pPr>
            <a:r>
              <a:rPr lang="fr-FR" sz="2000" dirty="0">
                <a:sym typeface="Symbol" pitchFamily="18" charset="2"/>
              </a:rPr>
              <a:t>	a  =  b	 </a:t>
            </a:r>
            <a:r>
              <a:rPr lang="fr-FR" sz="2400" dirty="0">
                <a:latin typeface="Symbol" pitchFamily="18" charset="2"/>
                <a:sym typeface="Symbol" pitchFamily="18" charset="2"/>
              </a:rPr>
              <a:t></a:t>
            </a:r>
            <a:r>
              <a:rPr lang="fr-FR" sz="2000" dirty="0"/>
              <a:t> = π/2 	</a:t>
            </a:r>
            <a:r>
              <a:rPr lang="fr-FR" sz="2000" dirty="0">
                <a:sym typeface="Symbol" pitchFamily="18" charset="2"/>
              </a:rPr>
              <a:t>	carrée		</a:t>
            </a:r>
            <a:r>
              <a:rPr lang="fr-FR" sz="2000" b="1" dirty="0">
                <a:solidFill>
                  <a:srgbClr val="D16B0B"/>
                </a:solidFill>
                <a:sym typeface="Symbol" pitchFamily="18" charset="2"/>
              </a:rPr>
              <a:t>carré</a:t>
            </a:r>
            <a:endParaRPr lang="fr-FR" dirty="0" smtClean="0"/>
          </a:p>
        </p:txBody>
      </p:sp>
    </p:spTree>
    <p:extLst>
      <p:ext uri="{BB962C8B-B14F-4D97-AF65-F5344CB8AC3E}">
        <p14:creationId xmlns:p14="http://schemas.microsoft.com/office/powerpoint/2010/main" val="1929958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Click="0" advTm="0">
        <p15:prstTrans prst="fallOver"/>
      </p:transition>
    </mc:Choice>
    <mc:Fallback>
      <p:transition spd="slow" advClick="0"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ZoneTexte 83"/>
          <p:cNvSpPr txBox="1"/>
          <p:nvPr/>
        </p:nvSpPr>
        <p:spPr>
          <a:xfrm rot="20206520">
            <a:off x="2004551" y="2171995"/>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10242" name="AutoShape 4"/>
          <p:cNvSpPr>
            <a:spLocks noChangeArrowheads="1"/>
          </p:cNvSpPr>
          <p:nvPr/>
        </p:nvSpPr>
        <p:spPr bwMode="auto">
          <a:xfrm>
            <a:off x="3200400" y="152400"/>
            <a:ext cx="5791200" cy="838200"/>
          </a:xfrm>
          <a:prstGeom prst="roundRect">
            <a:avLst>
              <a:gd name="adj" fmla="val 16667"/>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28575">
            <a:solidFill>
              <a:schemeClr val="tx1"/>
            </a:solidFill>
            <a:round/>
            <a:headEnd/>
            <a:tailEnd/>
          </a:ln>
        </p:spPr>
        <p:txBody>
          <a:bodyPr wrap="none" anchor="ctr"/>
          <a:lstStyle/>
          <a:p>
            <a:pPr algn="ctr"/>
            <a:r>
              <a:rPr lang="fr-FR" sz="3200" b="1" i="1" dirty="0">
                <a:effectLst>
                  <a:outerShdw blurRad="38100" dist="38100" dir="2700000" algn="tl">
                    <a:srgbClr val="000000">
                      <a:alpha val="43137"/>
                    </a:srgbClr>
                  </a:outerShdw>
                </a:effectLst>
                <a:latin typeface="Castellar" panose="020A0402060406010301" pitchFamily="18" charset="0"/>
              </a:rPr>
              <a:t>LES RANGEES  2D</a:t>
            </a:r>
          </a:p>
        </p:txBody>
      </p:sp>
      <p:grpSp>
        <p:nvGrpSpPr>
          <p:cNvPr id="10243" name="Group 63"/>
          <p:cNvGrpSpPr>
            <a:grpSpLocks/>
          </p:cNvGrpSpPr>
          <p:nvPr/>
        </p:nvGrpSpPr>
        <p:grpSpPr bwMode="auto">
          <a:xfrm>
            <a:off x="2057400" y="3963989"/>
            <a:ext cx="7126288" cy="2211387"/>
            <a:chOff x="635" y="1776"/>
            <a:chExt cx="4489" cy="1393"/>
          </a:xfrm>
        </p:grpSpPr>
        <p:sp>
          <p:nvSpPr>
            <p:cNvPr id="10271" name="Oval 7"/>
            <p:cNvSpPr>
              <a:spLocks noChangeAspect="1" noChangeArrowheads="1"/>
            </p:cNvSpPr>
            <p:nvPr/>
          </p:nvSpPr>
          <p:spPr bwMode="auto">
            <a:xfrm rot="-673596">
              <a:off x="635"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2" name="Oval 8"/>
            <p:cNvSpPr>
              <a:spLocks noChangeAspect="1" noChangeArrowheads="1"/>
            </p:cNvSpPr>
            <p:nvPr/>
          </p:nvSpPr>
          <p:spPr bwMode="auto">
            <a:xfrm rot="-673596">
              <a:off x="1129"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3" name="Oval 9"/>
            <p:cNvSpPr>
              <a:spLocks noChangeAspect="1" noChangeArrowheads="1"/>
            </p:cNvSpPr>
            <p:nvPr/>
          </p:nvSpPr>
          <p:spPr bwMode="auto">
            <a:xfrm rot="-673596">
              <a:off x="1622"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4" name="Oval 10"/>
            <p:cNvSpPr>
              <a:spLocks noChangeAspect="1" noChangeArrowheads="1"/>
            </p:cNvSpPr>
            <p:nvPr/>
          </p:nvSpPr>
          <p:spPr bwMode="auto">
            <a:xfrm rot="-673596">
              <a:off x="2116"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5" name="Oval 11"/>
            <p:cNvSpPr>
              <a:spLocks noChangeAspect="1" noChangeArrowheads="1"/>
            </p:cNvSpPr>
            <p:nvPr/>
          </p:nvSpPr>
          <p:spPr bwMode="auto">
            <a:xfrm rot="-673596">
              <a:off x="2609"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6" name="Oval 12"/>
            <p:cNvSpPr>
              <a:spLocks noChangeAspect="1" noChangeArrowheads="1"/>
            </p:cNvSpPr>
            <p:nvPr/>
          </p:nvSpPr>
          <p:spPr bwMode="auto">
            <a:xfrm rot="-673596">
              <a:off x="3103" y="177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7" name="Oval 13"/>
            <p:cNvSpPr>
              <a:spLocks noChangeAspect="1" noChangeArrowheads="1"/>
            </p:cNvSpPr>
            <p:nvPr/>
          </p:nvSpPr>
          <p:spPr bwMode="auto">
            <a:xfrm rot="-673596">
              <a:off x="3596" y="177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8" name="Oval 14"/>
            <p:cNvSpPr>
              <a:spLocks noChangeAspect="1" noChangeArrowheads="1"/>
            </p:cNvSpPr>
            <p:nvPr/>
          </p:nvSpPr>
          <p:spPr bwMode="auto">
            <a:xfrm rot="-673596">
              <a:off x="4089" y="177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79" name="Oval 15"/>
            <p:cNvSpPr>
              <a:spLocks noChangeAspect="1" noChangeArrowheads="1"/>
            </p:cNvSpPr>
            <p:nvPr/>
          </p:nvSpPr>
          <p:spPr bwMode="auto">
            <a:xfrm rot="-673596">
              <a:off x="4583" y="177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0" name="Oval 16"/>
            <p:cNvSpPr>
              <a:spLocks noChangeAspect="1" noChangeArrowheads="1"/>
            </p:cNvSpPr>
            <p:nvPr/>
          </p:nvSpPr>
          <p:spPr bwMode="auto">
            <a:xfrm rot="-673596">
              <a:off x="5076" y="177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1" name="Oval 18"/>
            <p:cNvSpPr>
              <a:spLocks noChangeAspect="1" noChangeArrowheads="1"/>
            </p:cNvSpPr>
            <p:nvPr/>
          </p:nvSpPr>
          <p:spPr bwMode="auto">
            <a:xfrm rot="-673596">
              <a:off x="635"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2" name="Oval 19"/>
            <p:cNvSpPr>
              <a:spLocks noChangeAspect="1" noChangeArrowheads="1"/>
            </p:cNvSpPr>
            <p:nvPr/>
          </p:nvSpPr>
          <p:spPr bwMode="auto">
            <a:xfrm rot="-673596">
              <a:off x="1129"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3" name="Oval 20"/>
            <p:cNvSpPr>
              <a:spLocks noChangeAspect="1" noChangeArrowheads="1"/>
            </p:cNvSpPr>
            <p:nvPr/>
          </p:nvSpPr>
          <p:spPr bwMode="auto">
            <a:xfrm rot="-673596">
              <a:off x="1622"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4" name="Oval 21"/>
            <p:cNvSpPr>
              <a:spLocks noChangeAspect="1" noChangeArrowheads="1"/>
            </p:cNvSpPr>
            <p:nvPr/>
          </p:nvSpPr>
          <p:spPr bwMode="auto">
            <a:xfrm rot="-673596">
              <a:off x="2116"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5" name="Oval 22"/>
            <p:cNvSpPr>
              <a:spLocks noChangeAspect="1" noChangeArrowheads="1"/>
            </p:cNvSpPr>
            <p:nvPr/>
          </p:nvSpPr>
          <p:spPr bwMode="auto">
            <a:xfrm rot="-673596">
              <a:off x="2609"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6" name="Oval 23"/>
            <p:cNvSpPr>
              <a:spLocks noChangeAspect="1" noChangeArrowheads="1"/>
            </p:cNvSpPr>
            <p:nvPr/>
          </p:nvSpPr>
          <p:spPr bwMode="auto">
            <a:xfrm rot="-673596">
              <a:off x="3103" y="211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7" name="Oval 24"/>
            <p:cNvSpPr>
              <a:spLocks noChangeAspect="1" noChangeArrowheads="1"/>
            </p:cNvSpPr>
            <p:nvPr/>
          </p:nvSpPr>
          <p:spPr bwMode="auto">
            <a:xfrm rot="-673596">
              <a:off x="3596" y="211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8" name="Oval 25"/>
            <p:cNvSpPr>
              <a:spLocks noChangeAspect="1" noChangeArrowheads="1"/>
            </p:cNvSpPr>
            <p:nvPr/>
          </p:nvSpPr>
          <p:spPr bwMode="auto">
            <a:xfrm rot="-673596">
              <a:off x="4089" y="211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89" name="Oval 26"/>
            <p:cNvSpPr>
              <a:spLocks noChangeAspect="1" noChangeArrowheads="1"/>
            </p:cNvSpPr>
            <p:nvPr/>
          </p:nvSpPr>
          <p:spPr bwMode="auto">
            <a:xfrm rot="-673596">
              <a:off x="4583" y="211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0" name="Oval 27"/>
            <p:cNvSpPr>
              <a:spLocks noChangeAspect="1" noChangeArrowheads="1"/>
            </p:cNvSpPr>
            <p:nvPr/>
          </p:nvSpPr>
          <p:spPr bwMode="auto">
            <a:xfrm rot="-673596">
              <a:off x="5076" y="211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1" name="Oval 29"/>
            <p:cNvSpPr>
              <a:spLocks noChangeAspect="1" noChangeArrowheads="1"/>
            </p:cNvSpPr>
            <p:nvPr/>
          </p:nvSpPr>
          <p:spPr bwMode="auto">
            <a:xfrm rot="-673596">
              <a:off x="635"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2" name="Oval 30"/>
            <p:cNvSpPr>
              <a:spLocks noChangeAspect="1" noChangeArrowheads="1"/>
            </p:cNvSpPr>
            <p:nvPr/>
          </p:nvSpPr>
          <p:spPr bwMode="auto">
            <a:xfrm rot="-673596">
              <a:off x="1129"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3" name="Oval 31"/>
            <p:cNvSpPr>
              <a:spLocks noChangeAspect="1" noChangeArrowheads="1"/>
            </p:cNvSpPr>
            <p:nvPr/>
          </p:nvSpPr>
          <p:spPr bwMode="auto">
            <a:xfrm rot="-673596">
              <a:off x="1622"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4" name="Oval 32"/>
            <p:cNvSpPr>
              <a:spLocks noChangeAspect="1" noChangeArrowheads="1"/>
            </p:cNvSpPr>
            <p:nvPr/>
          </p:nvSpPr>
          <p:spPr bwMode="auto">
            <a:xfrm rot="-673596">
              <a:off x="2116"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5" name="Oval 33"/>
            <p:cNvSpPr>
              <a:spLocks noChangeAspect="1" noChangeArrowheads="1"/>
            </p:cNvSpPr>
            <p:nvPr/>
          </p:nvSpPr>
          <p:spPr bwMode="auto">
            <a:xfrm rot="-673596">
              <a:off x="2609"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6" name="Oval 34"/>
            <p:cNvSpPr>
              <a:spLocks noChangeAspect="1" noChangeArrowheads="1"/>
            </p:cNvSpPr>
            <p:nvPr/>
          </p:nvSpPr>
          <p:spPr bwMode="auto">
            <a:xfrm rot="-673596">
              <a:off x="3103" y="244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7" name="Oval 35"/>
            <p:cNvSpPr>
              <a:spLocks noChangeAspect="1" noChangeArrowheads="1"/>
            </p:cNvSpPr>
            <p:nvPr/>
          </p:nvSpPr>
          <p:spPr bwMode="auto">
            <a:xfrm rot="-673596">
              <a:off x="3596" y="244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8" name="Oval 36"/>
            <p:cNvSpPr>
              <a:spLocks noChangeAspect="1" noChangeArrowheads="1"/>
            </p:cNvSpPr>
            <p:nvPr/>
          </p:nvSpPr>
          <p:spPr bwMode="auto">
            <a:xfrm rot="-673596">
              <a:off x="4089" y="244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299" name="Oval 37"/>
            <p:cNvSpPr>
              <a:spLocks noChangeAspect="1" noChangeArrowheads="1"/>
            </p:cNvSpPr>
            <p:nvPr/>
          </p:nvSpPr>
          <p:spPr bwMode="auto">
            <a:xfrm rot="-673596">
              <a:off x="4583" y="244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0" name="Oval 38"/>
            <p:cNvSpPr>
              <a:spLocks noChangeAspect="1" noChangeArrowheads="1"/>
            </p:cNvSpPr>
            <p:nvPr/>
          </p:nvSpPr>
          <p:spPr bwMode="auto">
            <a:xfrm rot="-673596">
              <a:off x="5076" y="244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1" name="Oval 40"/>
            <p:cNvSpPr>
              <a:spLocks noChangeAspect="1" noChangeArrowheads="1"/>
            </p:cNvSpPr>
            <p:nvPr/>
          </p:nvSpPr>
          <p:spPr bwMode="auto">
            <a:xfrm rot="-673596">
              <a:off x="635"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2" name="Oval 41"/>
            <p:cNvSpPr>
              <a:spLocks noChangeAspect="1" noChangeArrowheads="1"/>
            </p:cNvSpPr>
            <p:nvPr/>
          </p:nvSpPr>
          <p:spPr bwMode="auto">
            <a:xfrm rot="-673596">
              <a:off x="1129"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3" name="Oval 42"/>
            <p:cNvSpPr>
              <a:spLocks noChangeAspect="1" noChangeArrowheads="1"/>
            </p:cNvSpPr>
            <p:nvPr/>
          </p:nvSpPr>
          <p:spPr bwMode="auto">
            <a:xfrm rot="-673596">
              <a:off x="1622"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4" name="Oval 43"/>
            <p:cNvSpPr>
              <a:spLocks noChangeAspect="1" noChangeArrowheads="1"/>
            </p:cNvSpPr>
            <p:nvPr/>
          </p:nvSpPr>
          <p:spPr bwMode="auto">
            <a:xfrm rot="-673596">
              <a:off x="2116"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5" name="Oval 44"/>
            <p:cNvSpPr>
              <a:spLocks noChangeAspect="1" noChangeArrowheads="1"/>
            </p:cNvSpPr>
            <p:nvPr/>
          </p:nvSpPr>
          <p:spPr bwMode="auto">
            <a:xfrm rot="-673596">
              <a:off x="2609"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6" name="Oval 45"/>
            <p:cNvSpPr>
              <a:spLocks noChangeAspect="1" noChangeArrowheads="1"/>
            </p:cNvSpPr>
            <p:nvPr/>
          </p:nvSpPr>
          <p:spPr bwMode="auto">
            <a:xfrm rot="-673596">
              <a:off x="3103" y="312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7" name="Oval 46"/>
            <p:cNvSpPr>
              <a:spLocks noChangeAspect="1" noChangeArrowheads="1"/>
            </p:cNvSpPr>
            <p:nvPr/>
          </p:nvSpPr>
          <p:spPr bwMode="auto">
            <a:xfrm rot="-673596">
              <a:off x="3596" y="312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8" name="Oval 47"/>
            <p:cNvSpPr>
              <a:spLocks noChangeAspect="1" noChangeArrowheads="1"/>
            </p:cNvSpPr>
            <p:nvPr/>
          </p:nvSpPr>
          <p:spPr bwMode="auto">
            <a:xfrm rot="-673596">
              <a:off x="4089" y="312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09" name="Oval 48"/>
            <p:cNvSpPr>
              <a:spLocks noChangeAspect="1" noChangeArrowheads="1"/>
            </p:cNvSpPr>
            <p:nvPr/>
          </p:nvSpPr>
          <p:spPr bwMode="auto">
            <a:xfrm rot="-673596">
              <a:off x="4583" y="312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0" name="Oval 49"/>
            <p:cNvSpPr>
              <a:spLocks noChangeAspect="1" noChangeArrowheads="1"/>
            </p:cNvSpPr>
            <p:nvPr/>
          </p:nvSpPr>
          <p:spPr bwMode="auto">
            <a:xfrm rot="-673596">
              <a:off x="5076" y="312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1" name="Oval 51"/>
            <p:cNvSpPr>
              <a:spLocks noChangeAspect="1" noChangeArrowheads="1"/>
            </p:cNvSpPr>
            <p:nvPr/>
          </p:nvSpPr>
          <p:spPr bwMode="auto">
            <a:xfrm rot="-673596">
              <a:off x="635"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2" name="Oval 52"/>
            <p:cNvSpPr>
              <a:spLocks noChangeAspect="1" noChangeArrowheads="1"/>
            </p:cNvSpPr>
            <p:nvPr/>
          </p:nvSpPr>
          <p:spPr bwMode="auto">
            <a:xfrm rot="-673596">
              <a:off x="1129"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3" name="Oval 53"/>
            <p:cNvSpPr>
              <a:spLocks noChangeAspect="1" noChangeArrowheads="1"/>
            </p:cNvSpPr>
            <p:nvPr/>
          </p:nvSpPr>
          <p:spPr bwMode="auto">
            <a:xfrm rot="-673596">
              <a:off x="1622"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4" name="Oval 54"/>
            <p:cNvSpPr>
              <a:spLocks noChangeAspect="1" noChangeArrowheads="1"/>
            </p:cNvSpPr>
            <p:nvPr/>
          </p:nvSpPr>
          <p:spPr bwMode="auto">
            <a:xfrm rot="-673596">
              <a:off x="2116"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5" name="Oval 55"/>
            <p:cNvSpPr>
              <a:spLocks noChangeAspect="1" noChangeArrowheads="1"/>
            </p:cNvSpPr>
            <p:nvPr/>
          </p:nvSpPr>
          <p:spPr bwMode="auto">
            <a:xfrm rot="-673596">
              <a:off x="2609"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6" name="Oval 56"/>
            <p:cNvSpPr>
              <a:spLocks noChangeAspect="1" noChangeArrowheads="1"/>
            </p:cNvSpPr>
            <p:nvPr/>
          </p:nvSpPr>
          <p:spPr bwMode="auto">
            <a:xfrm rot="-673596">
              <a:off x="3103"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7" name="Oval 57"/>
            <p:cNvSpPr>
              <a:spLocks noChangeAspect="1" noChangeArrowheads="1"/>
            </p:cNvSpPr>
            <p:nvPr/>
          </p:nvSpPr>
          <p:spPr bwMode="auto">
            <a:xfrm rot="-673596">
              <a:off x="3596"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8" name="Oval 58"/>
            <p:cNvSpPr>
              <a:spLocks noChangeAspect="1" noChangeArrowheads="1"/>
            </p:cNvSpPr>
            <p:nvPr/>
          </p:nvSpPr>
          <p:spPr bwMode="auto">
            <a:xfrm rot="-673596">
              <a:off x="4089"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19" name="Oval 59"/>
            <p:cNvSpPr>
              <a:spLocks noChangeAspect="1" noChangeArrowheads="1"/>
            </p:cNvSpPr>
            <p:nvPr/>
          </p:nvSpPr>
          <p:spPr bwMode="auto">
            <a:xfrm rot="-673596">
              <a:off x="4583"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20" name="Oval 60"/>
            <p:cNvSpPr>
              <a:spLocks noChangeAspect="1" noChangeArrowheads="1"/>
            </p:cNvSpPr>
            <p:nvPr/>
          </p:nvSpPr>
          <p:spPr bwMode="auto">
            <a:xfrm rot="-673596">
              <a:off x="5076"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10321" name="Line 61"/>
            <p:cNvSpPr>
              <a:spLocks noChangeShapeType="1"/>
            </p:cNvSpPr>
            <p:nvPr/>
          </p:nvSpPr>
          <p:spPr bwMode="auto">
            <a:xfrm>
              <a:off x="2140" y="2807"/>
              <a:ext cx="490" cy="1"/>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sp>
          <p:nvSpPr>
            <p:cNvPr id="10322" name="Line 62"/>
            <p:cNvSpPr>
              <a:spLocks noChangeShapeType="1"/>
            </p:cNvSpPr>
            <p:nvPr/>
          </p:nvSpPr>
          <p:spPr bwMode="auto">
            <a:xfrm flipV="1">
              <a:off x="2138" y="2471"/>
              <a:ext cx="0" cy="338"/>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grpSp>
      <p:grpSp>
        <p:nvGrpSpPr>
          <p:cNvPr id="3" name="Group 84"/>
          <p:cNvGrpSpPr>
            <a:grpSpLocks/>
          </p:cNvGrpSpPr>
          <p:nvPr/>
        </p:nvGrpSpPr>
        <p:grpSpPr bwMode="auto">
          <a:xfrm>
            <a:off x="1774825" y="3771900"/>
            <a:ext cx="5233988" cy="2609850"/>
            <a:chOff x="457" y="1655"/>
            <a:chExt cx="3297" cy="1644"/>
          </a:xfrm>
        </p:grpSpPr>
        <p:sp>
          <p:nvSpPr>
            <p:cNvPr id="10267" name="Line 66"/>
            <p:cNvSpPr>
              <a:spLocks noChangeShapeType="1"/>
            </p:cNvSpPr>
            <p:nvPr/>
          </p:nvSpPr>
          <p:spPr bwMode="auto">
            <a:xfrm flipV="1">
              <a:off x="991" y="1658"/>
              <a:ext cx="2338" cy="15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8" name="Line 67"/>
            <p:cNvSpPr>
              <a:spLocks noChangeShapeType="1"/>
            </p:cNvSpPr>
            <p:nvPr/>
          </p:nvSpPr>
          <p:spPr bwMode="auto">
            <a:xfrm flipV="1">
              <a:off x="1416" y="1708"/>
              <a:ext cx="2338" cy="15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9" name="Line 68"/>
            <p:cNvSpPr>
              <a:spLocks noChangeShapeType="1"/>
            </p:cNvSpPr>
            <p:nvPr/>
          </p:nvSpPr>
          <p:spPr bwMode="auto">
            <a:xfrm flipV="1">
              <a:off x="512" y="1655"/>
              <a:ext cx="2338" cy="15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70" name="Line 69"/>
            <p:cNvSpPr>
              <a:spLocks noChangeShapeType="1"/>
            </p:cNvSpPr>
            <p:nvPr/>
          </p:nvSpPr>
          <p:spPr bwMode="auto">
            <a:xfrm flipV="1">
              <a:off x="457" y="1661"/>
              <a:ext cx="1886" cy="12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grpSp>
      <p:grpSp>
        <p:nvGrpSpPr>
          <p:cNvPr id="4" name="Group 85"/>
          <p:cNvGrpSpPr>
            <a:grpSpLocks/>
          </p:cNvGrpSpPr>
          <p:nvPr/>
        </p:nvGrpSpPr>
        <p:grpSpPr bwMode="auto">
          <a:xfrm>
            <a:off x="3408364" y="3644900"/>
            <a:ext cx="3597275" cy="2897188"/>
            <a:chOff x="1486" y="1575"/>
            <a:chExt cx="2266" cy="1825"/>
          </a:xfrm>
        </p:grpSpPr>
        <p:sp>
          <p:nvSpPr>
            <p:cNvPr id="10262" name="Line 72"/>
            <p:cNvSpPr>
              <a:spLocks noChangeShapeType="1"/>
            </p:cNvSpPr>
            <p:nvPr/>
          </p:nvSpPr>
          <p:spPr bwMode="auto">
            <a:xfrm flipV="1">
              <a:off x="1486" y="1575"/>
              <a:ext cx="1311" cy="17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3" name="Line 73"/>
            <p:cNvSpPr>
              <a:spLocks noChangeShapeType="1"/>
            </p:cNvSpPr>
            <p:nvPr/>
          </p:nvSpPr>
          <p:spPr bwMode="auto">
            <a:xfrm flipV="1">
              <a:off x="2441" y="1618"/>
              <a:ext cx="1311" cy="17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4" name="Line 74"/>
            <p:cNvSpPr>
              <a:spLocks noChangeShapeType="1"/>
            </p:cNvSpPr>
            <p:nvPr/>
          </p:nvSpPr>
          <p:spPr bwMode="auto">
            <a:xfrm flipV="1">
              <a:off x="1718" y="1595"/>
              <a:ext cx="1311" cy="17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5" name="Line 75"/>
            <p:cNvSpPr>
              <a:spLocks noChangeShapeType="1"/>
            </p:cNvSpPr>
            <p:nvPr/>
          </p:nvSpPr>
          <p:spPr bwMode="auto">
            <a:xfrm flipV="1">
              <a:off x="1962" y="1598"/>
              <a:ext cx="1311" cy="17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6" name="Line 76"/>
            <p:cNvSpPr>
              <a:spLocks noChangeShapeType="1"/>
            </p:cNvSpPr>
            <p:nvPr/>
          </p:nvSpPr>
          <p:spPr bwMode="auto">
            <a:xfrm flipV="1">
              <a:off x="2210" y="1597"/>
              <a:ext cx="1311" cy="17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grpSp>
      <p:grpSp>
        <p:nvGrpSpPr>
          <p:cNvPr id="5" name="Group 86"/>
          <p:cNvGrpSpPr>
            <a:grpSpLocks/>
          </p:cNvGrpSpPr>
          <p:nvPr/>
        </p:nvGrpSpPr>
        <p:grpSpPr bwMode="auto">
          <a:xfrm>
            <a:off x="5730876" y="3429001"/>
            <a:ext cx="2836863" cy="3192463"/>
            <a:chOff x="2949" y="1439"/>
            <a:chExt cx="1787" cy="2011"/>
          </a:xfrm>
        </p:grpSpPr>
        <p:sp>
          <p:nvSpPr>
            <p:cNvPr id="10256" name="Line 77"/>
            <p:cNvSpPr>
              <a:spLocks noChangeShapeType="1"/>
            </p:cNvSpPr>
            <p:nvPr/>
          </p:nvSpPr>
          <p:spPr bwMode="auto">
            <a:xfrm flipH="1" flipV="1">
              <a:off x="3280" y="1443"/>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57" name="Line 78"/>
            <p:cNvSpPr>
              <a:spLocks noChangeShapeType="1"/>
            </p:cNvSpPr>
            <p:nvPr/>
          </p:nvSpPr>
          <p:spPr bwMode="auto">
            <a:xfrm flipH="1" flipV="1">
              <a:off x="3164" y="1539"/>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58" name="Line 79"/>
            <p:cNvSpPr>
              <a:spLocks noChangeShapeType="1"/>
            </p:cNvSpPr>
            <p:nvPr/>
          </p:nvSpPr>
          <p:spPr bwMode="auto">
            <a:xfrm flipH="1" flipV="1">
              <a:off x="2949" y="1439"/>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59" name="Line 80"/>
            <p:cNvSpPr>
              <a:spLocks noChangeShapeType="1"/>
            </p:cNvSpPr>
            <p:nvPr/>
          </p:nvSpPr>
          <p:spPr bwMode="auto">
            <a:xfrm flipH="1" flipV="1">
              <a:off x="3451" y="1461"/>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0" name="Line 81"/>
            <p:cNvSpPr>
              <a:spLocks noChangeShapeType="1"/>
            </p:cNvSpPr>
            <p:nvPr/>
          </p:nvSpPr>
          <p:spPr bwMode="auto">
            <a:xfrm flipH="1" flipV="1">
              <a:off x="3797" y="1498"/>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61" name="Line 82"/>
            <p:cNvSpPr>
              <a:spLocks noChangeShapeType="1"/>
            </p:cNvSpPr>
            <p:nvPr/>
          </p:nvSpPr>
          <p:spPr bwMode="auto">
            <a:xfrm flipH="1" flipV="1">
              <a:off x="3613" y="1451"/>
              <a:ext cx="939" cy="19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grpSp>
      <p:sp>
        <p:nvSpPr>
          <p:cNvPr id="19539" name="Line 83"/>
          <p:cNvSpPr>
            <a:spLocks noChangeShapeType="1"/>
          </p:cNvSpPr>
          <p:nvPr/>
        </p:nvSpPr>
        <p:spPr bwMode="auto">
          <a:xfrm flipH="1" flipV="1">
            <a:off x="3432176" y="3548063"/>
            <a:ext cx="1490663" cy="30337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10248" name="Text Box 87"/>
          <p:cNvSpPr txBox="1">
            <a:spLocks noChangeArrowheads="1"/>
          </p:cNvSpPr>
          <p:nvPr/>
        </p:nvSpPr>
        <p:spPr bwMode="auto">
          <a:xfrm>
            <a:off x="1866900" y="1160464"/>
            <a:ext cx="86487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r>
              <a:rPr lang="fr-FR" sz="1800">
                <a:solidFill>
                  <a:srgbClr val="1148D2"/>
                </a:solidFill>
              </a:rPr>
              <a:t>Toute droite passant par deux nœuds est une rangée, elle contient une infinité de nœuds</a:t>
            </a:r>
            <a:r>
              <a:rPr lang="fr-FR" sz="1800"/>
              <a:t>. Elle fait partie d</a:t>
            </a:r>
            <a:r>
              <a:rPr lang="ja-JP" altLang="fr-FR" sz="1800"/>
              <a:t>’</a:t>
            </a:r>
            <a:r>
              <a:rPr lang="fr-FR" altLang="ja-JP" sz="1800"/>
              <a:t>un ensemble de rangées parallèles, équidistantes qui passent par tous les nœuds du réseau, aucune rangée de cet ensemble n</a:t>
            </a:r>
            <a:r>
              <a:rPr lang="ja-JP" altLang="fr-FR" sz="1800"/>
              <a:t>’</a:t>
            </a:r>
            <a:r>
              <a:rPr lang="fr-FR" altLang="ja-JP" sz="1800"/>
              <a:t>est vide. </a:t>
            </a:r>
            <a:endParaRPr lang="fr-FR" sz="1800"/>
          </a:p>
        </p:txBody>
      </p:sp>
      <p:sp>
        <p:nvSpPr>
          <p:cNvPr id="10249" name="Text Box 88"/>
          <p:cNvSpPr txBox="1">
            <a:spLocks noChangeArrowheads="1"/>
          </p:cNvSpPr>
          <p:nvPr/>
        </p:nvSpPr>
        <p:spPr bwMode="auto">
          <a:xfrm>
            <a:off x="1879600" y="2159001"/>
            <a:ext cx="8680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50000"/>
              </a:spcBef>
            </a:pPr>
            <a:r>
              <a:rPr lang="fr-FR" sz="1800"/>
              <a:t>A toute rangée correspond une rangée particulière qui passe par l</a:t>
            </a:r>
            <a:r>
              <a:rPr lang="fr-FR" altLang="fr-FR" sz="1800"/>
              <a:t>’</a:t>
            </a:r>
            <a:r>
              <a:rPr lang="fr-FR" altLang="ja-JP" sz="1800"/>
              <a:t>origine et par un nœud extrémité du vecteur </a:t>
            </a:r>
            <a:r>
              <a:rPr lang="fr-FR" altLang="ja-JP" sz="1800" b="1">
                <a:solidFill>
                  <a:srgbClr val="F11600"/>
                </a:solidFill>
              </a:rPr>
              <a:t>R</a:t>
            </a:r>
            <a:r>
              <a:rPr lang="fr-FR" altLang="ja-JP" sz="1800">
                <a:solidFill>
                  <a:srgbClr val="F11600"/>
                </a:solidFill>
              </a:rPr>
              <a:t>=u</a:t>
            </a:r>
            <a:r>
              <a:rPr lang="fr-FR" altLang="ja-JP" sz="1800" b="1">
                <a:solidFill>
                  <a:srgbClr val="F11600"/>
                </a:solidFill>
              </a:rPr>
              <a:t>a</a:t>
            </a:r>
            <a:r>
              <a:rPr lang="fr-FR" altLang="ja-JP" sz="1800">
                <a:solidFill>
                  <a:srgbClr val="F11600"/>
                </a:solidFill>
              </a:rPr>
              <a:t>+v</a:t>
            </a:r>
            <a:r>
              <a:rPr lang="fr-FR" altLang="ja-JP" sz="1800" b="1">
                <a:solidFill>
                  <a:srgbClr val="F11600"/>
                </a:solidFill>
              </a:rPr>
              <a:t>b</a:t>
            </a:r>
            <a:r>
              <a:rPr lang="fr-FR" altLang="ja-JP" sz="1800" b="1"/>
              <a:t> </a:t>
            </a:r>
            <a:r>
              <a:rPr lang="fr-FR" altLang="ja-JP" sz="1800"/>
              <a:t>avec </a:t>
            </a:r>
            <a:r>
              <a:rPr lang="fr-FR" altLang="ja-JP" sz="1800">
                <a:solidFill>
                  <a:srgbClr val="1148D2"/>
                </a:solidFill>
              </a:rPr>
              <a:t>u et v premiers entre eux</a:t>
            </a:r>
            <a:r>
              <a:rPr lang="fr-FR" altLang="ja-JP" sz="1800"/>
              <a:t> qui est l’un des deux premiers nœuds de la rangée à partir de l’origine. On notera la famille de rangée correspondante </a:t>
            </a:r>
            <a:r>
              <a:rPr lang="fr-FR" altLang="ja-JP" sz="1800">
                <a:solidFill>
                  <a:srgbClr val="1148D2"/>
                </a:solidFill>
              </a:rPr>
              <a:t>[u v]</a:t>
            </a:r>
            <a:r>
              <a:rPr lang="fr-FR" altLang="ja-JP" sz="1800"/>
              <a:t> .</a:t>
            </a:r>
            <a:endParaRPr lang="fr-FR" sz="1800"/>
          </a:p>
        </p:txBody>
      </p:sp>
      <p:sp>
        <p:nvSpPr>
          <p:cNvPr id="10250" name="Text Box 89"/>
          <p:cNvSpPr txBox="1">
            <a:spLocks noChangeArrowheads="1"/>
          </p:cNvSpPr>
          <p:nvPr/>
        </p:nvSpPr>
        <p:spPr bwMode="auto">
          <a:xfrm>
            <a:off x="4843464" y="557847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a</a:t>
            </a:r>
            <a:endParaRPr lang="fr-FR" sz="1400"/>
          </a:p>
        </p:txBody>
      </p:sp>
      <p:sp>
        <p:nvSpPr>
          <p:cNvPr id="10251" name="Text Box 90"/>
          <p:cNvSpPr txBox="1">
            <a:spLocks noChangeArrowheads="1"/>
          </p:cNvSpPr>
          <p:nvPr/>
        </p:nvSpPr>
        <p:spPr bwMode="auto">
          <a:xfrm>
            <a:off x="4191000" y="5189538"/>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b</a:t>
            </a:r>
          </a:p>
        </p:txBody>
      </p:sp>
      <p:sp>
        <p:nvSpPr>
          <p:cNvPr id="19548" name="Rectangle 92"/>
          <p:cNvSpPr>
            <a:spLocks noChangeArrowheads="1"/>
          </p:cNvSpPr>
          <p:nvPr/>
        </p:nvSpPr>
        <p:spPr bwMode="auto">
          <a:xfrm>
            <a:off x="7680326" y="4637089"/>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1400"/>
              <a:t>[-1 3]</a:t>
            </a:r>
          </a:p>
        </p:txBody>
      </p:sp>
      <p:sp>
        <p:nvSpPr>
          <p:cNvPr id="19549" name="Rectangle 93"/>
          <p:cNvSpPr>
            <a:spLocks noChangeArrowheads="1"/>
          </p:cNvSpPr>
          <p:nvPr/>
        </p:nvSpPr>
        <p:spPr bwMode="auto">
          <a:xfrm>
            <a:off x="2530475" y="4664076"/>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1400"/>
              <a:t>[1 1]</a:t>
            </a:r>
            <a:endParaRPr lang="fr-FR"/>
          </a:p>
        </p:txBody>
      </p:sp>
      <p:sp>
        <p:nvSpPr>
          <p:cNvPr id="19550" name="Rectangle 94"/>
          <p:cNvSpPr>
            <a:spLocks noChangeArrowheads="1"/>
          </p:cNvSpPr>
          <p:nvPr/>
        </p:nvSpPr>
        <p:spPr bwMode="auto">
          <a:xfrm>
            <a:off x="5410200" y="5762626"/>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1400"/>
              <a:t>[1 2]</a:t>
            </a:r>
            <a:endParaRPr lang="fr-FR"/>
          </a:p>
        </p:txBody>
      </p:sp>
      <p:sp>
        <p:nvSpPr>
          <p:cNvPr id="10255" name="Text Box 95"/>
          <p:cNvSpPr txBox="1">
            <a:spLocks noChangeArrowheads="1"/>
          </p:cNvSpPr>
          <p:nvPr/>
        </p:nvSpPr>
        <p:spPr bwMode="auto">
          <a:xfrm>
            <a:off x="7315200" y="3078163"/>
            <a:ext cx="3048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800">
                <a:solidFill>
                  <a:srgbClr val="05A41C"/>
                </a:solidFill>
              </a:rPr>
              <a:t>R = distance entre deux nœuds voisins de la rangée</a:t>
            </a:r>
            <a:endParaRPr lang="fr-FR" sz="2000"/>
          </a:p>
        </p:txBody>
      </p:sp>
    </p:spTree>
    <p:extLst>
      <p:ext uri="{BB962C8B-B14F-4D97-AF65-F5344CB8AC3E}">
        <p14:creationId xmlns:p14="http://schemas.microsoft.com/office/powerpoint/2010/main" val="635547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advClick="0" advTm="0">
        <p15:prstTrans prst="fallOve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953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9549">
                                            <p:txEl>
                                              <p:pRg st="0" end="0"/>
                                            </p:txEl>
                                          </p:spTgt>
                                        </p:tgtEl>
                                        <p:attrNameLst>
                                          <p:attrName>style.visibility</p:attrName>
                                        </p:attrNameLst>
                                      </p:cBhvr>
                                      <p:to>
                                        <p:strVal val="visible"/>
                                      </p:to>
                                    </p:set>
                                    <p:animEffect transition="in" filter="wipe(left)">
                                      <p:cBhvr>
                                        <p:cTn id="25" dur="500"/>
                                        <p:tgtEl>
                                          <p:spTgt spid="19549">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9550">
                                            <p:txEl>
                                              <p:pRg st="0" end="0"/>
                                            </p:txEl>
                                          </p:spTgt>
                                        </p:tgtEl>
                                        <p:attrNameLst>
                                          <p:attrName>style.visibility</p:attrName>
                                        </p:attrNameLst>
                                      </p:cBhvr>
                                      <p:to>
                                        <p:strVal val="visible"/>
                                      </p:to>
                                    </p:set>
                                    <p:animEffect transition="in" filter="wipe(left)">
                                      <p:cBhvr>
                                        <p:cTn id="30" dur="500"/>
                                        <p:tgtEl>
                                          <p:spTgt spid="19550">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9548">
                                            <p:txEl>
                                              <p:pRg st="0" end="0"/>
                                            </p:txEl>
                                          </p:spTgt>
                                        </p:tgtEl>
                                        <p:attrNameLst>
                                          <p:attrName>style.visibility</p:attrName>
                                        </p:attrNameLst>
                                      </p:cBhvr>
                                      <p:to>
                                        <p:strVal val="visible"/>
                                      </p:to>
                                    </p:set>
                                    <p:animEffect transition="in" filter="wipe(left)">
                                      <p:cBhvr>
                                        <p:cTn id="35" dur="500"/>
                                        <p:tgtEl>
                                          <p:spTgt spid="195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39" grpId="0" animBg="1"/>
      <p:bldP spid="19548" grpId="0" build="p" autoUpdateAnimBg="0"/>
      <p:bldP spid="19549" grpId="0" build="p" autoUpdateAnimBg="0"/>
      <p:bldP spid="1955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20206520">
            <a:off x="2986329" y="1806234"/>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9218" name="Rectangle 3"/>
          <p:cNvSpPr>
            <a:spLocks noGrp="1" noChangeArrowheads="1"/>
          </p:cNvSpPr>
          <p:nvPr>
            <p:ph idx="1"/>
          </p:nvPr>
        </p:nvSpPr>
        <p:spPr>
          <a:xfrm>
            <a:off x="1981200" y="914400"/>
            <a:ext cx="8534400" cy="4114800"/>
          </a:xfrm>
        </p:spPr>
        <p:txBody>
          <a:bodyPr>
            <a:normAutofit/>
          </a:bodyPr>
          <a:lstStyle/>
          <a:p>
            <a:pPr marL="1588" indent="-1588" algn="ctr">
              <a:lnSpc>
                <a:spcPct val="150000"/>
              </a:lnSpc>
              <a:buNone/>
              <a:tabLst>
                <a:tab pos="1143000" algn="l"/>
                <a:tab pos="2862263" algn="l"/>
                <a:tab pos="3243263" algn="l"/>
                <a:tab pos="5240338" algn="l"/>
                <a:tab pos="5621338" algn="l"/>
              </a:tabLst>
            </a:pPr>
            <a:r>
              <a:rPr lang="fr-FR" sz="4000" dirty="0" smtClean="0">
                <a:latin typeface="Algerian" panose="04020705040A02060702" pitchFamily="82" charset="0"/>
              </a:rPr>
              <a:t>Vous trouvez dans la 2éme partie de ce chapitre les différents réseaux de bravais</a:t>
            </a:r>
            <a:endParaRPr lang="fr-FR" sz="4000" dirty="0" smtClean="0">
              <a:latin typeface="Algerian" panose="04020705040A02060702" pitchFamily="82" charset="0"/>
            </a:endParaRPr>
          </a:p>
        </p:txBody>
      </p:sp>
    </p:spTree>
    <p:extLst>
      <p:ext uri="{BB962C8B-B14F-4D97-AF65-F5344CB8AC3E}">
        <p14:creationId xmlns:p14="http://schemas.microsoft.com/office/powerpoint/2010/main" val="24527290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Click="0" advTm="0">
        <p15:prstTrans prst="fallOver"/>
      </p:transition>
    </mc:Choice>
    <mc:Fallback>
      <p:transition spd="slow" advClick="0"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762000"/>
            <a:ext cx="7772400" cy="3048000"/>
          </a:xfrm>
          <a:noFill/>
        </p:spPr>
        <p:txBody>
          <a:bodyPr>
            <a:normAutofit/>
          </a:bodyPr>
          <a:lstStyle/>
          <a:p>
            <a:pPr eaLnBrk="1" hangingPunct="1"/>
            <a:r>
              <a:rPr lang="fr-FR" sz="5400" b="1" i="1" dirty="0">
                <a:solidFill>
                  <a:srgbClr val="FF1407"/>
                </a:solidFill>
                <a:latin typeface="Algerian" pitchFamily="82" charset="0"/>
              </a:rPr>
              <a:t>Cours Croissance et déformation des </a:t>
            </a:r>
            <a:r>
              <a:rPr lang="fr-FR" sz="5400" b="1" i="1">
                <a:solidFill>
                  <a:srgbClr val="FF1407"/>
                </a:solidFill>
                <a:latin typeface="Algerian" pitchFamily="82" charset="0"/>
              </a:rPr>
              <a:t>ménéraux</a:t>
            </a:r>
            <a:endParaRPr lang="fr-FR" sz="5400" b="1" i="1" dirty="0">
              <a:latin typeface="Algerian" pitchFamily="82" charset="0"/>
            </a:endParaRPr>
          </a:p>
        </p:txBody>
      </p:sp>
      <p:sp>
        <p:nvSpPr>
          <p:cNvPr id="2051" name="Sous-titre 2"/>
          <p:cNvSpPr>
            <a:spLocks noGrp="1"/>
          </p:cNvSpPr>
          <p:nvPr>
            <p:ph type="subTitle" idx="1"/>
          </p:nvPr>
        </p:nvSpPr>
        <p:spPr>
          <a:xfrm>
            <a:off x="2351584" y="4005064"/>
            <a:ext cx="6976566" cy="2689424"/>
          </a:xfrm>
        </p:spPr>
        <p:txBody>
          <a:bodyPr>
            <a:normAutofit fontScale="92500" lnSpcReduction="20000"/>
          </a:bodyPr>
          <a:lstStyle/>
          <a:p>
            <a:r>
              <a:rPr lang="fr-FR" dirty="0">
                <a:solidFill>
                  <a:schemeClr val="bg1"/>
                </a:solidFill>
                <a:latin typeface="Adobe Caslon Pro" charset="0"/>
              </a:rPr>
              <a:t>Bernard Capelle</a:t>
            </a:r>
          </a:p>
          <a:p>
            <a:r>
              <a:rPr lang="fr-FR" sz="2600" dirty="0">
                <a:solidFill>
                  <a:schemeClr val="bg1"/>
                </a:solidFill>
                <a:latin typeface="Adobe Caslon Pro" charset="0"/>
              </a:rPr>
              <a:t>Institut </a:t>
            </a:r>
            <a:r>
              <a:rPr lang="fr-FR" sz="2600" b="1" i="1" u="sng" dirty="0">
                <a:solidFill>
                  <a:schemeClr val="bg1"/>
                </a:solidFill>
                <a:latin typeface="Comic Sans MS" pitchFamily="66" charset="0"/>
              </a:rPr>
              <a:t>de </a:t>
            </a:r>
            <a:r>
              <a:rPr lang="fr-FR" sz="2600" b="1" i="1" u="sng" dirty="0">
                <a:latin typeface="Comic Sans MS" pitchFamily="66" charset="0"/>
              </a:rPr>
              <a:t>Dr: </a:t>
            </a:r>
            <a:r>
              <a:rPr lang="fr-FR" sz="2600" b="1" i="1" u="sng" dirty="0" err="1">
                <a:latin typeface="Comic Sans MS" pitchFamily="66" charset="0"/>
              </a:rPr>
              <a:t>H.Krarcha</a:t>
            </a:r>
            <a:endParaRPr lang="fr-FR" sz="2600" b="1" i="1" u="sng" dirty="0">
              <a:latin typeface="Comic Sans MS" pitchFamily="66" charset="0"/>
            </a:endParaRPr>
          </a:p>
          <a:p>
            <a:r>
              <a:rPr lang="fr-FR" sz="2600" b="1" i="1" dirty="0" err="1">
                <a:latin typeface="Comic Sans MS" pitchFamily="66" charset="0"/>
              </a:rPr>
              <a:t>Geology</a:t>
            </a:r>
            <a:r>
              <a:rPr lang="fr-FR" sz="2600" b="1" i="1" dirty="0">
                <a:latin typeface="Comic Sans MS" pitchFamily="66" charset="0"/>
              </a:rPr>
              <a:t> </a:t>
            </a:r>
            <a:r>
              <a:rPr lang="fr-FR" sz="2600" b="1" i="1" dirty="0" err="1">
                <a:latin typeface="Comic Sans MS" pitchFamily="66" charset="0"/>
              </a:rPr>
              <a:t>department</a:t>
            </a:r>
            <a:r>
              <a:rPr lang="fr-FR" sz="2600" b="1" i="1" dirty="0">
                <a:latin typeface="Comic Sans MS" pitchFamily="66" charset="0"/>
              </a:rPr>
              <a:t>,</a:t>
            </a:r>
          </a:p>
          <a:p>
            <a:r>
              <a:rPr lang="fr-FR" sz="2600" b="1" i="1" dirty="0" err="1">
                <a:latin typeface="Comic Sans MS" pitchFamily="66" charset="0"/>
              </a:rPr>
              <a:t>Earth</a:t>
            </a:r>
            <a:r>
              <a:rPr lang="fr-FR" sz="2600" b="1" i="1" dirty="0">
                <a:latin typeface="Comic Sans MS" pitchFamily="66" charset="0"/>
              </a:rPr>
              <a:t> sciences institut</a:t>
            </a:r>
          </a:p>
          <a:p>
            <a:r>
              <a:rPr lang="fr-FR" sz="2600" b="1" i="1" dirty="0" err="1">
                <a:latin typeface="Comic Sans MS" pitchFamily="66" charset="0"/>
              </a:rPr>
              <a:t>University</a:t>
            </a:r>
            <a:r>
              <a:rPr lang="fr-FR" sz="2600" b="1" i="1" dirty="0">
                <a:latin typeface="Comic Sans MS" pitchFamily="66" charset="0"/>
              </a:rPr>
              <a:t> Batna 2.</a:t>
            </a:r>
          </a:p>
          <a:p>
            <a:r>
              <a:rPr lang="fr-FR" sz="2600" b="1" i="1" dirty="0" err="1">
                <a:latin typeface="Comic Sans MS" pitchFamily="66" charset="0"/>
              </a:rPr>
              <a:t>Algeria</a:t>
            </a:r>
            <a:endParaRPr lang="fr-FR" sz="2600" b="1" i="1" dirty="0">
              <a:latin typeface="Comic Sans MS" pitchFamily="66" charset="0"/>
            </a:endParaRPr>
          </a:p>
          <a:p>
            <a:r>
              <a:rPr lang="fr-FR" sz="2000" b="1" dirty="0">
                <a:solidFill>
                  <a:schemeClr val="bg1"/>
                </a:solidFill>
                <a:latin typeface="Adobe Caslon Pro" charset="0"/>
              </a:rPr>
              <a:t>IMPMC, UPMC,CNRS, IRD, MNHN</a:t>
            </a:r>
          </a:p>
          <a:p>
            <a:endParaRPr lang="fr-FR" dirty="0" smtClean="0">
              <a:solidFill>
                <a:schemeClr val="bg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667" y="142685"/>
            <a:ext cx="1092063" cy="1257143"/>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1478" y="119182"/>
            <a:ext cx="1092063" cy="1257143"/>
          </a:xfrm>
          <a:prstGeom prst="rect">
            <a:avLst/>
          </a:prstGeom>
        </p:spPr>
      </p:pic>
    </p:spTree>
    <p:extLst>
      <p:ext uri="{BB962C8B-B14F-4D97-AF65-F5344CB8AC3E}">
        <p14:creationId xmlns:p14="http://schemas.microsoft.com/office/powerpoint/2010/main" val="42187788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I</a:t>
            </a:r>
            <a:endParaRPr lang="fr-FR" dirty="0"/>
          </a:p>
        </p:txBody>
      </p:sp>
      <p:sp>
        <p:nvSpPr>
          <p:cNvPr id="3" name="Espace réservé du contenu 2"/>
          <p:cNvSpPr>
            <a:spLocks noGrp="1"/>
          </p:cNvSpPr>
          <p:nvPr>
            <p:ph idx="1"/>
          </p:nvPr>
        </p:nvSpPr>
        <p:spPr>
          <a:xfrm>
            <a:off x="1991544" y="2348880"/>
            <a:ext cx="8229600" cy="2908920"/>
          </a:xfrm>
        </p:spPr>
        <p:txBody>
          <a:bodyPr>
            <a:normAutofit/>
          </a:bodyPr>
          <a:lstStyle/>
          <a:p>
            <a:pPr algn="ctr"/>
            <a:r>
              <a:rPr lang="fr-FR" sz="4800" b="1" dirty="0">
                <a:solidFill>
                  <a:srgbClr val="C00000"/>
                </a:solidFill>
              </a:rPr>
              <a:t>Cristallographie </a:t>
            </a:r>
          </a:p>
          <a:p>
            <a:pPr marL="0" indent="0" algn="ctr">
              <a:buNone/>
            </a:pPr>
            <a:r>
              <a:rPr lang="fr-FR" sz="4800" b="1" dirty="0">
                <a:solidFill>
                  <a:srgbClr val="C00000"/>
                </a:solidFill>
              </a:rPr>
              <a:t>et </a:t>
            </a:r>
          </a:p>
          <a:p>
            <a:pPr marL="0" indent="0" algn="ctr">
              <a:buNone/>
            </a:pPr>
            <a:r>
              <a:rPr lang="fr-FR" sz="4800" b="1" dirty="0">
                <a:solidFill>
                  <a:srgbClr val="C00000"/>
                </a:solidFill>
              </a:rPr>
              <a:t>réseau de Bravé.</a:t>
            </a:r>
          </a:p>
        </p:txBody>
      </p:sp>
    </p:spTree>
    <p:extLst>
      <p:ext uri="{BB962C8B-B14F-4D97-AF65-F5344CB8AC3E}">
        <p14:creationId xmlns:p14="http://schemas.microsoft.com/office/powerpoint/2010/main" val="2457964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rot="20206520">
            <a:off x="3082581" y="2048857"/>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3074" name="AutoShape 4"/>
          <p:cNvSpPr>
            <a:spLocks noChangeArrowheads="1"/>
          </p:cNvSpPr>
          <p:nvPr/>
        </p:nvSpPr>
        <p:spPr bwMode="auto">
          <a:xfrm>
            <a:off x="3287713" y="115888"/>
            <a:ext cx="5791200" cy="838200"/>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gradFill>
          <a:ln w="28575">
            <a:solidFill>
              <a:schemeClr val="tx1"/>
            </a:solidFill>
            <a:round/>
            <a:headEnd/>
            <a:tailEnd/>
          </a:ln>
        </p:spPr>
        <p:txBody>
          <a:bodyPr wrap="none" anchor="ctr"/>
          <a:lstStyle/>
          <a:p>
            <a:pPr algn="ctr"/>
            <a:endParaRPr lang="fr-FR"/>
          </a:p>
        </p:txBody>
      </p:sp>
      <p:sp>
        <p:nvSpPr>
          <p:cNvPr id="3075" name="Rectangle 2"/>
          <p:cNvSpPr>
            <a:spLocks noGrp="1" noChangeArrowheads="1"/>
          </p:cNvSpPr>
          <p:nvPr>
            <p:ph type="title"/>
          </p:nvPr>
        </p:nvSpPr>
        <p:spPr>
          <a:xfrm>
            <a:off x="3276600" y="228600"/>
            <a:ext cx="5791200" cy="685800"/>
          </a:xfrm>
        </p:spPr>
        <p:txBody>
          <a:bodyPr/>
          <a:lstStyle/>
          <a:p>
            <a:pPr algn="ctr" eaLnBrk="1" hangingPunct="1"/>
            <a:r>
              <a:rPr lang="fr-FR" sz="3200" b="1" i="1" dirty="0">
                <a:latin typeface="Castellar" panose="020A0402060406010301" pitchFamily="18" charset="0"/>
              </a:rPr>
              <a:t>LES ORIGINES</a:t>
            </a:r>
            <a:endParaRPr lang="fr-FR" i="1" dirty="0" smtClean="0">
              <a:latin typeface="Castellar" panose="020A0402060406010301" pitchFamily="18" charset="0"/>
            </a:endParaRPr>
          </a:p>
        </p:txBody>
      </p:sp>
      <p:sp>
        <p:nvSpPr>
          <p:cNvPr id="3076" name="Rectangle 3"/>
          <p:cNvSpPr>
            <a:spLocks noGrp="1" noChangeArrowheads="1"/>
          </p:cNvSpPr>
          <p:nvPr>
            <p:ph idx="1"/>
          </p:nvPr>
        </p:nvSpPr>
        <p:spPr>
          <a:xfrm>
            <a:off x="1722639" y="1027112"/>
            <a:ext cx="8755062" cy="5805487"/>
          </a:xfrm>
        </p:spPr>
        <p:txBody>
          <a:bodyPr>
            <a:normAutofit/>
          </a:bodyPr>
          <a:lstStyle/>
          <a:p>
            <a:pPr marL="185738" indent="-152400" algn="just"/>
            <a:r>
              <a:rPr lang="fr-FR" sz="2000" b="1" dirty="0">
                <a:latin typeface="Times New Roman" pitchFamily="18" charset="0"/>
                <a:cs typeface="Times New Roman" pitchFamily="18" charset="0"/>
              </a:rPr>
              <a:t>La cristallographie est la science des cristaux. Le mot cristal d</a:t>
            </a:r>
            <a:r>
              <a:rPr lang="fr-FR" altLang="fr-FR" sz="2000" b="1" dirty="0">
                <a:latin typeface="Times New Roman" pitchFamily="18" charset="0"/>
                <a:cs typeface="Times New Roman" pitchFamily="18" charset="0"/>
              </a:rPr>
              <a:t>’</a:t>
            </a:r>
            <a:r>
              <a:rPr lang="fr-FR" altLang="ja-JP" sz="2000" b="1" dirty="0">
                <a:latin typeface="Times New Roman" pitchFamily="18" charset="0"/>
                <a:cs typeface="Times New Roman" pitchFamily="18" charset="0"/>
              </a:rPr>
              <a:t>origine grecque (</a:t>
            </a:r>
            <a:r>
              <a:rPr lang="fr-FR" altLang="ja-JP" sz="2000" b="1" dirty="0" err="1">
                <a:solidFill>
                  <a:srgbClr val="FA071F"/>
                </a:solidFill>
                <a:latin typeface="Times New Roman" pitchFamily="18" charset="0"/>
                <a:cs typeface="Times New Roman" pitchFamily="18" charset="0"/>
              </a:rPr>
              <a:t>krustallos</a:t>
            </a:r>
            <a:r>
              <a:rPr lang="fr-FR" altLang="ja-JP" sz="2000" b="1" dirty="0">
                <a:latin typeface="Times New Roman" pitchFamily="18" charset="0"/>
                <a:cs typeface="Times New Roman" pitchFamily="18" charset="0"/>
              </a:rPr>
              <a:t>) signifie « solidifié par le froid ». </a:t>
            </a:r>
            <a:r>
              <a:rPr lang="fr-FR" altLang="ja-JP" sz="2000" b="1" dirty="0">
                <a:solidFill>
                  <a:srgbClr val="D16B0B"/>
                </a:solidFill>
                <a:latin typeface="Times New Roman" pitchFamily="18" charset="0"/>
                <a:cs typeface="Times New Roman" pitchFamily="18" charset="0"/>
              </a:rPr>
              <a:t>Les grecs pensaient que le cristal de roche (le quartz) provenait de la transformation de la glace par le froid</a:t>
            </a:r>
            <a:r>
              <a:rPr lang="fr-FR" altLang="ja-JP" sz="2000" b="1" dirty="0">
                <a:latin typeface="Times New Roman" pitchFamily="18" charset="0"/>
                <a:cs typeface="Times New Roman" pitchFamily="18" charset="0"/>
              </a:rPr>
              <a:t>.</a:t>
            </a:r>
          </a:p>
          <a:p>
            <a:pPr marL="185738" indent="-152400" algn="just"/>
            <a:r>
              <a:rPr lang="fr-FR" altLang="ja-JP" sz="2000" b="1" dirty="0" smtClean="0">
                <a:latin typeface="Times New Roman" pitchFamily="18" charset="0"/>
                <a:cs typeface="Times New Roman" pitchFamily="18" charset="0"/>
              </a:rPr>
              <a:t>la </a:t>
            </a:r>
            <a:r>
              <a:rPr lang="fr-FR" altLang="ja-JP" sz="2000" b="1" dirty="0">
                <a:latin typeface="Times New Roman" pitchFamily="18" charset="0"/>
                <a:cs typeface="Times New Roman" pitchFamily="18" charset="0"/>
              </a:rPr>
              <a:t>cristallographie </a:t>
            </a:r>
            <a:r>
              <a:rPr lang="fr-FR" altLang="ja-JP" sz="2000" b="1" dirty="0" smtClean="0">
                <a:latin typeface="Times New Roman" pitchFamily="18" charset="0"/>
                <a:cs typeface="Times New Roman" pitchFamily="18" charset="0"/>
              </a:rPr>
              <a:t>constituait </a:t>
            </a:r>
            <a:r>
              <a:rPr lang="fr-FR" altLang="ja-JP" sz="2000" b="1" dirty="0">
                <a:latin typeface="Times New Roman" pitchFamily="18" charset="0"/>
                <a:cs typeface="Times New Roman" pitchFamily="18" charset="0"/>
              </a:rPr>
              <a:t>une branche de la minéralogie. </a:t>
            </a:r>
            <a:endParaRPr lang="fr-FR" altLang="ja-JP" sz="2000" b="1" dirty="0" smtClean="0">
              <a:latin typeface="Times New Roman" pitchFamily="18" charset="0"/>
              <a:cs typeface="Times New Roman" pitchFamily="18" charset="0"/>
            </a:endParaRPr>
          </a:p>
          <a:p>
            <a:pPr marL="185738" indent="-152400" algn="just"/>
            <a:endParaRPr lang="fr-FR" altLang="ja-JP" sz="2000" b="1" dirty="0" smtClean="0">
              <a:latin typeface="Times New Roman" pitchFamily="18" charset="0"/>
              <a:cs typeface="Times New Roman" pitchFamily="18" charset="0"/>
            </a:endParaRPr>
          </a:p>
          <a:p>
            <a:pPr marL="185738" indent="-152400" algn="just"/>
            <a:r>
              <a:rPr lang="fr-FR" sz="2000" b="1" dirty="0" smtClean="0">
                <a:latin typeface="Times New Roman" pitchFamily="18" charset="0"/>
                <a:cs typeface="Times New Roman" pitchFamily="18" charset="0"/>
              </a:rPr>
              <a:t>Au </a:t>
            </a:r>
            <a:r>
              <a:rPr lang="fr-FR" sz="2000" b="1" dirty="0">
                <a:latin typeface="Times New Roman" pitchFamily="18" charset="0"/>
                <a:cs typeface="Times New Roman" pitchFamily="18" charset="0"/>
              </a:rPr>
              <a:t>cours du 18</a:t>
            </a:r>
            <a:r>
              <a:rPr lang="fr-FR" sz="2000" b="1" baseline="30000" dirty="0">
                <a:latin typeface="Times New Roman" pitchFamily="18" charset="0"/>
                <a:cs typeface="Times New Roman" pitchFamily="18" charset="0"/>
              </a:rPr>
              <a:t>e</a:t>
            </a:r>
            <a:r>
              <a:rPr lang="fr-FR" sz="2000" b="1" dirty="0">
                <a:latin typeface="Times New Roman" pitchFamily="18" charset="0"/>
                <a:cs typeface="Times New Roman" pitchFamily="18" charset="0"/>
              </a:rPr>
              <a:t> siècle </a:t>
            </a:r>
            <a:r>
              <a:rPr lang="fr-FR" sz="2000" b="1" dirty="0">
                <a:solidFill>
                  <a:srgbClr val="0000FF"/>
                </a:solidFill>
                <a:latin typeface="Times New Roman" pitchFamily="18" charset="0"/>
                <a:cs typeface="Times New Roman" pitchFamily="18" charset="0"/>
              </a:rPr>
              <a:t>le terme de cristal remplace celui de pierre angulaire.</a:t>
            </a:r>
          </a:p>
          <a:p>
            <a:pPr marL="185738" indent="-152400" algn="just"/>
            <a:r>
              <a:rPr lang="fr-FR" sz="2000" b="1" dirty="0">
                <a:solidFill>
                  <a:srgbClr val="0000FF"/>
                </a:solidFill>
                <a:latin typeface="Times New Roman" pitchFamily="18" charset="0"/>
                <a:cs typeface="Times New Roman" pitchFamily="18" charset="0"/>
              </a:rPr>
              <a:t>Le mot «Cristallographie» (ou description des cristaux) est introduit pour la première fois en 1723 par </a:t>
            </a:r>
            <a:r>
              <a:rPr lang="fr-FR" sz="2000" b="1" dirty="0">
                <a:solidFill>
                  <a:srgbClr val="FF0000"/>
                </a:solidFill>
                <a:latin typeface="Times New Roman" pitchFamily="18" charset="0"/>
                <a:cs typeface="Times New Roman" pitchFamily="18" charset="0"/>
              </a:rPr>
              <a:t>Maurice-Antoine </a:t>
            </a:r>
            <a:r>
              <a:rPr lang="fr-FR" sz="2000" b="1" dirty="0" err="1">
                <a:solidFill>
                  <a:srgbClr val="FF0000"/>
                </a:solidFill>
                <a:latin typeface="Times New Roman" pitchFamily="18" charset="0"/>
                <a:cs typeface="Times New Roman" pitchFamily="18" charset="0"/>
              </a:rPr>
              <a:t>Cappeller</a:t>
            </a:r>
            <a:r>
              <a:rPr lang="fr-FR" sz="2000" b="1" dirty="0">
                <a:solidFill>
                  <a:srgbClr val="FF0000"/>
                </a:solidFill>
                <a:latin typeface="Times New Roman" pitchFamily="18" charset="0"/>
                <a:cs typeface="Times New Roman" pitchFamily="18" charset="0"/>
              </a:rPr>
              <a:t> </a:t>
            </a:r>
            <a:r>
              <a:rPr lang="fr-FR" sz="2000" b="1" dirty="0">
                <a:solidFill>
                  <a:srgbClr val="0000FF"/>
                </a:solidFill>
                <a:latin typeface="Times New Roman" pitchFamily="18" charset="0"/>
                <a:cs typeface="Times New Roman" pitchFamily="18" charset="0"/>
              </a:rPr>
              <a:t>(1685-1769</a:t>
            </a:r>
            <a:r>
              <a:rPr lang="fr-FR" sz="2000" b="1" dirty="0" smtClean="0">
                <a:solidFill>
                  <a:srgbClr val="0000FF"/>
                </a:solidFill>
                <a:latin typeface="Times New Roman" pitchFamily="18" charset="0"/>
                <a:cs typeface="Times New Roman" pitchFamily="18" charset="0"/>
              </a:rPr>
              <a:t>).</a:t>
            </a:r>
          </a:p>
          <a:p>
            <a:pPr marL="185738" indent="-152400" algn="just"/>
            <a:endParaRPr lang="fr-FR" altLang="ja-JP" sz="2000" b="1" dirty="0">
              <a:latin typeface="Times New Roman" pitchFamily="18" charset="0"/>
              <a:cs typeface="Times New Roman" pitchFamily="18" charset="0"/>
            </a:endParaRPr>
          </a:p>
          <a:p>
            <a:pPr marL="185738" indent="-152400" algn="just"/>
            <a:r>
              <a:rPr lang="fr-FR" sz="2000" b="1" dirty="0">
                <a:latin typeface="Times New Roman" pitchFamily="18" charset="0"/>
                <a:cs typeface="Times New Roman" pitchFamily="18" charset="0"/>
              </a:rPr>
              <a:t>Depuis très longtemps on pense que la forme extérieure des cristaux est liée à un ordonnancement interne régulier de la matière. La première loi quantitative de la cristallographie, </a:t>
            </a:r>
            <a:r>
              <a:rPr lang="fr-FR" sz="2000" b="1" dirty="0">
                <a:solidFill>
                  <a:srgbClr val="FA071F"/>
                </a:solidFill>
                <a:latin typeface="Times New Roman" pitchFamily="18" charset="0"/>
                <a:cs typeface="Times New Roman" pitchFamily="18" charset="0"/>
              </a:rPr>
              <a:t>la loi sur la constance des angles</a:t>
            </a:r>
            <a:r>
              <a:rPr lang="fr-FR" sz="2000" b="1" dirty="0">
                <a:latin typeface="Times New Roman" pitchFamily="18" charset="0"/>
                <a:cs typeface="Times New Roman" pitchFamily="18" charset="0"/>
              </a:rPr>
              <a:t>, a été pressentie par le Danois Nicolas </a:t>
            </a:r>
            <a:r>
              <a:rPr lang="fr-FR" sz="2000" b="1" dirty="0" err="1">
                <a:solidFill>
                  <a:srgbClr val="FF0000"/>
                </a:solidFill>
                <a:latin typeface="Times New Roman" pitchFamily="18" charset="0"/>
                <a:cs typeface="Times New Roman" pitchFamily="18" charset="0"/>
              </a:rPr>
              <a:t>Sténon</a:t>
            </a:r>
            <a:r>
              <a:rPr lang="fr-FR" sz="2000" b="1" dirty="0">
                <a:solidFill>
                  <a:srgbClr val="FF0000"/>
                </a:solidFill>
                <a:latin typeface="Times New Roman" pitchFamily="18" charset="0"/>
                <a:cs typeface="Times New Roman" pitchFamily="18" charset="0"/>
              </a:rPr>
              <a:t> </a:t>
            </a:r>
            <a:r>
              <a:rPr lang="fr-FR" sz="2000" b="1" dirty="0">
                <a:latin typeface="Times New Roman" pitchFamily="18" charset="0"/>
                <a:cs typeface="Times New Roman" pitchFamily="18" charset="0"/>
              </a:rPr>
              <a:t>en 1669 à partir de mesures des angles entre les faces de cristaux de quartz. Elle a été formalisée en 1772 par </a:t>
            </a:r>
            <a:r>
              <a:rPr lang="fr-FR" sz="2000" b="1" dirty="0">
                <a:solidFill>
                  <a:srgbClr val="FF0000"/>
                </a:solidFill>
                <a:latin typeface="Times New Roman" pitchFamily="18" charset="0"/>
                <a:cs typeface="Times New Roman" pitchFamily="18" charset="0"/>
              </a:rPr>
              <a:t>Jean-Baptiste </a:t>
            </a:r>
            <a:r>
              <a:rPr lang="fr-FR" sz="2000" b="1" dirty="0" err="1">
                <a:solidFill>
                  <a:srgbClr val="FF0000"/>
                </a:solidFill>
                <a:latin typeface="Times New Roman" pitchFamily="18" charset="0"/>
                <a:cs typeface="Times New Roman" pitchFamily="18" charset="0"/>
              </a:rPr>
              <a:t>Romé</a:t>
            </a:r>
            <a:r>
              <a:rPr lang="fr-FR" sz="2000" b="1" dirty="0">
                <a:solidFill>
                  <a:srgbClr val="FF0000"/>
                </a:solidFill>
                <a:latin typeface="Times New Roman" pitchFamily="18" charset="0"/>
                <a:cs typeface="Times New Roman" pitchFamily="18" charset="0"/>
              </a:rPr>
              <a:t> de l</a:t>
            </a:r>
            <a:r>
              <a:rPr lang="fr-FR" altLang="fr-FR" sz="2000" b="1" dirty="0">
                <a:solidFill>
                  <a:srgbClr val="FF0000"/>
                </a:solidFill>
                <a:latin typeface="Times New Roman" pitchFamily="18" charset="0"/>
                <a:cs typeface="Times New Roman" pitchFamily="18" charset="0"/>
              </a:rPr>
              <a:t>’</a:t>
            </a:r>
            <a:r>
              <a:rPr lang="fr-FR" altLang="ja-JP" sz="2000" b="1" dirty="0">
                <a:solidFill>
                  <a:srgbClr val="FF0000"/>
                </a:solidFill>
                <a:latin typeface="Times New Roman" pitchFamily="18" charset="0"/>
                <a:cs typeface="Times New Roman" pitchFamily="18" charset="0"/>
              </a:rPr>
              <a:t>Isle</a:t>
            </a:r>
            <a:r>
              <a:rPr lang="fr-FR" altLang="ja-JP" sz="2000" b="1" dirty="0">
                <a:latin typeface="Times New Roman" pitchFamily="18" charset="0"/>
                <a:cs typeface="Times New Roman" pitchFamily="18" charset="0"/>
              </a:rPr>
              <a:t>.</a:t>
            </a:r>
          </a:p>
        </p:txBody>
      </p:sp>
    </p:spTree>
    <p:extLst>
      <p:ext uri="{BB962C8B-B14F-4D97-AF65-F5344CB8AC3E}">
        <p14:creationId xmlns:p14="http://schemas.microsoft.com/office/powerpoint/2010/main" val="33651950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20206520">
            <a:off x="2004551" y="2171995"/>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4098" name="Rectangle 3"/>
          <p:cNvSpPr>
            <a:spLocks noGrp="1" noChangeArrowheads="1"/>
          </p:cNvSpPr>
          <p:nvPr>
            <p:ph idx="1"/>
          </p:nvPr>
        </p:nvSpPr>
        <p:spPr>
          <a:xfrm>
            <a:off x="495657" y="549275"/>
            <a:ext cx="9921520" cy="5877162"/>
          </a:xfrm>
        </p:spPr>
        <p:txBody>
          <a:bodyPr>
            <a:normAutofit/>
          </a:bodyPr>
          <a:lstStyle/>
          <a:p>
            <a:pPr marL="190500" indent="-190500" algn="just"/>
            <a:r>
              <a:rPr lang="fr-FR" sz="2400" dirty="0"/>
              <a:t>La seconde loi (loi des indices rationnels) a été énoncée en 1774 par </a:t>
            </a:r>
            <a:r>
              <a:rPr lang="fr-FR" sz="2400" dirty="0">
                <a:solidFill>
                  <a:srgbClr val="FF0000"/>
                </a:solidFill>
              </a:rPr>
              <a:t>René-Just Ha</a:t>
            </a:r>
            <a:r>
              <a:rPr lang="fr-FR" altLang="ja-JP" sz="2400" dirty="0">
                <a:solidFill>
                  <a:srgbClr val="FF0000"/>
                </a:solidFill>
              </a:rPr>
              <a:t>üy</a:t>
            </a:r>
            <a:r>
              <a:rPr lang="fr-FR" altLang="ja-JP" sz="2400" dirty="0"/>
              <a:t>. Il avait remarqué que lorsqu’il clivait des cristaux de calcite il obtenait des morceaux dont la forme était rigoureusement semblable à celle du cristal initial. Il a alors introduit la notion de </a:t>
            </a:r>
            <a:r>
              <a:rPr lang="fr-FR" altLang="ja-JP" sz="2400" dirty="0">
                <a:solidFill>
                  <a:srgbClr val="E63502"/>
                </a:solidFill>
              </a:rPr>
              <a:t>« molécules intégrantes »</a:t>
            </a:r>
            <a:r>
              <a:rPr lang="fr-FR" altLang="ja-JP" sz="2400" dirty="0"/>
              <a:t> en admettant que les cristaux étaient constitués d’assemblage de parallélépipèdes identiques. Il découle de cette notion que la position de chaque face d’un cristal peut être repérée dans l’espace par trois nombres entiers</a:t>
            </a:r>
            <a:r>
              <a:rPr lang="fr-FR" altLang="ja-JP" sz="2400" dirty="0" smtClean="0"/>
              <a:t>.</a:t>
            </a:r>
            <a:endParaRPr lang="fr-FR" sz="2400" dirty="0"/>
          </a:p>
          <a:p>
            <a:pPr marL="190500" indent="-190500" algn="just"/>
            <a:r>
              <a:rPr lang="fr-FR" sz="2400" dirty="0"/>
              <a:t>C</a:t>
            </a:r>
            <a:r>
              <a:rPr lang="fr-FR" altLang="fr-FR" sz="2400" dirty="0"/>
              <a:t>’</a:t>
            </a:r>
            <a:r>
              <a:rPr lang="fr-FR" altLang="ja-JP" sz="2400" dirty="0"/>
              <a:t>est en 1849 </a:t>
            </a:r>
            <a:r>
              <a:rPr lang="fr-FR" altLang="ja-JP" sz="2400" dirty="0">
                <a:solidFill>
                  <a:srgbClr val="FF0000"/>
                </a:solidFill>
              </a:rPr>
              <a:t>qu’Auguste Bravais </a:t>
            </a:r>
            <a:r>
              <a:rPr lang="fr-FR" altLang="ja-JP" sz="2400" dirty="0"/>
              <a:t>énonce le postulat qui constitue la base de la cristallographie :</a:t>
            </a:r>
          </a:p>
          <a:p>
            <a:pPr marL="190500" indent="-190500" algn="just">
              <a:buNone/>
            </a:pPr>
            <a:r>
              <a:rPr lang="fr-FR" sz="2400" dirty="0"/>
              <a:t>   </a:t>
            </a:r>
            <a:r>
              <a:rPr lang="fr-FR" sz="2400" dirty="0">
                <a:solidFill>
                  <a:srgbClr val="543184"/>
                </a:solidFill>
              </a:rPr>
              <a:t>«Etant donné un point P, quelconque dans un cristal, il existe dans le milieu, une infinité discrète, illimitée dans les trois directions de l</a:t>
            </a:r>
            <a:r>
              <a:rPr lang="fr-FR" altLang="fr-FR" sz="2400" dirty="0">
                <a:solidFill>
                  <a:srgbClr val="543184"/>
                </a:solidFill>
              </a:rPr>
              <a:t>’</a:t>
            </a:r>
            <a:r>
              <a:rPr lang="fr-FR" altLang="ja-JP" sz="2400" dirty="0">
                <a:solidFill>
                  <a:srgbClr val="543184"/>
                </a:solidFill>
              </a:rPr>
              <a:t>espace de points, autour desquels l’arrangement de la matière est la même qu’autour du point P».</a:t>
            </a:r>
          </a:p>
          <a:p>
            <a:pPr marL="190500" indent="-190500" algn="just">
              <a:buNone/>
            </a:pPr>
            <a:r>
              <a:rPr lang="fr-FR" altLang="ja-JP" sz="2400" dirty="0"/>
              <a:t> De ce postulat résulte la notion de réseau tridimensionnel cristallin et toutes les propriétés de symétrie qui en découlent.</a:t>
            </a:r>
          </a:p>
        </p:txBody>
      </p:sp>
    </p:spTree>
    <p:extLst>
      <p:ext uri="{BB962C8B-B14F-4D97-AF65-F5344CB8AC3E}">
        <p14:creationId xmlns:p14="http://schemas.microsoft.com/office/powerpoint/2010/main" val="33989255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25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rot="20206520">
            <a:off x="5261595" y="2509264"/>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5122" name="Rectangle 6"/>
          <p:cNvSpPr>
            <a:spLocks noGrp="1" noChangeArrowheads="1"/>
          </p:cNvSpPr>
          <p:nvPr>
            <p:ph idx="1"/>
          </p:nvPr>
        </p:nvSpPr>
        <p:spPr>
          <a:xfrm>
            <a:off x="1714500" y="1524000"/>
            <a:ext cx="8763000" cy="4953000"/>
          </a:xfrm>
          <a:noFill/>
        </p:spPr>
        <p:txBody>
          <a:bodyPr>
            <a:normAutofit lnSpcReduction="10000"/>
          </a:bodyPr>
          <a:lstStyle/>
          <a:p>
            <a:pPr marL="287338" indent="-287338" algn="just">
              <a:lnSpc>
                <a:spcPct val="120000"/>
              </a:lnSpc>
              <a:buNone/>
              <a:tabLst>
                <a:tab pos="576263" algn="l"/>
                <a:tab pos="1905000" algn="l"/>
                <a:tab pos="3624263" algn="l"/>
                <a:tab pos="4386263" algn="l"/>
              </a:tabLst>
            </a:pPr>
            <a:r>
              <a:rPr lang="fr-FR" sz="2400" b="1" dirty="0"/>
              <a:t>2D</a:t>
            </a:r>
            <a:r>
              <a:rPr lang="fr-FR" dirty="0"/>
              <a:t> : </a:t>
            </a:r>
            <a:r>
              <a:rPr lang="fr-FR" sz="2000" dirty="0"/>
              <a:t>dans un espace à deux dimensions nous prenons une origine et deux vecteurs non colinéaires pour définir un repère.</a:t>
            </a:r>
          </a:p>
          <a:p>
            <a:pPr marL="287338" indent="-287338" algn="just">
              <a:lnSpc>
                <a:spcPct val="120000"/>
              </a:lnSpc>
              <a:buNone/>
              <a:tabLst>
                <a:tab pos="576263" algn="l"/>
                <a:tab pos="1905000" algn="l"/>
                <a:tab pos="3624263" algn="l"/>
                <a:tab pos="4386263" algn="l"/>
              </a:tabLst>
            </a:pPr>
            <a:r>
              <a:rPr lang="fr-FR" sz="2000" dirty="0"/>
              <a:t>	Les deux vecteurs </a:t>
            </a:r>
            <a:r>
              <a:rPr lang="fr-FR" sz="1800" b="1" dirty="0"/>
              <a:t>a</a:t>
            </a:r>
            <a:r>
              <a:rPr lang="fr-FR" sz="1800" dirty="0"/>
              <a:t> et </a:t>
            </a:r>
            <a:r>
              <a:rPr lang="fr-FR" sz="1800" b="1" dirty="0"/>
              <a:t>b</a:t>
            </a:r>
            <a:r>
              <a:rPr lang="fr-FR" sz="2000" dirty="0"/>
              <a:t> sont caractérisés en particulier par leur longueur a et b et par l</a:t>
            </a:r>
            <a:r>
              <a:rPr lang="ja-JP" altLang="fr-FR" sz="2000" dirty="0"/>
              <a:t>’</a:t>
            </a:r>
            <a:r>
              <a:rPr lang="fr-FR" altLang="ja-JP" sz="2000" dirty="0"/>
              <a:t>angle </a:t>
            </a:r>
            <a:r>
              <a:rPr lang="fr-FR" altLang="ja-JP" sz="2000" dirty="0">
                <a:latin typeface="Symbol" pitchFamily="18" charset="2"/>
                <a:sym typeface="Symbol" pitchFamily="18" charset="2"/>
              </a:rPr>
              <a:t></a:t>
            </a:r>
            <a:r>
              <a:rPr lang="fr-FR" altLang="ja-JP" sz="2000" dirty="0"/>
              <a:t> entre leurs directions. </a:t>
            </a:r>
          </a:p>
          <a:p>
            <a:pPr marL="287338" indent="-287338" algn="just">
              <a:lnSpc>
                <a:spcPct val="120000"/>
              </a:lnSpc>
              <a:buNone/>
              <a:tabLst>
                <a:tab pos="576263" algn="l"/>
                <a:tab pos="1905000" algn="l"/>
                <a:tab pos="3624263" algn="l"/>
                <a:tab pos="4386263" algn="l"/>
              </a:tabLst>
            </a:pPr>
            <a:r>
              <a:rPr lang="fr-FR" sz="2000" dirty="0"/>
              <a:t>	Quels sont les différentes possibilités pour ces trois paramètres a, b et </a:t>
            </a:r>
            <a:r>
              <a:rPr lang="fr-FR" sz="2000" dirty="0">
                <a:latin typeface="Symbol" pitchFamily="18" charset="2"/>
                <a:sym typeface="Symbol" pitchFamily="18" charset="2"/>
              </a:rPr>
              <a:t></a:t>
            </a:r>
            <a:r>
              <a:rPr lang="fr-FR" sz="2000" dirty="0"/>
              <a:t>?</a:t>
            </a:r>
          </a:p>
          <a:p>
            <a:pPr marL="287338" indent="-287338" algn="just">
              <a:lnSpc>
                <a:spcPct val="120000"/>
              </a:lnSpc>
              <a:buNone/>
              <a:tabLst>
                <a:tab pos="576263" algn="l"/>
                <a:tab pos="1905000" algn="l"/>
                <a:tab pos="3624263" algn="l"/>
                <a:tab pos="4386263" algn="l"/>
              </a:tabLst>
            </a:pPr>
            <a:endParaRPr lang="fr-FR" sz="1800" dirty="0"/>
          </a:p>
          <a:p>
            <a:pPr marL="287338" indent="-287338">
              <a:lnSpc>
                <a:spcPct val="120000"/>
              </a:lnSpc>
              <a:buNone/>
              <a:tabLst>
                <a:tab pos="576263" algn="l"/>
                <a:tab pos="1905000" algn="l"/>
                <a:tab pos="3624263" algn="l"/>
                <a:tab pos="4386263" algn="l"/>
              </a:tabLst>
            </a:pPr>
            <a:r>
              <a:rPr lang="fr-FR" sz="1800" dirty="0"/>
              <a:t>		a ≠ b	</a:t>
            </a:r>
            <a:r>
              <a:rPr lang="fr-FR" sz="2000" dirty="0">
                <a:latin typeface="Symbol" pitchFamily="18" charset="2"/>
                <a:sym typeface="Symbol" pitchFamily="18" charset="2"/>
              </a:rPr>
              <a:t></a:t>
            </a:r>
            <a:r>
              <a:rPr lang="fr-FR" sz="1800" dirty="0"/>
              <a:t> quelconque  	</a:t>
            </a:r>
            <a:r>
              <a:rPr lang="fr-FR" sz="1800" dirty="0">
                <a:sym typeface="Symbol" pitchFamily="18" charset="2"/>
              </a:rPr>
              <a:t>	parallélogramme</a:t>
            </a:r>
          </a:p>
          <a:p>
            <a:pPr marL="287338" indent="-287338">
              <a:lnSpc>
                <a:spcPct val="120000"/>
              </a:lnSpc>
              <a:buNone/>
              <a:tabLst>
                <a:tab pos="576263" algn="l"/>
                <a:tab pos="1905000" algn="l"/>
                <a:tab pos="3624263" algn="l"/>
                <a:tab pos="4386263" algn="l"/>
              </a:tabLst>
            </a:pPr>
            <a:r>
              <a:rPr lang="fr-FR" sz="1800" dirty="0">
                <a:sym typeface="Symbol" pitchFamily="18" charset="2"/>
              </a:rPr>
              <a:t>		</a:t>
            </a:r>
            <a:r>
              <a:rPr lang="fr-FR" sz="1800" dirty="0"/>
              <a:t>a ≠ b	</a:t>
            </a:r>
            <a:r>
              <a:rPr lang="fr-FR" sz="2000" dirty="0">
                <a:latin typeface="Symbol" pitchFamily="18" charset="2"/>
                <a:sym typeface="Symbol" pitchFamily="18" charset="2"/>
              </a:rPr>
              <a:t></a:t>
            </a:r>
            <a:r>
              <a:rPr lang="fr-FR" sz="1800" dirty="0"/>
              <a:t> = π/2	 </a:t>
            </a:r>
            <a:r>
              <a:rPr lang="fr-FR" sz="1800" dirty="0">
                <a:sym typeface="Symbol" pitchFamily="18" charset="2"/>
              </a:rPr>
              <a:t>	rectangle</a:t>
            </a:r>
          </a:p>
          <a:p>
            <a:pPr marL="287338" indent="-287338">
              <a:lnSpc>
                <a:spcPct val="120000"/>
              </a:lnSpc>
              <a:buNone/>
              <a:tabLst>
                <a:tab pos="576263" algn="l"/>
                <a:tab pos="1905000" algn="l"/>
                <a:tab pos="3624263" algn="l"/>
                <a:tab pos="4386263" algn="l"/>
              </a:tabLst>
            </a:pPr>
            <a:r>
              <a:rPr lang="fr-FR" sz="1800" dirty="0">
                <a:sym typeface="Symbol" pitchFamily="18" charset="2"/>
              </a:rPr>
              <a:t>		a  =  b	 </a:t>
            </a:r>
            <a:r>
              <a:rPr lang="fr-FR" sz="2000" dirty="0">
                <a:latin typeface="Symbol" pitchFamily="18" charset="2"/>
                <a:sym typeface="Symbol" pitchFamily="18" charset="2"/>
              </a:rPr>
              <a:t></a:t>
            </a:r>
            <a:r>
              <a:rPr lang="fr-FR" sz="1800" dirty="0"/>
              <a:t> quelconque 	 </a:t>
            </a:r>
            <a:r>
              <a:rPr lang="fr-FR" sz="1800" dirty="0">
                <a:sym typeface="Symbol" pitchFamily="18" charset="2"/>
              </a:rPr>
              <a:t>	losange</a:t>
            </a:r>
          </a:p>
          <a:p>
            <a:pPr marL="287338" indent="-287338">
              <a:lnSpc>
                <a:spcPct val="120000"/>
              </a:lnSpc>
              <a:buNone/>
              <a:tabLst>
                <a:tab pos="576263" algn="l"/>
                <a:tab pos="1905000" algn="l"/>
                <a:tab pos="3624263" algn="l"/>
                <a:tab pos="4386263" algn="l"/>
              </a:tabLst>
            </a:pPr>
            <a:r>
              <a:rPr lang="fr-FR" sz="1800" dirty="0">
                <a:sym typeface="Symbol" pitchFamily="18" charset="2"/>
              </a:rPr>
              <a:t>		a  =  b	 </a:t>
            </a:r>
            <a:r>
              <a:rPr lang="fr-FR" sz="2000" dirty="0">
                <a:latin typeface="Symbol" pitchFamily="18" charset="2"/>
                <a:sym typeface="Symbol" pitchFamily="18" charset="2"/>
              </a:rPr>
              <a:t></a:t>
            </a:r>
            <a:r>
              <a:rPr lang="fr-FR" sz="1800" dirty="0"/>
              <a:t> = 2π/3	 </a:t>
            </a:r>
            <a:r>
              <a:rPr lang="fr-FR" sz="1800" dirty="0">
                <a:sym typeface="Symbol" pitchFamily="18" charset="2"/>
              </a:rPr>
              <a:t>	 losange à </a:t>
            </a:r>
            <a:r>
              <a:rPr lang="fr-FR" sz="1800" dirty="0"/>
              <a:t>2π/3</a:t>
            </a:r>
          </a:p>
          <a:p>
            <a:pPr marL="287338" indent="-287338">
              <a:lnSpc>
                <a:spcPct val="120000"/>
              </a:lnSpc>
              <a:buNone/>
              <a:tabLst>
                <a:tab pos="576263" algn="l"/>
                <a:tab pos="1905000" algn="l"/>
                <a:tab pos="3624263" algn="l"/>
                <a:tab pos="4386263" algn="l"/>
              </a:tabLst>
            </a:pPr>
            <a:r>
              <a:rPr lang="fr-FR" sz="1800" dirty="0">
                <a:sym typeface="Symbol" pitchFamily="18" charset="2"/>
              </a:rPr>
              <a:t>		a  =  b	 </a:t>
            </a:r>
            <a:r>
              <a:rPr lang="fr-FR" sz="2000" dirty="0">
                <a:latin typeface="Symbol" pitchFamily="18" charset="2"/>
                <a:sym typeface="Symbol" pitchFamily="18" charset="2"/>
              </a:rPr>
              <a:t></a:t>
            </a:r>
            <a:r>
              <a:rPr lang="fr-FR" sz="1800" dirty="0"/>
              <a:t> = π/2	 </a:t>
            </a:r>
            <a:r>
              <a:rPr lang="fr-FR" sz="1800" dirty="0">
                <a:sym typeface="Symbol" pitchFamily="18" charset="2"/>
              </a:rPr>
              <a:t>	carré</a:t>
            </a:r>
          </a:p>
        </p:txBody>
      </p:sp>
      <p:sp>
        <p:nvSpPr>
          <p:cNvPr id="5123" name="AutoShape 15"/>
          <p:cNvSpPr>
            <a:spLocks noChangeArrowheads="1"/>
          </p:cNvSpPr>
          <p:nvPr/>
        </p:nvSpPr>
        <p:spPr bwMode="auto">
          <a:xfrm>
            <a:off x="3200400" y="304800"/>
            <a:ext cx="5791200" cy="838200"/>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gradFill>
          <a:ln w="28575">
            <a:solidFill>
              <a:schemeClr val="tx1"/>
            </a:solidFill>
            <a:round/>
            <a:headEnd/>
            <a:tailEnd/>
          </a:ln>
        </p:spPr>
        <p:txBody>
          <a:bodyPr wrap="none" anchor="ctr"/>
          <a:lstStyle/>
          <a:p>
            <a:pPr algn="ctr"/>
            <a:r>
              <a:rPr lang="fr-FR" sz="3200" b="1" i="1" dirty="0">
                <a:latin typeface="Castellar" panose="020A0402060406010301" pitchFamily="18" charset="0"/>
              </a:rPr>
              <a:t>RESEAUX  2D</a:t>
            </a:r>
          </a:p>
        </p:txBody>
      </p:sp>
    </p:spTree>
    <p:extLst>
      <p:ext uri="{BB962C8B-B14F-4D97-AF65-F5344CB8AC3E}">
        <p14:creationId xmlns:p14="http://schemas.microsoft.com/office/powerpoint/2010/main" val="5020555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advClick="0" advTm="0">
        <p15:prstTrans prst="fallOver"/>
      </p:transition>
    </mc:Choice>
    <mc:Fallback>
      <p:transition spd="slow" advClick="0"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20206520">
            <a:off x="2004551" y="2171995"/>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
        <p:nvSpPr>
          <p:cNvPr id="6146" name="Rectangle 3"/>
          <p:cNvSpPr>
            <a:spLocks noGrp="1" noChangeArrowheads="1"/>
          </p:cNvSpPr>
          <p:nvPr>
            <p:ph idx="1"/>
          </p:nvPr>
        </p:nvSpPr>
        <p:spPr>
          <a:xfrm>
            <a:off x="1421142" y="1189938"/>
            <a:ext cx="8077200" cy="4114800"/>
          </a:xfrm>
        </p:spPr>
        <p:txBody>
          <a:bodyPr/>
          <a:lstStyle/>
          <a:p>
            <a:pPr marL="0" indent="0" algn="just">
              <a:buNone/>
            </a:pPr>
            <a:r>
              <a:rPr lang="fr-FR" sz="2000" dirty="0"/>
              <a:t>A partir de ces différents repères on peut définir des ensembles de points qui sont les extrémités des vecteurs </a:t>
            </a:r>
          </a:p>
          <a:p>
            <a:pPr marL="0" indent="0">
              <a:buNone/>
            </a:pPr>
            <a:endParaRPr lang="fr-FR" sz="2000" b="1" dirty="0"/>
          </a:p>
          <a:p>
            <a:pPr marL="0" indent="0" algn="ctr">
              <a:buNone/>
            </a:pPr>
            <a:r>
              <a:rPr lang="fr-FR" sz="2000" b="1" dirty="0">
                <a:solidFill>
                  <a:srgbClr val="FA071F"/>
                </a:solidFill>
              </a:rPr>
              <a:t>R</a:t>
            </a:r>
            <a:r>
              <a:rPr lang="fr-FR" sz="2000" dirty="0">
                <a:solidFill>
                  <a:srgbClr val="FA071F"/>
                </a:solidFill>
              </a:rPr>
              <a:t> = </a:t>
            </a:r>
            <a:r>
              <a:rPr lang="fr-FR" sz="2000" dirty="0" err="1">
                <a:solidFill>
                  <a:srgbClr val="FA071F"/>
                </a:solidFill>
              </a:rPr>
              <a:t>u</a:t>
            </a:r>
            <a:r>
              <a:rPr lang="fr-FR" sz="2000" b="1" dirty="0" err="1">
                <a:solidFill>
                  <a:srgbClr val="FA071F"/>
                </a:solidFill>
              </a:rPr>
              <a:t>a</a:t>
            </a:r>
            <a:r>
              <a:rPr lang="fr-FR" sz="2000" dirty="0">
                <a:solidFill>
                  <a:srgbClr val="FA071F"/>
                </a:solidFill>
              </a:rPr>
              <a:t> + </a:t>
            </a:r>
            <a:r>
              <a:rPr lang="fr-FR" sz="2000" dirty="0" err="1">
                <a:solidFill>
                  <a:srgbClr val="FA071F"/>
                </a:solidFill>
              </a:rPr>
              <a:t>v</a:t>
            </a:r>
            <a:r>
              <a:rPr lang="fr-FR" sz="2000" b="1" dirty="0" err="1">
                <a:solidFill>
                  <a:srgbClr val="FA071F"/>
                </a:solidFill>
              </a:rPr>
              <a:t>b</a:t>
            </a:r>
            <a:r>
              <a:rPr lang="fr-FR" sz="2000" b="1" dirty="0"/>
              <a:t>  </a:t>
            </a:r>
            <a:r>
              <a:rPr lang="fr-FR" sz="2000" dirty="0"/>
              <a:t>avec u et v des nombres entiers</a:t>
            </a:r>
          </a:p>
          <a:p>
            <a:pPr marL="0" indent="0" algn="ctr">
              <a:buNone/>
            </a:pPr>
            <a:endParaRPr lang="fr-FR" sz="2000" b="1" dirty="0"/>
          </a:p>
          <a:p>
            <a:pPr marL="0" indent="0" algn="just">
              <a:buNone/>
            </a:pPr>
            <a:r>
              <a:rPr lang="fr-FR" sz="2000" dirty="0">
                <a:solidFill>
                  <a:srgbClr val="D16B0B"/>
                </a:solidFill>
              </a:rPr>
              <a:t>Ces ensembles de points constituent des réseaux. Les points sont appelés nœuds du réseau.</a:t>
            </a:r>
          </a:p>
          <a:p>
            <a:pPr marL="0" indent="0" algn="just">
              <a:buNone/>
            </a:pPr>
            <a:endParaRPr lang="fr-FR" sz="2000" dirty="0">
              <a:solidFill>
                <a:srgbClr val="D16B0B"/>
              </a:solidFill>
            </a:endParaRPr>
          </a:p>
          <a:p>
            <a:pPr marL="0" indent="0" algn="just">
              <a:buNone/>
            </a:pPr>
            <a:r>
              <a:rPr lang="fr-FR" sz="2000" dirty="0"/>
              <a:t>En prenant un de ces ensembles de points plusieurs constatations générales peuvent </a:t>
            </a:r>
            <a:r>
              <a:rPr lang="fr-FR" altLang="ja-JP" sz="2000" dirty="0"/>
              <a:t>être faites.</a:t>
            </a:r>
            <a:endParaRPr lang="fr-FR" sz="2000" b="1" dirty="0"/>
          </a:p>
          <a:p>
            <a:pPr marL="0" indent="0" algn="just">
              <a:buNone/>
            </a:pPr>
            <a:endParaRPr lang="fr-FR" sz="2000" dirty="0"/>
          </a:p>
        </p:txBody>
      </p:sp>
    </p:spTree>
    <p:extLst>
      <p:ext uri="{BB962C8B-B14F-4D97-AF65-F5344CB8AC3E}">
        <p14:creationId xmlns:p14="http://schemas.microsoft.com/office/powerpoint/2010/main" val="333800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Click="0" advTm="1000">
        <p15:prstTrans prst="fallOver"/>
      </p:transition>
    </mc:Choice>
    <mc:Fallback>
      <p:transition spd="slow" advClick="0" advTm="1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ZoneTexte 170"/>
          <p:cNvSpPr txBox="1"/>
          <p:nvPr/>
        </p:nvSpPr>
        <p:spPr>
          <a:xfrm rot="20206520">
            <a:off x="2004551" y="2171995"/>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grpSp>
        <p:nvGrpSpPr>
          <p:cNvPr id="2" name="Group 579"/>
          <p:cNvGrpSpPr>
            <a:grpSpLocks/>
          </p:cNvGrpSpPr>
          <p:nvPr/>
        </p:nvGrpSpPr>
        <p:grpSpPr bwMode="auto">
          <a:xfrm>
            <a:off x="3700463" y="3332164"/>
            <a:ext cx="1143000" cy="460375"/>
            <a:chOff x="1371" y="2099"/>
            <a:chExt cx="720" cy="290"/>
          </a:xfrm>
        </p:grpSpPr>
        <p:sp>
          <p:nvSpPr>
            <p:cNvPr id="7335" name="Freeform 578"/>
            <p:cNvSpPr>
              <a:spLocks/>
            </p:cNvSpPr>
            <p:nvPr/>
          </p:nvSpPr>
          <p:spPr bwMode="auto">
            <a:xfrm>
              <a:off x="1371" y="2099"/>
              <a:ext cx="720" cy="290"/>
            </a:xfrm>
            <a:custGeom>
              <a:avLst/>
              <a:gdLst>
                <a:gd name="T0" fmla="*/ 0 w 720"/>
                <a:gd name="T1" fmla="*/ 290 h 290"/>
                <a:gd name="T2" fmla="*/ 573 w 720"/>
                <a:gd name="T3" fmla="*/ 288 h 290"/>
                <a:gd name="T4" fmla="*/ 720 w 720"/>
                <a:gd name="T5" fmla="*/ 0 h 290"/>
                <a:gd name="T6" fmla="*/ 146 w 720"/>
                <a:gd name="T7" fmla="*/ 0 h 290"/>
                <a:gd name="T8" fmla="*/ 0 w 720"/>
                <a:gd name="T9" fmla="*/ 290 h 290"/>
                <a:gd name="T10" fmla="*/ 0 60000 65536"/>
                <a:gd name="T11" fmla="*/ 0 60000 65536"/>
                <a:gd name="T12" fmla="*/ 0 60000 65536"/>
                <a:gd name="T13" fmla="*/ 0 60000 65536"/>
                <a:gd name="T14" fmla="*/ 0 60000 65536"/>
                <a:gd name="T15" fmla="*/ 0 w 720"/>
                <a:gd name="T16" fmla="*/ 0 h 290"/>
                <a:gd name="T17" fmla="*/ 720 w 720"/>
                <a:gd name="T18" fmla="*/ 290 h 290"/>
              </a:gdLst>
              <a:ahLst/>
              <a:cxnLst>
                <a:cxn ang="T10">
                  <a:pos x="T0" y="T1"/>
                </a:cxn>
                <a:cxn ang="T11">
                  <a:pos x="T2" y="T3"/>
                </a:cxn>
                <a:cxn ang="T12">
                  <a:pos x="T4" y="T5"/>
                </a:cxn>
                <a:cxn ang="T13">
                  <a:pos x="T6" y="T7"/>
                </a:cxn>
                <a:cxn ang="T14">
                  <a:pos x="T8" y="T9"/>
                </a:cxn>
              </a:cxnLst>
              <a:rect l="T15" t="T16" r="T17" b="T18"/>
              <a:pathLst>
                <a:path w="720" h="290">
                  <a:moveTo>
                    <a:pt x="0" y="290"/>
                  </a:moveTo>
                  <a:lnTo>
                    <a:pt x="573" y="288"/>
                  </a:lnTo>
                  <a:lnTo>
                    <a:pt x="720" y="0"/>
                  </a:lnTo>
                  <a:lnTo>
                    <a:pt x="146" y="0"/>
                  </a:lnTo>
                  <a:lnTo>
                    <a:pt x="0" y="290"/>
                  </a:lnTo>
                  <a:close/>
                </a:path>
              </a:pathLst>
            </a:custGeom>
            <a:solidFill>
              <a:srgbClr val="FA8E08"/>
            </a:solidFill>
            <a:ln w="9525">
              <a:solidFill>
                <a:schemeClr val="tx1"/>
              </a:solidFill>
              <a:round/>
              <a:headEnd/>
              <a:tailEnd/>
            </a:ln>
          </p:spPr>
          <p:txBody>
            <a:bodyPr wrap="none" anchor="ctr"/>
            <a:lstStyle/>
            <a:p>
              <a:endParaRPr lang="fr-FR" b="1"/>
            </a:p>
          </p:txBody>
        </p:sp>
        <p:sp>
          <p:nvSpPr>
            <p:cNvPr id="7336" name="Line 576"/>
            <p:cNvSpPr>
              <a:spLocks noChangeShapeType="1"/>
            </p:cNvSpPr>
            <p:nvPr/>
          </p:nvSpPr>
          <p:spPr bwMode="auto">
            <a:xfrm>
              <a:off x="1371" y="2387"/>
              <a:ext cx="578" cy="0"/>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337" name="Line 577"/>
            <p:cNvSpPr>
              <a:spLocks noChangeShapeType="1"/>
            </p:cNvSpPr>
            <p:nvPr/>
          </p:nvSpPr>
          <p:spPr bwMode="auto">
            <a:xfrm flipV="1">
              <a:off x="1371" y="2099"/>
              <a:ext cx="144" cy="288"/>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grpSp>
      <p:sp>
        <p:nvSpPr>
          <p:cNvPr id="10795" name="Freeform 555"/>
          <p:cNvSpPr>
            <a:spLocks/>
          </p:cNvSpPr>
          <p:nvPr/>
        </p:nvSpPr>
        <p:spPr bwMode="auto">
          <a:xfrm>
            <a:off x="8277225" y="2344738"/>
            <a:ext cx="457200" cy="995362"/>
          </a:xfrm>
          <a:custGeom>
            <a:avLst/>
            <a:gdLst>
              <a:gd name="T0" fmla="*/ 2147483647 w 288"/>
              <a:gd name="T1" fmla="*/ 0 h 627"/>
              <a:gd name="T2" fmla="*/ 2147483647 w 288"/>
              <a:gd name="T3" fmla="*/ 2147483647 h 627"/>
              <a:gd name="T4" fmla="*/ 2147483647 w 288"/>
              <a:gd name="T5" fmla="*/ 2147483647 h 627"/>
              <a:gd name="T6" fmla="*/ 0 w 288"/>
              <a:gd name="T7" fmla="*/ 2147483647 h 627"/>
              <a:gd name="T8" fmla="*/ 2147483647 w 288"/>
              <a:gd name="T9" fmla="*/ 0 h 627"/>
              <a:gd name="T10" fmla="*/ 0 60000 65536"/>
              <a:gd name="T11" fmla="*/ 0 60000 65536"/>
              <a:gd name="T12" fmla="*/ 0 60000 65536"/>
              <a:gd name="T13" fmla="*/ 0 60000 65536"/>
              <a:gd name="T14" fmla="*/ 0 60000 65536"/>
              <a:gd name="T15" fmla="*/ 0 w 288"/>
              <a:gd name="T16" fmla="*/ 0 h 627"/>
              <a:gd name="T17" fmla="*/ 288 w 288"/>
              <a:gd name="T18" fmla="*/ 627 h 627"/>
            </a:gdLst>
            <a:ahLst/>
            <a:cxnLst>
              <a:cxn ang="T10">
                <a:pos x="T0" y="T1"/>
              </a:cxn>
              <a:cxn ang="T11">
                <a:pos x="T2" y="T3"/>
              </a:cxn>
              <a:cxn ang="T12">
                <a:pos x="T4" y="T5"/>
              </a:cxn>
              <a:cxn ang="T13">
                <a:pos x="T6" y="T7"/>
              </a:cxn>
              <a:cxn ang="T14">
                <a:pos x="T8" y="T9"/>
              </a:cxn>
            </a:cxnLst>
            <a:rect l="T15" t="T16" r="T17" b="T18"/>
            <a:pathLst>
              <a:path w="288" h="627">
                <a:moveTo>
                  <a:pt x="147" y="0"/>
                </a:moveTo>
                <a:lnTo>
                  <a:pt x="288" y="285"/>
                </a:lnTo>
                <a:lnTo>
                  <a:pt x="147" y="627"/>
                </a:lnTo>
                <a:lnTo>
                  <a:pt x="0" y="288"/>
                </a:lnTo>
                <a:lnTo>
                  <a:pt x="147" y="0"/>
                </a:lnTo>
                <a:close/>
              </a:path>
            </a:pathLst>
          </a:custGeom>
          <a:solidFill>
            <a:srgbClr val="543184"/>
          </a:solidFill>
          <a:ln w="9525">
            <a:solidFill>
              <a:schemeClr val="tx1"/>
            </a:solidFill>
            <a:round/>
            <a:headEnd/>
            <a:tailEnd/>
          </a:ln>
        </p:spPr>
        <p:txBody>
          <a:bodyPr wrap="none" anchor="ctr"/>
          <a:lstStyle/>
          <a:p>
            <a:endParaRPr lang="fr-FR" b="1"/>
          </a:p>
        </p:txBody>
      </p:sp>
      <p:sp>
        <p:nvSpPr>
          <p:cNvPr id="10774" name="AutoShape 534"/>
          <p:cNvSpPr>
            <a:spLocks noChangeArrowheads="1"/>
          </p:cNvSpPr>
          <p:nvPr/>
        </p:nvSpPr>
        <p:spPr bwMode="auto">
          <a:xfrm rot="3917572">
            <a:off x="4110832" y="1858170"/>
            <a:ext cx="787400" cy="420687"/>
          </a:xfrm>
          <a:prstGeom prst="parallelogram">
            <a:avLst>
              <a:gd name="adj" fmla="val 46793"/>
            </a:avLst>
          </a:prstGeom>
          <a:solidFill>
            <a:schemeClr val="accent1"/>
          </a:solidFill>
          <a:ln w="9525">
            <a:solidFill>
              <a:schemeClr val="tx1"/>
            </a:solidFill>
            <a:miter lim="800000"/>
            <a:headEnd/>
            <a:tailEnd/>
          </a:ln>
        </p:spPr>
        <p:txBody>
          <a:bodyPr wrap="none" anchor="ctr"/>
          <a:lstStyle/>
          <a:p>
            <a:endParaRPr lang="fr-FR" b="1"/>
          </a:p>
        </p:txBody>
      </p:sp>
      <p:grpSp>
        <p:nvGrpSpPr>
          <p:cNvPr id="3" name="Group 567"/>
          <p:cNvGrpSpPr>
            <a:grpSpLocks/>
          </p:cNvGrpSpPr>
          <p:nvPr/>
        </p:nvGrpSpPr>
        <p:grpSpPr bwMode="auto">
          <a:xfrm>
            <a:off x="3684589" y="871539"/>
            <a:ext cx="1616075" cy="1468437"/>
            <a:chOff x="1355" y="1496"/>
            <a:chExt cx="1018" cy="925"/>
          </a:xfrm>
        </p:grpSpPr>
        <p:sp>
          <p:nvSpPr>
            <p:cNvPr id="7330" name="Freeform 556"/>
            <p:cNvSpPr>
              <a:spLocks/>
            </p:cNvSpPr>
            <p:nvPr/>
          </p:nvSpPr>
          <p:spPr bwMode="auto">
            <a:xfrm>
              <a:off x="1509" y="1797"/>
              <a:ext cx="427" cy="286"/>
            </a:xfrm>
            <a:custGeom>
              <a:avLst/>
              <a:gdLst>
                <a:gd name="T0" fmla="*/ 427 w 427"/>
                <a:gd name="T1" fmla="*/ 286 h 286"/>
                <a:gd name="T2" fmla="*/ 288 w 427"/>
                <a:gd name="T3" fmla="*/ 0 h 286"/>
                <a:gd name="T4" fmla="*/ 0 w 427"/>
                <a:gd name="T5" fmla="*/ 0 h 286"/>
                <a:gd name="T6" fmla="*/ 144 w 427"/>
                <a:gd name="T7" fmla="*/ 286 h 286"/>
                <a:gd name="T8" fmla="*/ 427 w 427"/>
                <a:gd name="T9" fmla="*/ 286 h 286"/>
                <a:gd name="T10" fmla="*/ 0 60000 65536"/>
                <a:gd name="T11" fmla="*/ 0 60000 65536"/>
                <a:gd name="T12" fmla="*/ 0 60000 65536"/>
                <a:gd name="T13" fmla="*/ 0 60000 65536"/>
                <a:gd name="T14" fmla="*/ 0 60000 65536"/>
                <a:gd name="T15" fmla="*/ 0 w 427"/>
                <a:gd name="T16" fmla="*/ 0 h 286"/>
                <a:gd name="T17" fmla="*/ 427 w 427"/>
                <a:gd name="T18" fmla="*/ 286 h 286"/>
              </a:gdLst>
              <a:ahLst/>
              <a:cxnLst>
                <a:cxn ang="T10">
                  <a:pos x="T0" y="T1"/>
                </a:cxn>
                <a:cxn ang="T11">
                  <a:pos x="T2" y="T3"/>
                </a:cxn>
                <a:cxn ang="T12">
                  <a:pos x="T4" y="T5"/>
                </a:cxn>
                <a:cxn ang="T13">
                  <a:pos x="T6" y="T7"/>
                </a:cxn>
                <a:cxn ang="T14">
                  <a:pos x="T8" y="T9"/>
                </a:cxn>
              </a:cxnLst>
              <a:rect l="T15" t="T16" r="T17" b="T18"/>
              <a:pathLst>
                <a:path w="427" h="286">
                  <a:moveTo>
                    <a:pt x="427" y="286"/>
                  </a:moveTo>
                  <a:lnTo>
                    <a:pt x="288" y="0"/>
                  </a:lnTo>
                  <a:lnTo>
                    <a:pt x="0" y="0"/>
                  </a:lnTo>
                  <a:lnTo>
                    <a:pt x="144" y="286"/>
                  </a:lnTo>
                  <a:lnTo>
                    <a:pt x="427" y="286"/>
                  </a:lnTo>
                  <a:close/>
                </a:path>
              </a:pathLst>
            </a:custGeom>
            <a:solidFill>
              <a:schemeClr val="accent1"/>
            </a:solidFill>
            <a:ln w="9525">
              <a:solidFill>
                <a:schemeClr val="tx1"/>
              </a:solidFill>
              <a:round/>
              <a:headEnd/>
              <a:tailEnd/>
            </a:ln>
          </p:spPr>
          <p:txBody>
            <a:bodyPr wrap="none" anchor="ctr"/>
            <a:lstStyle/>
            <a:p>
              <a:endParaRPr lang="fr-FR" b="1"/>
            </a:p>
          </p:txBody>
        </p:sp>
        <p:sp>
          <p:nvSpPr>
            <p:cNvPr id="7331" name="Freeform 557"/>
            <p:cNvSpPr>
              <a:spLocks/>
            </p:cNvSpPr>
            <p:nvPr/>
          </p:nvSpPr>
          <p:spPr bwMode="auto">
            <a:xfrm>
              <a:off x="1795" y="1797"/>
              <a:ext cx="434" cy="288"/>
            </a:xfrm>
            <a:custGeom>
              <a:avLst/>
              <a:gdLst>
                <a:gd name="T0" fmla="*/ 0 w 434"/>
                <a:gd name="T1" fmla="*/ 0 h 288"/>
                <a:gd name="T2" fmla="*/ 144 w 434"/>
                <a:gd name="T3" fmla="*/ 288 h 288"/>
                <a:gd name="T4" fmla="*/ 434 w 434"/>
                <a:gd name="T5" fmla="*/ 288 h 288"/>
                <a:gd name="T6" fmla="*/ 290 w 434"/>
                <a:gd name="T7" fmla="*/ 0 h 288"/>
                <a:gd name="T8" fmla="*/ 0 w 434"/>
                <a:gd name="T9" fmla="*/ 0 h 288"/>
                <a:gd name="T10" fmla="*/ 0 60000 65536"/>
                <a:gd name="T11" fmla="*/ 0 60000 65536"/>
                <a:gd name="T12" fmla="*/ 0 60000 65536"/>
                <a:gd name="T13" fmla="*/ 0 60000 65536"/>
                <a:gd name="T14" fmla="*/ 0 60000 65536"/>
                <a:gd name="T15" fmla="*/ 0 w 434"/>
                <a:gd name="T16" fmla="*/ 0 h 288"/>
                <a:gd name="T17" fmla="*/ 434 w 434"/>
                <a:gd name="T18" fmla="*/ 288 h 288"/>
              </a:gdLst>
              <a:ahLst/>
              <a:cxnLst>
                <a:cxn ang="T10">
                  <a:pos x="T0" y="T1"/>
                </a:cxn>
                <a:cxn ang="T11">
                  <a:pos x="T2" y="T3"/>
                </a:cxn>
                <a:cxn ang="T12">
                  <a:pos x="T4" y="T5"/>
                </a:cxn>
                <a:cxn ang="T13">
                  <a:pos x="T6" y="T7"/>
                </a:cxn>
                <a:cxn ang="T14">
                  <a:pos x="T8" y="T9"/>
                </a:cxn>
              </a:cxnLst>
              <a:rect l="T15" t="T16" r="T17" b="T18"/>
              <a:pathLst>
                <a:path w="434" h="288">
                  <a:moveTo>
                    <a:pt x="0" y="0"/>
                  </a:moveTo>
                  <a:lnTo>
                    <a:pt x="144" y="288"/>
                  </a:lnTo>
                  <a:lnTo>
                    <a:pt x="434" y="288"/>
                  </a:lnTo>
                  <a:lnTo>
                    <a:pt x="290" y="0"/>
                  </a:lnTo>
                  <a:lnTo>
                    <a:pt x="0" y="0"/>
                  </a:lnTo>
                  <a:close/>
                </a:path>
              </a:pathLst>
            </a:custGeom>
            <a:solidFill>
              <a:schemeClr val="accent1"/>
            </a:solidFill>
            <a:ln w="9525">
              <a:solidFill>
                <a:schemeClr val="tx1"/>
              </a:solidFill>
              <a:round/>
              <a:headEnd/>
              <a:tailEnd/>
            </a:ln>
          </p:spPr>
          <p:txBody>
            <a:bodyPr wrap="none" anchor="ctr"/>
            <a:lstStyle/>
            <a:p>
              <a:endParaRPr lang="fr-FR" b="1"/>
            </a:p>
          </p:txBody>
        </p:sp>
        <p:sp>
          <p:nvSpPr>
            <p:cNvPr id="7332" name="Freeform 558"/>
            <p:cNvSpPr>
              <a:spLocks/>
            </p:cNvSpPr>
            <p:nvPr/>
          </p:nvSpPr>
          <p:spPr bwMode="auto">
            <a:xfrm>
              <a:off x="1936" y="2083"/>
              <a:ext cx="437" cy="338"/>
            </a:xfrm>
            <a:custGeom>
              <a:avLst/>
              <a:gdLst>
                <a:gd name="T0" fmla="*/ 291 w 437"/>
                <a:gd name="T1" fmla="*/ 2 h 338"/>
                <a:gd name="T2" fmla="*/ 0 w 437"/>
                <a:gd name="T3" fmla="*/ 0 h 338"/>
                <a:gd name="T4" fmla="*/ 160 w 437"/>
                <a:gd name="T5" fmla="*/ 338 h 338"/>
                <a:gd name="T6" fmla="*/ 437 w 437"/>
                <a:gd name="T7" fmla="*/ 338 h 338"/>
                <a:gd name="T8" fmla="*/ 291 w 437"/>
                <a:gd name="T9" fmla="*/ 2 h 338"/>
                <a:gd name="T10" fmla="*/ 0 60000 65536"/>
                <a:gd name="T11" fmla="*/ 0 60000 65536"/>
                <a:gd name="T12" fmla="*/ 0 60000 65536"/>
                <a:gd name="T13" fmla="*/ 0 60000 65536"/>
                <a:gd name="T14" fmla="*/ 0 60000 65536"/>
                <a:gd name="T15" fmla="*/ 0 w 437"/>
                <a:gd name="T16" fmla="*/ 0 h 338"/>
                <a:gd name="T17" fmla="*/ 437 w 437"/>
                <a:gd name="T18" fmla="*/ 338 h 338"/>
              </a:gdLst>
              <a:ahLst/>
              <a:cxnLst>
                <a:cxn ang="T10">
                  <a:pos x="T0" y="T1"/>
                </a:cxn>
                <a:cxn ang="T11">
                  <a:pos x="T2" y="T3"/>
                </a:cxn>
                <a:cxn ang="T12">
                  <a:pos x="T4" y="T5"/>
                </a:cxn>
                <a:cxn ang="T13">
                  <a:pos x="T6" y="T7"/>
                </a:cxn>
                <a:cxn ang="T14">
                  <a:pos x="T8" y="T9"/>
                </a:cxn>
              </a:cxnLst>
              <a:rect l="T15" t="T16" r="T17" b="T18"/>
              <a:pathLst>
                <a:path w="437" h="338">
                  <a:moveTo>
                    <a:pt x="291" y="2"/>
                  </a:moveTo>
                  <a:lnTo>
                    <a:pt x="0" y="0"/>
                  </a:lnTo>
                  <a:lnTo>
                    <a:pt x="160" y="338"/>
                  </a:lnTo>
                  <a:lnTo>
                    <a:pt x="437" y="338"/>
                  </a:lnTo>
                  <a:lnTo>
                    <a:pt x="291" y="2"/>
                  </a:lnTo>
                  <a:close/>
                </a:path>
              </a:pathLst>
            </a:custGeom>
            <a:solidFill>
              <a:schemeClr val="accent1"/>
            </a:solidFill>
            <a:ln w="9525">
              <a:solidFill>
                <a:schemeClr val="tx1"/>
              </a:solidFill>
              <a:round/>
              <a:headEnd/>
              <a:tailEnd/>
            </a:ln>
          </p:spPr>
          <p:txBody>
            <a:bodyPr wrap="none" anchor="ctr"/>
            <a:lstStyle/>
            <a:p>
              <a:endParaRPr lang="fr-FR" b="1"/>
            </a:p>
          </p:txBody>
        </p:sp>
        <p:sp>
          <p:nvSpPr>
            <p:cNvPr id="7333" name="Freeform 565"/>
            <p:cNvSpPr>
              <a:spLocks/>
            </p:cNvSpPr>
            <p:nvPr/>
          </p:nvSpPr>
          <p:spPr bwMode="auto">
            <a:xfrm>
              <a:off x="1355" y="1496"/>
              <a:ext cx="448" cy="304"/>
            </a:xfrm>
            <a:custGeom>
              <a:avLst/>
              <a:gdLst>
                <a:gd name="T0" fmla="*/ 157 w 448"/>
                <a:gd name="T1" fmla="*/ 299 h 304"/>
                <a:gd name="T2" fmla="*/ 0 w 448"/>
                <a:gd name="T3" fmla="*/ 0 h 304"/>
                <a:gd name="T4" fmla="*/ 288 w 448"/>
                <a:gd name="T5" fmla="*/ 0 h 304"/>
                <a:gd name="T6" fmla="*/ 448 w 448"/>
                <a:gd name="T7" fmla="*/ 304 h 304"/>
                <a:gd name="T8" fmla="*/ 157 w 448"/>
                <a:gd name="T9" fmla="*/ 299 h 304"/>
                <a:gd name="T10" fmla="*/ 0 60000 65536"/>
                <a:gd name="T11" fmla="*/ 0 60000 65536"/>
                <a:gd name="T12" fmla="*/ 0 60000 65536"/>
                <a:gd name="T13" fmla="*/ 0 60000 65536"/>
                <a:gd name="T14" fmla="*/ 0 60000 65536"/>
                <a:gd name="T15" fmla="*/ 0 w 448"/>
                <a:gd name="T16" fmla="*/ 0 h 304"/>
                <a:gd name="T17" fmla="*/ 448 w 448"/>
                <a:gd name="T18" fmla="*/ 304 h 304"/>
              </a:gdLst>
              <a:ahLst/>
              <a:cxnLst>
                <a:cxn ang="T10">
                  <a:pos x="T0" y="T1"/>
                </a:cxn>
                <a:cxn ang="T11">
                  <a:pos x="T2" y="T3"/>
                </a:cxn>
                <a:cxn ang="T12">
                  <a:pos x="T4" y="T5"/>
                </a:cxn>
                <a:cxn ang="T13">
                  <a:pos x="T6" y="T7"/>
                </a:cxn>
                <a:cxn ang="T14">
                  <a:pos x="T8" y="T9"/>
                </a:cxn>
              </a:cxnLst>
              <a:rect l="T15" t="T16" r="T17" b="T18"/>
              <a:pathLst>
                <a:path w="448" h="304">
                  <a:moveTo>
                    <a:pt x="157" y="299"/>
                  </a:moveTo>
                  <a:lnTo>
                    <a:pt x="0" y="0"/>
                  </a:lnTo>
                  <a:lnTo>
                    <a:pt x="288" y="0"/>
                  </a:lnTo>
                  <a:lnTo>
                    <a:pt x="448" y="304"/>
                  </a:lnTo>
                  <a:lnTo>
                    <a:pt x="157" y="299"/>
                  </a:lnTo>
                  <a:close/>
                </a:path>
              </a:pathLst>
            </a:custGeom>
            <a:solidFill>
              <a:schemeClr val="accent1"/>
            </a:solidFill>
            <a:ln w="9525">
              <a:solidFill>
                <a:schemeClr val="tx1"/>
              </a:solidFill>
              <a:round/>
              <a:headEnd/>
              <a:tailEnd/>
            </a:ln>
          </p:spPr>
          <p:txBody>
            <a:bodyPr wrap="none" anchor="ctr"/>
            <a:lstStyle/>
            <a:p>
              <a:endParaRPr lang="fr-FR" b="1"/>
            </a:p>
          </p:txBody>
        </p:sp>
        <p:sp>
          <p:nvSpPr>
            <p:cNvPr id="7334" name="Freeform 566"/>
            <p:cNvSpPr>
              <a:spLocks/>
            </p:cNvSpPr>
            <p:nvPr/>
          </p:nvSpPr>
          <p:spPr bwMode="auto">
            <a:xfrm>
              <a:off x="1640" y="1496"/>
              <a:ext cx="445" cy="304"/>
            </a:xfrm>
            <a:custGeom>
              <a:avLst/>
              <a:gdLst>
                <a:gd name="T0" fmla="*/ 0 w 445"/>
                <a:gd name="T1" fmla="*/ 0 h 304"/>
                <a:gd name="T2" fmla="*/ 288 w 445"/>
                <a:gd name="T3" fmla="*/ 0 h 304"/>
                <a:gd name="T4" fmla="*/ 445 w 445"/>
                <a:gd name="T5" fmla="*/ 304 h 304"/>
                <a:gd name="T6" fmla="*/ 163 w 445"/>
                <a:gd name="T7" fmla="*/ 304 h 304"/>
                <a:gd name="T8" fmla="*/ 0 w 445"/>
                <a:gd name="T9" fmla="*/ 0 h 304"/>
                <a:gd name="T10" fmla="*/ 0 60000 65536"/>
                <a:gd name="T11" fmla="*/ 0 60000 65536"/>
                <a:gd name="T12" fmla="*/ 0 60000 65536"/>
                <a:gd name="T13" fmla="*/ 0 60000 65536"/>
                <a:gd name="T14" fmla="*/ 0 60000 65536"/>
                <a:gd name="T15" fmla="*/ 0 w 445"/>
                <a:gd name="T16" fmla="*/ 0 h 304"/>
                <a:gd name="T17" fmla="*/ 445 w 445"/>
                <a:gd name="T18" fmla="*/ 304 h 304"/>
              </a:gdLst>
              <a:ahLst/>
              <a:cxnLst>
                <a:cxn ang="T10">
                  <a:pos x="T0" y="T1"/>
                </a:cxn>
                <a:cxn ang="T11">
                  <a:pos x="T2" y="T3"/>
                </a:cxn>
                <a:cxn ang="T12">
                  <a:pos x="T4" y="T5"/>
                </a:cxn>
                <a:cxn ang="T13">
                  <a:pos x="T6" y="T7"/>
                </a:cxn>
                <a:cxn ang="T14">
                  <a:pos x="T8" y="T9"/>
                </a:cxn>
              </a:cxnLst>
              <a:rect l="T15" t="T16" r="T17" b="T18"/>
              <a:pathLst>
                <a:path w="445" h="304">
                  <a:moveTo>
                    <a:pt x="0" y="0"/>
                  </a:moveTo>
                  <a:lnTo>
                    <a:pt x="288" y="0"/>
                  </a:lnTo>
                  <a:lnTo>
                    <a:pt x="445" y="304"/>
                  </a:lnTo>
                  <a:lnTo>
                    <a:pt x="163" y="304"/>
                  </a:lnTo>
                  <a:lnTo>
                    <a:pt x="0" y="0"/>
                  </a:lnTo>
                  <a:close/>
                </a:path>
              </a:pathLst>
            </a:custGeom>
            <a:solidFill>
              <a:schemeClr val="accent1"/>
            </a:solidFill>
            <a:ln w="9525">
              <a:solidFill>
                <a:schemeClr val="tx1"/>
              </a:solidFill>
              <a:round/>
              <a:headEnd/>
              <a:tailEnd/>
            </a:ln>
          </p:spPr>
          <p:txBody>
            <a:bodyPr wrap="none" anchor="ctr"/>
            <a:lstStyle/>
            <a:p>
              <a:endParaRPr lang="fr-FR" b="1"/>
            </a:p>
          </p:txBody>
        </p:sp>
      </p:grpSp>
      <p:sp>
        <p:nvSpPr>
          <p:cNvPr id="10786" name="Freeform 546"/>
          <p:cNvSpPr>
            <a:spLocks/>
          </p:cNvSpPr>
          <p:nvPr/>
        </p:nvSpPr>
        <p:spPr bwMode="auto">
          <a:xfrm>
            <a:off x="6440489" y="2324100"/>
            <a:ext cx="688975" cy="477838"/>
          </a:xfrm>
          <a:custGeom>
            <a:avLst/>
            <a:gdLst>
              <a:gd name="T0" fmla="*/ 2147483647 w 434"/>
              <a:gd name="T1" fmla="*/ 2147483647 h 301"/>
              <a:gd name="T2" fmla="*/ 2147483647 w 434"/>
              <a:gd name="T3" fmla="*/ 2147483647 h 301"/>
              <a:gd name="T4" fmla="*/ 2147483647 w 434"/>
              <a:gd name="T5" fmla="*/ 2147483647 h 301"/>
              <a:gd name="T6" fmla="*/ 0 w 434"/>
              <a:gd name="T7" fmla="*/ 2147483647 h 301"/>
              <a:gd name="T8" fmla="*/ 2147483647 w 434"/>
              <a:gd name="T9" fmla="*/ 2147483647 h 301"/>
              <a:gd name="T10" fmla="*/ 0 60000 65536"/>
              <a:gd name="T11" fmla="*/ 0 60000 65536"/>
              <a:gd name="T12" fmla="*/ 0 60000 65536"/>
              <a:gd name="T13" fmla="*/ 0 60000 65536"/>
              <a:gd name="T14" fmla="*/ 0 60000 65536"/>
              <a:gd name="T15" fmla="*/ 0 w 434"/>
              <a:gd name="T16" fmla="*/ 0 h 301"/>
              <a:gd name="T17" fmla="*/ 434 w 434"/>
              <a:gd name="T18" fmla="*/ 301 h 301"/>
            </a:gdLst>
            <a:ahLst/>
            <a:cxnLst>
              <a:cxn ang="T10">
                <a:pos x="T0" y="T1"/>
              </a:cxn>
              <a:cxn ang="T11">
                <a:pos x="T2" y="T3"/>
              </a:cxn>
              <a:cxn ang="T12">
                <a:pos x="T4" y="T5"/>
              </a:cxn>
              <a:cxn ang="T13">
                <a:pos x="T6" y="T7"/>
              </a:cxn>
              <a:cxn ang="T14">
                <a:pos x="T8" y="T9"/>
              </a:cxn>
            </a:cxnLst>
            <a:rect l="T15" t="T16" r="T17" b="T18"/>
            <a:pathLst>
              <a:path w="434" h="301">
                <a:moveTo>
                  <a:pt x="149" y="10"/>
                </a:moveTo>
                <a:cubicBezTo>
                  <a:pt x="242" y="0"/>
                  <a:pt x="340" y="16"/>
                  <a:pt x="434" y="16"/>
                </a:cubicBezTo>
                <a:lnTo>
                  <a:pt x="290" y="301"/>
                </a:lnTo>
                <a:lnTo>
                  <a:pt x="0" y="301"/>
                </a:lnTo>
                <a:lnTo>
                  <a:pt x="149" y="10"/>
                </a:lnTo>
                <a:close/>
              </a:path>
            </a:pathLst>
          </a:custGeom>
          <a:solidFill>
            <a:srgbClr val="543184"/>
          </a:solidFill>
          <a:ln w="9525">
            <a:solidFill>
              <a:schemeClr val="tx1"/>
            </a:solidFill>
            <a:round/>
            <a:headEnd/>
            <a:tailEnd/>
          </a:ln>
        </p:spPr>
        <p:txBody>
          <a:bodyPr wrap="none" anchor="ctr"/>
          <a:lstStyle/>
          <a:p>
            <a:endParaRPr lang="fr-FR" b="1"/>
          </a:p>
        </p:txBody>
      </p:sp>
      <p:sp>
        <p:nvSpPr>
          <p:cNvPr id="10809" name="Freeform 569"/>
          <p:cNvSpPr>
            <a:spLocks/>
          </p:cNvSpPr>
          <p:nvPr/>
        </p:nvSpPr>
        <p:spPr bwMode="auto">
          <a:xfrm>
            <a:off x="7134225" y="876300"/>
            <a:ext cx="914400" cy="935038"/>
          </a:xfrm>
          <a:custGeom>
            <a:avLst/>
            <a:gdLst>
              <a:gd name="T0" fmla="*/ 0 w 576"/>
              <a:gd name="T1" fmla="*/ 2147483647 h 589"/>
              <a:gd name="T2" fmla="*/ 2147483647 w 576"/>
              <a:gd name="T3" fmla="*/ 0 h 589"/>
              <a:gd name="T4" fmla="*/ 2147483647 w 576"/>
              <a:gd name="T5" fmla="*/ 2147483647 h 589"/>
              <a:gd name="T6" fmla="*/ 2147483647 w 576"/>
              <a:gd name="T7" fmla="*/ 2147483647 h 589"/>
              <a:gd name="T8" fmla="*/ 0 w 576"/>
              <a:gd name="T9" fmla="*/ 2147483647 h 589"/>
              <a:gd name="T10" fmla="*/ 0 60000 65536"/>
              <a:gd name="T11" fmla="*/ 0 60000 65536"/>
              <a:gd name="T12" fmla="*/ 0 60000 65536"/>
              <a:gd name="T13" fmla="*/ 0 60000 65536"/>
              <a:gd name="T14" fmla="*/ 0 60000 65536"/>
              <a:gd name="T15" fmla="*/ 0 w 576"/>
              <a:gd name="T16" fmla="*/ 0 h 589"/>
              <a:gd name="T17" fmla="*/ 576 w 576"/>
              <a:gd name="T18" fmla="*/ 589 h 589"/>
            </a:gdLst>
            <a:ahLst/>
            <a:cxnLst>
              <a:cxn ang="T10">
                <a:pos x="T0" y="T1"/>
              </a:cxn>
              <a:cxn ang="T11">
                <a:pos x="T2" y="T3"/>
              </a:cxn>
              <a:cxn ang="T12">
                <a:pos x="T4" y="T5"/>
              </a:cxn>
              <a:cxn ang="T13">
                <a:pos x="T6" y="T7"/>
              </a:cxn>
              <a:cxn ang="T14">
                <a:pos x="T8" y="T9"/>
              </a:cxn>
            </a:cxnLst>
            <a:rect l="T15" t="T16" r="T17" b="T18"/>
            <a:pathLst>
              <a:path w="576" h="589">
                <a:moveTo>
                  <a:pt x="0" y="298"/>
                </a:moveTo>
                <a:lnTo>
                  <a:pt x="419" y="0"/>
                </a:lnTo>
                <a:lnTo>
                  <a:pt x="576" y="301"/>
                </a:lnTo>
                <a:lnTo>
                  <a:pt x="144" y="589"/>
                </a:lnTo>
                <a:lnTo>
                  <a:pt x="0" y="298"/>
                </a:lnTo>
                <a:close/>
              </a:path>
            </a:pathLst>
          </a:custGeom>
          <a:solidFill>
            <a:schemeClr val="accent1"/>
          </a:solidFill>
          <a:ln w="9525">
            <a:solidFill>
              <a:schemeClr val="tx1"/>
            </a:solidFill>
            <a:round/>
            <a:headEnd/>
            <a:tailEnd/>
          </a:ln>
        </p:spPr>
        <p:txBody>
          <a:bodyPr wrap="none" anchor="ctr"/>
          <a:lstStyle/>
          <a:p>
            <a:endParaRPr lang="fr-FR" b="1"/>
          </a:p>
        </p:txBody>
      </p:sp>
      <p:grpSp>
        <p:nvGrpSpPr>
          <p:cNvPr id="7176" name="Group 564"/>
          <p:cNvGrpSpPr>
            <a:grpSpLocks/>
          </p:cNvGrpSpPr>
          <p:nvPr/>
        </p:nvGrpSpPr>
        <p:grpSpPr bwMode="auto">
          <a:xfrm>
            <a:off x="2732089" y="381000"/>
            <a:ext cx="6726237" cy="3449638"/>
            <a:chOff x="755" y="1187"/>
            <a:chExt cx="4237" cy="2173"/>
          </a:xfrm>
        </p:grpSpPr>
        <p:grpSp>
          <p:nvGrpSpPr>
            <p:cNvPr id="7197" name="Group 424"/>
            <p:cNvGrpSpPr>
              <a:grpSpLocks/>
            </p:cNvGrpSpPr>
            <p:nvPr/>
          </p:nvGrpSpPr>
          <p:grpSpPr bwMode="auto">
            <a:xfrm>
              <a:off x="755" y="1187"/>
              <a:ext cx="4224" cy="336"/>
              <a:chOff x="1104" y="1680"/>
              <a:chExt cx="4224" cy="336"/>
            </a:xfrm>
          </p:grpSpPr>
          <p:grpSp>
            <p:nvGrpSpPr>
              <p:cNvPr id="7298" name="Group 407"/>
              <p:cNvGrpSpPr>
                <a:grpSpLocks/>
              </p:cNvGrpSpPr>
              <p:nvPr/>
            </p:nvGrpSpPr>
            <p:grpSpPr bwMode="auto">
              <a:xfrm>
                <a:off x="1248" y="1680"/>
                <a:ext cx="4080" cy="48"/>
                <a:chOff x="1248" y="1680"/>
                <a:chExt cx="4080" cy="48"/>
              </a:xfrm>
            </p:grpSpPr>
            <p:sp>
              <p:nvSpPr>
                <p:cNvPr id="7315" name="Oval 21"/>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6" name="Oval 390"/>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7" name="Oval 391"/>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8" name="Oval 392"/>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9" name="Oval 393"/>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0" name="Oval 394"/>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1" name="Oval 395"/>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2" name="Oval 396"/>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3" name="Oval 397"/>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4" name="Oval 398"/>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5" name="Oval 399"/>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6" name="Oval 400"/>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7" name="Oval 401"/>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8" name="Oval 402"/>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29" name="Oval 403"/>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nvGrpSpPr>
              <p:cNvPr id="7299" name="Group 408"/>
              <p:cNvGrpSpPr>
                <a:grpSpLocks/>
              </p:cNvGrpSpPr>
              <p:nvPr/>
            </p:nvGrpSpPr>
            <p:grpSpPr bwMode="auto">
              <a:xfrm>
                <a:off x="1104" y="1968"/>
                <a:ext cx="4080" cy="48"/>
                <a:chOff x="1248" y="1680"/>
                <a:chExt cx="4080" cy="48"/>
              </a:xfrm>
            </p:grpSpPr>
            <p:sp>
              <p:nvSpPr>
                <p:cNvPr id="7300" name="Oval 409"/>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1" name="Oval 410"/>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2" name="Oval 411"/>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3" name="Oval 412"/>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4" name="Oval 413"/>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5" name="Oval 414"/>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6" name="Oval 415"/>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7" name="Oval 416"/>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8" name="Oval 417"/>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09" name="Oval 418"/>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0" name="Oval 419"/>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1" name="Oval 420"/>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2" name="Oval 421"/>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3" name="Oval 422"/>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314" name="Oval 423"/>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grpSp>
          <p:nvGrpSpPr>
            <p:cNvPr id="7198" name="Group 425"/>
            <p:cNvGrpSpPr>
              <a:grpSpLocks/>
            </p:cNvGrpSpPr>
            <p:nvPr/>
          </p:nvGrpSpPr>
          <p:grpSpPr bwMode="auto">
            <a:xfrm>
              <a:off x="768" y="1776"/>
              <a:ext cx="4224" cy="336"/>
              <a:chOff x="1104" y="1680"/>
              <a:chExt cx="4224" cy="336"/>
            </a:xfrm>
          </p:grpSpPr>
          <p:grpSp>
            <p:nvGrpSpPr>
              <p:cNvPr id="7266" name="Group 426"/>
              <p:cNvGrpSpPr>
                <a:grpSpLocks/>
              </p:cNvGrpSpPr>
              <p:nvPr/>
            </p:nvGrpSpPr>
            <p:grpSpPr bwMode="auto">
              <a:xfrm>
                <a:off x="1248" y="1680"/>
                <a:ext cx="4080" cy="48"/>
                <a:chOff x="1248" y="1680"/>
                <a:chExt cx="4080" cy="48"/>
              </a:xfrm>
            </p:grpSpPr>
            <p:sp>
              <p:nvSpPr>
                <p:cNvPr id="7283" name="Oval 427"/>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4" name="Oval 428"/>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5" name="Oval 429"/>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6" name="Oval 430"/>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7" name="Oval 431"/>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8" name="Oval 432"/>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9" name="Oval 433"/>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0" name="Oval 434"/>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1" name="Oval 435"/>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2" name="Oval 436"/>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3" name="Oval 437"/>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4" name="Oval 438"/>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5" name="Oval 439"/>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6" name="Oval 440"/>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97" name="Oval 441"/>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nvGrpSpPr>
              <p:cNvPr id="7267" name="Group 442"/>
              <p:cNvGrpSpPr>
                <a:grpSpLocks/>
              </p:cNvGrpSpPr>
              <p:nvPr/>
            </p:nvGrpSpPr>
            <p:grpSpPr bwMode="auto">
              <a:xfrm>
                <a:off x="1104" y="1968"/>
                <a:ext cx="4080" cy="48"/>
                <a:chOff x="1248" y="1680"/>
                <a:chExt cx="4080" cy="48"/>
              </a:xfrm>
            </p:grpSpPr>
            <p:sp>
              <p:nvSpPr>
                <p:cNvPr id="7268" name="Oval 443"/>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9" name="Oval 444"/>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0" name="Oval 445"/>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1" name="Oval 446"/>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2" name="Oval 447"/>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3" name="Oval 448"/>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4" name="Oval 449"/>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5" name="Oval 450"/>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6" name="Oval 451"/>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7" name="Oval 452"/>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8" name="Oval 453"/>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79" name="Oval 454"/>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0" name="Oval 455"/>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1" name="Oval 456"/>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82" name="Oval 457"/>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grpSp>
          <p:nvGrpSpPr>
            <p:cNvPr id="7199" name="Group 459"/>
            <p:cNvGrpSpPr>
              <a:grpSpLocks/>
            </p:cNvGrpSpPr>
            <p:nvPr/>
          </p:nvGrpSpPr>
          <p:grpSpPr bwMode="auto">
            <a:xfrm>
              <a:off x="768" y="2400"/>
              <a:ext cx="4224" cy="960"/>
              <a:chOff x="1104" y="1680"/>
              <a:chExt cx="4224" cy="960"/>
            </a:xfrm>
          </p:grpSpPr>
          <p:grpSp>
            <p:nvGrpSpPr>
              <p:cNvPr id="7200" name="Group 460"/>
              <p:cNvGrpSpPr>
                <a:grpSpLocks/>
              </p:cNvGrpSpPr>
              <p:nvPr/>
            </p:nvGrpSpPr>
            <p:grpSpPr bwMode="auto">
              <a:xfrm>
                <a:off x="1104" y="1680"/>
                <a:ext cx="4224" cy="336"/>
                <a:chOff x="1104" y="1680"/>
                <a:chExt cx="4224" cy="336"/>
              </a:xfrm>
            </p:grpSpPr>
            <p:grpSp>
              <p:nvGrpSpPr>
                <p:cNvPr id="7234" name="Group 461"/>
                <p:cNvGrpSpPr>
                  <a:grpSpLocks/>
                </p:cNvGrpSpPr>
                <p:nvPr/>
              </p:nvGrpSpPr>
              <p:grpSpPr bwMode="auto">
                <a:xfrm>
                  <a:off x="1248" y="1680"/>
                  <a:ext cx="4080" cy="48"/>
                  <a:chOff x="1248" y="1680"/>
                  <a:chExt cx="4080" cy="48"/>
                </a:xfrm>
              </p:grpSpPr>
              <p:sp>
                <p:nvSpPr>
                  <p:cNvPr id="7251" name="Oval 462"/>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2" name="Oval 463"/>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3" name="Oval 464"/>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4" name="Oval 465"/>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5" name="Oval 466"/>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6" name="Oval 467"/>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7" name="Oval 468"/>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8" name="Oval 469"/>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9" name="Oval 470"/>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0" name="Oval 471"/>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1" name="Oval 472"/>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2" name="Oval 473"/>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3" name="Oval 474"/>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4" name="Oval 475"/>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65" name="Oval 476"/>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nvGrpSpPr>
                <p:cNvPr id="7235" name="Group 477"/>
                <p:cNvGrpSpPr>
                  <a:grpSpLocks/>
                </p:cNvGrpSpPr>
                <p:nvPr/>
              </p:nvGrpSpPr>
              <p:grpSpPr bwMode="auto">
                <a:xfrm>
                  <a:off x="1104" y="1968"/>
                  <a:ext cx="4080" cy="48"/>
                  <a:chOff x="1248" y="1680"/>
                  <a:chExt cx="4080" cy="48"/>
                </a:xfrm>
              </p:grpSpPr>
              <p:sp>
                <p:nvSpPr>
                  <p:cNvPr id="7236" name="Oval 478"/>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7" name="Oval 479"/>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8" name="Oval 480"/>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9" name="Oval 481"/>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0" name="Oval 482"/>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1" name="Oval 483"/>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2" name="Oval 484"/>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3" name="Oval 485"/>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4" name="Oval 486"/>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5" name="Oval 487"/>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6" name="Oval 488"/>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7" name="Oval 489"/>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8" name="Oval 490"/>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49" name="Oval 491"/>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50" name="Oval 492"/>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grpSp>
            <p:nvGrpSpPr>
              <p:cNvPr id="7201" name="Group 493"/>
              <p:cNvGrpSpPr>
                <a:grpSpLocks/>
              </p:cNvGrpSpPr>
              <p:nvPr/>
            </p:nvGrpSpPr>
            <p:grpSpPr bwMode="auto">
              <a:xfrm>
                <a:off x="1104" y="2304"/>
                <a:ext cx="4224" cy="336"/>
                <a:chOff x="1104" y="1680"/>
                <a:chExt cx="4224" cy="336"/>
              </a:xfrm>
            </p:grpSpPr>
            <p:grpSp>
              <p:nvGrpSpPr>
                <p:cNvPr id="7202" name="Group 494"/>
                <p:cNvGrpSpPr>
                  <a:grpSpLocks/>
                </p:cNvGrpSpPr>
                <p:nvPr/>
              </p:nvGrpSpPr>
              <p:grpSpPr bwMode="auto">
                <a:xfrm>
                  <a:off x="1248" y="1680"/>
                  <a:ext cx="4080" cy="48"/>
                  <a:chOff x="1248" y="1680"/>
                  <a:chExt cx="4080" cy="48"/>
                </a:xfrm>
              </p:grpSpPr>
              <p:sp>
                <p:nvSpPr>
                  <p:cNvPr id="7219" name="Oval 495"/>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0" name="Oval 496"/>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1" name="Oval 497"/>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2" name="Oval 498"/>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3" name="Oval 499"/>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4" name="Oval 500"/>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5" name="Oval 501"/>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6" name="Oval 502"/>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7" name="Oval 503"/>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8" name="Oval 504"/>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29" name="Oval 505"/>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0" name="Oval 506"/>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1" name="Oval 507"/>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2" name="Oval 508"/>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33" name="Oval 509"/>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nvGrpSpPr>
                <p:cNvPr id="7203" name="Group 510"/>
                <p:cNvGrpSpPr>
                  <a:grpSpLocks/>
                </p:cNvGrpSpPr>
                <p:nvPr/>
              </p:nvGrpSpPr>
              <p:grpSpPr bwMode="auto">
                <a:xfrm>
                  <a:off x="1104" y="1968"/>
                  <a:ext cx="4080" cy="48"/>
                  <a:chOff x="1248" y="1680"/>
                  <a:chExt cx="4080" cy="48"/>
                </a:xfrm>
              </p:grpSpPr>
              <p:sp>
                <p:nvSpPr>
                  <p:cNvPr id="7204" name="Oval 511"/>
                  <p:cNvSpPr>
                    <a:spLocks noChangeArrowheads="1"/>
                  </p:cNvSpPr>
                  <p:nvPr/>
                </p:nvSpPr>
                <p:spPr bwMode="auto">
                  <a:xfrm>
                    <a:off x="124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05" name="Oval 512"/>
                  <p:cNvSpPr>
                    <a:spLocks noChangeArrowheads="1"/>
                  </p:cNvSpPr>
                  <p:nvPr/>
                </p:nvSpPr>
                <p:spPr bwMode="auto">
                  <a:xfrm>
                    <a:off x="153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06" name="Oval 513"/>
                  <p:cNvSpPr>
                    <a:spLocks noChangeArrowheads="1"/>
                  </p:cNvSpPr>
                  <p:nvPr/>
                </p:nvSpPr>
                <p:spPr bwMode="auto">
                  <a:xfrm>
                    <a:off x="182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07" name="Oval 514"/>
                  <p:cNvSpPr>
                    <a:spLocks noChangeArrowheads="1"/>
                  </p:cNvSpPr>
                  <p:nvPr/>
                </p:nvSpPr>
                <p:spPr bwMode="auto">
                  <a:xfrm>
                    <a:off x="211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08" name="Oval 515"/>
                  <p:cNvSpPr>
                    <a:spLocks noChangeArrowheads="1"/>
                  </p:cNvSpPr>
                  <p:nvPr/>
                </p:nvSpPr>
                <p:spPr bwMode="auto">
                  <a:xfrm>
                    <a:off x="268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09" name="Oval 516"/>
                  <p:cNvSpPr>
                    <a:spLocks noChangeArrowheads="1"/>
                  </p:cNvSpPr>
                  <p:nvPr/>
                </p:nvSpPr>
                <p:spPr bwMode="auto">
                  <a:xfrm>
                    <a:off x="240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0" name="Oval 517"/>
                  <p:cNvSpPr>
                    <a:spLocks noChangeArrowheads="1"/>
                  </p:cNvSpPr>
                  <p:nvPr/>
                </p:nvSpPr>
                <p:spPr bwMode="auto">
                  <a:xfrm>
                    <a:off x="297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1" name="Oval 518"/>
                  <p:cNvSpPr>
                    <a:spLocks noChangeArrowheads="1"/>
                  </p:cNvSpPr>
                  <p:nvPr/>
                </p:nvSpPr>
                <p:spPr bwMode="auto">
                  <a:xfrm>
                    <a:off x="326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2" name="Oval 519"/>
                  <p:cNvSpPr>
                    <a:spLocks noChangeArrowheads="1"/>
                  </p:cNvSpPr>
                  <p:nvPr/>
                </p:nvSpPr>
                <p:spPr bwMode="auto">
                  <a:xfrm>
                    <a:off x="355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3" name="Oval 520"/>
                  <p:cNvSpPr>
                    <a:spLocks noChangeArrowheads="1"/>
                  </p:cNvSpPr>
                  <p:nvPr/>
                </p:nvSpPr>
                <p:spPr bwMode="auto">
                  <a:xfrm>
                    <a:off x="384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4" name="Oval 521"/>
                  <p:cNvSpPr>
                    <a:spLocks noChangeArrowheads="1"/>
                  </p:cNvSpPr>
                  <p:nvPr/>
                </p:nvSpPr>
                <p:spPr bwMode="auto">
                  <a:xfrm>
                    <a:off x="4128"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5" name="Oval 522"/>
                  <p:cNvSpPr>
                    <a:spLocks noChangeArrowheads="1"/>
                  </p:cNvSpPr>
                  <p:nvPr/>
                </p:nvSpPr>
                <p:spPr bwMode="auto">
                  <a:xfrm>
                    <a:off x="4416"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6" name="Oval 523"/>
                  <p:cNvSpPr>
                    <a:spLocks noChangeArrowheads="1"/>
                  </p:cNvSpPr>
                  <p:nvPr/>
                </p:nvSpPr>
                <p:spPr bwMode="auto">
                  <a:xfrm>
                    <a:off x="4704"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7" name="Oval 524"/>
                  <p:cNvSpPr>
                    <a:spLocks noChangeArrowheads="1"/>
                  </p:cNvSpPr>
                  <p:nvPr/>
                </p:nvSpPr>
                <p:spPr bwMode="auto">
                  <a:xfrm>
                    <a:off x="4992"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sp>
                <p:nvSpPr>
                  <p:cNvPr id="7218" name="Oval 525"/>
                  <p:cNvSpPr>
                    <a:spLocks noChangeArrowheads="1"/>
                  </p:cNvSpPr>
                  <p:nvPr/>
                </p:nvSpPr>
                <p:spPr bwMode="auto">
                  <a:xfrm>
                    <a:off x="5280" y="1680"/>
                    <a:ext cx="48" cy="48"/>
                  </a:xfrm>
                  <a:prstGeom prst="ellipse">
                    <a:avLst/>
                  </a:prstGeom>
                  <a:solidFill>
                    <a:srgbClr val="FA071F"/>
                  </a:solidFill>
                  <a:ln w="9525">
                    <a:solidFill>
                      <a:schemeClr val="tx1"/>
                    </a:solidFill>
                    <a:round/>
                    <a:headEnd/>
                    <a:tailEnd/>
                  </a:ln>
                </p:spPr>
                <p:txBody>
                  <a:bodyPr wrap="none" anchor="ctr"/>
                  <a:lstStyle/>
                  <a:p>
                    <a:endParaRPr lang="fr-FR" b="1"/>
                  </a:p>
                </p:txBody>
              </p:sp>
            </p:grpSp>
          </p:grpSp>
        </p:grpSp>
      </p:grpSp>
      <p:sp>
        <p:nvSpPr>
          <p:cNvPr id="7177" name="Text Box 530"/>
          <p:cNvSpPr txBox="1">
            <a:spLocks noChangeArrowheads="1"/>
          </p:cNvSpPr>
          <p:nvPr/>
        </p:nvSpPr>
        <p:spPr bwMode="auto">
          <a:xfrm>
            <a:off x="4489450" y="22018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fr-FR" b="1"/>
          </a:p>
        </p:txBody>
      </p:sp>
      <p:grpSp>
        <p:nvGrpSpPr>
          <p:cNvPr id="7178" name="Group 533"/>
          <p:cNvGrpSpPr>
            <a:grpSpLocks/>
          </p:cNvGrpSpPr>
          <p:nvPr/>
        </p:nvGrpSpPr>
        <p:grpSpPr bwMode="auto">
          <a:xfrm>
            <a:off x="3971926" y="1798638"/>
            <a:ext cx="881063" cy="812800"/>
            <a:chOff x="1536" y="2080"/>
            <a:chExt cx="555" cy="512"/>
          </a:xfrm>
        </p:grpSpPr>
        <p:sp>
          <p:nvSpPr>
            <p:cNvPr id="7193" name="Line 528"/>
            <p:cNvSpPr>
              <a:spLocks noChangeShapeType="1"/>
            </p:cNvSpPr>
            <p:nvPr/>
          </p:nvSpPr>
          <p:spPr bwMode="auto">
            <a:xfrm>
              <a:off x="1803" y="2422"/>
              <a:ext cx="288" cy="0"/>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194" name="Line 529"/>
            <p:cNvSpPr>
              <a:spLocks noChangeShapeType="1"/>
            </p:cNvSpPr>
            <p:nvPr/>
          </p:nvSpPr>
          <p:spPr bwMode="auto">
            <a:xfrm flipH="1" flipV="1">
              <a:off x="1654" y="2080"/>
              <a:ext cx="144" cy="336"/>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195" name="Text Box 531"/>
            <p:cNvSpPr txBox="1">
              <a:spLocks noChangeArrowheads="1"/>
            </p:cNvSpPr>
            <p:nvPr/>
          </p:nvSpPr>
          <p:spPr bwMode="auto">
            <a:xfrm>
              <a:off x="1824" y="2400"/>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a</a:t>
              </a:r>
              <a:endParaRPr lang="fr-FR" b="1"/>
            </a:p>
          </p:txBody>
        </p:sp>
        <p:sp>
          <p:nvSpPr>
            <p:cNvPr id="7196" name="Text Box 532"/>
            <p:cNvSpPr txBox="1">
              <a:spLocks noChangeArrowheads="1"/>
            </p:cNvSpPr>
            <p:nvPr/>
          </p:nvSpPr>
          <p:spPr bwMode="auto">
            <a:xfrm>
              <a:off x="1536" y="2208"/>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b</a:t>
              </a:r>
              <a:endParaRPr lang="fr-FR" b="1"/>
            </a:p>
          </p:txBody>
        </p:sp>
      </p:grpSp>
      <p:grpSp>
        <p:nvGrpSpPr>
          <p:cNvPr id="19" name="Group 538"/>
          <p:cNvGrpSpPr>
            <a:grpSpLocks/>
          </p:cNvGrpSpPr>
          <p:nvPr/>
        </p:nvGrpSpPr>
        <p:grpSpPr bwMode="auto">
          <a:xfrm>
            <a:off x="6443663" y="2339975"/>
            <a:ext cx="476250" cy="457200"/>
            <a:chOff x="3093" y="2421"/>
            <a:chExt cx="300" cy="288"/>
          </a:xfrm>
        </p:grpSpPr>
        <p:sp>
          <p:nvSpPr>
            <p:cNvPr id="7191" name="Line 535"/>
            <p:cNvSpPr>
              <a:spLocks noChangeShapeType="1"/>
            </p:cNvSpPr>
            <p:nvPr/>
          </p:nvSpPr>
          <p:spPr bwMode="auto">
            <a:xfrm>
              <a:off x="3097" y="2709"/>
              <a:ext cx="296" cy="0"/>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192" name="Line 537"/>
            <p:cNvSpPr>
              <a:spLocks noChangeShapeType="1"/>
            </p:cNvSpPr>
            <p:nvPr/>
          </p:nvSpPr>
          <p:spPr bwMode="auto">
            <a:xfrm flipV="1">
              <a:off x="3093" y="2421"/>
              <a:ext cx="147" cy="288"/>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grpSp>
      <p:grpSp>
        <p:nvGrpSpPr>
          <p:cNvPr id="20" name="Group 542"/>
          <p:cNvGrpSpPr>
            <a:grpSpLocks/>
          </p:cNvGrpSpPr>
          <p:nvPr/>
        </p:nvGrpSpPr>
        <p:grpSpPr bwMode="auto">
          <a:xfrm>
            <a:off x="8277225" y="2797176"/>
            <a:ext cx="457200" cy="538163"/>
            <a:chOff x="4248" y="2709"/>
            <a:chExt cx="288" cy="339"/>
          </a:xfrm>
        </p:grpSpPr>
        <p:sp>
          <p:nvSpPr>
            <p:cNvPr id="7189" name="Line 540"/>
            <p:cNvSpPr>
              <a:spLocks noChangeShapeType="1"/>
            </p:cNvSpPr>
            <p:nvPr/>
          </p:nvSpPr>
          <p:spPr bwMode="auto">
            <a:xfrm flipH="1" flipV="1">
              <a:off x="4248" y="2709"/>
              <a:ext cx="144" cy="339"/>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190" name="Line 541"/>
            <p:cNvSpPr>
              <a:spLocks noChangeShapeType="1"/>
            </p:cNvSpPr>
            <p:nvPr/>
          </p:nvSpPr>
          <p:spPr bwMode="auto">
            <a:xfrm flipV="1">
              <a:off x="4395" y="2709"/>
              <a:ext cx="141" cy="339"/>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grpSp>
      <p:sp>
        <p:nvSpPr>
          <p:cNvPr id="7181" name="Text Box 570"/>
          <p:cNvSpPr txBox="1">
            <a:spLocks noChangeArrowheads="1"/>
          </p:cNvSpPr>
          <p:nvPr/>
        </p:nvSpPr>
        <p:spPr bwMode="auto">
          <a:xfrm>
            <a:off x="1752600" y="4038601"/>
            <a:ext cx="868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fr-FR" sz="1800" b="1" dirty="0"/>
              <a:t>La surface d</a:t>
            </a:r>
            <a:r>
              <a:rPr lang="fr-FR" altLang="fr-FR" sz="1800" b="1" dirty="0"/>
              <a:t>’</a:t>
            </a:r>
            <a:r>
              <a:rPr lang="fr-FR" altLang="ja-JP" sz="1800" b="1" dirty="0"/>
              <a:t>une maille est donné par le produit vectoriel des deux vecteurs a et b :</a:t>
            </a:r>
          </a:p>
          <a:p>
            <a:pPr algn="ctr"/>
            <a:endParaRPr lang="fr-FR" sz="1800" b="1" dirty="0"/>
          </a:p>
          <a:p>
            <a:pPr algn="ctr"/>
            <a:r>
              <a:rPr lang="fr-FR" sz="1800" b="1" dirty="0"/>
              <a:t>S = |a</a:t>
            </a:r>
            <a:r>
              <a:rPr lang="fr-FR" sz="1800" b="1" dirty="0">
                <a:latin typeface="Symbol" pitchFamily="18" charset="2"/>
              </a:rPr>
              <a:t></a:t>
            </a:r>
            <a:r>
              <a:rPr lang="fr-FR" sz="1800" b="1" dirty="0">
                <a:latin typeface="Times" charset="0"/>
              </a:rPr>
              <a:t> </a:t>
            </a:r>
            <a:r>
              <a:rPr lang="fr-FR" sz="1800" b="1" dirty="0"/>
              <a:t>b| =</a:t>
            </a:r>
            <a:r>
              <a:rPr lang="fr-FR" sz="1800" b="1" dirty="0">
                <a:latin typeface="Times" charset="0"/>
              </a:rPr>
              <a:t> </a:t>
            </a:r>
            <a:r>
              <a:rPr lang="fr-FR" sz="1800" b="1" dirty="0"/>
              <a:t>|a| |b| sin(</a:t>
            </a:r>
            <a:r>
              <a:rPr lang="fr-FR" sz="1800" b="1" dirty="0" err="1"/>
              <a:t>a,b</a:t>
            </a:r>
            <a:r>
              <a:rPr lang="fr-FR" sz="1800" b="1" dirty="0"/>
              <a:t>)</a:t>
            </a:r>
          </a:p>
        </p:txBody>
      </p:sp>
      <p:grpSp>
        <p:nvGrpSpPr>
          <p:cNvPr id="21" name="Group 574"/>
          <p:cNvGrpSpPr>
            <a:grpSpLocks/>
          </p:cNvGrpSpPr>
          <p:nvPr/>
        </p:nvGrpSpPr>
        <p:grpSpPr bwMode="auto">
          <a:xfrm>
            <a:off x="6891339" y="1349376"/>
            <a:ext cx="1220787" cy="461963"/>
            <a:chOff x="3381" y="850"/>
            <a:chExt cx="769" cy="291"/>
          </a:xfrm>
        </p:grpSpPr>
        <p:grpSp>
          <p:nvGrpSpPr>
            <p:cNvPr id="7184" name="Group 568"/>
            <p:cNvGrpSpPr>
              <a:grpSpLocks/>
            </p:cNvGrpSpPr>
            <p:nvPr/>
          </p:nvGrpSpPr>
          <p:grpSpPr bwMode="auto">
            <a:xfrm>
              <a:off x="3534" y="850"/>
              <a:ext cx="579" cy="291"/>
              <a:chOff x="3528" y="1797"/>
              <a:chExt cx="579" cy="291"/>
            </a:xfrm>
          </p:grpSpPr>
          <p:sp>
            <p:nvSpPr>
              <p:cNvPr id="7187" name="Line 562"/>
              <p:cNvSpPr>
                <a:spLocks noChangeShapeType="1"/>
              </p:cNvSpPr>
              <p:nvPr/>
            </p:nvSpPr>
            <p:spPr bwMode="auto">
              <a:xfrm flipV="1">
                <a:off x="3672" y="1797"/>
                <a:ext cx="435" cy="291"/>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sp>
            <p:nvSpPr>
              <p:cNvPr id="7188" name="Line 563"/>
              <p:cNvSpPr>
                <a:spLocks noChangeShapeType="1"/>
              </p:cNvSpPr>
              <p:nvPr/>
            </p:nvSpPr>
            <p:spPr bwMode="auto">
              <a:xfrm flipH="1" flipV="1">
                <a:off x="3528" y="1797"/>
                <a:ext cx="144" cy="291"/>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b="1"/>
              </a:p>
            </p:txBody>
          </p:sp>
        </p:grpSp>
        <p:sp>
          <p:nvSpPr>
            <p:cNvPr id="7185" name="Text Box 572"/>
            <p:cNvSpPr txBox="1">
              <a:spLocks noChangeArrowheads="1"/>
            </p:cNvSpPr>
            <p:nvPr/>
          </p:nvSpPr>
          <p:spPr bwMode="auto">
            <a:xfrm>
              <a:off x="3915" y="928"/>
              <a:ext cx="23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a</a:t>
              </a:r>
              <a:r>
                <a:rPr lang="ja-JP" altLang="fr-FR" sz="1400" b="1"/>
                <a:t>’</a:t>
              </a:r>
              <a:endParaRPr lang="fr-FR" sz="1400" b="1"/>
            </a:p>
          </p:txBody>
        </p:sp>
        <p:sp>
          <p:nvSpPr>
            <p:cNvPr id="7186" name="Text Box 573"/>
            <p:cNvSpPr txBox="1">
              <a:spLocks noChangeArrowheads="1"/>
            </p:cNvSpPr>
            <p:nvPr/>
          </p:nvSpPr>
          <p:spPr bwMode="auto">
            <a:xfrm>
              <a:off x="3381" y="912"/>
              <a:ext cx="2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fr-FR" sz="1400" b="1"/>
                <a:t>b</a:t>
              </a:r>
              <a:r>
                <a:rPr lang="ja-JP" altLang="fr-FR" sz="1400" b="1"/>
                <a:t>’</a:t>
              </a:r>
              <a:endParaRPr lang="fr-FR" sz="1400" b="1"/>
            </a:p>
          </p:txBody>
        </p:sp>
      </p:grpSp>
      <p:sp>
        <p:nvSpPr>
          <p:cNvPr id="10815" name="Text Box 575"/>
          <p:cNvSpPr txBox="1">
            <a:spLocks noChangeArrowheads="1"/>
          </p:cNvSpPr>
          <p:nvPr/>
        </p:nvSpPr>
        <p:spPr bwMode="auto">
          <a:xfrm>
            <a:off x="1790700" y="5029201"/>
            <a:ext cx="861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86263" algn="l"/>
                <a:tab pos="5046663" algn="l"/>
              </a:tabLst>
              <a:defRPr sz="2400">
                <a:solidFill>
                  <a:schemeClr val="tx1"/>
                </a:solidFill>
                <a:latin typeface="Arial" pitchFamily="34" charset="0"/>
                <a:ea typeface="ＭＳ Ｐゴシック" pitchFamily="34" charset="-128"/>
              </a:defRPr>
            </a:lvl1pPr>
            <a:lvl2pPr marL="742950" indent="-285750">
              <a:tabLst>
                <a:tab pos="4386263" algn="l"/>
                <a:tab pos="5046663" algn="l"/>
              </a:tabLst>
              <a:defRPr sz="2400">
                <a:solidFill>
                  <a:schemeClr val="tx1"/>
                </a:solidFill>
                <a:latin typeface="Arial" pitchFamily="34" charset="0"/>
                <a:ea typeface="ＭＳ Ｐゴシック" pitchFamily="34" charset="-128"/>
              </a:defRPr>
            </a:lvl2pPr>
            <a:lvl3pPr marL="1143000" indent="-228600">
              <a:tabLst>
                <a:tab pos="4386263" algn="l"/>
                <a:tab pos="5046663" algn="l"/>
              </a:tabLst>
              <a:defRPr sz="2400">
                <a:solidFill>
                  <a:schemeClr val="tx1"/>
                </a:solidFill>
                <a:latin typeface="Arial" pitchFamily="34" charset="0"/>
                <a:ea typeface="ＭＳ Ｐゴシック" pitchFamily="34" charset="-128"/>
              </a:defRPr>
            </a:lvl3pPr>
            <a:lvl4pPr marL="1600200" indent="-228600">
              <a:tabLst>
                <a:tab pos="4386263" algn="l"/>
                <a:tab pos="5046663" algn="l"/>
              </a:tabLst>
              <a:defRPr sz="2400">
                <a:solidFill>
                  <a:schemeClr val="tx1"/>
                </a:solidFill>
                <a:latin typeface="Arial" pitchFamily="34" charset="0"/>
                <a:ea typeface="ＭＳ Ｐゴシック" pitchFamily="34" charset="-128"/>
              </a:defRPr>
            </a:lvl4pPr>
            <a:lvl5pPr marL="2057400" indent="-228600">
              <a:tabLst>
                <a:tab pos="4386263" algn="l"/>
                <a:tab pos="5046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386263" algn="l"/>
                <a:tab pos="5046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386263" algn="l"/>
                <a:tab pos="5046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386263" algn="l"/>
                <a:tab pos="5046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386263" algn="l"/>
                <a:tab pos="5046663" algn="l"/>
              </a:tabLst>
              <a:defRPr sz="2400">
                <a:solidFill>
                  <a:schemeClr val="tx1"/>
                </a:solidFill>
                <a:latin typeface="Arial" pitchFamily="34" charset="0"/>
                <a:ea typeface="ＭＳ Ｐゴシック" pitchFamily="34" charset="-128"/>
              </a:defRPr>
            </a:lvl9pPr>
          </a:lstStyle>
          <a:p>
            <a:r>
              <a:rPr lang="fr-FR" sz="1800" b="1" dirty="0"/>
              <a:t>Toutes les mailles primitives ont la m</a:t>
            </a:r>
            <a:r>
              <a:rPr lang="fr-FR" altLang="ja-JP" sz="1800" b="1" dirty="0"/>
              <a:t>ême surface, les mailles d’ordre n ont une surface égale à </a:t>
            </a:r>
            <a:r>
              <a:rPr lang="fr-FR" altLang="ja-JP" sz="1800" b="1" dirty="0" err="1"/>
              <a:t>nS</a:t>
            </a:r>
            <a:r>
              <a:rPr lang="fr-FR" altLang="ja-JP" sz="1800" b="1" dirty="0"/>
              <a:t> (n est égal au nombre de nœuds dans la maille). </a:t>
            </a:r>
          </a:p>
          <a:p>
            <a:pPr algn="ctr"/>
            <a:r>
              <a:rPr lang="fr-FR" altLang="ja-JP" sz="1800" b="1" dirty="0"/>
              <a:t>Exemple :      a’=2a+b       b’=b</a:t>
            </a:r>
          </a:p>
          <a:p>
            <a:pPr algn="ctr"/>
            <a:endParaRPr lang="fr-FR" sz="1800" b="1" dirty="0"/>
          </a:p>
          <a:p>
            <a:pPr algn="ctr"/>
            <a:r>
              <a:rPr lang="fr-FR" sz="1800" b="1" dirty="0"/>
              <a:t>S</a:t>
            </a:r>
            <a:r>
              <a:rPr lang="ja-JP" altLang="fr-FR" sz="1800" b="1" dirty="0"/>
              <a:t>’</a:t>
            </a:r>
            <a:r>
              <a:rPr lang="fr-FR" altLang="ja-JP" sz="1800" b="1" dirty="0"/>
              <a:t>= |a</a:t>
            </a:r>
            <a:r>
              <a:rPr lang="ja-JP" altLang="fr-FR" sz="1800" b="1" dirty="0"/>
              <a:t>’</a:t>
            </a:r>
            <a:r>
              <a:rPr lang="fr-FR" altLang="ja-JP" sz="1800" b="1" dirty="0">
                <a:latin typeface="Symbol" pitchFamily="18" charset="2"/>
              </a:rPr>
              <a:t></a:t>
            </a:r>
            <a:r>
              <a:rPr lang="fr-FR" altLang="ja-JP" sz="1800" b="1" dirty="0">
                <a:latin typeface="Times" charset="0"/>
              </a:rPr>
              <a:t> </a:t>
            </a:r>
            <a:r>
              <a:rPr lang="fr-FR" altLang="ja-JP" sz="1800" b="1" dirty="0"/>
              <a:t>b</a:t>
            </a:r>
            <a:r>
              <a:rPr lang="ja-JP" altLang="fr-FR" sz="1800" b="1" dirty="0"/>
              <a:t>’</a:t>
            </a:r>
            <a:r>
              <a:rPr lang="fr-FR" altLang="ja-JP" sz="1800" b="1" dirty="0"/>
              <a:t>|= |(2a+b) </a:t>
            </a:r>
            <a:r>
              <a:rPr lang="fr-FR" altLang="ja-JP" sz="1800" b="1" dirty="0">
                <a:latin typeface="Symbol" pitchFamily="18" charset="2"/>
              </a:rPr>
              <a:t></a:t>
            </a:r>
            <a:r>
              <a:rPr lang="fr-FR" altLang="ja-JP" sz="1800" b="1" dirty="0"/>
              <a:t>b|= |2a </a:t>
            </a:r>
            <a:r>
              <a:rPr lang="fr-FR" altLang="ja-JP" sz="1800" b="1" dirty="0">
                <a:latin typeface="Symbol" pitchFamily="18" charset="2"/>
              </a:rPr>
              <a:t></a:t>
            </a:r>
            <a:r>
              <a:rPr lang="fr-FR" altLang="ja-JP" sz="1800" b="1" dirty="0"/>
              <a:t>b + b</a:t>
            </a:r>
            <a:r>
              <a:rPr lang="fr-FR" altLang="ja-JP" sz="1800" b="1" dirty="0">
                <a:latin typeface="Symbol" pitchFamily="18" charset="2"/>
              </a:rPr>
              <a:t></a:t>
            </a:r>
            <a:r>
              <a:rPr lang="fr-FR" altLang="ja-JP" sz="1800" b="1" dirty="0"/>
              <a:t>b|= |2a </a:t>
            </a:r>
            <a:r>
              <a:rPr lang="fr-FR" altLang="ja-JP" sz="1800" b="1" dirty="0">
                <a:latin typeface="Symbol" pitchFamily="18" charset="2"/>
              </a:rPr>
              <a:t></a:t>
            </a:r>
            <a:r>
              <a:rPr lang="fr-FR" altLang="ja-JP" sz="1800" b="1" dirty="0"/>
              <a:t>b|=2S</a:t>
            </a:r>
            <a:endParaRPr lang="fr-FR" sz="1800" b="1" dirty="0"/>
          </a:p>
        </p:txBody>
      </p:sp>
    </p:spTree>
    <p:extLst>
      <p:ext uri="{BB962C8B-B14F-4D97-AF65-F5344CB8AC3E}">
        <p14:creationId xmlns:p14="http://schemas.microsoft.com/office/powerpoint/2010/main" val="13084694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advClick="0" advTm="1000">
        <p15:prstTrans prst="fallOver"/>
      </p:transition>
    </mc:Choice>
    <mc:Fallback>
      <p:transition spd="slow" advClick="0" advTm="1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Zoum"/>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795"/>
                                        </p:tgtEl>
                                        <p:attrNameLst>
                                          <p:attrName>style.visibility</p:attrName>
                                        </p:attrNameLst>
                                      </p:cBhvr>
                                      <p:to>
                                        <p:strVal val="visible"/>
                                      </p:to>
                                    </p:set>
                                    <p:animEffect transition="in" filter="fade">
                                      <p:cBhvr>
                                        <p:cTn id="21" dur="500"/>
                                        <p:tgtEl>
                                          <p:spTgt spid="1079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786"/>
                                        </p:tgtEl>
                                        <p:attrNameLst>
                                          <p:attrName>style.visibility</p:attrName>
                                        </p:attrNameLst>
                                      </p:cBhvr>
                                      <p:to>
                                        <p:strVal val="visible"/>
                                      </p:to>
                                    </p:set>
                                    <p:animEffect transition="in" filter="fade">
                                      <p:cBhvr>
                                        <p:cTn id="26" dur="500"/>
                                        <p:tgtEl>
                                          <p:spTgt spid="1078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499"/>
                                          </p:stCondLst>
                                        </p:cTn>
                                        <p:tgtEl>
                                          <p:spTgt spid="21"/>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10809"/>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499"/>
                                          </p:stCondLst>
                                        </p:cTn>
                                        <p:tgtEl>
                                          <p:spTgt spid="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815">
                                            <p:txEl>
                                              <p:pRg st="0" end="0"/>
                                            </p:txEl>
                                          </p:spTgt>
                                        </p:tgtEl>
                                        <p:attrNameLst>
                                          <p:attrName>style.visibility</p:attrName>
                                        </p:attrNameLst>
                                      </p:cBhvr>
                                      <p:to>
                                        <p:strVal val="visible"/>
                                      </p:to>
                                    </p:set>
                                    <p:animEffect transition="in" filter="wipe(left)">
                                      <p:cBhvr>
                                        <p:cTn id="48" dur="500"/>
                                        <p:tgtEl>
                                          <p:spTgt spid="10815">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0815">
                                            <p:txEl>
                                              <p:pRg st="1" end="1"/>
                                            </p:txEl>
                                          </p:spTgt>
                                        </p:tgtEl>
                                        <p:attrNameLst>
                                          <p:attrName>style.visibility</p:attrName>
                                        </p:attrNameLst>
                                      </p:cBhvr>
                                      <p:to>
                                        <p:strVal val="visible"/>
                                      </p:to>
                                    </p:set>
                                    <p:animEffect transition="in" filter="wipe(left)">
                                      <p:cBhvr>
                                        <p:cTn id="53" dur="500"/>
                                        <p:tgtEl>
                                          <p:spTgt spid="10815">
                                            <p:txEl>
                                              <p:pRg st="1" end="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815">
                                            <p:txEl>
                                              <p:pRg st="3" end="3"/>
                                            </p:txEl>
                                          </p:spTgt>
                                        </p:tgtEl>
                                        <p:attrNameLst>
                                          <p:attrName>style.visibility</p:attrName>
                                        </p:attrNameLst>
                                      </p:cBhvr>
                                      <p:to>
                                        <p:strVal val="visible"/>
                                      </p:to>
                                    </p:set>
                                    <p:animEffect transition="in" filter="wipe(left)">
                                      <p:cBhvr>
                                        <p:cTn id="58" dur="500"/>
                                        <p:tgtEl>
                                          <p:spTgt spid="108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95" grpId="0" animBg="1"/>
      <p:bldP spid="10774" grpId="0" animBg="1"/>
      <p:bldP spid="10786" grpId="0" animBg="1"/>
      <p:bldP spid="10809" grpId="0" animBg="1"/>
      <p:bldP spid="108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92"/>
          <p:cNvGrpSpPr>
            <a:grpSpLocks/>
          </p:cNvGrpSpPr>
          <p:nvPr/>
        </p:nvGrpSpPr>
        <p:grpSpPr bwMode="auto">
          <a:xfrm>
            <a:off x="3351214" y="3917950"/>
            <a:ext cx="782637" cy="541338"/>
            <a:chOff x="1151" y="2468"/>
            <a:chExt cx="493" cy="341"/>
          </a:xfrm>
        </p:grpSpPr>
        <p:grpSp>
          <p:nvGrpSpPr>
            <p:cNvPr id="8307" name="Group 191"/>
            <p:cNvGrpSpPr>
              <a:grpSpLocks/>
            </p:cNvGrpSpPr>
            <p:nvPr/>
          </p:nvGrpSpPr>
          <p:grpSpPr bwMode="auto">
            <a:xfrm>
              <a:off x="1151" y="2468"/>
              <a:ext cx="493" cy="341"/>
              <a:chOff x="1151" y="2468"/>
              <a:chExt cx="493" cy="341"/>
            </a:xfrm>
          </p:grpSpPr>
          <p:sp>
            <p:nvSpPr>
              <p:cNvPr id="8309" name="Freeform 152"/>
              <p:cNvSpPr>
                <a:spLocks/>
              </p:cNvSpPr>
              <p:nvPr/>
            </p:nvSpPr>
            <p:spPr bwMode="auto">
              <a:xfrm>
                <a:off x="1151" y="2470"/>
                <a:ext cx="493" cy="339"/>
              </a:xfrm>
              <a:custGeom>
                <a:avLst/>
                <a:gdLst>
                  <a:gd name="T0" fmla="*/ 0 w 493"/>
                  <a:gd name="T1" fmla="*/ 339 h 339"/>
                  <a:gd name="T2" fmla="*/ 493 w 493"/>
                  <a:gd name="T3" fmla="*/ 339 h 339"/>
                  <a:gd name="T4" fmla="*/ 493 w 493"/>
                  <a:gd name="T5" fmla="*/ 0 h 339"/>
                  <a:gd name="T6" fmla="*/ 3 w 493"/>
                  <a:gd name="T7" fmla="*/ 0 h 339"/>
                  <a:gd name="T8" fmla="*/ 0 w 493"/>
                  <a:gd name="T9" fmla="*/ 339 h 339"/>
                  <a:gd name="T10" fmla="*/ 0 60000 65536"/>
                  <a:gd name="T11" fmla="*/ 0 60000 65536"/>
                  <a:gd name="T12" fmla="*/ 0 60000 65536"/>
                  <a:gd name="T13" fmla="*/ 0 60000 65536"/>
                  <a:gd name="T14" fmla="*/ 0 60000 65536"/>
                  <a:gd name="T15" fmla="*/ 0 w 493"/>
                  <a:gd name="T16" fmla="*/ 0 h 339"/>
                  <a:gd name="T17" fmla="*/ 493 w 493"/>
                  <a:gd name="T18" fmla="*/ 339 h 339"/>
                </a:gdLst>
                <a:ahLst/>
                <a:cxnLst>
                  <a:cxn ang="T10">
                    <a:pos x="T0" y="T1"/>
                  </a:cxn>
                  <a:cxn ang="T11">
                    <a:pos x="T2" y="T3"/>
                  </a:cxn>
                  <a:cxn ang="T12">
                    <a:pos x="T4" y="T5"/>
                  </a:cxn>
                  <a:cxn ang="T13">
                    <a:pos x="T6" y="T7"/>
                  </a:cxn>
                  <a:cxn ang="T14">
                    <a:pos x="T8" y="T9"/>
                  </a:cxn>
                </a:cxnLst>
                <a:rect l="T15" t="T16" r="T17" b="T18"/>
                <a:pathLst>
                  <a:path w="493" h="339">
                    <a:moveTo>
                      <a:pt x="0" y="339"/>
                    </a:moveTo>
                    <a:lnTo>
                      <a:pt x="493" y="339"/>
                    </a:lnTo>
                    <a:lnTo>
                      <a:pt x="493" y="0"/>
                    </a:lnTo>
                    <a:lnTo>
                      <a:pt x="3" y="0"/>
                    </a:lnTo>
                    <a:lnTo>
                      <a:pt x="0" y="339"/>
                    </a:lnTo>
                    <a:close/>
                  </a:path>
                </a:pathLst>
              </a:custGeom>
              <a:solidFill>
                <a:schemeClr val="accent1"/>
              </a:solidFill>
              <a:ln w="9525">
                <a:solidFill>
                  <a:schemeClr val="tx1"/>
                </a:solidFill>
                <a:round/>
                <a:headEnd/>
                <a:tailEnd/>
              </a:ln>
            </p:spPr>
            <p:txBody>
              <a:bodyPr wrap="none" anchor="ctr"/>
              <a:lstStyle/>
              <a:p>
                <a:endParaRPr lang="fr-FR"/>
              </a:p>
            </p:txBody>
          </p:sp>
          <p:sp>
            <p:nvSpPr>
              <p:cNvPr id="8310" name="Line 151"/>
              <p:cNvSpPr>
                <a:spLocks noChangeShapeType="1"/>
              </p:cNvSpPr>
              <p:nvPr/>
            </p:nvSpPr>
            <p:spPr bwMode="auto">
              <a:xfrm flipV="1">
                <a:off x="1151" y="2468"/>
                <a:ext cx="0" cy="338"/>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grpSp>
        <p:sp>
          <p:nvSpPr>
            <p:cNvPr id="8308" name="Line 150"/>
            <p:cNvSpPr>
              <a:spLocks noChangeShapeType="1"/>
            </p:cNvSpPr>
            <p:nvPr/>
          </p:nvSpPr>
          <p:spPr bwMode="auto">
            <a:xfrm>
              <a:off x="1151" y="2806"/>
              <a:ext cx="493" cy="0"/>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grpSp>
      <p:grpSp>
        <p:nvGrpSpPr>
          <p:cNvPr id="4" name="Group 187"/>
          <p:cNvGrpSpPr>
            <a:grpSpLocks/>
          </p:cNvGrpSpPr>
          <p:nvPr/>
        </p:nvGrpSpPr>
        <p:grpSpPr bwMode="auto">
          <a:xfrm>
            <a:off x="2906714" y="3087689"/>
            <a:ext cx="6364287" cy="1677987"/>
            <a:chOff x="871" y="1945"/>
            <a:chExt cx="4009" cy="1057"/>
          </a:xfrm>
        </p:grpSpPr>
        <p:grpSp>
          <p:nvGrpSpPr>
            <p:cNvPr id="8267" name="Group 162"/>
            <p:cNvGrpSpPr>
              <a:grpSpLocks/>
            </p:cNvGrpSpPr>
            <p:nvPr/>
          </p:nvGrpSpPr>
          <p:grpSpPr bwMode="auto">
            <a:xfrm>
              <a:off x="882" y="1945"/>
              <a:ext cx="3996" cy="49"/>
              <a:chOff x="635" y="1632"/>
              <a:chExt cx="3996" cy="49"/>
            </a:xfrm>
          </p:grpSpPr>
          <p:sp>
            <p:nvSpPr>
              <p:cNvPr id="8298" name="Oval 96"/>
              <p:cNvSpPr>
                <a:spLocks noChangeAspect="1" noChangeArrowheads="1"/>
              </p:cNvSpPr>
              <p:nvPr/>
            </p:nvSpPr>
            <p:spPr bwMode="auto">
              <a:xfrm rot="-673596">
                <a:off x="635"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9" name="Oval 97"/>
              <p:cNvSpPr>
                <a:spLocks noChangeAspect="1" noChangeArrowheads="1"/>
              </p:cNvSpPr>
              <p:nvPr/>
            </p:nvSpPr>
            <p:spPr bwMode="auto">
              <a:xfrm rot="-673596">
                <a:off x="1129"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0" name="Oval 98"/>
              <p:cNvSpPr>
                <a:spLocks noChangeAspect="1" noChangeArrowheads="1"/>
              </p:cNvSpPr>
              <p:nvPr/>
            </p:nvSpPr>
            <p:spPr bwMode="auto">
              <a:xfrm rot="-673596">
                <a:off x="1622"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1" name="Oval 99"/>
              <p:cNvSpPr>
                <a:spLocks noChangeAspect="1" noChangeArrowheads="1"/>
              </p:cNvSpPr>
              <p:nvPr/>
            </p:nvSpPr>
            <p:spPr bwMode="auto">
              <a:xfrm rot="-673596">
                <a:off x="2116"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2" name="Oval 100"/>
              <p:cNvSpPr>
                <a:spLocks noChangeAspect="1" noChangeArrowheads="1"/>
              </p:cNvSpPr>
              <p:nvPr/>
            </p:nvSpPr>
            <p:spPr bwMode="auto">
              <a:xfrm rot="-673596">
                <a:off x="2609"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3" name="Oval 101"/>
              <p:cNvSpPr>
                <a:spLocks noChangeAspect="1" noChangeArrowheads="1"/>
              </p:cNvSpPr>
              <p:nvPr/>
            </p:nvSpPr>
            <p:spPr bwMode="auto">
              <a:xfrm rot="-673596">
                <a:off x="3103" y="163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4" name="Oval 102"/>
              <p:cNvSpPr>
                <a:spLocks noChangeAspect="1" noChangeArrowheads="1"/>
              </p:cNvSpPr>
              <p:nvPr/>
            </p:nvSpPr>
            <p:spPr bwMode="auto">
              <a:xfrm rot="-673596">
                <a:off x="3596" y="163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5" name="Oval 103"/>
              <p:cNvSpPr>
                <a:spLocks noChangeAspect="1" noChangeArrowheads="1"/>
              </p:cNvSpPr>
              <p:nvPr/>
            </p:nvSpPr>
            <p:spPr bwMode="auto">
              <a:xfrm rot="-673596">
                <a:off x="4089" y="1632"/>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306" name="Oval 104"/>
              <p:cNvSpPr>
                <a:spLocks noChangeAspect="1" noChangeArrowheads="1"/>
              </p:cNvSpPr>
              <p:nvPr/>
            </p:nvSpPr>
            <p:spPr bwMode="auto">
              <a:xfrm rot="-673596">
                <a:off x="4583" y="1632"/>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68" name="Group 163"/>
            <p:cNvGrpSpPr>
              <a:grpSpLocks/>
            </p:cNvGrpSpPr>
            <p:nvPr/>
          </p:nvGrpSpPr>
          <p:grpSpPr bwMode="auto">
            <a:xfrm>
              <a:off x="871" y="2281"/>
              <a:ext cx="3996" cy="49"/>
              <a:chOff x="624" y="1968"/>
              <a:chExt cx="3996" cy="49"/>
            </a:xfrm>
          </p:grpSpPr>
          <p:sp>
            <p:nvSpPr>
              <p:cNvPr id="8289" name="Oval 109"/>
              <p:cNvSpPr>
                <a:spLocks noChangeAspect="1" noChangeArrowheads="1"/>
              </p:cNvSpPr>
              <p:nvPr/>
            </p:nvSpPr>
            <p:spPr bwMode="auto">
              <a:xfrm rot="-673596">
                <a:off x="624"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0" name="Oval 110"/>
              <p:cNvSpPr>
                <a:spLocks noChangeAspect="1" noChangeArrowheads="1"/>
              </p:cNvSpPr>
              <p:nvPr/>
            </p:nvSpPr>
            <p:spPr bwMode="auto">
              <a:xfrm rot="-673596">
                <a:off x="1118"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1" name="Oval 111"/>
              <p:cNvSpPr>
                <a:spLocks noChangeAspect="1" noChangeArrowheads="1"/>
              </p:cNvSpPr>
              <p:nvPr/>
            </p:nvSpPr>
            <p:spPr bwMode="auto">
              <a:xfrm rot="-673596">
                <a:off x="1611"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2" name="Oval 112"/>
              <p:cNvSpPr>
                <a:spLocks noChangeAspect="1" noChangeArrowheads="1"/>
              </p:cNvSpPr>
              <p:nvPr/>
            </p:nvSpPr>
            <p:spPr bwMode="auto">
              <a:xfrm rot="-673596">
                <a:off x="2105"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3" name="Oval 113"/>
              <p:cNvSpPr>
                <a:spLocks noChangeAspect="1" noChangeArrowheads="1"/>
              </p:cNvSpPr>
              <p:nvPr/>
            </p:nvSpPr>
            <p:spPr bwMode="auto">
              <a:xfrm rot="-673596">
                <a:off x="2598"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4" name="Oval 114"/>
              <p:cNvSpPr>
                <a:spLocks noChangeAspect="1" noChangeArrowheads="1"/>
              </p:cNvSpPr>
              <p:nvPr/>
            </p:nvSpPr>
            <p:spPr bwMode="auto">
              <a:xfrm rot="-673596">
                <a:off x="3092" y="196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5" name="Oval 115"/>
              <p:cNvSpPr>
                <a:spLocks noChangeAspect="1" noChangeArrowheads="1"/>
              </p:cNvSpPr>
              <p:nvPr/>
            </p:nvSpPr>
            <p:spPr bwMode="auto">
              <a:xfrm rot="-673596">
                <a:off x="3585" y="196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6" name="Oval 116"/>
              <p:cNvSpPr>
                <a:spLocks noChangeAspect="1" noChangeArrowheads="1"/>
              </p:cNvSpPr>
              <p:nvPr/>
            </p:nvSpPr>
            <p:spPr bwMode="auto">
              <a:xfrm rot="-673596">
                <a:off x="4078" y="196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97" name="Oval 117"/>
              <p:cNvSpPr>
                <a:spLocks noChangeAspect="1" noChangeArrowheads="1"/>
              </p:cNvSpPr>
              <p:nvPr/>
            </p:nvSpPr>
            <p:spPr bwMode="auto">
              <a:xfrm rot="-673596">
                <a:off x="4572" y="1968"/>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69" name="Group 164"/>
            <p:cNvGrpSpPr>
              <a:grpSpLocks/>
            </p:cNvGrpSpPr>
            <p:nvPr/>
          </p:nvGrpSpPr>
          <p:grpSpPr bwMode="auto">
            <a:xfrm>
              <a:off x="871" y="2617"/>
              <a:ext cx="3996" cy="49"/>
              <a:chOff x="624" y="2304"/>
              <a:chExt cx="3996" cy="49"/>
            </a:xfrm>
          </p:grpSpPr>
          <p:sp>
            <p:nvSpPr>
              <p:cNvPr id="8280" name="Oval 121"/>
              <p:cNvSpPr>
                <a:spLocks noChangeAspect="1" noChangeArrowheads="1"/>
              </p:cNvSpPr>
              <p:nvPr/>
            </p:nvSpPr>
            <p:spPr bwMode="auto">
              <a:xfrm rot="-673596">
                <a:off x="624"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1" name="Oval 122"/>
              <p:cNvSpPr>
                <a:spLocks noChangeAspect="1" noChangeArrowheads="1"/>
              </p:cNvSpPr>
              <p:nvPr/>
            </p:nvSpPr>
            <p:spPr bwMode="auto">
              <a:xfrm rot="-673596">
                <a:off x="1118"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2" name="Oval 123"/>
              <p:cNvSpPr>
                <a:spLocks noChangeAspect="1" noChangeArrowheads="1"/>
              </p:cNvSpPr>
              <p:nvPr/>
            </p:nvSpPr>
            <p:spPr bwMode="auto">
              <a:xfrm rot="-673596">
                <a:off x="1611"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3" name="Oval 124"/>
              <p:cNvSpPr>
                <a:spLocks noChangeAspect="1" noChangeArrowheads="1"/>
              </p:cNvSpPr>
              <p:nvPr/>
            </p:nvSpPr>
            <p:spPr bwMode="auto">
              <a:xfrm rot="-673596">
                <a:off x="2105"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4" name="Oval 125"/>
              <p:cNvSpPr>
                <a:spLocks noChangeAspect="1" noChangeArrowheads="1"/>
              </p:cNvSpPr>
              <p:nvPr/>
            </p:nvSpPr>
            <p:spPr bwMode="auto">
              <a:xfrm rot="-673596">
                <a:off x="2598"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5" name="Oval 126"/>
              <p:cNvSpPr>
                <a:spLocks noChangeAspect="1" noChangeArrowheads="1"/>
              </p:cNvSpPr>
              <p:nvPr/>
            </p:nvSpPr>
            <p:spPr bwMode="auto">
              <a:xfrm rot="-673596">
                <a:off x="3092" y="230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6" name="Oval 127"/>
              <p:cNvSpPr>
                <a:spLocks noChangeAspect="1" noChangeArrowheads="1"/>
              </p:cNvSpPr>
              <p:nvPr/>
            </p:nvSpPr>
            <p:spPr bwMode="auto">
              <a:xfrm rot="-673596">
                <a:off x="3585" y="230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7" name="Oval 128"/>
              <p:cNvSpPr>
                <a:spLocks noChangeAspect="1" noChangeArrowheads="1"/>
              </p:cNvSpPr>
              <p:nvPr/>
            </p:nvSpPr>
            <p:spPr bwMode="auto">
              <a:xfrm rot="-673596">
                <a:off x="4078" y="230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88" name="Oval 129"/>
              <p:cNvSpPr>
                <a:spLocks noChangeAspect="1" noChangeArrowheads="1"/>
              </p:cNvSpPr>
              <p:nvPr/>
            </p:nvSpPr>
            <p:spPr bwMode="auto">
              <a:xfrm rot="-673596">
                <a:off x="4572" y="2304"/>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70" name="Group 165"/>
            <p:cNvGrpSpPr>
              <a:grpSpLocks/>
            </p:cNvGrpSpPr>
            <p:nvPr/>
          </p:nvGrpSpPr>
          <p:grpSpPr bwMode="auto">
            <a:xfrm>
              <a:off x="885" y="2953"/>
              <a:ext cx="3995" cy="49"/>
              <a:chOff x="638" y="2640"/>
              <a:chExt cx="3995" cy="49"/>
            </a:xfrm>
          </p:grpSpPr>
          <p:sp>
            <p:nvSpPr>
              <p:cNvPr id="8271" name="Oval 134"/>
              <p:cNvSpPr>
                <a:spLocks noChangeAspect="1" noChangeArrowheads="1"/>
              </p:cNvSpPr>
              <p:nvPr/>
            </p:nvSpPr>
            <p:spPr bwMode="auto">
              <a:xfrm rot="-673596">
                <a:off x="638" y="264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2" name="Oval 135"/>
              <p:cNvSpPr>
                <a:spLocks noChangeAspect="1" noChangeArrowheads="1"/>
              </p:cNvSpPr>
              <p:nvPr/>
            </p:nvSpPr>
            <p:spPr bwMode="auto">
              <a:xfrm rot="-673596">
                <a:off x="1131" y="264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3" name="Oval 136"/>
              <p:cNvSpPr>
                <a:spLocks noChangeAspect="1" noChangeArrowheads="1"/>
              </p:cNvSpPr>
              <p:nvPr/>
            </p:nvSpPr>
            <p:spPr bwMode="auto">
              <a:xfrm rot="-673596">
                <a:off x="1625" y="264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4" name="Oval 137"/>
              <p:cNvSpPr>
                <a:spLocks noChangeAspect="1" noChangeArrowheads="1"/>
              </p:cNvSpPr>
              <p:nvPr/>
            </p:nvSpPr>
            <p:spPr bwMode="auto">
              <a:xfrm rot="-673596">
                <a:off x="2118" y="264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5" name="Oval 138"/>
              <p:cNvSpPr>
                <a:spLocks noChangeAspect="1" noChangeArrowheads="1"/>
              </p:cNvSpPr>
              <p:nvPr/>
            </p:nvSpPr>
            <p:spPr bwMode="auto">
              <a:xfrm rot="-673596">
                <a:off x="2612" y="2641"/>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6" name="Oval 139"/>
              <p:cNvSpPr>
                <a:spLocks noChangeAspect="1" noChangeArrowheads="1"/>
              </p:cNvSpPr>
              <p:nvPr/>
            </p:nvSpPr>
            <p:spPr bwMode="auto">
              <a:xfrm rot="-673596">
                <a:off x="3105" y="264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7" name="Oval 140"/>
              <p:cNvSpPr>
                <a:spLocks noChangeAspect="1" noChangeArrowheads="1"/>
              </p:cNvSpPr>
              <p:nvPr/>
            </p:nvSpPr>
            <p:spPr bwMode="auto">
              <a:xfrm rot="-673596">
                <a:off x="3598" y="264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8" name="Oval 141"/>
              <p:cNvSpPr>
                <a:spLocks noChangeAspect="1" noChangeArrowheads="1"/>
              </p:cNvSpPr>
              <p:nvPr/>
            </p:nvSpPr>
            <p:spPr bwMode="auto">
              <a:xfrm rot="-673596">
                <a:off x="4092" y="264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79" name="Oval 142"/>
              <p:cNvSpPr>
                <a:spLocks noChangeAspect="1" noChangeArrowheads="1"/>
              </p:cNvSpPr>
              <p:nvPr/>
            </p:nvSpPr>
            <p:spPr bwMode="auto">
              <a:xfrm rot="-673596">
                <a:off x="4585" y="2640"/>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grpSp>
        <p:nvGrpSpPr>
          <p:cNvPr id="8196" name="Group 194"/>
          <p:cNvGrpSpPr>
            <a:grpSpLocks/>
          </p:cNvGrpSpPr>
          <p:nvPr/>
        </p:nvGrpSpPr>
        <p:grpSpPr bwMode="auto">
          <a:xfrm>
            <a:off x="2532064" y="2819400"/>
            <a:ext cx="7126287" cy="2211388"/>
            <a:chOff x="635" y="1776"/>
            <a:chExt cx="4489" cy="1393"/>
          </a:xfrm>
        </p:grpSpPr>
        <p:grpSp>
          <p:nvGrpSpPr>
            <p:cNvPr id="8212" name="Group 157"/>
            <p:cNvGrpSpPr>
              <a:grpSpLocks/>
            </p:cNvGrpSpPr>
            <p:nvPr/>
          </p:nvGrpSpPr>
          <p:grpSpPr bwMode="auto">
            <a:xfrm>
              <a:off x="635" y="1776"/>
              <a:ext cx="4489" cy="49"/>
              <a:chOff x="388" y="1463"/>
              <a:chExt cx="4489" cy="49"/>
            </a:xfrm>
          </p:grpSpPr>
          <p:sp>
            <p:nvSpPr>
              <p:cNvPr id="8257" name="Oval 26"/>
              <p:cNvSpPr>
                <a:spLocks noChangeAspect="1" noChangeArrowheads="1"/>
              </p:cNvSpPr>
              <p:nvPr/>
            </p:nvSpPr>
            <p:spPr bwMode="auto">
              <a:xfrm rot="-673596">
                <a:off x="388"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8" name="Oval 27"/>
              <p:cNvSpPr>
                <a:spLocks noChangeAspect="1" noChangeArrowheads="1"/>
              </p:cNvSpPr>
              <p:nvPr/>
            </p:nvSpPr>
            <p:spPr bwMode="auto">
              <a:xfrm rot="-673596">
                <a:off x="882"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9" name="Oval 28"/>
              <p:cNvSpPr>
                <a:spLocks noChangeAspect="1" noChangeArrowheads="1"/>
              </p:cNvSpPr>
              <p:nvPr/>
            </p:nvSpPr>
            <p:spPr bwMode="auto">
              <a:xfrm rot="-673596">
                <a:off x="1375"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0" name="Oval 29"/>
              <p:cNvSpPr>
                <a:spLocks noChangeAspect="1" noChangeArrowheads="1"/>
              </p:cNvSpPr>
              <p:nvPr/>
            </p:nvSpPr>
            <p:spPr bwMode="auto">
              <a:xfrm rot="-673596">
                <a:off x="1869"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1" name="Oval 30"/>
              <p:cNvSpPr>
                <a:spLocks noChangeAspect="1" noChangeArrowheads="1"/>
              </p:cNvSpPr>
              <p:nvPr/>
            </p:nvSpPr>
            <p:spPr bwMode="auto">
              <a:xfrm rot="-673596">
                <a:off x="2362"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2" name="Oval 31"/>
              <p:cNvSpPr>
                <a:spLocks noChangeAspect="1" noChangeArrowheads="1"/>
              </p:cNvSpPr>
              <p:nvPr/>
            </p:nvSpPr>
            <p:spPr bwMode="auto">
              <a:xfrm rot="-673596">
                <a:off x="2856" y="146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3" name="Oval 32"/>
              <p:cNvSpPr>
                <a:spLocks noChangeAspect="1" noChangeArrowheads="1"/>
              </p:cNvSpPr>
              <p:nvPr/>
            </p:nvSpPr>
            <p:spPr bwMode="auto">
              <a:xfrm rot="-673596">
                <a:off x="3349" y="146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4" name="Oval 33"/>
              <p:cNvSpPr>
                <a:spLocks noChangeAspect="1" noChangeArrowheads="1"/>
              </p:cNvSpPr>
              <p:nvPr/>
            </p:nvSpPr>
            <p:spPr bwMode="auto">
              <a:xfrm rot="-673596">
                <a:off x="3842" y="146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5" name="Oval 34"/>
              <p:cNvSpPr>
                <a:spLocks noChangeAspect="1" noChangeArrowheads="1"/>
              </p:cNvSpPr>
              <p:nvPr/>
            </p:nvSpPr>
            <p:spPr bwMode="auto">
              <a:xfrm rot="-673596">
                <a:off x="4336" y="1463"/>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66" name="Oval 35"/>
              <p:cNvSpPr>
                <a:spLocks noChangeAspect="1" noChangeArrowheads="1"/>
              </p:cNvSpPr>
              <p:nvPr/>
            </p:nvSpPr>
            <p:spPr bwMode="auto">
              <a:xfrm rot="-673596">
                <a:off x="4829" y="1463"/>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13" name="Group 158"/>
            <p:cNvGrpSpPr>
              <a:grpSpLocks/>
            </p:cNvGrpSpPr>
            <p:nvPr/>
          </p:nvGrpSpPr>
          <p:grpSpPr bwMode="auto">
            <a:xfrm>
              <a:off x="635" y="2112"/>
              <a:ext cx="4489" cy="49"/>
              <a:chOff x="388" y="1799"/>
              <a:chExt cx="4489" cy="49"/>
            </a:xfrm>
          </p:grpSpPr>
          <p:sp>
            <p:nvSpPr>
              <p:cNvPr id="8247" name="Oval 47"/>
              <p:cNvSpPr>
                <a:spLocks noChangeAspect="1" noChangeArrowheads="1"/>
              </p:cNvSpPr>
              <p:nvPr/>
            </p:nvSpPr>
            <p:spPr bwMode="auto">
              <a:xfrm rot="-673596">
                <a:off x="388"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8" name="Oval 48"/>
              <p:cNvSpPr>
                <a:spLocks noChangeAspect="1" noChangeArrowheads="1"/>
              </p:cNvSpPr>
              <p:nvPr/>
            </p:nvSpPr>
            <p:spPr bwMode="auto">
              <a:xfrm rot="-673596">
                <a:off x="882"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9" name="Oval 49"/>
              <p:cNvSpPr>
                <a:spLocks noChangeAspect="1" noChangeArrowheads="1"/>
              </p:cNvSpPr>
              <p:nvPr/>
            </p:nvSpPr>
            <p:spPr bwMode="auto">
              <a:xfrm rot="-673596">
                <a:off x="1375"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0" name="Oval 50"/>
              <p:cNvSpPr>
                <a:spLocks noChangeAspect="1" noChangeArrowheads="1"/>
              </p:cNvSpPr>
              <p:nvPr/>
            </p:nvSpPr>
            <p:spPr bwMode="auto">
              <a:xfrm rot="-673596">
                <a:off x="1869"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1" name="Oval 51"/>
              <p:cNvSpPr>
                <a:spLocks noChangeAspect="1" noChangeArrowheads="1"/>
              </p:cNvSpPr>
              <p:nvPr/>
            </p:nvSpPr>
            <p:spPr bwMode="auto">
              <a:xfrm rot="-673596">
                <a:off x="2362"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2" name="Oval 52"/>
              <p:cNvSpPr>
                <a:spLocks noChangeAspect="1" noChangeArrowheads="1"/>
              </p:cNvSpPr>
              <p:nvPr/>
            </p:nvSpPr>
            <p:spPr bwMode="auto">
              <a:xfrm rot="-673596">
                <a:off x="2856" y="1800"/>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3" name="Oval 53"/>
              <p:cNvSpPr>
                <a:spLocks noChangeAspect="1" noChangeArrowheads="1"/>
              </p:cNvSpPr>
              <p:nvPr/>
            </p:nvSpPr>
            <p:spPr bwMode="auto">
              <a:xfrm rot="-673596">
                <a:off x="3349" y="179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4" name="Oval 54"/>
              <p:cNvSpPr>
                <a:spLocks noChangeAspect="1" noChangeArrowheads="1"/>
              </p:cNvSpPr>
              <p:nvPr/>
            </p:nvSpPr>
            <p:spPr bwMode="auto">
              <a:xfrm rot="-673596">
                <a:off x="3842" y="179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5" name="Oval 55"/>
              <p:cNvSpPr>
                <a:spLocks noChangeAspect="1" noChangeArrowheads="1"/>
              </p:cNvSpPr>
              <p:nvPr/>
            </p:nvSpPr>
            <p:spPr bwMode="auto">
              <a:xfrm rot="-673596">
                <a:off x="4336" y="1799"/>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56" name="Oval 56"/>
              <p:cNvSpPr>
                <a:spLocks noChangeAspect="1" noChangeArrowheads="1"/>
              </p:cNvSpPr>
              <p:nvPr/>
            </p:nvSpPr>
            <p:spPr bwMode="auto">
              <a:xfrm rot="-673596">
                <a:off x="4829" y="1799"/>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14" name="Group 159"/>
            <p:cNvGrpSpPr>
              <a:grpSpLocks/>
            </p:cNvGrpSpPr>
            <p:nvPr/>
          </p:nvGrpSpPr>
          <p:grpSpPr bwMode="auto">
            <a:xfrm>
              <a:off x="635" y="2448"/>
              <a:ext cx="4489" cy="49"/>
              <a:chOff x="388" y="2135"/>
              <a:chExt cx="4489" cy="49"/>
            </a:xfrm>
          </p:grpSpPr>
          <p:sp>
            <p:nvSpPr>
              <p:cNvPr id="8237" name="Oval 59"/>
              <p:cNvSpPr>
                <a:spLocks noChangeAspect="1" noChangeArrowheads="1"/>
              </p:cNvSpPr>
              <p:nvPr/>
            </p:nvSpPr>
            <p:spPr bwMode="auto">
              <a:xfrm rot="-673596">
                <a:off x="388"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8" name="Oval 60"/>
              <p:cNvSpPr>
                <a:spLocks noChangeAspect="1" noChangeArrowheads="1"/>
              </p:cNvSpPr>
              <p:nvPr/>
            </p:nvSpPr>
            <p:spPr bwMode="auto">
              <a:xfrm rot="-673596">
                <a:off x="882"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9" name="Oval 61"/>
              <p:cNvSpPr>
                <a:spLocks noChangeAspect="1" noChangeArrowheads="1"/>
              </p:cNvSpPr>
              <p:nvPr/>
            </p:nvSpPr>
            <p:spPr bwMode="auto">
              <a:xfrm rot="-673596">
                <a:off x="1375"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0" name="Oval 62"/>
              <p:cNvSpPr>
                <a:spLocks noChangeAspect="1" noChangeArrowheads="1"/>
              </p:cNvSpPr>
              <p:nvPr/>
            </p:nvSpPr>
            <p:spPr bwMode="auto">
              <a:xfrm rot="-673596">
                <a:off x="1869"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1" name="Oval 63"/>
              <p:cNvSpPr>
                <a:spLocks noChangeAspect="1" noChangeArrowheads="1"/>
              </p:cNvSpPr>
              <p:nvPr/>
            </p:nvSpPr>
            <p:spPr bwMode="auto">
              <a:xfrm rot="-673596">
                <a:off x="2362"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2" name="Oval 64"/>
              <p:cNvSpPr>
                <a:spLocks noChangeAspect="1" noChangeArrowheads="1"/>
              </p:cNvSpPr>
              <p:nvPr/>
            </p:nvSpPr>
            <p:spPr bwMode="auto">
              <a:xfrm rot="-673596">
                <a:off x="2856" y="2136"/>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3" name="Oval 65"/>
              <p:cNvSpPr>
                <a:spLocks noChangeAspect="1" noChangeArrowheads="1"/>
              </p:cNvSpPr>
              <p:nvPr/>
            </p:nvSpPr>
            <p:spPr bwMode="auto">
              <a:xfrm rot="-673596">
                <a:off x="3349" y="213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4" name="Oval 66"/>
              <p:cNvSpPr>
                <a:spLocks noChangeAspect="1" noChangeArrowheads="1"/>
              </p:cNvSpPr>
              <p:nvPr/>
            </p:nvSpPr>
            <p:spPr bwMode="auto">
              <a:xfrm rot="-673596">
                <a:off x="3842" y="213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5" name="Oval 67"/>
              <p:cNvSpPr>
                <a:spLocks noChangeAspect="1" noChangeArrowheads="1"/>
              </p:cNvSpPr>
              <p:nvPr/>
            </p:nvSpPr>
            <p:spPr bwMode="auto">
              <a:xfrm rot="-673596">
                <a:off x="4336" y="213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46" name="Oval 68"/>
              <p:cNvSpPr>
                <a:spLocks noChangeAspect="1" noChangeArrowheads="1"/>
              </p:cNvSpPr>
              <p:nvPr/>
            </p:nvSpPr>
            <p:spPr bwMode="auto">
              <a:xfrm rot="-673596">
                <a:off x="4829" y="2135"/>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15" name="Group 161"/>
            <p:cNvGrpSpPr>
              <a:grpSpLocks/>
            </p:cNvGrpSpPr>
            <p:nvPr/>
          </p:nvGrpSpPr>
          <p:grpSpPr bwMode="auto">
            <a:xfrm>
              <a:off x="635" y="3120"/>
              <a:ext cx="4489" cy="49"/>
              <a:chOff x="388" y="2807"/>
              <a:chExt cx="4489" cy="49"/>
            </a:xfrm>
          </p:grpSpPr>
          <p:sp>
            <p:nvSpPr>
              <p:cNvPr id="8227" name="Oval 83"/>
              <p:cNvSpPr>
                <a:spLocks noChangeAspect="1" noChangeArrowheads="1"/>
              </p:cNvSpPr>
              <p:nvPr/>
            </p:nvSpPr>
            <p:spPr bwMode="auto">
              <a:xfrm rot="-673596">
                <a:off x="388"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8" name="Oval 84"/>
              <p:cNvSpPr>
                <a:spLocks noChangeAspect="1" noChangeArrowheads="1"/>
              </p:cNvSpPr>
              <p:nvPr/>
            </p:nvSpPr>
            <p:spPr bwMode="auto">
              <a:xfrm rot="-673596">
                <a:off x="882"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9" name="Oval 85"/>
              <p:cNvSpPr>
                <a:spLocks noChangeAspect="1" noChangeArrowheads="1"/>
              </p:cNvSpPr>
              <p:nvPr/>
            </p:nvSpPr>
            <p:spPr bwMode="auto">
              <a:xfrm rot="-673596">
                <a:off x="1375"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0" name="Oval 86"/>
              <p:cNvSpPr>
                <a:spLocks noChangeAspect="1" noChangeArrowheads="1"/>
              </p:cNvSpPr>
              <p:nvPr/>
            </p:nvSpPr>
            <p:spPr bwMode="auto">
              <a:xfrm rot="-673596">
                <a:off x="1869"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1" name="Oval 87"/>
              <p:cNvSpPr>
                <a:spLocks noChangeAspect="1" noChangeArrowheads="1"/>
              </p:cNvSpPr>
              <p:nvPr/>
            </p:nvSpPr>
            <p:spPr bwMode="auto">
              <a:xfrm rot="-673596">
                <a:off x="2362"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2" name="Oval 88"/>
              <p:cNvSpPr>
                <a:spLocks noChangeAspect="1" noChangeArrowheads="1"/>
              </p:cNvSpPr>
              <p:nvPr/>
            </p:nvSpPr>
            <p:spPr bwMode="auto">
              <a:xfrm rot="-673596">
                <a:off x="2856" y="2808"/>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3" name="Oval 89"/>
              <p:cNvSpPr>
                <a:spLocks noChangeAspect="1" noChangeArrowheads="1"/>
              </p:cNvSpPr>
              <p:nvPr/>
            </p:nvSpPr>
            <p:spPr bwMode="auto">
              <a:xfrm rot="-673596">
                <a:off x="3349" y="280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4" name="Oval 90"/>
              <p:cNvSpPr>
                <a:spLocks noChangeAspect="1" noChangeArrowheads="1"/>
              </p:cNvSpPr>
              <p:nvPr/>
            </p:nvSpPr>
            <p:spPr bwMode="auto">
              <a:xfrm rot="-673596">
                <a:off x="3842" y="280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5" name="Oval 91"/>
              <p:cNvSpPr>
                <a:spLocks noChangeAspect="1" noChangeArrowheads="1"/>
              </p:cNvSpPr>
              <p:nvPr/>
            </p:nvSpPr>
            <p:spPr bwMode="auto">
              <a:xfrm rot="-673596">
                <a:off x="4336" y="2807"/>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36" name="Oval 92"/>
              <p:cNvSpPr>
                <a:spLocks noChangeAspect="1" noChangeArrowheads="1"/>
              </p:cNvSpPr>
              <p:nvPr/>
            </p:nvSpPr>
            <p:spPr bwMode="auto">
              <a:xfrm rot="-673596">
                <a:off x="4829" y="2807"/>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nvGrpSpPr>
            <p:cNvPr id="8216" name="Group 193"/>
            <p:cNvGrpSpPr>
              <a:grpSpLocks/>
            </p:cNvGrpSpPr>
            <p:nvPr/>
          </p:nvGrpSpPr>
          <p:grpSpPr bwMode="auto">
            <a:xfrm>
              <a:off x="635" y="2784"/>
              <a:ext cx="4489" cy="49"/>
              <a:chOff x="635" y="2784"/>
              <a:chExt cx="4489" cy="49"/>
            </a:xfrm>
          </p:grpSpPr>
          <p:sp>
            <p:nvSpPr>
              <p:cNvPr id="8217" name="Oval 71"/>
              <p:cNvSpPr>
                <a:spLocks noChangeAspect="1" noChangeArrowheads="1"/>
              </p:cNvSpPr>
              <p:nvPr/>
            </p:nvSpPr>
            <p:spPr bwMode="auto">
              <a:xfrm rot="-673596">
                <a:off x="635"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18" name="Oval 72"/>
              <p:cNvSpPr>
                <a:spLocks noChangeAspect="1" noChangeArrowheads="1"/>
              </p:cNvSpPr>
              <p:nvPr/>
            </p:nvSpPr>
            <p:spPr bwMode="auto">
              <a:xfrm rot="-673596">
                <a:off x="1129"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19" name="Oval 73"/>
              <p:cNvSpPr>
                <a:spLocks noChangeAspect="1" noChangeArrowheads="1"/>
              </p:cNvSpPr>
              <p:nvPr/>
            </p:nvSpPr>
            <p:spPr bwMode="auto">
              <a:xfrm rot="-673596">
                <a:off x="1622"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0" name="Oval 74"/>
              <p:cNvSpPr>
                <a:spLocks noChangeAspect="1" noChangeArrowheads="1"/>
              </p:cNvSpPr>
              <p:nvPr/>
            </p:nvSpPr>
            <p:spPr bwMode="auto">
              <a:xfrm rot="-673596">
                <a:off x="2116"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1" name="Oval 75"/>
              <p:cNvSpPr>
                <a:spLocks noChangeAspect="1" noChangeArrowheads="1"/>
              </p:cNvSpPr>
              <p:nvPr/>
            </p:nvSpPr>
            <p:spPr bwMode="auto">
              <a:xfrm rot="-673596">
                <a:off x="2609"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2" name="Oval 76"/>
              <p:cNvSpPr>
                <a:spLocks noChangeAspect="1" noChangeArrowheads="1"/>
              </p:cNvSpPr>
              <p:nvPr/>
            </p:nvSpPr>
            <p:spPr bwMode="auto">
              <a:xfrm rot="-673596">
                <a:off x="3103" y="2785"/>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3" name="Oval 77"/>
              <p:cNvSpPr>
                <a:spLocks noChangeAspect="1" noChangeArrowheads="1"/>
              </p:cNvSpPr>
              <p:nvPr/>
            </p:nvSpPr>
            <p:spPr bwMode="auto">
              <a:xfrm rot="-673596">
                <a:off x="3596"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4" name="Oval 78"/>
              <p:cNvSpPr>
                <a:spLocks noChangeAspect="1" noChangeArrowheads="1"/>
              </p:cNvSpPr>
              <p:nvPr/>
            </p:nvSpPr>
            <p:spPr bwMode="auto">
              <a:xfrm rot="-673596">
                <a:off x="4089"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5" name="Oval 79"/>
              <p:cNvSpPr>
                <a:spLocks noChangeAspect="1" noChangeArrowheads="1"/>
              </p:cNvSpPr>
              <p:nvPr/>
            </p:nvSpPr>
            <p:spPr bwMode="auto">
              <a:xfrm rot="-673596">
                <a:off x="4583" y="2784"/>
                <a:ext cx="48" cy="48"/>
              </a:xfrm>
              <a:prstGeom prst="ellipse">
                <a:avLst/>
              </a:prstGeom>
              <a:solidFill>
                <a:srgbClr val="FA071F"/>
              </a:solidFill>
              <a:ln w="9525">
                <a:solidFill>
                  <a:schemeClr val="tx1"/>
                </a:solidFill>
                <a:round/>
                <a:headEnd/>
                <a:tailEnd/>
              </a:ln>
            </p:spPr>
            <p:txBody>
              <a:bodyPr wrap="none" anchor="ctr"/>
              <a:lstStyle/>
              <a:p>
                <a:endParaRPr lang="fr-FR"/>
              </a:p>
            </p:txBody>
          </p:sp>
          <p:sp>
            <p:nvSpPr>
              <p:cNvPr id="8226" name="Oval 80"/>
              <p:cNvSpPr>
                <a:spLocks noChangeAspect="1" noChangeArrowheads="1"/>
              </p:cNvSpPr>
              <p:nvPr/>
            </p:nvSpPr>
            <p:spPr bwMode="auto">
              <a:xfrm rot="-673596">
                <a:off x="5076" y="2784"/>
                <a:ext cx="48" cy="48"/>
              </a:xfrm>
              <a:prstGeom prst="ellipse">
                <a:avLst/>
              </a:prstGeom>
              <a:solidFill>
                <a:srgbClr val="FA071F"/>
              </a:solidFill>
              <a:ln w="9525">
                <a:solidFill>
                  <a:schemeClr val="tx1"/>
                </a:solidFill>
                <a:round/>
                <a:headEnd/>
                <a:tailEnd/>
              </a:ln>
            </p:spPr>
            <p:txBody>
              <a:bodyPr wrap="none" anchor="ctr"/>
              <a:lstStyle/>
              <a:p>
                <a:endParaRPr lang="fr-FR"/>
              </a:p>
            </p:txBody>
          </p:sp>
        </p:grpSp>
      </p:grpSp>
      <p:grpSp>
        <p:nvGrpSpPr>
          <p:cNvPr id="15" name="Group 189"/>
          <p:cNvGrpSpPr>
            <a:grpSpLocks/>
          </p:cNvGrpSpPr>
          <p:nvPr/>
        </p:nvGrpSpPr>
        <p:grpSpPr bwMode="auto">
          <a:xfrm>
            <a:off x="7270751" y="4187826"/>
            <a:ext cx="784225" cy="538163"/>
            <a:chOff x="3620" y="2638"/>
            <a:chExt cx="494" cy="339"/>
          </a:xfrm>
        </p:grpSpPr>
        <p:sp>
          <p:nvSpPr>
            <p:cNvPr id="8209" name="Freeform 156"/>
            <p:cNvSpPr>
              <a:spLocks/>
            </p:cNvSpPr>
            <p:nvPr/>
          </p:nvSpPr>
          <p:spPr bwMode="auto">
            <a:xfrm>
              <a:off x="3620" y="2638"/>
              <a:ext cx="494" cy="336"/>
            </a:xfrm>
            <a:custGeom>
              <a:avLst/>
              <a:gdLst>
                <a:gd name="T0" fmla="*/ 0 w 494"/>
                <a:gd name="T1" fmla="*/ 168 h 336"/>
                <a:gd name="T2" fmla="*/ 238 w 494"/>
                <a:gd name="T3" fmla="*/ 0 h 336"/>
                <a:gd name="T4" fmla="*/ 494 w 494"/>
                <a:gd name="T5" fmla="*/ 168 h 336"/>
                <a:gd name="T6" fmla="*/ 248 w 494"/>
                <a:gd name="T7" fmla="*/ 336 h 336"/>
                <a:gd name="T8" fmla="*/ 0 w 494"/>
                <a:gd name="T9" fmla="*/ 168 h 336"/>
                <a:gd name="T10" fmla="*/ 0 60000 65536"/>
                <a:gd name="T11" fmla="*/ 0 60000 65536"/>
                <a:gd name="T12" fmla="*/ 0 60000 65536"/>
                <a:gd name="T13" fmla="*/ 0 60000 65536"/>
                <a:gd name="T14" fmla="*/ 0 60000 65536"/>
                <a:gd name="T15" fmla="*/ 0 w 494"/>
                <a:gd name="T16" fmla="*/ 0 h 336"/>
                <a:gd name="T17" fmla="*/ 494 w 494"/>
                <a:gd name="T18" fmla="*/ 336 h 336"/>
              </a:gdLst>
              <a:ahLst/>
              <a:cxnLst>
                <a:cxn ang="T10">
                  <a:pos x="T0" y="T1"/>
                </a:cxn>
                <a:cxn ang="T11">
                  <a:pos x="T2" y="T3"/>
                </a:cxn>
                <a:cxn ang="T12">
                  <a:pos x="T4" y="T5"/>
                </a:cxn>
                <a:cxn ang="T13">
                  <a:pos x="T6" y="T7"/>
                </a:cxn>
                <a:cxn ang="T14">
                  <a:pos x="T8" y="T9"/>
                </a:cxn>
              </a:cxnLst>
              <a:rect l="T15" t="T16" r="T17" b="T18"/>
              <a:pathLst>
                <a:path w="494" h="336">
                  <a:moveTo>
                    <a:pt x="0" y="168"/>
                  </a:moveTo>
                  <a:lnTo>
                    <a:pt x="238" y="0"/>
                  </a:lnTo>
                  <a:lnTo>
                    <a:pt x="494" y="168"/>
                  </a:lnTo>
                  <a:lnTo>
                    <a:pt x="248" y="336"/>
                  </a:lnTo>
                  <a:lnTo>
                    <a:pt x="0" y="168"/>
                  </a:lnTo>
                  <a:close/>
                </a:path>
              </a:pathLst>
            </a:custGeom>
            <a:solidFill>
              <a:schemeClr val="accent1"/>
            </a:solidFill>
            <a:ln w="9525">
              <a:solidFill>
                <a:schemeClr val="tx1"/>
              </a:solidFill>
              <a:round/>
              <a:headEnd/>
              <a:tailEnd/>
            </a:ln>
          </p:spPr>
          <p:txBody>
            <a:bodyPr wrap="none" anchor="ctr"/>
            <a:lstStyle/>
            <a:p>
              <a:endParaRPr lang="fr-FR"/>
            </a:p>
          </p:txBody>
        </p:sp>
        <p:sp>
          <p:nvSpPr>
            <p:cNvPr id="8210" name="Line 154"/>
            <p:cNvSpPr>
              <a:spLocks noChangeShapeType="1"/>
            </p:cNvSpPr>
            <p:nvPr/>
          </p:nvSpPr>
          <p:spPr bwMode="auto">
            <a:xfrm rot="-10762560">
              <a:off x="3620" y="2806"/>
              <a:ext cx="248" cy="171"/>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sp>
          <p:nvSpPr>
            <p:cNvPr id="8211" name="Line 155"/>
            <p:cNvSpPr>
              <a:spLocks noChangeShapeType="1"/>
            </p:cNvSpPr>
            <p:nvPr/>
          </p:nvSpPr>
          <p:spPr bwMode="auto">
            <a:xfrm flipV="1">
              <a:off x="3861" y="2801"/>
              <a:ext cx="251" cy="174"/>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wrap="none" anchor="ctr"/>
            <a:lstStyle/>
            <a:p>
              <a:endParaRPr lang="fr-FR"/>
            </a:p>
          </p:txBody>
        </p:sp>
      </p:grpSp>
      <p:sp>
        <p:nvSpPr>
          <p:cNvPr id="8198" name="Text Box 170"/>
          <p:cNvSpPr txBox="1">
            <a:spLocks noChangeArrowheads="1"/>
          </p:cNvSpPr>
          <p:nvPr/>
        </p:nvSpPr>
        <p:spPr bwMode="auto">
          <a:xfrm>
            <a:off x="1752600" y="304800"/>
            <a:ext cx="86868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r>
              <a:rPr lang="fr-FR" sz="1900"/>
              <a:t>On prend un réseau construit à partir de deux vecteurs de longueur quelconque et faisant un angle </a:t>
            </a:r>
            <a:r>
              <a:rPr lang="fr-FR" sz="1900">
                <a:latin typeface="Symbol" pitchFamily="18" charset="2"/>
                <a:sym typeface="Symbol" pitchFamily="18" charset="2"/>
              </a:rPr>
              <a:t></a:t>
            </a:r>
            <a:r>
              <a:rPr lang="fr-FR" sz="1900"/>
              <a:t> égal à π/2. La maille formée est un rectangle.</a:t>
            </a:r>
          </a:p>
        </p:txBody>
      </p:sp>
      <p:sp>
        <p:nvSpPr>
          <p:cNvPr id="17580" name="Text Box 172"/>
          <p:cNvSpPr txBox="1">
            <a:spLocks noChangeArrowheads="1"/>
          </p:cNvSpPr>
          <p:nvPr/>
        </p:nvSpPr>
        <p:spPr bwMode="auto">
          <a:xfrm>
            <a:off x="1828800" y="990600"/>
            <a:ext cx="8534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r>
              <a:rPr lang="fr-FR" sz="1900"/>
              <a:t>Si on ajoute au centre de chaque rectangle un autre nœud on obtient </a:t>
            </a:r>
            <a:r>
              <a:rPr lang="fr-FR" sz="1900">
                <a:solidFill>
                  <a:srgbClr val="E63502"/>
                </a:solidFill>
              </a:rPr>
              <a:t>une maille double</a:t>
            </a:r>
            <a:r>
              <a:rPr lang="fr-FR" sz="1900"/>
              <a:t> (4x1/4+1=2). C</a:t>
            </a:r>
            <a:r>
              <a:rPr lang="ja-JP" altLang="fr-FR" sz="1900"/>
              <a:t>’</a:t>
            </a:r>
            <a:r>
              <a:rPr lang="fr-FR" altLang="ja-JP" sz="1900"/>
              <a:t>est </a:t>
            </a:r>
            <a:r>
              <a:rPr lang="fr-FR" altLang="ja-JP" sz="1900">
                <a:solidFill>
                  <a:srgbClr val="E63502"/>
                </a:solidFill>
              </a:rPr>
              <a:t>une maille centrée</a:t>
            </a:r>
            <a:r>
              <a:rPr lang="fr-FR" altLang="ja-JP" sz="1900"/>
              <a:t>.</a:t>
            </a:r>
            <a:endParaRPr lang="fr-FR"/>
          </a:p>
        </p:txBody>
      </p:sp>
      <p:sp>
        <p:nvSpPr>
          <p:cNvPr id="17581" name="Text Box 173"/>
          <p:cNvSpPr txBox="1">
            <a:spLocks noChangeArrowheads="1"/>
          </p:cNvSpPr>
          <p:nvPr/>
        </p:nvSpPr>
        <p:spPr bwMode="auto">
          <a:xfrm>
            <a:off x="1752600" y="1676401"/>
            <a:ext cx="87630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r>
              <a:rPr lang="fr-FR" sz="1800"/>
              <a:t>Ce nouveau réseau de points peut </a:t>
            </a:r>
            <a:r>
              <a:rPr lang="fr-FR" altLang="ja-JP" sz="1800"/>
              <a:t>être défini à partir d’une maille losange </a:t>
            </a:r>
            <a:r>
              <a:rPr lang="fr-FR" altLang="ja-JP" sz="1800">
                <a:solidFill>
                  <a:srgbClr val="E63502"/>
                </a:solidFill>
              </a:rPr>
              <a:t>« primitive »</a:t>
            </a:r>
            <a:r>
              <a:rPr lang="fr-FR" altLang="ja-JP" sz="1800"/>
              <a:t> (4x1/4=1). En général on prend la maille double rectangulaire car avec ses angles droits elle fait mieux apparaître les éléments de symétrie du réseau.</a:t>
            </a:r>
            <a:r>
              <a:rPr lang="fr-FR" altLang="ja-JP" sz="1900"/>
              <a:t> </a:t>
            </a:r>
            <a:endParaRPr lang="fr-FR" sz="1900"/>
          </a:p>
        </p:txBody>
      </p:sp>
      <p:sp>
        <p:nvSpPr>
          <p:cNvPr id="17583" name="Text Box 175"/>
          <p:cNvSpPr txBox="1">
            <a:spLocks noChangeArrowheads="1"/>
          </p:cNvSpPr>
          <p:nvPr/>
        </p:nvSpPr>
        <p:spPr bwMode="auto">
          <a:xfrm>
            <a:off x="1905000" y="5257800"/>
            <a:ext cx="8458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spcBef>
                <a:spcPct val="50000"/>
              </a:spcBef>
            </a:pPr>
            <a:r>
              <a:rPr lang="fr-FR" sz="1800">
                <a:solidFill>
                  <a:schemeClr val="accent2"/>
                </a:solidFill>
              </a:rPr>
              <a:t>Dans le cas particulier o</a:t>
            </a:r>
            <a:r>
              <a:rPr lang="fr-FR" altLang="ja-JP" sz="1800">
                <a:solidFill>
                  <a:schemeClr val="accent2"/>
                </a:solidFill>
              </a:rPr>
              <a:t>ù l’angle entre les deux vecteurs est égal à 2</a:t>
            </a:r>
            <a:r>
              <a:rPr lang="fr-FR" sz="1900">
                <a:solidFill>
                  <a:schemeClr val="accent2"/>
                </a:solidFill>
              </a:rPr>
              <a:t>π/3</a:t>
            </a:r>
            <a:r>
              <a:rPr lang="fr-FR" sz="1900"/>
              <a:t>, on garde la maille losange car il apparaît </a:t>
            </a:r>
            <a:r>
              <a:rPr lang="fr-FR" sz="1900">
                <a:solidFill>
                  <a:srgbClr val="E63502"/>
                </a:solidFill>
              </a:rPr>
              <a:t>un axe d</a:t>
            </a:r>
            <a:r>
              <a:rPr lang="ja-JP" altLang="fr-FR" sz="1900">
                <a:solidFill>
                  <a:srgbClr val="E63502"/>
                </a:solidFill>
              </a:rPr>
              <a:t>’</a:t>
            </a:r>
            <a:r>
              <a:rPr lang="fr-FR" altLang="ja-JP" sz="1900">
                <a:solidFill>
                  <a:srgbClr val="E63502"/>
                </a:solidFill>
              </a:rPr>
              <a:t>ordre 6</a:t>
            </a:r>
            <a:r>
              <a:rPr lang="fr-FR" altLang="ja-JP" sz="1900"/>
              <a:t>.</a:t>
            </a:r>
            <a:r>
              <a:rPr lang="fr-FR" altLang="ja-JP" sz="1800"/>
              <a:t> Dans ce cas particulier cette maille met plus en évidence les éléments de symétrie du réseau que la maille du système rectangulaire centré.</a:t>
            </a:r>
            <a:endParaRPr lang="fr-FR" sz="1800"/>
          </a:p>
        </p:txBody>
      </p:sp>
      <p:grpSp>
        <p:nvGrpSpPr>
          <p:cNvPr id="16" name="Group 199"/>
          <p:cNvGrpSpPr>
            <a:grpSpLocks/>
          </p:cNvGrpSpPr>
          <p:nvPr/>
        </p:nvGrpSpPr>
        <p:grpSpPr bwMode="auto">
          <a:xfrm>
            <a:off x="7262813" y="3652839"/>
            <a:ext cx="793750" cy="1076325"/>
            <a:chOff x="3615" y="2301"/>
            <a:chExt cx="500" cy="678"/>
          </a:xfrm>
        </p:grpSpPr>
        <p:sp>
          <p:nvSpPr>
            <p:cNvPr id="8203" name="Freeform 198"/>
            <p:cNvSpPr>
              <a:spLocks/>
            </p:cNvSpPr>
            <p:nvPr/>
          </p:nvSpPr>
          <p:spPr bwMode="auto">
            <a:xfrm>
              <a:off x="3856" y="2304"/>
              <a:ext cx="259" cy="507"/>
            </a:xfrm>
            <a:custGeom>
              <a:avLst/>
              <a:gdLst>
                <a:gd name="T0" fmla="*/ 0 w 259"/>
                <a:gd name="T1" fmla="*/ 0 h 507"/>
                <a:gd name="T2" fmla="*/ 259 w 259"/>
                <a:gd name="T3" fmla="*/ 165 h 507"/>
                <a:gd name="T4" fmla="*/ 259 w 259"/>
                <a:gd name="T5" fmla="*/ 507 h 507"/>
                <a:gd name="T6" fmla="*/ 5 w 259"/>
                <a:gd name="T7" fmla="*/ 336 h 507"/>
                <a:gd name="T8" fmla="*/ 0 w 259"/>
                <a:gd name="T9" fmla="*/ 0 h 507"/>
                <a:gd name="T10" fmla="*/ 0 60000 65536"/>
                <a:gd name="T11" fmla="*/ 0 60000 65536"/>
                <a:gd name="T12" fmla="*/ 0 60000 65536"/>
                <a:gd name="T13" fmla="*/ 0 60000 65536"/>
                <a:gd name="T14" fmla="*/ 0 60000 65536"/>
                <a:gd name="T15" fmla="*/ 0 w 259"/>
                <a:gd name="T16" fmla="*/ 0 h 507"/>
                <a:gd name="T17" fmla="*/ 259 w 259"/>
                <a:gd name="T18" fmla="*/ 507 h 507"/>
              </a:gdLst>
              <a:ahLst/>
              <a:cxnLst>
                <a:cxn ang="T10">
                  <a:pos x="T0" y="T1"/>
                </a:cxn>
                <a:cxn ang="T11">
                  <a:pos x="T2" y="T3"/>
                </a:cxn>
                <a:cxn ang="T12">
                  <a:pos x="T4" y="T5"/>
                </a:cxn>
                <a:cxn ang="T13">
                  <a:pos x="T6" y="T7"/>
                </a:cxn>
                <a:cxn ang="T14">
                  <a:pos x="T8" y="T9"/>
                </a:cxn>
              </a:cxnLst>
              <a:rect l="T15" t="T16" r="T17" b="T18"/>
              <a:pathLst>
                <a:path w="259" h="507">
                  <a:moveTo>
                    <a:pt x="0" y="0"/>
                  </a:moveTo>
                  <a:lnTo>
                    <a:pt x="259" y="165"/>
                  </a:lnTo>
                  <a:lnTo>
                    <a:pt x="259" y="507"/>
                  </a:lnTo>
                  <a:lnTo>
                    <a:pt x="5" y="336"/>
                  </a:lnTo>
                  <a:lnTo>
                    <a:pt x="0" y="0"/>
                  </a:lnTo>
                  <a:close/>
                </a:path>
              </a:pathLst>
            </a:custGeom>
            <a:solidFill>
              <a:srgbClr val="543184"/>
            </a:solidFill>
            <a:ln w="9525">
              <a:solidFill>
                <a:schemeClr val="tx1"/>
              </a:solidFill>
              <a:round/>
              <a:headEnd/>
              <a:tailEnd/>
            </a:ln>
          </p:spPr>
          <p:txBody>
            <a:bodyPr wrap="none" anchor="ctr"/>
            <a:lstStyle/>
            <a:p>
              <a:endParaRPr lang="fr-FR"/>
            </a:p>
          </p:txBody>
        </p:sp>
        <p:sp>
          <p:nvSpPr>
            <p:cNvPr id="8204" name="Freeform 197"/>
            <p:cNvSpPr>
              <a:spLocks/>
            </p:cNvSpPr>
            <p:nvPr/>
          </p:nvSpPr>
          <p:spPr bwMode="auto">
            <a:xfrm>
              <a:off x="3616" y="2301"/>
              <a:ext cx="243" cy="499"/>
            </a:xfrm>
            <a:custGeom>
              <a:avLst/>
              <a:gdLst>
                <a:gd name="T0" fmla="*/ 3 w 243"/>
                <a:gd name="T1" fmla="*/ 499 h 499"/>
                <a:gd name="T2" fmla="*/ 0 w 243"/>
                <a:gd name="T3" fmla="*/ 171 h 499"/>
                <a:gd name="T4" fmla="*/ 240 w 243"/>
                <a:gd name="T5" fmla="*/ 0 h 499"/>
                <a:gd name="T6" fmla="*/ 243 w 243"/>
                <a:gd name="T7" fmla="*/ 334 h 499"/>
                <a:gd name="T8" fmla="*/ 3 w 243"/>
                <a:gd name="T9" fmla="*/ 499 h 499"/>
                <a:gd name="T10" fmla="*/ 0 60000 65536"/>
                <a:gd name="T11" fmla="*/ 0 60000 65536"/>
                <a:gd name="T12" fmla="*/ 0 60000 65536"/>
                <a:gd name="T13" fmla="*/ 0 60000 65536"/>
                <a:gd name="T14" fmla="*/ 0 60000 65536"/>
                <a:gd name="T15" fmla="*/ 0 w 243"/>
                <a:gd name="T16" fmla="*/ 0 h 499"/>
                <a:gd name="T17" fmla="*/ 243 w 243"/>
                <a:gd name="T18" fmla="*/ 499 h 499"/>
              </a:gdLst>
              <a:ahLst/>
              <a:cxnLst>
                <a:cxn ang="T10">
                  <a:pos x="T0" y="T1"/>
                </a:cxn>
                <a:cxn ang="T11">
                  <a:pos x="T2" y="T3"/>
                </a:cxn>
                <a:cxn ang="T12">
                  <a:pos x="T4" y="T5"/>
                </a:cxn>
                <a:cxn ang="T13">
                  <a:pos x="T6" y="T7"/>
                </a:cxn>
                <a:cxn ang="T14">
                  <a:pos x="T8" y="T9"/>
                </a:cxn>
              </a:cxnLst>
              <a:rect l="T15" t="T16" r="T17" b="T18"/>
              <a:pathLst>
                <a:path w="243" h="499">
                  <a:moveTo>
                    <a:pt x="3" y="499"/>
                  </a:moveTo>
                  <a:lnTo>
                    <a:pt x="0" y="171"/>
                  </a:lnTo>
                  <a:lnTo>
                    <a:pt x="240" y="0"/>
                  </a:lnTo>
                  <a:lnTo>
                    <a:pt x="243" y="334"/>
                  </a:lnTo>
                  <a:lnTo>
                    <a:pt x="3" y="499"/>
                  </a:lnTo>
                  <a:close/>
                </a:path>
              </a:pathLst>
            </a:custGeom>
            <a:solidFill>
              <a:srgbClr val="543184"/>
            </a:solidFill>
            <a:ln w="9525">
              <a:solidFill>
                <a:schemeClr val="tx1"/>
              </a:solidFill>
              <a:round/>
              <a:headEnd/>
              <a:tailEnd/>
            </a:ln>
          </p:spPr>
          <p:txBody>
            <a:bodyPr wrap="none" anchor="ctr"/>
            <a:lstStyle/>
            <a:p>
              <a:endParaRPr lang="fr-FR"/>
            </a:p>
          </p:txBody>
        </p:sp>
        <p:grpSp>
          <p:nvGrpSpPr>
            <p:cNvPr id="8205" name="Group 195"/>
            <p:cNvGrpSpPr>
              <a:grpSpLocks/>
            </p:cNvGrpSpPr>
            <p:nvPr/>
          </p:nvGrpSpPr>
          <p:grpSpPr bwMode="auto">
            <a:xfrm>
              <a:off x="3615" y="2307"/>
              <a:ext cx="500" cy="672"/>
              <a:chOff x="3615" y="2307"/>
              <a:chExt cx="500" cy="672"/>
            </a:xfrm>
          </p:grpSpPr>
          <p:sp>
            <p:nvSpPr>
              <p:cNvPr id="8206" name="Line 181"/>
              <p:cNvSpPr>
                <a:spLocks noChangeShapeType="1"/>
              </p:cNvSpPr>
              <p:nvPr/>
            </p:nvSpPr>
            <p:spPr bwMode="auto">
              <a:xfrm rot="21457106" flipH="1">
                <a:off x="3856" y="2307"/>
                <a:ext cx="11" cy="67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8207" name="Line 182"/>
              <p:cNvSpPr>
                <a:spLocks noChangeShapeType="1"/>
              </p:cNvSpPr>
              <p:nvPr/>
            </p:nvSpPr>
            <p:spPr bwMode="auto">
              <a:xfrm rot="-36331" flipH="1" flipV="1">
                <a:off x="3615" y="2472"/>
                <a:ext cx="483" cy="3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8208" name="Line 183"/>
              <p:cNvSpPr>
                <a:spLocks noChangeShapeType="1"/>
              </p:cNvSpPr>
              <p:nvPr/>
            </p:nvSpPr>
            <p:spPr bwMode="auto">
              <a:xfrm flipV="1">
                <a:off x="3616" y="2467"/>
                <a:ext cx="499" cy="3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FR"/>
              </a:p>
            </p:txBody>
          </p:sp>
        </p:grpSp>
      </p:grpSp>
      <p:sp>
        <p:nvSpPr>
          <p:cNvPr id="120" name="ZoneTexte 119"/>
          <p:cNvSpPr txBox="1"/>
          <p:nvPr/>
        </p:nvSpPr>
        <p:spPr>
          <a:xfrm rot="20206520">
            <a:off x="2004551" y="2171995"/>
            <a:ext cx="5208477" cy="1107996"/>
          </a:xfrm>
          <a:prstGeom prst="rect">
            <a:avLst/>
          </a:prstGeom>
          <a:noFill/>
        </p:spPr>
        <p:txBody>
          <a:bodyPr wrap="none" rtlCol="0">
            <a:spAutoFit/>
          </a:bodyPr>
          <a:lstStyle/>
          <a:p>
            <a:r>
              <a:rPr lang="fr-FR" sz="6600" dirty="0" smtClean="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rPr>
              <a:t>H.KRARCHA</a:t>
            </a:r>
            <a:endParaRPr lang="fr-FR" sz="6600" dirty="0">
              <a:solidFill>
                <a:schemeClr val="accent1">
                  <a:lumMod val="40000"/>
                  <a:lumOff val="60000"/>
                </a:schemeClr>
              </a:solidFill>
              <a:effectLst>
                <a:outerShdw blurRad="38100" dist="38100" dir="2700000" algn="tl">
                  <a:srgbClr val="000000">
                    <a:alpha val="43137"/>
                  </a:srgbClr>
                </a:outerShdw>
              </a:effectLst>
              <a:latin typeface="Bradley Hand ITC" panose="03070402050302030203" pitchFamily="66" charset="0"/>
            </a:endParaRPr>
          </a:p>
        </p:txBody>
      </p:sp>
    </p:spTree>
    <p:extLst>
      <p:ext uri="{BB962C8B-B14F-4D97-AF65-F5344CB8AC3E}">
        <p14:creationId xmlns:p14="http://schemas.microsoft.com/office/powerpoint/2010/main" val="4320044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500" advClick="0" advTm="1000">
        <p15:prstTrans prst="fallOver"/>
      </p:transition>
    </mc:Choice>
    <mc:Fallback>
      <p:transition spd="slow" advClick="0" advTm="1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580">
                                            <p:txEl>
                                              <p:pRg st="0" end="0"/>
                                            </p:txEl>
                                          </p:spTgt>
                                        </p:tgtEl>
                                        <p:attrNameLst>
                                          <p:attrName>style.visibility</p:attrName>
                                        </p:attrNameLst>
                                      </p:cBhvr>
                                      <p:to>
                                        <p:strVal val="visible"/>
                                      </p:to>
                                    </p:set>
                                    <p:animEffect transition="in" filter="wipe(left)">
                                      <p:cBhvr>
                                        <p:cTn id="7" dur="500"/>
                                        <p:tgtEl>
                                          <p:spTgt spid="175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581">
                                            <p:txEl>
                                              <p:pRg st="0" end="0"/>
                                            </p:txEl>
                                          </p:spTgt>
                                        </p:tgtEl>
                                        <p:attrNameLst>
                                          <p:attrName>style.visibility</p:attrName>
                                        </p:attrNameLst>
                                      </p:cBhvr>
                                      <p:to>
                                        <p:strVal val="visible"/>
                                      </p:to>
                                    </p:set>
                                    <p:animEffect transition="in" filter="wipe(left)">
                                      <p:cBhvr>
                                        <p:cTn id="16" dur="500"/>
                                        <p:tgtEl>
                                          <p:spTgt spid="1758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7583">
                                            <p:txEl>
                                              <p:pRg st="0" end="0"/>
                                            </p:txEl>
                                          </p:spTgt>
                                        </p:tgtEl>
                                        <p:attrNameLst>
                                          <p:attrName>style.visibility</p:attrName>
                                        </p:attrNameLst>
                                      </p:cBhvr>
                                      <p:to>
                                        <p:strVal val="visible"/>
                                      </p:to>
                                    </p:set>
                                    <p:animEffect transition="in" filter="wipe(left)">
                                      <p:cBhvr>
                                        <p:cTn id="26" dur="500"/>
                                        <p:tgtEl>
                                          <p:spTgt spid="17583">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80" grpId="0" build="p" autoUpdateAnimBg="0"/>
      <p:bldP spid="17581" grpId="0" build="p" autoUpdateAnimBg="0"/>
      <p:bldP spid="17583" grpId="0" build="p" autoUpdateAnimBg="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607</Words>
  <Application>Microsoft Office PowerPoint</Application>
  <PresentationFormat>Grand écran</PresentationFormat>
  <Paragraphs>90</Paragraphs>
  <Slides>12</Slides>
  <Notes>6</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12</vt:i4>
      </vt:variant>
    </vt:vector>
  </HeadingPairs>
  <TitlesOfParts>
    <vt:vector size="25" baseType="lpstr">
      <vt:lpstr>ＭＳ Ｐゴシック</vt:lpstr>
      <vt:lpstr>Adobe Caslon Pro</vt:lpstr>
      <vt:lpstr>Algerian</vt:lpstr>
      <vt:lpstr>Arial</vt:lpstr>
      <vt:lpstr>Bradley Hand ITC</vt:lpstr>
      <vt:lpstr>Calibri</vt:lpstr>
      <vt:lpstr>Calibri Light</vt:lpstr>
      <vt:lpstr>Castellar</vt:lpstr>
      <vt:lpstr>Comic Sans MS</vt:lpstr>
      <vt:lpstr>Symbol</vt:lpstr>
      <vt:lpstr>Times</vt:lpstr>
      <vt:lpstr>Times New Roman</vt:lpstr>
      <vt:lpstr>Thème Office</vt:lpstr>
      <vt:lpstr>Ce cours est destiné aux étudiants licence Tectonique S6</vt:lpstr>
      <vt:lpstr>Cours Croissance et déformation des ménéraux</vt:lpstr>
      <vt:lpstr>Chapitre I</vt:lpstr>
      <vt:lpstr>LES ORIGINES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cours est destiné aux étudiants licence Tectonique S6</dc:title>
  <dc:creator>user</dc:creator>
  <cp:lastModifiedBy>user</cp:lastModifiedBy>
  <cp:revision>1</cp:revision>
  <dcterms:created xsi:type="dcterms:W3CDTF">2020-05-06T08:25:04Z</dcterms:created>
  <dcterms:modified xsi:type="dcterms:W3CDTF">2020-05-06T08:25:33Z</dcterms:modified>
</cp:coreProperties>
</file>