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61"/>
  </p:notesMasterIdLst>
  <p:sldIdLst>
    <p:sldId id="283" r:id="rId2"/>
    <p:sldId id="258" r:id="rId3"/>
    <p:sldId id="259" r:id="rId4"/>
    <p:sldId id="257" r:id="rId5"/>
    <p:sldId id="277" r:id="rId6"/>
    <p:sldId id="261" r:id="rId7"/>
    <p:sldId id="263" r:id="rId8"/>
    <p:sldId id="264" r:id="rId9"/>
    <p:sldId id="265" r:id="rId10"/>
    <p:sldId id="266" r:id="rId11"/>
    <p:sldId id="267" r:id="rId12"/>
    <p:sldId id="268" r:id="rId13"/>
    <p:sldId id="282" r:id="rId14"/>
    <p:sldId id="269" r:id="rId15"/>
    <p:sldId id="270" r:id="rId16"/>
    <p:sldId id="271" r:id="rId17"/>
    <p:sldId id="272" r:id="rId18"/>
    <p:sldId id="285" r:id="rId19"/>
    <p:sldId id="273" r:id="rId20"/>
    <p:sldId id="274" r:id="rId21"/>
    <p:sldId id="275" r:id="rId22"/>
    <p:sldId id="281" r:id="rId23"/>
    <p:sldId id="278" r:id="rId24"/>
    <p:sldId id="279" r:id="rId25"/>
    <p:sldId id="280" r:id="rId26"/>
    <p:sldId id="284" r:id="rId27"/>
    <p:sldId id="286" r:id="rId28"/>
    <p:sldId id="287" r:id="rId29"/>
    <p:sldId id="289" r:id="rId30"/>
    <p:sldId id="293" r:id="rId31"/>
    <p:sldId id="292" r:id="rId32"/>
    <p:sldId id="295" r:id="rId33"/>
    <p:sldId id="297" r:id="rId34"/>
    <p:sldId id="299" r:id="rId35"/>
    <p:sldId id="327" r:id="rId36"/>
    <p:sldId id="326" r:id="rId37"/>
    <p:sldId id="328" r:id="rId38"/>
    <p:sldId id="306" r:id="rId39"/>
    <p:sldId id="325" r:id="rId40"/>
    <p:sldId id="311" r:id="rId41"/>
    <p:sldId id="312" r:id="rId42"/>
    <p:sldId id="313" r:id="rId43"/>
    <p:sldId id="314" r:id="rId44"/>
    <p:sldId id="315" r:id="rId45"/>
    <p:sldId id="305" r:id="rId46"/>
    <p:sldId id="319" r:id="rId47"/>
    <p:sldId id="320" r:id="rId48"/>
    <p:sldId id="300" r:id="rId49"/>
    <p:sldId id="321" r:id="rId50"/>
    <p:sldId id="322" r:id="rId51"/>
    <p:sldId id="323" r:id="rId52"/>
    <p:sldId id="301" r:id="rId53"/>
    <p:sldId id="302" r:id="rId54"/>
    <p:sldId id="303" r:id="rId55"/>
    <p:sldId id="317" r:id="rId56"/>
    <p:sldId id="318" r:id="rId57"/>
    <p:sldId id="304" r:id="rId58"/>
    <p:sldId id="316" r:id="rId59"/>
    <p:sldId id="324"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6.jpe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590E4-3BD1-4BBE-82D8-CE4DC5103CC0}" type="datetimeFigureOut">
              <a:rPr lang="fr-FR" smtClean="0"/>
              <a:pPr/>
              <a:t>13/04/2021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4FBE9-5BD8-4F36-B9AB-EBC764B456FE}" type="slidenum">
              <a:rPr lang="fr-FR" smtClean="0"/>
              <a:pPr/>
              <a:t>‹N°›</a:t>
            </a:fld>
            <a:endParaRPr lang="fr-FR"/>
          </a:p>
        </p:txBody>
      </p:sp>
    </p:spTree>
    <p:extLst>
      <p:ext uri="{BB962C8B-B14F-4D97-AF65-F5344CB8AC3E}">
        <p14:creationId xmlns:p14="http://schemas.microsoft.com/office/powerpoint/2010/main" val="306551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Text Box 2"/>
          <p:cNvSpPr>
            <a:spLocks noGrp="1" noChangeArrowheads="1"/>
          </p:cNvSpPr>
          <p:nvPr>
            <p:ph type="body" idx="1"/>
          </p:nvPr>
        </p:nvSpPr>
        <p:spPr>
          <a:xfrm>
            <a:off x="685800" y="4343400"/>
            <a:ext cx="5486400" cy="4114800"/>
          </a:xfrm>
          <a:noFill/>
          <a:ln/>
        </p:spPr>
        <p:txBody>
          <a:bodyPr wrap="none" anchor="ctr"/>
          <a:lstStyle/>
          <a:p>
            <a:endParaRPr lang="fr-CA" altLang="fr-FR" smtClean="0">
              <a:latin typeface="Times New Roman" pitchFamily="18" charset="0"/>
            </a:endParaRPr>
          </a:p>
        </p:txBody>
      </p:sp>
    </p:spTree>
    <p:extLst>
      <p:ext uri="{BB962C8B-B14F-4D97-AF65-F5344CB8AC3E}">
        <p14:creationId xmlns:p14="http://schemas.microsoft.com/office/powerpoint/2010/main" val="361207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A2FC8-C748-4156-AC07-4D62C9CC7A88}" type="slidenum">
              <a:rPr lang="fr-FR"/>
              <a:pPr/>
              <a:t>14</a:t>
            </a:fld>
            <a:endParaRPr lang="fr-F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08693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55E62-2FF4-4E61-91DC-5771E3D2C713}" type="slidenum">
              <a:rPr lang="fr-FR"/>
              <a:pPr/>
              <a:t>15</a:t>
            </a:fld>
            <a:endParaRPr lang="fr-F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7175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8572A-6B7B-4161-81D4-65AF3D1C4866}" type="slidenum">
              <a:rPr lang="fr-FR"/>
              <a:pPr/>
              <a:t>16</a:t>
            </a:fld>
            <a:endParaRPr lang="fr-F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62414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1099E-C212-4C52-BC81-B7EDA7ED3D25}" type="slidenum">
              <a:rPr lang="fr-FR"/>
              <a:pPr/>
              <a:t>17</a:t>
            </a:fld>
            <a:endParaRPr lang="fr-F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6531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B61A9-0DFE-44EB-B390-44D4A18103F0}" type="slidenum">
              <a:rPr lang="fr-FR"/>
              <a:pPr/>
              <a:t>29</a:t>
            </a:fld>
            <a:endParaRPr lang="fr-F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67825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2B66E-94F7-4F65-AAFB-D3BFD708888A}" type="slidenum">
              <a:rPr lang="fr-FR"/>
              <a:pPr/>
              <a:t>30</a:t>
            </a:fld>
            <a:endParaRPr lang="fr-F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824480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852EA-E52A-4516-8D12-9440730E0B69}" type="slidenum">
              <a:rPr lang="fr-FR"/>
              <a:pPr/>
              <a:t>32</a:t>
            </a:fld>
            <a:endParaRPr lang="fr-F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5432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5A45F-102C-4B97-BA46-9AB5BCC86877}" type="slidenum">
              <a:rPr lang="fr-FR"/>
              <a:pPr/>
              <a:t>33</a:t>
            </a:fld>
            <a:endParaRPr lang="fr-F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56723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3AC2A-024F-4812-922C-8E2F82FC46D0}" type="slidenum">
              <a:rPr lang="fr-FR"/>
              <a:pPr/>
              <a:t>34</a:t>
            </a:fld>
            <a:endParaRPr lang="fr-F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6223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B4A10-DE72-4F17-8826-730A961F3A5D}" type="slidenum">
              <a:rPr lang="fr-FR"/>
              <a:pPr/>
              <a:t>48</a:t>
            </a:fld>
            <a:endParaRPr lang="fr-F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4088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95891-80AE-42C0-B554-544561934525}" type="slidenum">
              <a:rPr lang="fr-FR"/>
              <a:pPr/>
              <a:t>2</a:t>
            </a:fld>
            <a:endParaRPr lang="fr-F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55192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FF46E-AA41-4294-98FB-739727164805}" type="slidenum">
              <a:rPr lang="fr-FR"/>
              <a:pPr/>
              <a:t>52</a:t>
            </a:fld>
            <a:endParaRPr lang="fr-F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28420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113F8-A3DB-4BEE-9D4B-A17433088A86}" type="slidenum">
              <a:rPr lang="fr-FR"/>
              <a:pPr/>
              <a:t>53</a:t>
            </a:fld>
            <a:endParaRPr lang="fr-F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96619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AFB13-02D9-448C-A0D6-30B2E13D6214}" type="slidenum">
              <a:rPr lang="fr-FR"/>
              <a:pPr/>
              <a:t>54</a:t>
            </a:fld>
            <a:endParaRPr lang="fr-F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56382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D6DDC-BDD4-4ADD-8049-A5C4078BA99C}" type="slidenum">
              <a:rPr lang="fr-FR"/>
              <a:pPr/>
              <a:t>57</a:t>
            </a:fld>
            <a:endParaRPr lang="fr-F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64816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573C5-CE3F-492F-A784-07E323FECDA1}" type="slidenum">
              <a:rPr lang="fr-FR"/>
              <a:pPr/>
              <a:t>3</a:t>
            </a:fld>
            <a:endParaRPr lang="fr-F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2859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2291" name="Text Box 2"/>
          <p:cNvSpPr>
            <a:spLocks noGrp="1" noChangeArrowheads="1"/>
          </p:cNvSpPr>
          <p:nvPr>
            <p:ph type="body" idx="1"/>
          </p:nvPr>
        </p:nvSpPr>
        <p:spPr>
          <a:xfrm>
            <a:off x="685800" y="4343400"/>
            <a:ext cx="5486400" cy="4114800"/>
          </a:xfrm>
          <a:noFill/>
          <a:ln/>
        </p:spPr>
        <p:txBody>
          <a:bodyPr wrap="none" anchor="ctr"/>
          <a:lstStyle/>
          <a:p>
            <a:endParaRPr lang="fr-CA" altLang="fr-FR" smtClean="0">
              <a:latin typeface="Times New Roman" pitchFamily="18" charset="0"/>
            </a:endParaRPr>
          </a:p>
        </p:txBody>
      </p:sp>
    </p:spTree>
    <p:extLst>
      <p:ext uri="{BB962C8B-B14F-4D97-AF65-F5344CB8AC3E}">
        <p14:creationId xmlns:p14="http://schemas.microsoft.com/office/powerpoint/2010/main" val="168809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5779" name="Text Box 2"/>
          <p:cNvSpPr>
            <a:spLocks noGrp="1" noChangeArrowheads="1"/>
          </p:cNvSpPr>
          <p:nvPr>
            <p:ph type="body" idx="1"/>
          </p:nvPr>
        </p:nvSpPr>
        <p:spPr>
          <a:xfrm>
            <a:off x="685800" y="4343400"/>
            <a:ext cx="5486400" cy="4114800"/>
          </a:xfrm>
          <a:noFill/>
          <a:ln/>
        </p:spPr>
        <p:txBody>
          <a:bodyPr wrap="none" anchor="ctr"/>
          <a:lstStyle/>
          <a:p>
            <a:endParaRPr lang="fr-CA" altLang="fr-FR" smtClean="0">
              <a:latin typeface="Times New Roman" pitchFamily="18" charset="0"/>
            </a:endParaRPr>
          </a:p>
        </p:txBody>
      </p:sp>
    </p:spTree>
    <p:extLst>
      <p:ext uri="{BB962C8B-B14F-4D97-AF65-F5344CB8AC3E}">
        <p14:creationId xmlns:p14="http://schemas.microsoft.com/office/powerpoint/2010/main" val="417811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6803" name="Text Box 2"/>
          <p:cNvSpPr>
            <a:spLocks noGrp="1" noChangeArrowheads="1"/>
          </p:cNvSpPr>
          <p:nvPr>
            <p:ph type="body" idx="1"/>
          </p:nvPr>
        </p:nvSpPr>
        <p:spPr>
          <a:xfrm>
            <a:off x="685800" y="4343400"/>
            <a:ext cx="5486400" cy="4114800"/>
          </a:xfrm>
          <a:noFill/>
          <a:ln/>
        </p:spPr>
        <p:txBody>
          <a:bodyPr wrap="none" anchor="ctr"/>
          <a:lstStyle/>
          <a:p>
            <a:endParaRPr lang="fr-CA" altLang="fr-FR" smtClean="0">
              <a:latin typeface="Times New Roman" pitchFamily="18" charset="0"/>
            </a:endParaRPr>
          </a:p>
        </p:txBody>
      </p:sp>
    </p:spTree>
    <p:extLst>
      <p:ext uri="{BB962C8B-B14F-4D97-AF65-F5344CB8AC3E}">
        <p14:creationId xmlns:p14="http://schemas.microsoft.com/office/powerpoint/2010/main" val="157885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230C7-2F54-4423-9857-4E273E1C74AB}" type="slidenum">
              <a:rPr lang="fr-FR"/>
              <a:pPr/>
              <a:t>10</a:t>
            </a:fld>
            <a:endParaRPr lang="fr-F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16700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F05C2-8189-45EA-8089-C27B79C0FE2E}" type="slidenum">
              <a:rPr lang="fr-FR"/>
              <a:pPr/>
              <a:t>11</a:t>
            </a:fld>
            <a:endParaRPr lang="fr-F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5961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7929E-4669-433F-898B-05110A761401}" type="slidenum">
              <a:rPr lang="fr-FR"/>
              <a:pPr/>
              <a:t>12</a:t>
            </a:fld>
            <a:endParaRPr lang="fr-F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8013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3E7D36FF-3AE2-4B46-8A30-29BDD66D2A9E}" type="datetimeFigureOut">
              <a:rPr lang="fr-FR" smtClean="0"/>
              <a:pPr/>
              <a:t>13/04/2021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DDEEB90E-398F-495B-87EC-AD264E8CA16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EEB90E-398F-495B-87EC-AD264E8CA16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EEB90E-398F-495B-87EC-AD264E8CA16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D6ACFFB3-3FED-4FD5-B61C-11531FF70CD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EEB90E-398F-495B-87EC-AD264E8CA166}"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EEB90E-398F-495B-87EC-AD264E8CA166}"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DEEB90E-398F-495B-87EC-AD264E8CA166}"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DDEEB90E-398F-495B-87EC-AD264E8CA16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DDEEB90E-398F-495B-87EC-AD264E8CA166}"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E7D36FF-3AE2-4B46-8A30-29BDD66D2A9E}" type="datetimeFigureOut">
              <a:rPr lang="fr-FR" smtClean="0"/>
              <a:pPr/>
              <a:t>13/04/2021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DDEEB90E-398F-495B-87EC-AD264E8CA16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3E7D36FF-3AE2-4B46-8A30-29BDD66D2A9E}" type="datetimeFigureOut">
              <a:rPr lang="fr-FR" smtClean="0"/>
              <a:pPr/>
              <a:t>13/04/2021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DEEB90E-398F-495B-87EC-AD264E8CA16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3E7D36FF-3AE2-4B46-8A30-29BDD66D2A9E}" type="datetimeFigureOut">
              <a:rPr lang="fr-FR" smtClean="0"/>
              <a:pPr/>
              <a:t>13/04/2021</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DDEEB90E-398F-495B-87EC-AD264E8CA166}"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7D36FF-3AE2-4B46-8A30-29BDD66D2A9E}" type="datetimeFigureOut">
              <a:rPr lang="fr-FR" smtClean="0"/>
              <a:pPr/>
              <a:t>13/04/2021</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EEB90E-398F-495B-87EC-AD264E8CA16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slide" Target="slide4.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file:///L:\Sciences%20Bac%20Pro%2005-06\Applets_a_trier\Pression%20Hydrostatique%20dans%20les%20Liquides.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46.wmf"/><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8.jpeg"/><Relationship Id="rId5" Type="http://schemas.openxmlformats.org/officeDocument/2006/relationships/image" Target="../media/image49.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3462" y="2694437"/>
            <a:ext cx="7831138" cy="1503363"/>
            <a:chOff x="300" y="826"/>
            <a:chExt cx="4933" cy="947"/>
          </a:xfrm>
        </p:grpSpPr>
        <p:pic>
          <p:nvPicPr>
            <p:cNvPr id="4101" name="Picture 2"/>
            <p:cNvPicPr>
              <a:picLocks noChangeAspect="1" noChangeArrowheads="1"/>
            </p:cNvPicPr>
            <p:nvPr/>
          </p:nvPicPr>
          <p:blipFill>
            <a:blip r:embed="rId3"/>
            <a:srcRect/>
            <a:stretch>
              <a:fillRect/>
            </a:stretch>
          </p:blipFill>
          <p:spPr bwMode="auto">
            <a:xfrm>
              <a:off x="300" y="826"/>
              <a:ext cx="4934" cy="948"/>
            </a:xfrm>
            <a:prstGeom prst="rect">
              <a:avLst/>
            </a:prstGeom>
            <a:noFill/>
            <a:ln w="9525">
              <a:noFill/>
              <a:round/>
              <a:headEnd/>
              <a:tailEnd/>
            </a:ln>
          </p:spPr>
        </p:pic>
        <p:sp>
          <p:nvSpPr>
            <p:cNvPr id="4102" name="Text Box 3"/>
            <p:cNvSpPr txBox="1">
              <a:spLocks noChangeArrowheads="1"/>
            </p:cNvSpPr>
            <p:nvPr/>
          </p:nvSpPr>
          <p:spPr bwMode="auto">
            <a:xfrm>
              <a:off x="300" y="826"/>
              <a:ext cx="4934" cy="948"/>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fr-CA" altLang="fr-FR"/>
            </a:p>
          </p:txBody>
        </p:sp>
      </p:grpSp>
      <p:sp>
        <p:nvSpPr>
          <p:cNvPr id="4099" name="Text Box 4"/>
          <p:cNvSpPr txBox="1">
            <a:spLocks noChangeArrowheads="1"/>
          </p:cNvSpPr>
          <p:nvPr/>
        </p:nvSpPr>
        <p:spPr bwMode="auto">
          <a:xfrm>
            <a:off x="-324544" y="5085184"/>
            <a:ext cx="5330825" cy="1713819"/>
          </a:xfrm>
          <a:prstGeom prst="rect">
            <a:avLst/>
          </a:prstGeom>
          <a:noFill/>
          <a:ln w="9525">
            <a:noFill/>
            <a:round/>
            <a:headEnd/>
            <a:tailEnd/>
          </a:ln>
        </p:spPr>
        <p:txBody>
          <a:bodyPr lIns="45720" tIns="46800" rIns="45720" bIns="46800"/>
          <a:lstStyle/>
          <a:p>
            <a:pPr algn="ctr" eaLnBrk="1" hangingPunct="1">
              <a:spcBef>
                <a:spcPts val="1000"/>
              </a:spcBef>
              <a:buSzPct val="95000"/>
              <a:tabLst>
                <a:tab pos="639763" algn="l"/>
                <a:tab pos="1554163" algn="l"/>
                <a:tab pos="2468563" algn="l"/>
                <a:tab pos="3382963" algn="l"/>
                <a:tab pos="4297363" algn="l"/>
                <a:tab pos="5211763" algn="l"/>
                <a:tab pos="6126163" algn="l"/>
                <a:tab pos="7040563" algn="l"/>
                <a:tab pos="7954963" algn="l"/>
                <a:tab pos="8869363" algn="l"/>
                <a:tab pos="9783763" algn="l"/>
              </a:tabLst>
            </a:pPr>
            <a:r>
              <a:rPr lang="fr-CA" altLang="fr-FR" dirty="0" smtClean="0">
                <a:latin typeface="Castellar" panose="020A0402060406010301" pitchFamily="18" charset="0"/>
              </a:rPr>
              <a:t>H.KRARCHA</a:t>
            </a:r>
          </a:p>
          <a:p>
            <a:pPr algn="ctr" eaLnBrk="1" hangingPunct="1">
              <a:spcBef>
                <a:spcPts val="1000"/>
              </a:spcBef>
              <a:buSzPct val="95000"/>
              <a:tabLst>
                <a:tab pos="639763" algn="l"/>
                <a:tab pos="1554163" algn="l"/>
                <a:tab pos="2468563" algn="l"/>
                <a:tab pos="3382963" algn="l"/>
                <a:tab pos="4297363" algn="l"/>
                <a:tab pos="5211763" algn="l"/>
                <a:tab pos="6126163" algn="l"/>
                <a:tab pos="7040563" algn="l"/>
                <a:tab pos="7954963" algn="l"/>
                <a:tab pos="8869363" algn="l"/>
                <a:tab pos="9783763" algn="l"/>
              </a:tabLst>
            </a:pPr>
            <a:r>
              <a:rPr lang="fr-CA" altLang="fr-FR" dirty="0" smtClean="0">
                <a:latin typeface="Castellar" panose="020A0402060406010301" pitchFamily="18" charset="0"/>
              </a:rPr>
              <a:t>Département Géographie et  aménagement du territoire</a:t>
            </a:r>
            <a:endParaRPr lang="fr-CA" altLang="fr-FR" dirty="0">
              <a:latin typeface="Castellar" panose="020A0402060406010301" pitchFamily="18" charset="0"/>
            </a:endParaRPr>
          </a:p>
        </p:txBody>
      </p:sp>
      <p:pic>
        <p:nvPicPr>
          <p:cNvPr id="4100" name="Picture 5"/>
          <p:cNvPicPr>
            <a:picLocks noChangeAspect="1" noChangeArrowheads="1"/>
          </p:cNvPicPr>
          <p:nvPr/>
        </p:nvPicPr>
        <p:blipFill>
          <a:blip r:embed="rId4"/>
          <a:srcRect/>
          <a:stretch>
            <a:fillRect/>
          </a:stretch>
        </p:blipFill>
        <p:spPr bwMode="auto">
          <a:xfrm>
            <a:off x="5330825" y="2138363"/>
            <a:ext cx="2971800" cy="4152900"/>
          </a:xfrm>
          <a:prstGeom prst="rect">
            <a:avLst/>
          </a:prstGeom>
          <a:noFill/>
          <a:ln w="9525">
            <a:noFill/>
            <a:round/>
            <a:headEnd/>
            <a:tailEnd/>
          </a:ln>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60648"/>
            <a:ext cx="1296144" cy="1368152"/>
          </a:xfrm>
          <a:prstGeom prst="rect">
            <a:avLst/>
          </a:prstGeom>
        </p:spPr>
      </p:pic>
      <p:sp>
        <p:nvSpPr>
          <p:cNvPr id="8" name="Text Box 4"/>
          <p:cNvSpPr txBox="1">
            <a:spLocks noChangeArrowheads="1"/>
          </p:cNvSpPr>
          <p:nvPr/>
        </p:nvSpPr>
        <p:spPr bwMode="auto">
          <a:xfrm>
            <a:off x="1715541" y="424544"/>
            <a:ext cx="5330825" cy="1204255"/>
          </a:xfrm>
          <a:prstGeom prst="rect">
            <a:avLst/>
          </a:prstGeom>
          <a:noFill/>
          <a:ln w="9525">
            <a:noFill/>
            <a:round/>
            <a:headEnd/>
            <a:tailEnd/>
          </a:ln>
        </p:spPr>
        <p:txBody>
          <a:bodyPr lIns="45720" tIns="46800" rIns="45720" bIns="46800"/>
          <a:lstStyle/>
          <a:p>
            <a:pPr algn="ctr" eaLnBrk="1" hangingPunct="1">
              <a:spcBef>
                <a:spcPts val="1000"/>
              </a:spcBef>
              <a:buSzPct val="95000"/>
              <a:tabLst>
                <a:tab pos="639763" algn="l"/>
                <a:tab pos="1554163" algn="l"/>
                <a:tab pos="2468563" algn="l"/>
                <a:tab pos="3382963" algn="l"/>
                <a:tab pos="4297363" algn="l"/>
                <a:tab pos="5211763" algn="l"/>
                <a:tab pos="6126163" algn="l"/>
                <a:tab pos="7040563" algn="l"/>
                <a:tab pos="7954963" algn="l"/>
                <a:tab pos="8869363" algn="l"/>
                <a:tab pos="9783763" algn="l"/>
              </a:tabLst>
            </a:pPr>
            <a:r>
              <a:rPr lang="fr-CA" altLang="fr-FR" dirty="0" smtClean="0">
                <a:latin typeface="Castellar" panose="020A0402060406010301" pitchFamily="18" charset="0"/>
              </a:rPr>
              <a:t>Mécanique des fluides (MDF)</a:t>
            </a:r>
          </a:p>
          <a:p>
            <a:pPr algn="ctr" eaLnBrk="1" hangingPunct="1">
              <a:spcBef>
                <a:spcPts val="1000"/>
              </a:spcBef>
              <a:buSzPct val="95000"/>
              <a:tabLst>
                <a:tab pos="639763" algn="l"/>
                <a:tab pos="1554163" algn="l"/>
                <a:tab pos="2468563" algn="l"/>
                <a:tab pos="3382963" algn="l"/>
                <a:tab pos="4297363" algn="l"/>
                <a:tab pos="5211763" algn="l"/>
                <a:tab pos="6126163" algn="l"/>
                <a:tab pos="7040563" algn="l"/>
                <a:tab pos="7954963" algn="l"/>
                <a:tab pos="8869363" algn="l"/>
                <a:tab pos="9783763" algn="l"/>
              </a:tabLst>
            </a:pPr>
            <a:r>
              <a:rPr lang="fr-CA" altLang="fr-FR" dirty="0" smtClean="0">
                <a:latin typeface="Castellar" panose="020A0402060406010301" pitchFamily="18" charset="0"/>
              </a:rPr>
              <a:t>Licence GAT SII</a:t>
            </a:r>
            <a:endParaRPr lang="fr-CA" altLang="fr-FR" dirty="0">
              <a:latin typeface="Castellar" panose="020A0402060406010301"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2616422" cy="523220"/>
          </a:xfrm>
          <a:prstGeom prst="rect">
            <a:avLst/>
          </a:prstGeom>
          <a:noFill/>
          <a:ln w="9525">
            <a:noFill/>
            <a:miter lim="800000"/>
            <a:headEnd/>
            <a:tailEnd/>
          </a:ln>
          <a:effectLst/>
        </p:spPr>
        <p:txBody>
          <a:bodyPr wrap="none">
            <a:spAutoFit/>
          </a:bodyPr>
          <a:lstStyle/>
          <a:p>
            <a:pPr algn="ctr"/>
            <a:r>
              <a:rPr lang="fr-FR" sz="2800" b="1" dirty="0">
                <a:latin typeface="CommercialScriptTwo" pitchFamily="2" charset="0"/>
              </a:rPr>
              <a:t>b. </a:t>
            </a:r>
            <a:r>
              <a:rPr lang="fr-FR" sz="2800" b="1" u="sng" dirty="0">
                <a:latin typeface="CommercialScriptTwo" pitchFamily="2" charset="0"/>
              </a:rPr>
              <a:t>Calcul de la pression</a:t>
            </a:r>
          </a:p>
        </p:txBody>
      </p:sp>
      <p:sp>
        <p:nvSpPr>
          <p:cNvPr id="31748" name="Rectangle 4"/>
          <p:cNvSpPr>
            <a:spLocks noChangeArrowheads="1"/>
          </p:cNvSpPr>
          <p:nvPr/>
        </p:nvSpPr>
        <p:spPr bwMode="auto">
          <a:xfrm>
            <a:off x="285720" y="785794"/>
            <a:ext cx="1242649" cy="523220"/>
          </a:xfrm>
          <a:prstGeom prst="rect">
            <a:avLst/>
          </a:prstGeom>
          <a:noFill/>
          <a:ln w="9525">
            <a:noFill/>
            <a:miter lim="800000"/>
            <a:headEnd/>
            <a:tailEnd/>
          </a:ln>
          <a:effectLst/>
        </p:spPr>
        <p:txBody>
          <a:bodyPr wrap="none">
            <a:spAutoFit/>
          </a:bodyPr>
          <a:lstStyle/>
          <a:p>
            <a:pPr algn="ctr">
              <a:buFontTx/>
              <a:buChar char="•"/>
            </a:pPr>
            <a:r>
              <a:rPr lang="fr-FR" sz="2800" b="1" dirty="0">
                <a:cs typeface="Times New Roman" pitchFamily="18" charset="0"/>
              </a:rPr>
              <a:t> Soit </a:t>
            </a:r>
          </a:p>
        </p:txBody>
      </p:sp>
      <p:pic>
        <p:nvPicPr>
          <p:cNvPr id="31750" name="Picture 6"/>
          <p:cNvPicPr>
            <a:picLocks noChangeAspect="1" noChangeArrowheads="1"/>
          </p:cNvPicPr>
          <p:nvPr/>
        </p:nvPicPr>
        <p:blipFill>
          <a:blip r:embed="rId3"/>
          <a:srcRect/>
          <a:stretch>
            <a:fillRect/>
          </a:stretch>
        </p:blipFill>
        <p:spPr bwMode="auto">
          <a:xfrm>
            <a:off x="1428728" y="928670"/>
            <a:ext cx="371475" cy="457200"/>
          </a:xfrm>
          <a:prstGeom prst="rect">
            <a:avLst/>
          </a:prstGeom>
          <a:noFill/>
          <a:ln w="9525">
            <a:noFill/>
            <a:miter lim="800000"/>
            <a:headEnd/>
            <a:tailEnd/>
          </a:ln>
          <a:effectLst/>
        </p:spPr>
      </p:pic>
      <p:sp>
        <p:nvSpPr>
          <p:cNvPr id="31752" name="Text Box 8"/>
          <p:cNvSpPr txBox="1">
            <a:spLocks noChangeArrowheads="1"/>
          </p:cNvSpPr>
          <p:nvPr/>
        </p:nvSpPr>
        <p:spPr bwMode="auto">
          <a:xfrm>
            <a:off x="1714480" y="1000108"/>
            <a:ext cx="6577442" cy="954107"/>
          </a:xfrm>
          <a:prstGeom prst="rect">
            <a:avLst/>
          </a:prstGeom>
          <a:noFill/>
          <a:ln w="9525">
            <a:noFill/>
            <a:miter lim="800000"/>
            <a:headEnd/>
            <a:tailEnd/>
          </a:ln>
          <a:effectLst/>
        </p:spPr>
        <p:txBody>
          <a:bodyPr wrap="none">
            <a:spAutoFit/>
          </a:bodyPr>
          <a:lstStyle/>
          <a:p>
            <a:r>
              <a:rPr lang="fr-FR" sz="2800" b="1" dirty="0">
                <a:cs typeface="Times New Roman" pitchFamily="18" charset="0"/>
              </a:rPr>
              <a:t>une force s’exerçant uniformément sur </a:t>
            </a:r>
            <a:endParaRPr lang="fr-FR" sz="2800" b="1" dirty="0" smtClean="0">
              <a:cs typeface="Times New Roman" pitchFamily="18" charset="0"/>
            </a:endParaRPr>
          </a:p>
          <a:p>
            <a:r>
              <a:rPr lang="fr-FR" sz="2800" b="1" dirty="0" smtClean="0">
                <a:cs typeface="Times New Roman" pitchFamily="18" charset="0"/>
              </a:rPr>
              <a:t>une </a:t>
            </a:r>
            <a:r>
              <a:rPr lang="fr-FR" sz="2800" b="1" dirty="0">
                <a:cs typeface="Times New Roman" pitchFamily="18" charset="0"/>
              </a:rPr>
              <a:t>surface plane </a:t>
            </a:r>
          </a:p>
        </p:txBody>
      </p:sp>
      <p:sp>
        <p:nvSpPr>
          <p:cNvPr id="31753" name="Rectangle 9"/>
          <p:cNvSpPr>
            <a:spLocks noChangeArrowheads="1"/>
          </p:cNvSpPr>
          <p:nvPr/>
        </p:nvSpPr>
        <p:spPr bwMode="auto">
          <a:xfrm>
            <a:off x="685800" y="2209800"/>
            <a:ext cx="6498895" cy="523220"/>
          </a:xfrm>
          <a:prstGeom prst="rect">
            <a:avLst/>
          </a:prstGeom>
          <a:noFill/>
          <a:ln w="9525">
            <a:noFill/>
            <a:miter lim="800000"/>
            <a:headEnd/>
            <a:tailEnd/>
          </a:ln>
          <a:effectLst/>
        </p:spPr>
        <p:txBody>
          <a:bodyPr wrap="none">
            <a:spAutoFit/>
          </a:bodyPr>
          <a:lstStyle/>
          <a:p>
            <a:pPr algn="ctr"/>
            <a:r>
              <a:rPr lang="fr-FR" sz="2800" b="1">
                <a:cs typeface="Times New Roman" pitchFamily="18" charset="0"/>
              </a:rPr>
              <a:t>et perpendiculairement à cette surface</a:t>
            </a:r>
            <a:r>
              <a:rPr lang="fr-FR" sz="2800" b="1"/>
              <a:t> </a:t>
            </a:r>
          </a:p>
        </p:txBody>
      </p:sp>
      <p:sp>
        <p:nvSpPr>
          <p:cNvPr id="31754" name="Text Box 10"/>
          <p:cNvSpPr txBox="1">
            <a:spLocks noChangeArrowheads="1"/>
          </p:cNvSpPr>
          <p:nvPr/>
        </p:nvSpPr>
        <p:spPr bwMode="auto">
          <a:xfrm>
            <a:off x="496888" y="2784475"/>
            <a:ext cx="6957354" cy="523220"/>
          </a:xfrm>
          <a:prstGeom prst="rect">
            <a:avLst/>
          </a:prstGeom>
          <a:noFill/>
          <a:ln w="9525">
            <a:noFill/>
            <a:miter lim="800000"/>
            <a:headEnd/>
            <a:tailEnd/>
          </a:ln>
          <a:effectLst/>
        </p:spPr>
        <p:txBody>
          <a:bodyPr wrap="none">
            <a:spAutoFit/>
          </a:bodyPr>
          <a:lstStyle/>
          <a:p>
            <a:pPr algn="ctr">
              <a:buFontTx/>
              <a:buChar char="•"/>
            </a:pPr>
            <a:r>
              <a:rPr lang="fr-FR" sz="2800" b="1">
                <a:cs typeface="Times New Roman" pitchFamily="18" charset="0"/>
              </a:rPr>
              <a:t>S est la surface sur laquelle agit la force </a:t>
            </a:r>
          </a:p>
        </p:txBody>
      </p:sp>
      <p:pic>
        <p:nvPicPr>
          <p:cNvPr id="31755" name="Picture 11"/>
          <p:cNvPicPr>
            <a:picLocks noChangeAspect="1" noChangeArrowheads="1"/>
          </p:cNvPicPr>
          <p:nvPr/>
        </p:nvPicPr>
        <p:blipFill>
          <a:blip r:embed="rId3"/>
          <a:srcRect/>
          <a:stretch>
            <a:fillRect/>
          </a:stretch>
        </p:blipFill>
        <p:spPr bwMode="auto">
          <a:xfrm>
            <a:off x="5724525" y="2819400"/>
            <a:ext cx="371475" cy="457200"/>
          </a:xfrm>
          <a:prstGeom prst="rect">
            <a:avLst/>
          </a:prstGeom>
          <a:noFill/>
          <a:ln w="9525">
            <a:noFill/>
            <a:miter lim="800000"/>
            <a:headEnd/>
            <a:tailEnd/>
          </a:ln>
          <a:effectLst/>
        </p:spPr>
      </p:pic>
      <p:sp>
        <p:nvSpPr>
          <p:cNvPr id="31756" name="Text Box 12"/>
          <p:cNvSpPr txBox="1">
            <a:spLocks noChangeArrowheads="1"/>
          </p:cNvSpPr>
          <p:nvPr/>
        </p:nvSpPr>
        <p:spPr bwMode="auto">
          <a:xfrm>
            <a:off x="822325" y="3775075"/>
            <a:ext cx="6582251" cy="523220"/>
          </a:xfrm>
          <a:prstGeom prst="rect">
            <a:avLst/>
          </a:prstGeom>
          <a:noFill/>
          <a:ln w="9525">
            <a:noFill/>
            <a:miter lim="800000"/>
            <a:headEnd/>
            <a:tailEnd/>
          </a:ln>
          <a:effectLst/>
        </p:spPr>
        <p:txBody>
          <a:bodyPr wrap="none">
            <a:spAutoFit/>
          </a:bodyPr>
          <a:lstStyle/>
          <a:p>
            <a:r>
              <a:rPr lang="fr-FR" sz="2800" b="1">
                <a:cs typeface="Times New Roman" pitchFamily="18" charset="0"/>
              </a:rPr>
              <a:t>La pression est donnée par la relation : </a:t>
            </a:r>
          </a:p>
        </p:txBody>
      </p:sp>
      <p:pic>
        <p:nvPicPr>
          <p:cNvPr id="31757" name="Picture 13"/>
          <p:cNvPicPr>
            <a:picLocks noChangeAspect="1" noChangeArrowheads="1"/>
          </p:cNvPicPr>
          <p:nvPr/>
        </p:nvPicPr>
        <p:blipFill>
          <a:blip r:embed="rId4"/>
          <a:srcRect/>
          <a:stretch>
            <a:fillRect/>
          </a:stretch>
        </p:blipFill>
        <p:spPr bwMode="auto">
          <a:xfrm>
            <a:off x="1066800" y="4495800"/>
            <a:ext cx="2286000" cy="1295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57150">
            <a:solidFill>
              <a:srgbClr val="3399FF"/>
            </a:solidFill>
            <a:miter lim="800000"/>
            <a:headEnd/>
            <a:tailEnd/>
          </a:ln>
          <a:effectLst/>
        </p:spPr>
      </p:pic>
      <p:sp>
        <p:nvSpPr>
          <p:cNvPr id="31758" name="Text Box 14"/>
          <p:cNvSpPr txBox="1">
            <a:spLocks noChangeArrowheads="1"/>
          </p:cNvSpPr>
          <p:nvPr/>
        </p:nvSpPr>
        <p:spPr bwMode="auto">
          <a:xfrm>
            <a:off x="3810000" y="4419600"/>
            <a:ext cx="3214341" cy="1384995"/>
          </a:xfrm>
          <a:prstGeom prst="rect">
            <a:avLst/>
          </a:prstGeom>
          <a:noFill/>
          <a:ln w="9525">
            <a:noFill/>
            <a:miter lim="800000"/>
            <a:headEnd/>
            <a:tailEnd/>
          </a:ln>
          <a:effectLst/>
        </p:spPr>
        <p:txBody>
          <a:bodyPr wrap="none">
            <a:spAutoFit/>
          </a:bodyPr>
          <a:lstStyle/>
          <a:p>
            <a:r>
              <a:rPr lang="fr-FR" sz="2800" b="1"/>
              <a:t>p: en pascals</a:t>
            </a:r>
          </a:p>
          <a:p>
            <a:r>
              <a:rPr lang="fr-FR" sz="2800" b="1"/>
              <a:t>F; en Newtons</a:t>
            </a:r>
          </a:p>
          <a:p>
            <a:r>
              <a:rPr lang="fr-FR" sz="2800" b="1"/>
              <a:t>S: en mètres carrés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0-#ppt_w/2"/>
                                          </p:val>
                                        </p:tav>
                                        <p:tav tm="100000">
                                          <p:val>
                                            <p:strVal val="#ppt_x"/>
                                          </p:val>
                                        </p:tav>
                                      </p:tavLst>
                                    </p:anim>
                                    <p:anim calcmode="lin" valueType="num">
                                      <p:cBhvr additive="base">
                                        <p:cTn id="14" dur="500" fill="hold"/>
                                        <p:tgtEl>
                                          <p:spTgt spid="31748"/>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500" fill="hold"/>
                                        <p:tgtEl>
                                          <p:spTgt spid="31750"/>
                                        </p:tgtEl>
                                        <p:attrNameLst>
                                          <p:attrName>ppt_x</p:attrName>
                                        </p:attrNameLst>
                                      </p:cBhvr>
                                      <p:tavLst>
                                        <p:tav tm="0">
                                          <p:val>
                                            <p:strVal val="0-#ppt_w/2"/>
                                          </p:val>
                                        </p:tav>
                                        <p:tav tm="100000">
                                          <p:val>
                                            <p:strVal val="#ppt_x"/>
                                          </p:val>
                                        </p:tav>
                                      </p:tavLst>
                                    </p:anim>
                                    <p:anim calcmode="lin" valueType="num">
                                      <p:cBhvr additive="base">
                                        <p:cTn id="19"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1752"/>
                                        </p:tgtEl>
                                        <p:attrNameLst>
                                          <p:attrName>style.visibility</p:attrName>
                                        </p:attrNameLst>
                                      </p:cBhvr>
                                      <p:to>
                                        <p:strVal val="visible"/>
                                      </p:to>
                                    </p:set>
                                    <p:anim calcmode="lin" valueType="num">
                                      <p:cBhvr additive="base">
                                        <p:cTn id="24" dur="500" fill="hold"/>
                                        <p:tgtEl>
                                          <p:spTgt spid="31752"/>
                                        </p:tgtEl>
                                        <p:attrNameLst>
                                          <p:attrName>ppt_x</p:attrName>
                                        </p:attrNameLst>
                                      </p:cBhvr>
                                      <p:tavLst>
                                        <p:tav tm="0">
                                          <p:val>
                                            <p:strVal val="0-#ppt_w/2"/>
                                          </p:val>
                                        </p:tav>
                                        <p:tav tm="100000">
                                          <p:val>
                                            <p:strVal val="#ppt_x"/>
                                          </p:val>
                                        </p:tav>
                                      </p:tavLst>
                                    </p:anim>
                                    <p:anim calcmode="lin" valueType="num">
                                      <p:cBhvr additive="base">
                                        <p:cTn id="25" dur="500" fill="hold"/>
                                        <p:tgtEl>
                                          <p:spTgt spid="3175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31753"/>
                                        </p:tgtEl>
                                        <p:attrNameLst>
                                          <p:attrName>style.visibility</p:attrName>
                                        </p:attrNameLst>
                                      </p:cBhvr>
                                      <p:to>
                                        <p:strVal val="visible"/>
                                      </p:to>
                                    </p:set>
                                    <p:anim calcmode="lin" valueType="num">
                                      <p:cBhvr additive="base">
                                        <p:cTn id="29" dur="500" fill="hold"/>
                                        <p:tgtEl>
                                          <p:spTgt spid="31753"/>
                                        </p:tgtEl>
                                        <p:attrNameLst>
                                          <p:attrName>ppt_x</p:attrName>
                                        </p:attrNameLst>
                                      </p:cBhvr>
                                      <p:tavLst>
                                        <p:tav tm="0">
                                          <p:val>
                                            <p:strVal val="0-#ppt_w/2"/>
                                          </p:val>
                                        </p:tav>
                                        <p:tav tm="100000">
                                          <p:val>
                                            <p:strVal val="#ppt_x"/>
                                          </p:val>
                                        </p:tav>
                                      </p:tavLst>
                                    </p:anim>
                                    <p:anim calcmode="lin" valueType="num">
                                      <p:cBhvr additive="base">
                                        <p:cTn id="30" dur="500" fill="hold"/>
                                        <p:tgtEl>
                                          <p:spTgt spid="3175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1754"/>
                                        </p:tgtEl>
                                        <p:attrNameLst>
                                          <p:attrName>style.visibility</p:attrName>
                                        </p:attrNameLst>
                                      </p:cBhvr>
                                      <p:to>
                                        <p:strVal val="visible"/>
                                      </p:to>
                                    </p:set>
                                    <p:anim calcmode="lin" valueType="num">
                                      <p:cBhvr additive="base">
                                        <p:cTn id="35" dur="500" fill="hold"/>
                                        <p:tgtEl>
                                          <p:spTgt spid="31754"/>
                                        </p:tgtEl>
                                        <p:attrNameLst>
                                          <p:attrName>ppt_x</p:attrName>
                                        </p:attrNameLst>
                                      </p:cBhvr>
                                      <p:tavLst>
                                        <p:tav tm="0">
                                          <p:val>
                                            <p:strVal val="0-#ppt_w/2"/>
                                          </p:val>
                                        </p:tav>
                                        <p:tav tm="100000">
                                          <p:val>
                                            <p:strVal val="#ppt_x"/>
                                          </p:val>
                                        </p:tav>
                                      </p:tavLst>
                                    </p:anim>
                                    <p:anim calcmode="lin" valueType="num">
                                      <p:cBhvr additive="base">
                                        <p:cTn id="36" dur="500" fill="hold"/>
                                        <p:tgtEl>
                                          <p:spTgt spid="3175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31755"/>
                                        </p:tgtEl>
                                        <p:attrNameLst>
                                          <p:attrName>style.visibility</p:attrName>
                                        </p:attrNameLst>
                                      </p:cBhvr>
                                      <p:to>
                                        <p:strVal val="visible"/>
                                      </p:to>
                                    </p:set>
                                    <p:anim calcmode="lin" valueType="num">
                                      <p:cBhvr additive="base">
                                        <p:cTn id="40" dur="500" fill="hold"/>
                                        <p:tgtEl>
                                          <p:spTgt spid="31755"/>
                                        </p:tgtEl>
                                        <p:attrNameLst>
                                          <p:attrName>ppt_x</p:attrName>
                                        </p:attrNameLst>
                                      </p:cBhvr>
                                      <p:tavLst>
                                        <p:tav tm="0">
                                          <p:val>
                                            <p:strVal val="0-#ppt_w/2"/>
                                          </p:val>
                                        </p:tav>
                                        <p:tav tm="100000">
                                          <p:val>
                                            <p:strVal val="#ppt_x"/>
                                          </p:val>
                                        </p:tav>
                                      </p:tavLst>
                                    </p:anim>
                                    <p:anim calcmode="lin" valueType="num">
                                      <p:cBhvr additive="base">
                                        <p:cTn id="41" dur="500" fill="hold"/>
                                        <p:tgtEl>
                                          <p:spTgt spid="3175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1756"/>
                                        </p:tgtEl>
                                        <p:attrNameLst>
                                          <p:attrName>style.visibility</p:attrName>
                                        </p:attrNameLst>
                                      </p:cBhvr>
                                      <p:to>
                                        <p:strVal val="visible"/>
                                      </p:to>
                                    </p:set>
                                    <p:anim calcmode="lin" valueType="num">
                                      <p:cBhvr additive="base">
                                        <p:cTn id="46" dur="500" fill="hold"/>
                                        <p:tgtEl>
                                          <p:spTgt spid="31756"/>
                                        </p:tgtEl>
                                        <p:attrNameLst>
                                          <p:attrName>ppt_x</p:attrName>
                                        </p:attrNameLst>
                                      </p:cBhvr>
                                      <p:tavLst>
                                        <p:tav tm="0">
                                          <p:val>
                                            <p:strVal val="0-#ppt_w/2"/>
                                          </p:val>
                                        </p:tav>
                                        <p:tav tm="100000">
                                          <p:val>
                                            <p:strVal val="#ppt_x"/>
                                          </p:val>
                                        </p:tav>
                                      </p:tavLst>
                                    </p:anim>
                                    <p:anim calcmode="lin" valueType="num">
                                      <p:cBhvr additive="base">
                                        <p:cTn id="47" dur="500" fill="hold"/>
                                        <p:tgtEl>
                                          <p:spTgt spid="3175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31757"/>
                                        </p:tgtEl>
                                        <p:attrNameLst>
                                          <p:attrName>style.visibility</p:attrName>
                                        </p:attrNameLst>
                                      </p:cBhvr>
                                      <p:to>
                                        <p:strVal val="visible"/>
                                      </p:to>
                                    </p:set>
                                    <p:anim calcmode="lin" valueType="num">
                                      <p:cBhvr>
                                        <p:cTn id="52" dur="500" fill="hold"/>
                                        <p:tgtEl>
                                          <p:spTgt spid="31757"/>
                                        </p:tgtEl>
                                        <p:attrNameLst>
                                          <p:attrName>ppt_w</p:attrName>
                                        </p:attrNameLst>
                                      </p:cBhvr>
                                      <p:tavLst>
                                        <p:tav tm="0">
                                          <p:val>
                                            <p:fltVal val="0"/>
                                          </p:val>
                                        </p:tav>
                                        <p:tav tm="100000">
                                          <p:val>
                                            <p:strVal val="#ppt_w"/>
                                          </p:val>
                                        </p:tav>
                                      </p:tavLst>
                                    </p:anim>
                                    <p:anim calcmode="lin" valueType="num">
                                      <p:cBhvr>
                                        <p:cTn id="53" dur="500" fill="hold"/>
                                        <p:tgtEl>
                                          <p:spTgt spid="31757"/>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31758"/>
                                        </p:tgtEl>
                                        <p:attrNameLst>
                                          <p:attrName>style.visibility</p:attrName>
                                        </p:attrNameLst>
                                      </p:cBhvr>
                                      <p:to>
                                        <p:strVal val="visible"/>
                                      </p:to>
                                    </p:set>
                                    <p:anim calcmode="lin" valueType="num">
                                      <p:cBhvr additive="base">
                                        <p:cTn id="57" dur="500" fill="hold"/>
                                        <p:tgtEl>
                                          <p:spTgt spid="31758"/>
                                        </p:tgtEl>
                                        <p:attrNameLst>
                                          <p:attrName>ppt_x</p:attrName>
                                        </p:attrNameLst>
                                      </p:cBhvr>
                                      <p:tavLst>
                                        <p:tav tm="0">
                                          <p:val>
                                            <p:strVal val="0-#ppt_w/2"/>
                                          </p:val>
                                        </p:tav>
                                        <p:tav tm="100000">
                                          <p:val>
                                            <p:strVal val="#ppt_x"/>
                                          </p:val>
                                        </p:tav>
                                      </p:tavLst>
                                    </p:anim>
                                    <p:anim calcmode="lin" valueType="num">
                                      <p:cBhvr additive="base">
                                        <p:cTn id="58" dur="500" fill="hold"/>
                                        <p:tgtEl>
                                          <p:spTgt spid="31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8" grpId="0" autoUpdateAnimBg="0"/>
      <p:bldP spid="31752" grpId="0" autoUpdateAnimBg="0"/>
      <p:bldP spid="31753" grpId="0" autoUpdateAnimBg="0"/>
      <p:bldP spid="31754" grpId="0" autoUpdateAnimBg="0"/>
      <p:bldP spid="31756" grpId="0" autoUpdateAnimBg="0"/>
      <p:bldP spid="3175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81000" y="609600"/>
            <a:ext cx="8275638" cy="879475"/>
          </a:xfrm>
          <a:prstGeom prst="rect">
            <a:avLst/>
          </a:prstGeom>
          <a:noFill/>
          <a:ln w="57150" cmpd="thinThick">
            <a:solidFill>
              <a:srgbClr val="00FF00"/>
            </a:solidFill>
            <a:miter lim="800000"/>
            <a:headEnd/>
            <a:tailEnd/>
          </a:ln>
          <a:effectLst/>
        </p:spPr>
        <p:txBody>
          <a:bodyPr wrap="none">
            <a:spAutoFit/>
          </a:bodyPr>
          <a:lstStyle/>
          <a:p>
            <a:r>
              <a:rPr lang="fr-FR" b="1">
                <a:latin typeface="Times-Bold" charset="0"/>
                <a:cs typeface="Times New Roman" pitchFamily="18" charset="0"/>
              </a:rPr>
              <a:t>La pression est égale au quotient de la valeur F</a:t>
            </a:r>
          </a:p>
          <a:p>
            <a:r>
              <a:rPr lang="fr-FR" b="1">
                <a:latin typeface="Times-Bold" charset="0"/>
                <a:cs typeface="Times New Roman" pitchFamily="18" charset="0"/>
              </a:rPr>
              <a:t> de la force pressante par l'aire S de la surface pressée.</a:t>
            </a:r>
            <a:endParaRPr lang="fr-FR"/>
          </a:p>
        </p:txBody>
      </p:sp>
      <p:sp>
        <p:nvSpPr>
          <p:cNvPr id="32772" name="Text Box 4"/>
          <p:cNvSpPr txBox="1">
            <a:spLocks noChangeArrowheads="1"/>
          </p:cNvSpPr>
          <p:nvPr/>
        </p:nvSpPr>
        <p:spPr bwMode="auto">
          <a:xfrm>
            <a:off x="120650" y="2133600"/>
            <a:ext cx="1250950" cy="457200"/>
          </a:xfrm>
          <a:prstGeom prst="rect">
            <a:avLst/>
          </a:prstGeom>
          <a:noFill/>
          <a:ln w="9525">
            <a:noFill/>
            <a:miter lim="800000"/>
            <a:headEnd/>
            <a:tailEnd/>
          </a:ln>
          <a:effectLst/>
        </p:spPr>
        <p:txBody>
          <a:bodyPr wrap="none">
            <a:spAutoFit/>
          </a:bodyPr>
          <a:lstStyle/>
          <a:p>
            <a:pPr algn="ctr"/>
            <a:r>
              <a:rPr lang="fr-FR" b="1" i="1" u="sng">
                <a:cs typeface="Times New Roman" pitchFamily="18" charset="0"/>
              </a:rPr>
              <a:t>Unités :</a:t>
            </a:r>
            <a:r>
              <a:rPr lang="fr-FR">
                <a:cs typeface="Times New Roman" pitchFamily="18" charset="0"/>
              </a:rPr>
              <a:t> </a:t>
            </a:r>
            <a:endParaRPr lang="fr-FR"/>
          </a:p>
        </p:txBody>
      </p:sp>
      <p:sp>
        <p:nvSpPr>
          <p:cNvPr id="32773" name="Text Box 5"/>
          <p:cNvSpPr txBox="1">
            <a:spLocks noChangeArrowheads="1"/>
          </p:cNvSpPr>
          <p:nvPr/>
        </p:nvSpPr>
        <p:spPr bwMode="auto">
          <a:xfrm>
            <a:off x="319088" y="2632075"/>
            <a:ext cx="7986712" cy="457200"/>
          </a:xfrm>
          <a:prstGeom prst="rect">
            <a:avLst/>
          </a:prstGeom>
          <a:noFill/>
          <a:ln w="9525">
            <a:noFill/>
            <a:miter lim="800000"/>
            <a:headEnd/>
            <a:tailEnd/>
          </a:ln>
          <a:effectLst/>
        </p:spPr>
        <p:txBody>
          <a:bodyPr wrap="none">
            <a:spAutoFit/>
          </a:bodyPr>
          <a:lstStyle/>
          <a:p>
            <a:r>
              <a:rPr lang="fr-FR">
                <a:cs typeface="Times New Roman" pitchFamily="18" charset="0"/>
              </a:rPr>
              <a:t>-    Le pascal est l’unité du système international de la pression. </a:t>
            </a:r>
            <a:endParaRPr lang="fr-FR"/>
          </a:p>
        </p:txBody>
      </p:sp>
      <p:sp>
        <p:nvSpPr>
          <p:cNvPr id="32774" name="Rectangle 6"/>
          <p:cNvSpPr>
            <a:spLocks noChangeArrowheads="1"/>
          </p:cNvSpPr>
          <p:nvPr/>
        </p:nvSpPr>
        <p:spPr bwMode="auto">
          <a:xfrm>
            <a:off x="533400" y="3200400"/>
            <a:ext cx="1866900" cy="457200"/>
          </a:xfrm>
          <a:prstGeom prst="rect">
            <a:avLst/>
          </a:prstGeom>
          <a:noFill/>
          <a:ln w="9525">
            <a:noFill/>
            <a:miter lim="800000"/>
            <a:headEnd/>
            <a:tailEnd/>
          </a:ln>
          <a:effectLst/>
        </p:spPr>
        <p:txBody>
          <a:bodyPr wrap="none">
            <a:spAutoFit/>
          </a:bodyPr>
          <a:lstStyle/>
          <a:p>
            <a:pPr algn="ctr"/>
            <a:r>
              <a:rPr lang="fr-FR">
                <a:cs typeface="Times New Roman" pitchFamily="18" charset="0"/>
              </a:rPr>
              <a:t>On le note </a:t>
            </a:r>
            <a:r>
              <a:rPr lang="fr-FR" b="1" i="1">
                <a:cs typeface="Times New Roman" pitchFamily="18" charset="0"/>
              </a:rPr>
              <a:t>Pa</a:t>
            </a:r>
          </a:p>
        </p:txBody>
      </p:sp>
      <p:sp>
        <p:nvSpPr>
          <p:cNvPr id="32775" name="Text Box 7"/>
          <p:cNvSpPr txBox="1">
            <a:spLocks noChangeArrowheads="1"/>
          </p:cNvSpPr>
          <p:nvPr/>
        </p:nvSpPr>
        <p:spPr bwMode="auto">
          <a:xfrm>
            <a:off x="76200" y="3775075"/>
            <a:ext cx="9056688" cy="457200"/>
          </a:xfrm>
          <a:prstGeom prst="rect">
            <a:avLst/>
          </a:prstGeom>
          <a:noFill/>
          <a:ln w="9525">
            <a:noFill/>
            <a:miter lim="800000"/>
            <a:headEnd/>
            <a:tailEnd/>
          </a:ln>
          <a:effectLst/>
        </p:spPr>
        <p:txBody>
          <a:bodyPr wrap="none">
            <a:spAutoFit/>
          </a:bodyPr>
          <a:lstStyle/>
          <a:p>
            <a:r>
              <a:rPr lang="fr-FR" b="1" i="1">
                <a:cs typeface="Times New Roman" pitchFamily="18" charset="0"/>
              </a:rPr>
              <a:t>1 Pa</a:t>
            </a:r>
            <a:r>
              <a:rPr lang="fr-FR">
                <a:cs typeface="Times New Roman" pitchFamily="18" charset="0"/>
              </a:rPr>
              <a:t> est la pression exercée par une force de 1 N sur une surface de </a:t>
            </a:r>
            <a:r>
              <a:rPr lang="fr-FR" b="1" i="1">
                <a:cs typeface="Times New Roman" pitchFamily="18" charset="0"/>
              </a:rPr>
              <a:t>1 m</a:t>
            </a:r>
            <a:r>
              <a:rPr lang="fr-FR" b="1" i="1" baseline="30000">
                <a:cs typeface="Times New Roman" pitchFamily="18" charset="0"/>
              </a:rPr>
              <a:t>2</a:t>
            </a:r>
            <a:endParaRPr lang="fr-FR"/>
          </a:p>
        </p:txBody>
      </p:sp>
      <p:pic>
        <p:nvPicPr>
          <p:cNvPr id="32778" name="Picture 10" descr="Marbre vert"/>
          <p:cNvPicPr>
            <a:picLocks noChangeAspect="1" noChangeArrowheads="1"/>
          </p:cNvPicPr>
          <p:nvPr/>
        </p:nvPicPr>
        <p:blipFill>
          <a:blip r:embed="rId3"/>
          <a:srcRect/>
          <a:stretch>
            <a:fillRect/>
          </a:stretch>
        </p:blipFill>
        <p:spPr bwMode="auto">
          <a:xfrm>
            <a:off x="2438400" y="4495800"/>
            <a:ext cx="4648200" cy="1860550"/>
          </a:xfrm>
          <a:prstGeom prst="rect">
            <a:avLst/>
          </a:prstGeom>
          <a:blipFill dpi="0" rotWithShape="0">
            <a:blip r:embed="rId4"/>
            <a:srcRect/>
            <a:tile tx="0" ty="0" sx="100000" sy="100000" flip="none" algn="tl"/>
          </a:blipFill>
          <a:ln w="76200" cmpd="tri">
            <a:solidFill>
              <a:srgbClr val="3399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0-#ppt_w/2"/>
                                          </p:val>
                                        </p:tav>
                                        <p:tav tm="100000">
                                          <p:val>
                                            <p:strVal val="#ppt_x"/>
                                          </p:val>
                                        </p:tav>
                                      </p:tavLst>
                                    </p:anim>
                                    <p:anim calcmode="lin" valueType="num">
                                      <p:cBhvr additive="base">
                                        <p:cTn id="13" dur="500" fill="hold"/>
                                        <p:tgtEl>
                                          <p:spTgt spid="3277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 calcmode="lin" valueType="num">
                                      <p:cBhvr additive="base">
                                        <p:cTn id="17" dur="500" fill="hold"/>
                                        <p:tgtEl>
                                          <p:spTgt spid="32773"/>
                                        </p:tgtEl>
                                        <p:attrNameLst>
                                          <p:attrName>ppt_x</p:attrName>
                                        </p:attrNameLst>
                                      </p:cBhvr>
                                      <p:tavLst>
                                        <p:tav tm="0">
                                          <p:val>
                                            <p:strVal val="0-#ppt_w/2"/>
                                          </p:val>
                                        </p:tav>
                                        <p:tav tm="100000">
                                          <p:val>
                                            <p:strVal val="#ppt_x"/>
                                          </p:val>
                                        </p:tav>
                                      </p:tavLst>
                                    </p:anim>
                                    <p:anim calcmode="lin" valueType="num">
                                      <p:cBhvr additive="base">
                                        <p:cTn id="18" dur="500" fill="hold"/>
                                        <p:tgtEl>
                                          <p:spTgt spid="3277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774"/>
                                        </p:tgtEl>
                                        <p:attrNameLst>
                                          <p:attrName>style.visibility</p:attrName>
                                        </p:attrNameLst>
                                      </p:cBhvr>
                                      <p:to>
                                        <p:strVal val="visible"/>
                                      </p:to>
                                    </p:set>
                                    <p:anim calcmode="lin" valueType="num">
                                      <p:cBhvr additive="base">
                                        <p:cTn id="22" dur="500" fill="hold"/>
                                        <p:tgtEl>
                                          <p:spTgt spid="32774"/>
                                        </p:tgtEl>
                                        <p:attrNameLst>
                                          <p:attrName>ppt_x</p:attrName>
                                        </p:attrNameLst>
                                      </p:cBhvr>
                                      <p:tavLst>
                                        <p:tav tm="0">
                                          <p:val>
                                            <p:strVal val="0-#ppt_w/2"/>
                                          </p:val>
                                        </p:tav>
                                        <p:tav tm="100000">
                                          <p:val>
                                            <p:strVal val="#ppt_x"/>
                                          </p:val>
                                        </p:tav>
                                      </p:tavLst>
                                    </p:anim>
                                    <p:anim calcmode="lin" valueType="num">
                                      <p:cBhvr additive="base">
                                        <p:cTn id="23" dur="500" fill="hold"/>
                                        <p:tgtEl>
                                          <p:spTgt spid="3277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2775"/>
                                        </p:tgtEl>
                                        <p:attrNameLst>
                                          <p:attrName>style.visibility</p:attrName>
                                        </p:attrNameLst>
                                      </p:cBhvr>
                                      <p:to>
                                        <p:strVal val="visible"/>
                                      </p:to>
                                    </p:set>
                                    <p:anim calcmode="lin" valueType="num">
                                      <p:cBhvr additive="base">
                                        <p:cTn id="27" dur="500" fill="hold"/>
                                        <p:tgtEl>
                                          <p:spTgt spid="32775"/>
                                        </p:tgtEl>
                                        <p:attrNameLst>
                                          <p:attrName>ppt_x</p:attrName>
                                        </p:attrNameLst>
                                      </p:cBhvr>
                                      <p:tavLst>
                                        <p:tav tm="0">
                                          <p:val>
                                            <p:strVal val="0-#ppt_w/2"/>
                                          </p:val>
                                        </p:tav>
                                        <p:tav tm="100000">
                                          <p:val>
                                            <p:strVal val="#ppt_x"/>
                                          </p:val>
                                        </p:tav>
                                      </p:tavLst>
                                    </p:anim>
                                    <p:anim calcmode="lin" valueType="num">
                                      <p:cBhvr additive="base">
                                        <p:cTn id="28" dur="500" fill="hold"/>
                                        <p:tgtEl>
                                          <p:spTgt spid="327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2778"/>
                                        </p:tgtEl>
                                        <p:attrNameLst>
                                          <p:attrName>style.visibility</p:attrName>
                                        </p:attrNameLst>
                                      </p:cBhvr>
                                      <p:to>
                                        <p:strVal val="visible"/>
                                      </p:to>
                                    </p:set>
                                    <p:anim calcmode="lin" valueType="num">
                                      <p:cBhvr additive="base">
                                        <p:cTn id="32" dur="500" fill="hold"/>
                                        <p:tgtEl>
                                          <p:spTgt spid="32778"/>
                                        </p:tgtEl>
                                        <p:attrNameLst>
                                          <p:attrName>ppt_x</p:attrName>
                                        </p:attrNameLst>
                                      </p:cBhvr>
                                      <p:tavLst>
                                        <p:tav tm="0">
                                          <p:val>
                                            <p:strVal val="0-#ppt_w/2"/>
                                          </p:val>
                                        </p:tav>
                                        <p:tav tm="100000">
                                          <p:val>
                                            <p:strVal val="#ppt_x"/>
                                          </p:val>
                                        </p:tav>
                                      </p:tavLst>
                                    </p:anim>
                                    <p:anim calcmode="lin" valueType="num">
                                      <p:cBhvr additive="base">
                                        <p:cTn id="33"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P spid="32772" grpId="0" autoUpdateAnimBg="0"/>
      <p:bldP spid="32773" grpId="0" autoUpdateAnimBg="0"/>
      <p:bldP spid="32774" grpId="0" autoUpdateAnimBg="0"/>
      <p:bldP spid="3277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41325" y="803275"/>
            <a:ext cx="1970411" cy="461665"/>
          </a:xfrm>
          <a:prstGeom prst="rect">
            <a:avLst/>
          </a:prstGeom>
          <a:noFill/>
          <a:ln w="9525">
            <a:noFill/>
            <a:miter lim="800000"/>
            <a:headEnd/>
            <a:tailEnd/>
          </a:ln>
          <a:effectLst/>
        </p:spPr>
        <p:txBody>
          <a:bodyPr wrap="none">
            <a:spAutoFit/>
          </a:bodyPr>
          <a:lstStyle/>
          <a:p>
            <a:r>
              <a:rPr lang="fr-FR" sz="2400" dirty="0">
                <a:cs typeface="Times New Roman" pitchFamily="18" charset="0"/>
              </a:rPr>
              <a:t>- </a:t>
            </a:r>
            <a:r>
              <a:rPr lang="fr-FR" sz="2400" b="1" dirty="0">
                <a:cs typeface="Times New Roman" pitchFamily="18" charset="0"/>
              </a:rPr>
              <a:t>  Le bar    </a:t>
            </a:r>
            <a:endParaRPr lang="fr-FR" sz="2400" b="1" dirty="0"/>
          </a:p>
        </p:txBody>
      </p:sp>
      <p:sp>
        <p:nvSpPr>
          <p:cNvPr id="33795" name="Rectangle 3"/>
          <p:cNvSpPr>
            <a:spLocks noChangeArrowheads="1"/>
          </p:cNvSpPr>
          <p:nvPr/>
        </p:nvSpPr>
        <p:spPr bwMode="auto">
          <a:xfrm>
            <a:off x="0" y="1857364"/>
            <a:ext cx="9360255" cy="830997"/>
          </a:xfrm>
          <a:prstGeom prst="rect">
            <a:avLst/>
          </a:prstGeom>
          <a:noFill/>
          <a:ln w="9525">
            <a:noFill/>
            <a:miter lim="800000"/>
            <a:headEnd/>
            <a:tailEnd/>
          </a:ln>
          <a:effectLst/>
        </p:spPr>
        <p:txBody>
          <a:bodyPr wrap="none">
            <a:spAutoFit/>
          </a:bodyPr>
          <a:lstStyle/>
          <a:p>
            <a:pPr algn="ctr"/>
            <a:r>
              <a:rPr lang="fr-FR" sz="2400" b="1" i="1" dirty="0">
                <a:cs typeface="Times New Roman" pitchFamily="18" charset="0"/>
              </a:rPr>
              <a:t>1 bar</a:t>
            </a:r>
            <a:r>
              <a:rPr lang="fr-FR" sz="2400" b="1" dirty="0">
                <a:cs typeface="Times New Roman" pitchFamily="18" charset="0"/>
              </a:rPr>
              <a:t> est la pression exercée par une force de 1 </a:t>
            </a:r>
            <a:r>
              <a:rPr lang="fr-FR" sz="2400" b="1" i="1" dirty="0" err="1">
                <a:cs typeface="Times New Roman" pitchFamily="18" charset="0"/>
              </a:rPr>
              <a:t>daN</a:t>
            </a:r>
            <a:r>
              <a:rPr lang="fr-FR" sz="2400" b="1" dirty="0">
                <a:cs typeface="Times New Roman" pitchFamily="18" charset="0"/>
              </a:rPr>
              <a:t> sur une </a:t>
            </a:r>
          </a:p>
          <a:p>
            <a:pPr algn="ctr"/>
            <a:r>
              <a:rPr lang="fr-FR" sz="2400" b="1" dirty="0">
                <a:cs typeface="Times New Roman" pitchFamily="18" charset="0"/>
              </a:rPr>
              <a:t>surface de </a:t>
            </a:r>
            <a:r>
              <a:rPr lang="fr-FR" sz="2400" b="1" i="1" dirty="0">
                <a:cs typeface="Times New Roman" pitchFamily="18" charset="0"/>
              </a:rPr>
              <a:t>1 cm</a:t>
            </a:r>
            <a:r>
              <a:rPr lang="fr-FR" sz="2400" b="1" i="1" baseline="30000" dirty="0">
                <a:cs typeface="Times New Roman" pitchFamily="18" charset="0"/>
              </a:rPr>
              <a:t>2</a:t>
            </a:r>
          </a:p>
        </p:txBody>
      </p:sp>
      <p:sp>
        <p:nvSpPr>
          <p:cNvPr id="33796" name="Rectangle 4"/>
          <p:cNvSpPr>
            <a:spLocks noChangeArrowheads="1"/>
          </p:cNvSpPr>
          <p:nvPr/>
        </p:nvSpPr>
        <p:spPr bwMode="auto">
          <a:xfrm>
            <a:off x="914400" y="2667000"/>
            <a:ext cx="2285498" cy="523220"/>
          </a:xfrm>
          <a:prstGeom prst="rect">
            <a:avLst/>
          </a:prstGeom>
          <a:noFill/>
          <a:ln w="9525">
            <a:noFill/>
            <a:miter lim="800000"/>
            <a:headEnd/>
            <a:tailEnd/>
          </a:ln>
          <a:effectLst/>
        </p:spPr>
        <p:txBody>
          <a:bodyPr wrap="none">
            <a:spAutoFit/>
          </a:bodyPr>
          <a:lstStyle/>
          <a:p>
            <a:pPr algn="ctr"/>
            <a:r>
              <a:rPr lang="fr-FR" sz="2800" b="1" i="1" dirty="0">
                <a:cs typeface="Times New Roman" pitchFamily="18" charset="0"/>
              </a:rPr>
              <a:t>1 bar = 10</a:t>
            </a:r>
            <a:r>
              <a:rPr lang="fr-FR" sz="2800" b="1" i="1" baseline="30000" dirty="0">
                <a:cs typeface="Times New Roman" pitchFamily="18" charset="0"/>
              </a:rPr>
              <a:t>5</a:t>
            </a:r>
            <a:r>
              <a:rPr lang="fr-FR" sz="2800" b="1" i="1" dirty="0">
                <a:cs typeface="Times New Roman" pitchFamily="18" charset="0"/>
              </a:rPr>
              <a:t> Pa</a:t>
            </a:r>
          </a:p>
        </p:txBody>
      </p:sp>
      <p:sp>
        <p:nvSpPr>
          <p:cNvPr id="33797" name="Rectangle 5"/>
          <p:cNvSpPr>
            <a:spLocks noChangeArrowheads="1"/>
          </p:cNvSpPr>
          <p:nvPr/>
        </p:nvSpPr>
        <p:spPr bwMode="auto">
          <a:xfrm>
            <a:off x="304800" y="3581400"/>
            <a:ext cx="2603500" cy="457200"/>
          </a:xfrm>
          <a:prstGeom prst="rect">
            <a:avLst/>
          </a:prstGeom>
          <a:noFill/>
          <a:ln w="9525">
            <a:noFill/>
            <a:miter lim="800000"/>
            <a:headEnd/>
            <a:tailEnd/>
          </a:ln>
          <a:effectLst/>
        </p:spPr>
        <p:txBody>
          <a:bodyPr>
            <a:spAutoFit/>
          </a:bodyPr>
          <a:lstStyle/>
          <a:p>
            <a:pPr algn="ctr"/>
            <a:r>
              <a:rPr lang="fr-FR" sz="2400" b="1" dirty="0">
                <a:cs typeface="Times New Roman" pitchFamily="18" charset="0"/>
              </a:rPr>
              <a:t>  - L'atmosphère; </a:t>
            </a:r>
          </a:p>
        </p:txBody>
      </p:sp>
      <p:sp>
        <p:nvSpPr>
          <p:cNvPr id="33798" name="Rectangle 6"/>
          <p:cNvSpPr>
            <a:spLocks noChangeArrowheads="1"/>
          </p:cNvSpPr>
          <p:nvPr/>
        </p:nvSpPr>
        <p:spPr bwMode="auto">
          <a:xfrm>
            <a:off x="609600" y="4343400"/>
            <a:ext cx="7696200" cy="954107"/>
          </a:xfrm>
          <a:prstGeom prst="rect">
            <a:avLst/>
          </a:prstGeom>
          <a:noFill/>
          <a:ln w="9525">
            <a:noFill/>
            <a:miter lim="800000"/>
            <a:headEnd/>
            <a:tailEnd/>
          </a:ln>
          <a:effectLst/>
        </p:spPr>
        <p:txBody>
          <a:bodyPr>
            <a:spAutoFit/>
          </a:bodyPr>
          <a:lstStyle/>
          <a:p>
            <a:pPr algn="ctr"/>
            <a:r>
              <a:rPr lang="fr-FR" sz="2800" dirty="0">
                <a:solidFill>
                  <a:srgbClr val="C00000"/>
                </a:solidFill>
                <a:cs typeface="Times New Roman" pitchFamily="18" charset="0"/>
              </a:rPr>
              <a:t> </a:t>
            </a:r>
            <a:r>
              <a:rPr lang="fr-FR" sz="2800" b="1" i="1" dirty="0">
                <a:solidFill>
                  <a:srgbClr val="C00000"/>
                </a:solidFill>
                <a:cs typeface="Times New Roman" pitchFamily="18" charset="0"/>
              </a:rPr>
              <a:t>1 </a:t>
            </a:r>
            <a:r>
              <a:rPr lang="fr-FR" sz="2800" b="1" i="1" dirty="0" err="1">
                <a:solidFill>
                  <a:srgbClr val="C00000"/>
                </a:solidFill>
                <a:cs typeface="Times New Roman" pitchFamily="18" charset="0"/>
              </a:rPr>
              <a:t>atm</a:t>
            </a:r>
            <a:r>
              <a:rPr lang="fr-FR" sz="2800" dirty="0">
                <a:solidFill>
                  <a:srgbClr val="C00000"/>
                </a:solidFill>
                <a:cs typeface="Times New Roman" pitchFamily="18" charset="0"/>
              </a:rPr>
              <a:t> = </a:t>
            </a:r>
            <a:r>
              <a:rPr lang="fr-FR" sz="2800" b="1" i="1" dirty="0">
                <a:solidFill>
                  <a:srgbClr val="C00000"/>
                </a:solidFill>
                <a:cs typeface="Times New Roman" pitchFamily="18" charset="0"/>
              </a:rPr>
              <a:t>1,01325 × 10</a:t>
            </a:r>
            <a:r>
              <a:rPr lang="fr-FR" sz="2800" b="1" i="1" baseline="30000" dirty="0">
                <a:solidFill>
                  <a:srgbClr val="C00000"/>
                </a:solidFill>
                <a:cs typeface="Times New Roman" pitchFamily="18" charset="0"/>
              </a:rPr>
              <a:t>5</a:t>
            </a:r>
            <a:r>
              <a:rPr lang="fr-FR" sz="2800" b="1" i="1" dirty="0">
                <a:solidFill>
                  <a:srgbClr val="C00000"/>
                </a:solidFill>
                <a:cs typeface="Times New Roman" pitchFamily="18" charset="0"/>
              </a:rPr>
              <a:t> Pa</a:t>
            </a:r>
            <a:r>
              <a:rPr lang="fr-FR" sz="2800" dirty="0">
                <a:solidFill>
                  <a:srgbClr val="C00000"/>
                </a:solidFill>
                <a:cs typeface="Times New Roman" pitchFamily="18" charset="0"/>
              </a:rPr>
              <a:t> </a:t>
            </a:r>
          </a:p>
          <a:p>
            <a:pPr algn="ctr"/>
            <a:r>
              <a:rPr lang="fr-FR" sz="2800" dirty="0">
                <a:solidFill>
                  <a:srgbClr val="C00000"/>
                </a:solidFill>
                <a:cs typeface="Times New Roman" pitchFamily="18" charset="0"/>
              </a:rPr>
              <a:t>(valeur de la pression atmosphérique normale).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additive="base">
                                        <p:cTn id="12" dur="500" fill="hold"/>
                                        <p:tgtEl>
                                          <p:spTgt spid="33795"/>
                                        </p:tgtEl>
                                        <p:attrNameLst>
                                          <p:attrName>ppt_x</p:attrName>
                                        </p:attrNameLst>
                                      </p:cBhvr>
                                      <p:tavLst>
                                        <p:tav tm="0">
                                          <p:val>
                                            <p:strVal val="0-#ppt_w/2"/>
                                          </p:val>
                                        </p:tav>
                                        <p:tav tm="100000">
                                          <p:val>
                                            <p:strVal val="#ppt_x"/>
                                          </p:val>
                                        </p:tav>
                                      </p:tavLst>
                                    </p:anim>
                                    <p:anim calcmode="lin" valueType="num">
                                      <p:cBhvr additive="base">
                                        <p:cTn id="13" dur="500" fill="hold"/>
                                        <p:tgtEl>
                                          <p:spTgt spid="3379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796"/>
                                        </p:tgtEl>
                                        <p:attrNameLst>
                                          <p:attrName>style.visibility</p:attrName>
                                        </p:attrNameLst>
                                      </p:cBhvr>
                                      <p:to>
                                        <p:strVal val="visible"/>
                                      </p:to>
                                    </p:set>
                                    <p:anim calcmode="lin" valueType="num">
                                      <p:cBhvr additive="base">
                                        <p:cTn id="17" dur="500" fill="hold"/>
                                        <p:tgtEl>
                                          <p:spTgt spid="33796"/>
                                        </p:tgtEl>
                                        <p:attrNameLst>
                                          <p:attrName>ppt_x</p:attrName>
                                        </p:attrNameLst>
                                      </p:cBhvr>
                                      <p:tavLst>
                                        <p:tav tm="0">
                                          <p:val>
                                            <p:strVal val="0-#ppt_w/2"/>
                                          </p:val>
                                        </p:tav>
                                        <p:tav tm="100000">
                                          <p:val>
                                            <p:strVal val="#ppt_x"/>
                                          </p:val>
                                        </p:tav>
                                      </p:tavLst>
                                    </p:anim>
                                    <p:anim calcmode="lin" valueType="num">
                                      <p:cBhvr additive="base">
                                        <p:cTn id="18" dur="500" fill="hold"/>
                                        <p:tgtEl>
                                          <p:spTgt spid="3379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797"/>
                                        </p:tgtEl>
                                        <p:attrNameLst>
                                          <p:attrName>style.visibility</p:attrName>
                                        </p:attrNameLst>
                                      </p:cBhvr>
                                      <p:to>
                                        <p:strVal val="visible"/>
                                      </p:to>
                                    </p:set>
                                    <p:anim calcmode="lin" valueType="num">
                                      <p:cBhvr additive="base">
                                        <p:cTn id="22" dur="500" fill="hold"/>
                                        <p:tgtEl>
                                          <p:spTgt spid="33797"/>
                                        </p:tgtEl>
                                        <p:attrNameLst>
                                          <p:attrName>ppt_x</p:attrName>
                                        </p:attrNameLst>
                                      </p:cBhvr>
                                      <p:tavLst>
                                        <p:tav tm="0">
                                          <p:val>
                                            <p:strVal val="0-#ppt_w/2"/>
                                          </p:val>
                                        </p:tav>
                                        <p:tav tm="100000">
                                          <p:val>
                                            <p:strVal val="#ppt_x"/>
                                          </p:val>
                                        </p:tav>
                                      </p:tavLst>
                                    </p:anim>
                                    <p:anim calcmode="lin" valueType="num">
                                      <p:cBhvr additive="base">
                                        <p:cTn id="23" dur="500" fill="hold"/>
                                        <p:tgtEl>
                                          <p:spTgt spid="3379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3798"/>
                                        </p:tgtEl>
                                        <p:attrNameLst>
                                          <p:attrName>style.visibility</p:attrName>
                                        </p:attrNameLst>
                                      </p:cBhvr>
                                      <p:to>
                                        <p:strVal val="visible"/>
                                      </p:to>
                                    </p:set>
                                    <p:anim calcmode="lin" valueType="num">
                                      <p:cBhvr additive="base">
                                        <p:cTn id="27" dur="500" fill="hold"/>
                                        <p:tgtEl>
                                          <p:spTgt spid="33798"/>
                                        </p:tgtEl>
                                        <p:attrNameLst>
                                          <p:attrName>ppt_x</p:attrName>
                                        </p:attrNameLst>
                                      </p:cBhvr>
                                      <p:tavLst>
                                        <p:tav tm="0">
                                          <p:val>
                                            <p:strVal val="0-#ppt_w/2"/>
                                          </p:val>
                                        </p:tav>
                                        <p:tav tm="100000">
                                          <p:val>
                                            <p:strVal val="#ppt_x"/>
                                          </p:val>
                                        </p:tav>
                                      </p:tavLst>
                                    </p:anim>
                                    <p:anim calcmode="lin" valueType="num">
                                      <p:cBhvr additive="base">
                                        <p:cTn id="28"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6" grpId="0" autoUpdateAnimBg="0"/>
      <p:bldP spid="33797" grpId="0" autoUpdateAnimBg="0"/>
      <p:bldP spid="3379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768449" y="1442197"/>
            <a:ext cx="2276295" cy="3579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pPr>
              <a:defRPr/>
            </a:pPr>
            <a:r>
              <a:rPr lang="fr-FR">
                <a:solidFill>
                  <a:schemeClr val="bg1"/>
                </a:solidFill>
                <a:latin typeface="Chalkboard" charset="0"/>
                <a:ea typeface="ＭＳ Ｐゴシック" charset="0"/>
              </a:rPr>
              <a:t>Masse volumique </a:t>
            </a:r>
            <a:r>
              <a:rPr lang="fr-FR">
                <a:solidFill>
                  <a:schemeClr val="bg1"/>
                </a:solidFill>
                <a:latin typeface="Symbol" charset="0"/>
                <a:ea typeface="ＭＳ Ｐゴシック" charset="0"/>
              </a:rPr>
              <a:t>r</a:t>
            </a:r>
            <a:r>
              <a:rPr lang="fr-FR">
                <a:solidFill>
                  <a:schemeClr val="bg1"/>
                </a:solidFill>
                <a:latin typeface="Chalkboard" charset="0"/>
                <a:ea typeface="ＭＳ Ｐゴシック" charset="0"/>
              </a:rPr>
              <a:t> :</a:t>
            </a:r>
          </a:p>
        </p:txBody>
      </p:sp>
      <p:sp>
        <p:nvSpPr>
          <p:cNvPr id="86021" name="Rectangle 5"/>
          <p:cNvSpPr>
            <a:spLocks noChangeArrowheads="1"/>
          </p:cNvSpPr>
          <p:nvPr/>
        </p:nvSpPr>
        <p:spPr bwMode="auto">
          <a:xfrm>
            <a:off x="1071538" y="4740367"/>
            <a:ext cx="7286676" cy="11889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184" tIns="40092" rIns="80184" bIns="40092">
            <a:spAutoFit/>
          </a:bodyPr>
          <a:lstStyle/>
          <a:p>
            <a:pPr algn="ctr"/>
            <a:r>
              <a:rPr lang="fr-FR" sz="2000" b="1" dirty="0">
                <a:solidFill>
                  <a:schemeClr val="bg1"/>
                </a:solidFill>
              </a:rPr>
              <a:t>Pression</a:t>
            </a:r>
            <a:r>
              <a:rPr lang="fr-FR" sz="2400" b="1" dirty="0">
                <a:solidFill>
                  <a:schemeClr val="bg1"/>
                </a:solidFill>
              </a:rPr>
              <a:t> atmosphérique :</a:t>
            </a:r>
          </a:p>
          <a:p>
            <a:pPr algn="ctr"/>
            <a:endParaRPr lang="fr-FR" sz="2400" b="1" dirty="0">
              <a:solidFill>
                <a:schemeClr val="bg1"/>
              </a:solidFill>
            </a:endParaRPr>
          </a:p>
          <a:p>
            <a:pPr algn="ctr"/>
            <a:r>
              <a:rPr lang="fr-FR" sz="2400" b="1" dirty="0">
                <a:solidFill>
                  <a:schemeClr val="bg1"/>
                </a:solidFill>
              </a:rPr>
              <a:t>1 </a:t>
            </a:r>
            <a:r>
              <a:rPr lang="fr-FR" sz="2400" b="1" dirty="0" err="1">
                <a:solidFill>
                  <a:schemeClr val="bg1"/>
                </a:solidFill>
              </a:rPr>
              <a:t>atm</a:t>
            </a:r>
            <a:r>
              <a:rPr lang="fr-FR" sz="2400" b="1" dirty="0">
                <a:solidFill>
                  <a:schemeClr val="bg1"/>
                </a:solidFill>
              </a:rPr>
              <a:t> = 1,01325 bar = 101325 Pa </a:t>
            </a:r>
          </a:p>
        </p:txBody>
      </p:sp>
      <p:sp>
        <p:nvSpPr>
          <p:cNvPr id="86022" name="Rectangle 6"/>
          <p:cNvSpPr>
            <a:spLocks noChangeArrowheads="1"/>
          </p:cNvSpPr>
          <p:nvPr/>
        </p:nvSpPr>
        <p:spPr bwMode="auto">
          <a:xfrm>
            <a:off x="3779791" y="1452282"/>
            <a:ext cx="2943145" cy="3579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a:t>unité SI :	 kg / m</a:t>
            </a:r>
            <a:r>
              <a:rPr lang="fr-FR" baseline="30000"/>
              <a:t>3</a:t>
            </a:r>
          </a:p>
        </p:txBody>
      </p:sp>
      <p:grpSp>
        <p:nvGrpSpPr>
          <p:cNvPr id="2" name="Group 10"/>
          <p:cNvGrpSpPr>
            <a:grpSpLocks/>
          </p:cNvGrpSpPr>
          <p:nvPr/>
        </p:nvGrpSpPr>
        <p:grpSpPr bwMode="auto">
          <a:xfrm>
            <a:off x="782026" y="1936376"/>
            <a:ext cx="8299520" cy="2623617"/>
            <a:chOff x="576" y="1344"/>
            <a:chExt cx="6113" cy="1821"/>
          </a:xfrm>
        </p:grpSpPr>
        <p:sp>
          <p:nvSpPr>
            <p:cNvPr id="86020" name="Text Box 4"/>
            <p:cNvSpPr txBox="1">
              <a:spLocks noChangeArrowheads="1"/>
            </p:cNvSpPr>
            <p:nvPr/>
          </p:nvSpPr>
          <p:spPr bwMode="auto">
            <a:xfrm>
              <a:off x="755" y="1712"/>
              <a:ext cx="5934" cy="145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a:t>unité SI : 	N / m</a:t>
              </a:r>
              <a:r>
                <a:rPr lang="fr-FR" sz="2800" baseline="30000" dirty="0"/>
                <a:t>2 </a:t>
              </a:r>
              <a:r>
                <a:rPr lang="fr-FR" sz="2800" dirty="0"/>
                <a:t> =  kg  m</a:t>
              </a:r>
              <a:r>
                <a:rPr lang="fr-FR" sz="2800" baseline="30000" dirty="0"/>
                <a:t>-1 </a:t>
              </a:r>
              <a:r>
                <a:rPr lang="fr-FR" sz="2800" dirty="0"/>
                <a:t>s</a:t>
              </a:r>
              <a:r>
                <a:rPr lang="fr-FR" sz="2800" baseline="30000" dirty="0"/>
                <a:t>-2</a:t>
              </a:r>
              <a:r>
                <a:rPr lang="fr-FR" sz="2800" dirty="0"/>
                <a:t> = </a:t>
              </a:r>
              <a:r>
                <a:rPr lang="fr-FR" sz="2800" b="1" dirty="0"/>
                <a:t>Pa</a:t>
              </a:r>
              <a:r>
                <a:rPr lang="fr-FR" sz="2800" dirty="0"/>
                <a:t> (Pascal)</a:t>
              </a:r>
            </a:p>
            <a:p>
              <a:pPr>
                <a:buFontTx/>
                <a:buChar char="•"/>
              </a:pPr>
              <a:r>
                <a:rPr lang="fr-FR" sz="2800" dirty="0"/>
                <a:t> 1 bar = 100 </a:t>
              </a:r>
              <a:r>
                <a:rPr lang="fr-FR" sz="2800" dirty="0" err="1"/>
                <a:t>kPa</a:t>
              </a:r>
              <a:endParaRPr lang="fr-FR" sz="2800" dirty="0"/>
            </a:p>
            <a:p>
              <a:pPr>
                <a:buFontTx/>
                <a:buChar char="•"/>
              </a:pPr>
              <a:r>
                <a:rPr lang="fr-FR" sz="2800" dirty="0"/>
                <a:t> 1 torr = 1 mm Hg</a:t>
              </a:r>
            </a:p>
            <a:p>
              <a:pPr>
                <a:buFontTx/>
                <a:buChar char="•"/>
              </a:pPr>
              <a:r>
                <a:rPr lang="fr-FR" sz="2800" dirty="0"/>
                <a:t> 1 psi = 1 pound / square </a:t>
              </a:r>
              <a:r>
                <a:rPr lang="fr-FR" sz="2800" dirty="0" err="1"/>
                <a:t>inch</a:t>
              </a:r>
              <a:endParaRPr lang="fr-FR" sz="2800" dirty="0"/>
            </a:p>
            <a:p>
              <a:endParaRPr lang="fr-FR" dirty="0"/>
            </a:p>
          </p:txBody>
        </p:sp>
        <p:sp>
          <p:nvSpPr>
            <p:cNvPr id="86023" name="Rectangle 7"/>
            <p:cNvSpPr>
              <a:spLocks noChangeArrowheads="1"/>
            </p:cNvSpPr>
            <p:nvPr/>
          </p:nvSpPr>
          <p:spPr bwMode="auto">
            <a:xfrm>
              <a:off x="576" y="1344"/>
              <a:ext cx="1033" cy="25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solidFill>
                    <a:schemeClr val="bg1"/>
                  </a:solidFill>
                  <a:latin typeface="Chalkboard" charset="0"/>
                  <a:ea typeface="ＭＳ Ｐゴシック" charset="0"/>
                </a:rPr>
                <a:t>Pression p :</a:t>
              </a:r>
            </a:p>
          </p:txBody>
        </p:sp>
      </p:grpSp>
      <p:sp>
        <p:nvSpPr>
          <p:cNvPr id="86025" name="Rectangle 9"/>
          <p:cNvSpPr>
            <a:spLocks noGrp="1" noChangeArrowheads="1"/>
          </p:cNvSpPr>
          <p:nvPr>
            <p:ph type="title"/>
          </p:nvPr>
        </p:nvSpPr>
        <p:spPr/>
        <p:txBody>
          <a:bodyPr lIns="80184" tIns="40092" rIns="80184" bIns="40092"/>
          <a:lstStyle/>
          <a:p>
            <a:pPr eaLnBrk="1"/>
            <a:r>
              <a:rPr lang="fr-FR" smtClean="0"/>
              <a:t>Rappel sur les unités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85720" y="3886200"/>
            <a:ext cx="7772400" cy="2971800"/>
          </a:xfrm>
        </p:spPr>
        <p:txBody>
          <a:bodyPr/>
          <a:lstStyle/>
          <a:p>
            <a:r>
              <a:rPr lang="fr-FR" b="1" u="sng" dirty="0">
                <a:cs typeface="Times New Roman" pitchFamily="18" charset="0"/>
              </a:rPr>
              <a:t>PASCAL (Blaise) (1623-1662)</a:t>
            </a:r>
            <a:endParaRPr lang="fr-FR" dirty="0">
              <a:cs typeface="Times New Roman" pitchFamily="18" charset="0"/>
            </a:endParaRPr>
          </a:p>
          <a:p>
            <a:r>
              <a:rPr lang="fr-FR" dirty="0">
                <a:cs typeface="Times New Roman" pitchFamily="18" charset="0"/>
              </a:rPr>
              <a:t>Mathématicien, physicien, philosophe et écrivain français. Fit de nombreuses expériences sur la pression atmosphérique et l'équilibre des liquides.</a:t>
            </a:r>
            <a:endParaRPr lang="fr-FR" dirty="0"/>
          </a:p>
        </p:txBody>
      </p:sp>
      <p:sp>
        <p:nvSpPr>
          <p:cNvPr id="34818" name="Rectangle 2"/>
          <p:cNvSpPr>
            <a:spLocks noGrp="1" noChangeArrowheads="1"/>
          </p:cNvSpPr>
          <p:nvPr>
            <p:ph type="title"/>
          </p:nvPr>
        </p:nvSpPr>
        <p:spPr>
          <a:xfrm>
            <a:off x="685800" y="609600"/>
            <a:ext cx="7772400" cy="685800"/>
          </a:xfrm>
        </p:spPr>
        <p:txBody>
          <a:bodyPr/>
          <a:lstStyle/>
          <a:p>
            <a:pPr algn="l"/>
            <a:r>
              <a:rPr lang="fr-FR" sz="2800" u="sng"/>
              <a:t>Petite histoire</a:t>
            </a:r>
            <a:r>
              <a:rPr lang="fr-FR" sz="2800"/>
              <a:t>:</a:t>
            </a:r>
          </a:p>
        </p:txBody>
      </p:sp>
      <p:pic>
        <p:nvPicPr>
          <p:cNvPr id="6" name="Picture Placeholder 5" descr="pascal.jpg"/>
          <p:cNvPicPr>
            <a:picLocks noChangeAspect="1"/>
          </p:cNvPicPr>
          <p:nvPr/>
        </p:nvPicPr>
        <p:blipFill>
          <a:blip r:embed="rId3"/>
          <a:srcRect l="-11372" r="-11372"/>
          <a:stretch>
            <a:fillRect/>
          </a:stretch>
        </p:blipFill>
        <p:spPr>
          <a:xfrm>
            <a:off x="3357554" y="357166"/>
            <a:ext cx="3786182" cy="3370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p:cTn id="13"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p:cTn id="19"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17525" y="423863"/>
            <a:ext cx="1535113" cy="457200"/>
          </a:xfrm>
          <a:prstGeom prst="rect">
            <a:avLst/>
          </a:prstGeom>
          <a:noFill/>
          <a:ln w="9525">
            <a:noFill/>
            <a:miter lim="800000"/>
            <a:headEnd/>
            <a:tailEnd/>
          </a:ln>
          <a:effectLst/>
        </p:spPr>
        <p:txBody>
          <a:bodyPr wrap="none">
            <a:spAutoFit/>
          </a:bodyPr>
          <a:lstStyle/>
          <a:p>
            <a:r>
              <a:rPr lang="fr-FR" b="1" i="1" u="sng">
                <a:latin typeface="Algerian" pitchFamily="82" charset="0"/>
                <a:cs typeface="Times New Roman" pitchFamily="18" charset="0"/>
              </a:rPr>
              <a:t>EXEMPLE</a:t>
            </a:r>
            <a:endParaRPr lang="fr-FR">
              <a:latin typeface="Algerian" pitchFamily="82" charset="0"/>
            </a:endParaRPr>
          </a:p>
        </p:txBody>
      </p:sp>
      <p:sp>
        <p:nvSpPr>
          <p:cNvPr id="35843" name="Text Box 3"/>
          <p:cNvSpPr txBox="1">
            <a:spLocks noChangeArrowheads="1"/>
          </p:cNvSpPr>
          <p:nvPr/>
        </p:nvSpPr>
        <p:spPr bwMode="auto">
          <a:xfrm>
            <a:off x="228600" y="1295400"/>
            <a:ext cx="6096000" cy="2282825"/>
          </a:xfrm>
          <a:prstGeom prst="rect">
            <a:avLst/>
          </a:prstGeom>
          <a:noFill/>
          <a:ln w="9525">
            <a:noFill/>
            <a:miter lim="800000"/>
            <a:headEnd/>
            <a:tailEnd/>
          </a:ln>
          <a:effectLst/>
        </p:spPr>
        <p:txBody>
          <a:bodyPr>
            <a:spAutoFit/>
          </a:bodyPr>
          <a:lstStyle/>
          <a:p>
            <a:r>
              <a:rPr lang="fr-FR">
                <a:cs typeface="Times New Roman" pitchFamily="18" charset="0"/>
              </a:rPr>
              <a:t>Sur la figure ci-contre, le doigt exerce sur la punaise une </a:t>
            </a:r>
            <a:r>
              <a:rPr lang="fr-FR" b="1">
                <a:cs typeface="Times New Roman" pitchFamily="18" charset="0"/>
              </a:rPr>
              <a:t>force de </a:t>
            </a:r>
            <a:r>
              <a:rPr lang="fr-FR" b="1" i="1">
                <a:cs typeface="Times New Roman" pitchFamily="18" charset="0"/>
              </a:rPr>
              <a:t>15 N</a:t>
            </a:r>
            <a:r>
              <a:rPr lang="fr-FR" b="1">
                <a:cs typeface="Times New Roman" pitchFamily="18" charset="0"/>
              </a:rPr>
              <a:t>. </a:t>
            </a:r>
          </a:p>
          <a:p>
            <a:r>
              <a:rPr lang="fr-FR" b="1">
                <a:cs typeface="Times New Roman" pitchFamily="18" charset="0"/>
              </a:rPr>
              <a:t>L'aire de la tête </a:t>
            </a:r>
            <a:r>
              <a:rPr lang="fr-FR">
                <a:cs typeface="Times New Roman" pitchFamily="18" charset="0"/>
              </a:rPr>
              <a:t>de la punaise est </a:t>
            </a:r>
            <a:r>
              <a:rPr lang="fr-FR" b="1">
                <a:cs typeface="Times New Roman" pitchFamily="18" charset="0"/>
              </a:rPr>
              <a:t>300 mm </a:t>
            </a:r>
            <a:r>
              <a:rPr lang="fr-FR" b="1" baseline="30000">
                <a:cs typeface="Times New Roman" pitchFamily="18" charset="0"/>
              </a:rPr>
              <a:t>2</a:t>
            </a:r>
            <a:r>
              <a:rPr lang="fr-FR" b="1">
                <a:cs typeface="Times New Roman" pitchFamily="18" charset="0"/>
              </a:rPr>
              <a:t>, </a:t>
            </a:r>
            <a:r>
              <a:rPr lang="fr-FR">
                <a:cs typeface="Times New Roman" pitchFamily="18" charset="0"/>
              </a:rPr>
              <a:t>celle de la </a:t>
            </a:r>
            <a:r>
              <a:rPr lang="fr-FR" b="1">
                <a:cs typeface="Times New Roman" pitchFamily="18" charset="0"/>
              </a:rPr>
              <a:t>pointe 0,5 mm</a:t>
            </a:r>
            <a:r>
              <a:rPr lang="fr-FR" b="1" baseline="30000">
                <a:cs typeface="Times New Roman" pitchFamily="18" charset="0"/>
              </a:rPr>
              <a:t>2</a:t>
            </a:r>
            <a:r>
              <a:rPr lang="fr-FR" b="1">
                <a:cs typeface="Times New Roman" pitchFamily="18" charset="0"/>
              </a:rPr>
              <a:t>.</a:t>
            </a:r>
            <a:endParaRPr lang="fr-FR">
              <a:cs typeface="Times New Roman" pitchFamily="18" charset="0"/>
            </a:endParaRPr>
          </a:p>
          <a:p>
            <a:r>
              <a:rPr lang="fr-FR">
                <a:cs typeface="Times New Roman" pitchFamily="18" charset="0"/>
              </a:rPr>
              <a:t>La surface de la pointe de la punaise étant très petite, la pression sur le mur est très grande.</a:t>
            </a:r>
            <a:endParaRPr lang="fr-FR"/>
          </a:p>
        </p:txBody>
      </p:sp>
      <p:pic>
        <p:nvPicPr>
          <p:cNvPr id="35844" name="Picture 4" descr="TP MSMA Méca Fluide2_Pic9"/>
          <p:cNvPicPr>
            <a:picLocks noChangeAspect="1" noChangeArrowheads="1"/>
          </p:cNvPicPr>
          <p:nvPr/>
        </p:nvPicPr>
        <p:blipFill>
          <a:blip r:embed="rId3"/>
          <a:srcRect/>
          <a:stretch>
            <a:fillRect/>
          </a:stretch>
        </p:blipFill>
        <p:spPr bwMode="auto">
          <a:xfrm>
            <a:off x="6715125" y="1752600"/>
            <a:ext cx="2047875" cy="1800225"/>
          </a:xfrm>
          <a:prstGeom prst="rect">
            <a:avLst/>
          </a:prstGeom>
          <a:noFill/>
        </p:spPr>
      </p:pic>
      <p:sp>
        <p:nvSpPr>
          <p:cNvPr id="35846" name="Text Box 6"/>
          <p:cNvSpPr txBox="1">
            <a:spLocks noChangeArrowheads="1"/>
          </p:cNvSpPr>
          <p:nvPr/>
        </p:nvSpPr>
        <p:spPr bwMode="auto">
          <a:xfrm>
            <a:off x="160338" y="3962400"/>
            <a:ext cx="8526462" cy="457200"/>
          </a:xfrm>
          <a:prstGeom prst="rect">
            <a:avLst/>
          </a:prstGeom>
          <a:noFill/>
          <a:ln w="9525">
            <a:noFill/>
            <a:miter lim="800000"/>
            <a:headEnd/>
            <a:tailEnd/>
          </a:ln>
          <a:effectLst/>
        </p:spPr>
        <p:txBody>
          <a:bodyPr wrap="none">
            <a:spAutoFit/>
          </a:bodyPr>
          <a:lstStyle/>
          <a:p>
            <a:r>
              <a:rPr lang="fr-FR"/>
              <a:t>1.  Calculer </a:t>
            </a:r>
            <a:r>
              <a:rPr lang="fr-FR">
                <a:cs typeface="Times New Roman" pitchFamily="18" charset="0"/>
              </a:rPr>
              <a:t>la pression exercée par le doigt sur la tête de la punaise</a:t>
            </a:r>
            <a:r>
              <a:rPr lang="fr-FR"/>
              <a:t>  </a:t>
            </a:r>
          </a:p>
        </p:txBody>
      </p:sp>
      <p:sp>
        <p:nvSpPr>
          <p:cNvPr id="35847" name="Text Box 7"/>
          <p:cNvSpPr txBox="1">
            <a:spLocks noChangeArrowheads="1"/>
          </p:cNvSpPr>
          <p:nvPr/>
        </p:nvSpPr>
        <p:spPr bwMode="auto">
          <a:xfrm>
            <a:off x="76200" y="4613275"/>
            <a:ext cx="8382000" cy="457200"/>
          </a:xfrm>
          <a:prstGeom prst="rect">
            <a:avLst/>
          </a:prstGeom>
          <a:noFill/>
          <a:ln w="9525">
            <a:noFill/>
            <a:miter lim="800000"/>
            <a:headEnd/>
            <a:tailEnd/>
          </a:ln>
          <a:effectLst/>
        </p:spPr>
        <p:txBody>
          <a:bodyPr>
            <a:spAutoFit/>
          </a:bodyPr>
          <a:lstStyle/>
          <a:p>
            <a:r>
              <a:rPr lang="fr-FR">
                <a:cs typeface="Times New Roman" pitchFamily="18" charset="0"/>
              </a:rPr>
              <a:t> 2.   Quelle est la pression de la pointe de la punaise sur le mur ?</a:t>
            </a:r>
          </a:p>
        </p:txBody>
      </p:sp>
      <p:sp>
        <p:nvSpPr>
          <p:cNvPr id="35848" name="Rectangle 8"/>
          <p:cNvSpPr>
            <a:spLocks noChangeArrowheads="1"/>
          </p:cNvSpPr>
          <p:nvPr/>
        </p:nvSpPr>
        <p:spPr bwMode="auto">
          <a:xfrm>
            <a:off x="1201738" y="5257800"/>
            <a:ext cx="5911850" cy="457200"/>
          </a:xfrm>
          <a:prstGeom prst="rect">
            <a:avLst/>
          </a:prstGeom>
          <a:noFill/>
          <a:ln w="9525">
            <a:noFill/>
            <a:miter lim="800000"/>
            <a:headEnd/>
            <a:tailEnd/>
          </a:ln>
          <a:effectLst/>
        </p:spPr>
        <p:txBody>
          <a:bodyPr wrap="none">
            <a:spAutoFit/>
          </a:bodyPr>
          <a:lstStyle/>
          <a:p>
            <a:pPr algn="ctr"/>
            <a:r>
              <a:rPr lang="fr-FR">
                <a:cs typeface="Times New Roman" pitchFamily="18" charset="0"/>
              </a:rPr>
              <a:t>(Les résultats seront donnés en Pa puis en bar)</a:t>
            </a:r>
            <a:r>
              <a:rPr lang="fr-F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box(in)">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barn(inHorizontal)">
                                      <p:cBhvr>
                                        <p:cTn id="18" dur="500"/>
                                        <p:tgtEl>
                                          <p:spTgt spid="3584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846"/>
                                        </p:tgtEl>
                                        <p:attrNameLst>
                                          <p:attrName>style.visibility</p:attrName>
                                        </p:attrNameLst>
                                      </p:cBhvr>
                                      <p:to>
                                        <p:strVal val="visible"/>
                                      </p:to>
                                    </p:set>
                                    <p:anim calcmode="lin" valueType="num">
                                      <p:cBhvr additive="base">
                                        <p:cTn id="23" dur="500" fill="hold"/>
                                        <p:tgtEl>
                                          <p:spTgt spid="35846"/>
                                        </p:tgtEl>
                                        <p:attrNameLst>
                                          <p:attrName>ppt_x</p:attrName>
                                        </p:attrNameLst>
                                      </p:cBhvr>
                                      <p:tavLst>
                                        <p:tav tm="0">
                                          <p:val>
                                            <p:strVal val="1+#ppt_w/2"/>
                                          </p:val>
                                        </p:tav>
                                        <p:tav tm="100000">
                                          <p:val>
                                            <p:strVal val="#ppt_x"/>
                                          </p:val>
                                        </p:tav>
                                      </p:tavLst>
                                    </p:anim>
                                    <p:anim calcmode="lin" valueType="num">
                                      <p:cBhvr additive="base">
                                        <p:cTn id="24"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5847"/>
                                        </p:tgtEl>
                                        <p:attrNameLst>
                                          <p:attrName>style.visibility</p:attrName>
                                        </p:attrNameLst>
                                      </p:cBhvr>
                                      <p:to>
                                        <p:strVal val="visible"/>
                                      </p:to>
                                    </p:set>
                                    <p:anim calcmode="lin" valueType="num">
                                      <p:cBhvr additive="base">
                                        <p:cTn id="29" dur="500" fill="hold"/>
                                        <p:tgtEl>
                                          <p:spTgt spid="35847"/>
                                        </p:tgtEl>
                                        <p:attrNameLst>
                                          <p:attrName>ppt_x</p:attrName>
                                        </p:attrNameLst>
                                      </p:cBhvr>
                                      <p:tavLst>
                                        <p:tav tm="0">
                                          <p:val>
                                            <p:strVal val="#ppt_x"/>
                                          </p:val>
                                        </p:tav>
                                        <p:tav tm="100000">
                                          <p:val>
                                            <p:strVal val="#ppt_x"/>
                                          </p:val>
                                        </p:tav>
                                      </p:tavLst>
                                    </p:anim>
                                    <p:anim calcmode="lin" valueType="num">
                                      <p:cBhvr additive="base">
                                        <p:cTn id="30"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35848"/>
                                        </p:tgtEl>
                                        <p:attrNameLst>
                                          <p:attrName>style.visibility</p:attrName>
                                        </p:attrNameLst>
                                      </p:cBhvr>
                                      <p:to>
                                        <p:strVal val="visible"/>
                                      </p:to>
                                    </p:set>
                                    <p:anim calcmode="lin" valueType="num">
                                      <p:cBhvr additive="base">
                                        <p:cTn id="35" dur="500" fill="hold"/>
                                        <p:tgtEl>
                                          <p:spTgt spid="35848"/>
                                        </p:tgtEl>
                                        <p:attrNameLst>
                                          <p:attrName>ppt_x</p:attrName>
                                        </p:attrNameLst>
                                      </p:cBhvr>
                                      <p:tavLst>
                                        <p:tav tm="0">
                                          <p:val>
                                            <p:strVal val="1+#ppt_w/2"/>
                                          </p:val>
                                        </p:tav>
                                        <p:tav tm="100000">
                                          <p:val>
                                            <p:strVal val="#ppt_x"/>
                                          </p:val>
                                        </p:tav>
                                      </p:tavLst>
                                    </p:anim>
                                    <p:anim calcmode="lin" valueType="num">
                                      <p:cBhvr additive="base">
                                        <p:cTn id="36" dur="500" fill="hold"/>
                                        <p:tgtEl>
                                          <p:spTgt spid="358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utoUpdateAnimBg="0"/>
      <p:bldP spid="35846" grpId="0" autoUpdateAnimBg="0"/>
      <p:bldP spid="35847" grpId="0" autoUpdateAnimBg="0"/>
      <p:bldP spid="358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838450" y="193675"/>
            <a:ext cx="1352550" cy="457200"/>
          </a:xfrm>
          <a:prstGeom prst="rect">
            <a:avLst/>
          </a:prstGeom>
          <a:noFill/>
          <a:ln w="9525">
            <a:noFill/>
            <a:miter lim="800000"/>
            <a:headEnd/>
            <a:tailEnd/>
          </a:ln>
          <a:effectLst/>
        </p:spPr>
        <p:txBody>
          <a:bodyPr wrap="none">
            <a:spAutoFit/>
          </a:bodyPr>
          <a:lstStyle/>
          <a:p>
            <a:pPr algn="ctr"/>
            <a:r>
              <a:rPr lang="fr-FR" u="sng"/>
              <a:t>Réponses</a:t>
            </a:r>
          </a:p>
        </p:txBody>
      </p:sp>
      <p:sp>
        <p:nvSpPr>
          <p:cNvPr id="36867" name="Text Box 3"/>
          <p:cNvSpPr txBox="1">
            <a:spLocks noChangeArrowheads="1"/>
          </p:cNvSpPr>
          <p:nvPr/>
        </p:nvSpPr>
        <p:spPr bwMode="auto">
          <a:xfrm>
            <a:off x="366713" y="803275"/>
            <a:ext cx="5576887" cy="457200"/>
          </a:xfrm>
          <a:prstGeom prst="rect">
            <a:avLst/>
          </a:prstGeom>
          <a:noFill/>
          <a:ln w="9525">
            <a:noFill/>
            <a:miter lim="800000"/>
            <a:headEnd/>
            <a:tailEnd/>
          </a:ln>
          <a:effectLst/>
        </p:spPr>
        <p:txBody>
          <a:bodyPr wrap="none">
            <a:spAutoFit/>
          </a:bodyPr>
          <a:lstStyle/>
          <a:p>
            <a:r>
              <a:rPr lang="fr-FR"/>
              <a:t>1.  Calcul de la pression exercée par le doigt</a:t>
            </a:r>
          </a:p>
        </p:txBody>
      </p:sp>
      <p:pic>
        <p:nvPicPr>
          <p:cNvPr id="36869" name="Picture 5"/>
          <p:cNvPicPr>
            <a:picLocks noChangeAspect="1" noChangeArrowheads="1"/>
          </p:cNvPicPr>
          <p:nvPr/>
        </p:nvPicPr>
        <p:blipFill>
          <a:blip r:embed="rId3">
            <a:lum bright="-30000"/>
          </a:blip>
          <a:srcRect/>
          <a:stretch>
            <a:fillRect/>
          </a:stretch>
        </p:blipFill>
        <p:spPr bwMode="auto">
          <a:xfrm>
            <a:off x="533400" y="1600200"/>
            <a:ext cx="2971800" cy="1423988"/>
          </a:xfrm>
          <a:prstGeom prst="rect">
            <a:avLst/>
          </a:prstGeom>
          <a:noFill/>
          <a:ln w="9525">
            <a:noFill/>
            <a:miter lim="800000"/>
            <a:headEnd/>
            <a:tailEnd/>
          </a:ln>
          <a:effectLst/>
        </p:spPr>
      </p:pic>
      <p:sp>
        <p:nvSpPr>
          <p:cNvPr id="36870" name="Text Box 6"/>
          <p:cNvSpPr txBox="1">
            <a:spLocks noChangeArrowheads="1"/>
          </p:cNvSpPr>
          <p:nvPr/>
        </p:nvSpPr>
        <p:spPr bwMode="auto">
          <a:xfrm>
            <a:off x="3810000" y="1524000"/>
            <a:ext cx="5105400" cy="1552575"/>
          </a:xfrm>
          <a:prstGeom prst="rect">
            <a:avLst/>
          </a:prstGeom>
          <a:noFill/>
          <a:ln w="9525">
            <a:noFill/>
            <a:miter lim="800000"/>
            <a:headEnd/>
            <a:tailEnd/>
          </a:ln>
          <a:effectLst/>
        </p:spPr>
        <p:txBody>
          <a:bodyPr>
            <a:spAutoFit/>
          </a:bodyPr>
          <a:lstStyle/>
          <a:p>
            <a:r>
              <a:rPr lang="fr-FR" i="1"/>
              <a:t>p</a:t>
            </a:r>
            <a:r>
              <a:rPr lang="fr-FR" baseline="-25000"/>
              <a:t>doigt</a:t>
            </a:r>
            <a:r>
              <a:rPr lang="fr-FR"/>
              <a:t>: pression du doigt sur la punaise</a:t>
            </a:r>
          </a:p>
          <a:p>
            <a:r>
              <a:rPr lang="fr-FR"/>
              <a:t>F = 15 N</a:t>
            </a:r>
          </a:p>
          <a:p>
            <a:r>
              <a:rPr lang="fr-FR"/>
              <a:t>S</a:t>
            </a:r>
            <a:r>
              <a:rPr lang="fr-FR" baseline="-25000"/>
              <a:t>punaise </a:t>
            </a:r>
            <a:r>
              <a:rPr lang="fr-FR"/>
              <a:t> = 300 mm</a:t>
            </a:r>
            <a:r>
              <a:rPr lang="fr-FR" baseline="30000"/>
              <a:t>2</a:t>
            </a:r>
            <a:r>
              <a:rPr lang="fr-FR"/>
              <a:t> = 3×10</a:t>
            </a:r>
            <a:r>
              <a:rPr lang="fr-FR" baseline="30000"/>
              <a:t>-4 </a:t>
            </a:r>
            <a:r>
              <a:rPr lang="fr-FR"/>
              <a:t>m</a:t>
            </a:r>
            <a:r>
              <a:rPr lang="fr-FR" baseline="30000"/>
              <a:t>2</a:t>
            </a:r>
            <a:r>
              <a:rPr lang="fr-FR"/>
              <a:t>: l’aire de la tête de la punaise</a:t>
            </a:r>
          </a:p>
        </p:txBody>
      </p:sp>
      <p:sp>
        <p:nvSpPr>
          <p:cNvPr id="36871" name="Text Box 7"/>
          <p:cNvSpPr txBox="1">
            <a:spLocks noChangeArrowheads="1"/>
          </p:cNvSpPr>
          <p:nvPr/>
        </p:nvSpPr>
        <p:spPr bwMode="auto">
          <a:xfrm>
            <a:off x="207963" y="4156075"/>
            <a:ext cx="1087437" cy="457200"/>
          </a:xfrm>
          <a:prstGeom prst="rect">
            <a:avLst/>
          </a:prstGeom>
          <a:noFill/>
          <a:ln w="9525">
            <a:noFill/>
            <a:miter lim="800000"/>
            <a:headEnd/>
            <a:tailEnd/>
          </a:ln>
          <a:effectLst/>
        </p:spPr>
        <p:txBody>
          <a:bodyPr wrap="none">
            <a:spAutoFit/>
          </a:bodyPr>
          <a:lstStyle/>
          <a:p>
            <a:pPr algn="ctr"/>
            <a:r>
              <a:rPr lang="fr-FR" i="1"/>
              <a:t>P</a:t>
            </a:r>
            <a:r>
              <a:rPr lang="fr-FR" baseline="-25000"/>
              <a:t>doigt </a:t>
            </a:r>
            <a:r>
              <a:rPr lang="fr-FR"/>
              <a:t>= </a:t>
            </a:r>
            <a:endParaRPr lang="fr-FR" baseline="-25000"/>
          </a:p>
        </p:txBody>
      </p:sp>
      <p:sp>
        <p:nvSpPr>
          <p:cNvPr id="36873" name="Line 9"/>
          <p:cNvSpPr>
            <a:spLocks noChangeShapeType="1"/>
          </p:cNvSpPr>
          <p:nvPr/>
        </p:nvSpPr>
        <p:spPr bwMode="auto">
          <a:xfrm>
            <a:off x="1371600" y="4419600"/>
            <a:ext cx="1752600" cy="0"/>
          </a:xfrm>
          <a:prstGeom prst="line">
            <a:avLst/>
          </a:prstGeom>
          <a:noFill/>
          <a:ln w="57150">
            <a:solidFill>
              <a:schemeClr val="tx1"/>
            </a:solidFill>
            <a:round/>
            <a:headEnd/>
            <a:tailEnd/>
          </a:ln>
          <a:effectLst/>
        </p:spPr>
        <p:txBody>
          <a:bodyPr wrap="none" anchor="ctr"/>
          <a:lstStyle/>
          <a:p>
            <a:endParaRPr lang="fr-FR"/>
          </a:p>
        </p:txBody>
      </p:sp>
      <p:sp>
        <p:nvSpPr>
          <p:cNvPr id="36874" name="Text Box 10"/>
          <p:cNvSpPr txBox="1">
            <a:spLocks noChangeArrowheads="1"/>
          </p:cNvSpPr>
          <p:nvPr/>
        </p:nvSpPr>
        <p:spPr bwMode="auto">
          <a:xfrm>
            <a:off x="2065338" y="3851275"/>
            <a:ext cx="488950" cy="457200"/>
          </a:xfrm>
          <a:prstGeom prst="rect">
            <a:avLst/>
          </a:prstGeom>
          <a:noFill/>
          <a:ln w="9525">
            <a:noFill/>
            <a:miter lim="800000"/>
            <a:headEnd/>
            <a:tailEnd/>
          </a:ln>
          <a:effectLst/>
        </p:spPr>
        <p:txBody>
          <a:bodyPr wrap="none">
            <a:spAutoFit/>
          </a:bodyPr>
          <a:lstStyle/>
          <a:p>
            <a:pPr algn="ctr"/>
            <a:r>
              <a:rPr lang="fr-FR"/>
              <a:t>15</a:t>
            </a:r>
          </a:p>
        </p:txBody>
      </p:sp>
      <p:sp>
        <p:nvSpPr>
          <p:cNvPr id="36876" name="Text Box 12"/>
          <p:cNvSpPr txBox="1">
            <a:spLocks noChangeArrowheads="1"/>
          </p:cNvSpPr>
          <p:nvPr/>
        </p:nvSpPr>
        <p:spPr bwMode="auto">
          <a:xfrm>
            <a:off x="1912938" y="4613275"/>
            <a:ext cx="982662" cy="457200"/>
          </a:xfrm>
          <a:prstGeom prst="rect">
            <a:avLst/>
          </a:prstGeom>
          <a:noFill/>
          <a:ln w="9525">
            <a:noFill/>
            <a:miter lim="800000"/>
            <a:headEnd/>
            <a:tailEnd/>
          </a:ln>
          <a:effectLst/>
        </p:spPr>
        <p:txBody>
          <a:bodyPr wrap="none">
            <a:spAutoFit/>
          </a:bodyPr>
          <a:lstStyle/>
          <a:p>
            <a:pPr algn="ctr"/>
            <a:r>
              <a:rPr lang="fr-FR"/>
              <a:t>3×10</a:t>
            </a:r>
            <a:r>
              <a:rPr lang="fr-FR" baseline="30000"/>
              <a:t>-4</a:t>
            </a:r>
          </a:p>
        </p:txBody>
      </p:sp>
      <p:sp>
        <p:nvSpPr>
          <p:cNvPr id="36877" name="Text Box 13"/>
          <p:cNvSpPr txBox="1">
            <a:spLocks noChangeArrowheads="1"/>
          </p:cNvSpPr>
          <p:nvPr/>
        </p:nvSpPr>
        <p:spPr bwMode="auto">
          <a:xfrm>
            <a:off x="3179763" y="4191000"/>
            <a:ext cx="2713037" cy="457200"/>
          </a:xfrm>
          <a:prstGeom prst="rect">
            <a:avLst/>
          </a:prstGeom>
          <a:noFill/>
          <a:ln w="9525">
            <a:noFill/>
            <a:miter lim="800000"/>
            <a:headEnd/>
            <a:tailEnd/>
          </a:ln>
          <a:effectLst/>
        </p:spPr>
        <p:txBody>
          <a:bodyPr wrap="none">
            <a:spAutoFit/>
          </a:bodyPr>
          <a:lstStyle/>
          <a:p>
            <a:r>
              <a:rPr lang="fr-FR"/>
              <a:t>= 5×10</a:t>
            </a:r>
            <a:r>
              <a:rPr lang="fr-FR" baseline="30000"/>
              <a:t>4</a:t>
            </a:r>
            <a:r>
              <a:rPr lang="fr-FR"/>
              <a:t> Pa = 0,5 bar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500" fill="hold"/>
                                        <p:tgtEl>
                                          <p:spTgt spid="36869"/>
                                        </p:tgtEl>
                                        <p:attrNameLst>
                                          <p:attrName>ppt_w</p:attrName>
                                        </p:attrNameLst>
                                      </p:cBhvr>
                                      <p:tavLst>
                                        <p:tav tm="0">
                                          <p:val>
                                            <p:fltVal val="0"/>
                                          </p:val>
                                        </p:tav>
                                        <p:tav tm="100000">
                                          <p:val>
                                            <p:strVal val="#ppt_w"/>
                                          </p:val>
                                        </p:tav>
                                      </p:tavLst>
                                    </p:anim>
                                    <p:anim calcmode="lin" valueType="num">
                                      <p:cBhvr>
                                        <p:cTn id="20" dur="500" fill="hold"/>
                                        <p:tgtEl>
                                          <p:spTgt spid="3686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iterate type="wd">
                                    <p:tmPct val="100000"/>
                                  </p:iterate>
                                  <p:childTnLst>
                                    <p:set>
                                      <p:cBhvr>
                                        <p:cTn id="24" dur="1" fill="hold">
                                          <p:stCondLst>
                                            <p:cond delay="0"/>
                                          </p:stCondLst>
                                        </p:cTn>
                                        <p:tgtEl>
                                          <p:spTgt spid="36870"/>
                                        </p:tgtEl>
                                        <p:attrNameLst>
                                          <p:attrName>style.visibility</p:attrName>
                                        </p:attrNameLst>
                                      </p:cBhvr>
                                      <p:to>
                                        <p:strVal val="visible"/>
                                      </p:to>
                                    </p:set>
                                    <p:animEffect transition="in" filter="barn(outHorizontal)">
                                      <p:cBhvr>
                                        <p:cTn id="25" dur="300"/>
                                        <p:tgtEl>
                                          <p:spTgt spid="3687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6871"/>
                                        </p:tgtEl>
                                        <p:attrNameLst>
                                          <p:attrName>style.visibility</p:attrName>
                                        </p:attrNameLst>
                                      </p:cBhvr>
                                      <p:to>
                                        <p:strVal val="visible"/>
                                      </p:to>
                                    </p:set>
                                    <p:anim calcmode="lin" valueType="num">
                                      <p:cBhvr additive="base">
                                        <p:cTn id="30" dur="500" fill="hold"/>
                                        <p:tgtEl>
                                          <p:spTgt spid="36871"/>
                                        </p:tgtEl>
                                        <p:attrNameLst>
                                          <p:attrName>ppt_x</p:attrName>
                                        </p:attrNameLst>
                                      </p:cBhvr>
                                      <p:tavLst>
                                        <p:tav tm="0">
                                          <p:val>
                                            <p:strVal val="#ppt_x"/>
                                          </p:val>
                                        </p:tav>
                                        <p:tav tm="100000">
                                          <p:val>
                                            <p:strVal val="#ppt_x"/>
                                          </p:val>
                                        </p:tav>
                                      </p:tavLst>
                                    </p:anim>
                                    <p:anim calcmode="lin" valueType="num">
                                      <p:cBhvr additive="base">
                                        <p:cTn id="31" dur="500" fill="hold"/>
                                        <p:tgtEl>
                                          <p:spTgt spid="36871"/>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36873"/>
                                        </p:tgtEl>
                                        <p:attrNameLst>
                                          <p:attrName>style.visibility</p:attrName>
                                        </p:attrNameLst>
                                      </p:cBhvr>
                                      <p:to>
                                        <p:strVal val="visible"/>
                                      </p:to>
                                    </p:set>
                                    <p:anim calcmode="lin" valueType="num">
                                      <p:cBhvr additive="base">
                                        <p:cTn id="35" dur="500" fill="hold"/>
                                        <p:tgtEl>
                                          <p:spTgt spid="36873"/>
                                        </p:tgtEl>
                                        <p:attrNameLst>
                                          <p:attrName>ppt_x</p:attrName>
                                        </p:attrNameLst>
                                      </p:cBhvr>
                                      <p:tavLst>
                                        <p:tav tm="0">
                                          <p:val>
                                            <p:strVal val="0-#ppt_w/2"/>
                                          </p:val>
                                        </p:tav>
                                        <p:tav tm="100000">
                                          <p:val>
                                            <p:strVal val="#ppt_x"/>
                                          </p:val>
                                        </p:tav>
                                      </p:tavLst>
                                    </p:anim>
                                    <p:anim calcmode="lin" valueType="num">
                                      <p:cBhvr additive="base">
                                        <p:cTn id="36" dur="500" fill="hold"/>
                                        <p:tgtEl>
                                          <p:spTgt spid="36873"/>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8" fill="hold" grpId="0" nodeType="afterEffect">
                                  <p:stCondLst>
                                    <p:cond delay="0"/>
                                  </p:stCondLst>
                                  <p:childTnLst>
                                    <p:set>
                                      <p:cBhvr>
                                        <p:cTn id="39" dur="1" fill="hold">
                                          <p:stCondLst>
                                            <p:cond delay="0"/>
                                          </p:stCondLst>
                                        </p:cTn>
                                        <p:tgtEl>
                                          <p:spTgt spid="36874"/>
                                        </p:tgtEl>
                                        <p:attrNameLst>
                                          <p:attrName>style.visibility</p:attrName>
                                        </p:attrNameLst>
                                      </p:cBhvr>
                                      <p:to>
                                        <p:strVal val="visible"/>
                                      </p:to>
                                    </p:set>
                                    <p:anim calcmode="lin" valueType="num">
                                      <p:cBhvr additive="base">
                                        <p:cTn id="40" dur="500" fill="hold"/>
                                        <p:tgtEl>
                                          <p:spTgt spid="36874"/>
                                        </p:tgtEl>
                                        <p:attrNameLst>
                                          <p:attrName>ppt_x</p:attrName>
                                        </p:attrNameLst>
                                      </p:cBhvr>
                                      <p:tavLst>
                                        <p:tav tm="0">
                                          <p:val>
                                            <p:strVal val="0-#ppt_w/2"/>
                                          </p:val>
                                        </p:tav>
                                        <p:tav tm="100000">
                                          <p:val>
                                            <p:strVal val="#ppt_x"/>
                                          </p:val>
                                        </p:tav>
                                      </p:tavLst>
                                    </p:anim>
                                    <p:anim calcmode="lin" valueType="num">
                                      <p:cBhvr additive="base">
                                        <p:cTn id="41" dur="500" fill="hold"/>
                                        <p:tgtEl>
                                          <p:spTgt spid="3687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6876"/>
                                        </p:tgtEl>
                                        <p:attrNameLst>
                                          <p:attrName>style.visibility</p:attrName>
                                        </p:attrNameLst>
                                      </p:cBhvr>
                                      <p:to>
                                        <p:strVal val="visible"/>
                                      </p:to>
                                    </p:set>
                                    <p:anim calcmode="lin" valueType="num">
                                      <p:cBhvr additive="base">
                                        <p:cTn id="46" dur="500" fill="hold"/>
                                        <p:tgtEl>
                                          <p:spTgt spid="36876"/>
                                        </p:tgtEl>
                                        <p:attrNameLst>
                                          <p:attrName>ppt_x</p:attrName>
                                        </p:attrNameLst>
                                      </p:cBhvr>
                                      <p:tavLst>
                                        <p:tav tm="0">
                                          <p:val>
                                            <p:strVal val="0-#ppt_w/2"/>
                                          </p:val>
                                        </p:tav>
                                        <p:tav tm="100000">
                                          <p:val>
                                            <p:strVal val="#ppt_x"/>
                                          </p:val>
                                        </p:tav>
                                      </p:tavLst>
                                    </p:anim>
                                    <p:anim calcmode="lin" valueType="num">
                                      <p:cBhvr additive="base">
                                        <p:cTn id="47" dur="500" fill="hold"/>
                                        <p:tgtEl>
                                          <p:spTgt spid="3687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6877"/>
                                        </p:tgtEl>
                                        <p:attrNameLst>
                                          <p:attrName>style.visibility</p:attrName>
                                        </p:attrNameLst>
                                      </p:cBhvr>
                                      <p:to>
                                        <p:strVal val="visible"/>
                                      </p:to>
                                    </p:set>
                                    <p:anim calcmode="lin" valueType="num">
                                      <p:cBhvr additive="base">
                                        <p:cTn id="52" dur="500" fill="hold"/>
                                        <p:tgtEl>
                                          <p:spTgt spid="36877"/>
                                        </p:tgtEl>
                                        <p:attrNameLst>
                                          <p:attrName>ppt_x</p:attrName>
                                        </p:attrNameLst>
                                      </p:cBhvr>
                                      <p:tavLst>
                                        <p:tav tm="0">
                                          <p:val>
                                            <p:strVal val="0-#ppt_w/2"/>
                                          </p:val>
                                        </p:tav>
                                        <p:tav tm="100000">
                                          <p:val>
                                            <p:strVal val="#ppt_x"/>
                                          </p:val>
                                        </p:tav>
                                      </p:tavLst>
                                    </p:anim>
                                    <p:anim calcmode="lin" valueType="num">
                                      <p:cBhvr additive="base">
                                        <p:cTn id="53" dur="500" fill="hold"/>
                                        <p:tgtEl>
                                          <p:spTgt spid="368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P spid="36870" grpId="0" autoUpdateAnimBg="0"/>
      <p:bldP spid="36871" grpId="0" autoUpdateAnimBg="0"/>
      <p:bldP spid="36873" grpId="0" animBg="1"/>
      <p:bldP spid="36874" grpId="0" autoUpdateAnimBg="0"/>
      <p:bldP spid="36876" grpId="0" autoUpdateAnimBg="0"/>
      <p:bldP spid="3687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714356"/>
            <a:ext cx="8395247" cy="461665"/>
          </a:xfrm>
          <a:prstGeom prst="rect">
            <a:avLst/>
          </a:prstGeom>
          <a:noFill/>
          <a:ln w="9525">
            <a:noFill/>
            <a:miter lim="800000"/>
            <a:headEnd/>
            <a:tailEnd/>
          </a:ln>
          <a:effectLst/>
        </p:spPr>
        <p:txBody>
          <a:bodyPr wrap="none">
            <a:spAutoFit/>
          </a:bodyPr>
          <a:lstStyle/>
          <a:p>
            <a:r>
              <a:rPr lang="fr-FR" sz="2400" b="1" dirty="0"/>
              <a:t>2.  Calcul de la pression exercée par la pointe de la punaise</a:t>
            </a:r>
          </a:p>
        </p:txBody>
      </p:sp>
      <p:sp>
        <p:nvSpPr>
          <p:cNvPr id="37891" name="Text Box 3"/>
          <p:cNvSpPr txBox="1">
            <a:spLocks noChangeArrowheads="1"/>
          </p:cNvSpPr>
          <p:nvPr/>
        </p:nvSpPr>
        <p:spPr bwMode="auto">
          <a:xfrm>
            <a:off x="833438" y="2251075"/>
            <a:ext cx="995362" cy="457200"/>
          </a:xfrm>
          <a:prstGeom prst="rect">
            <a:avLst/>
          </a:prstGeom>
          <a:noFill/>
          <a:ln w="9525">
            <a:noFill/>
            <a:miter lim="800000"/>
            <a:headEnd/>
            <a:tailEnd/>
          </a:ln>
          <a:effectLst/>
        </p:spPr>
        <p:txBody>
          <a:bodyPr>
            <a:spAutoFit/>
          </a:bodyPr>
          <a:lstStyle/>
          <a:p>
            <a:pPr algn="ctr"/>
            <a:r>
              <a:rPr lang="fr-FR" sz="2400" b="1" i="1" dirty="0"/>
              <a:t>p =</a:t>
            </a:r>
          </a:p>
        </p:txBody>
      </p:sp>
      <p:sp>
        <p:nvSpPr>
          <p:cNvPr id="37892" name="Line 4"/>
          <p:cNvSpPr>
            <a:spLocks noChangeShapeType="1"/>
          </p:cNvSpPr>
          <p:nvPr/>
        </p:nvSpPr>
        <p:spPr bwMode="auto">
          <a:xfrm>
            <a:off x="1752600" y="2514600"/>
            <a:ext cx="990600" cy="0"/>
          </a:xfrm>
          <a:prstGeom prst="line">
            <a:avLst/>
          </a:prstGeom>
          <a:noFill/>
          <a:ln w="57150">
            <a:solidFill>
              <a:schemeClr val="tx1"/>
            </a:solidFill>
            <a:round/>
            <a:headEnd/>
            <a:tailEnd/>
          </a:ln>
          <a:effectLst/>
        </p:spPr>
        <p:txBody>
          <a:bodyPr wrap="none" anchor="ctr"/>
          <a:lstStyle/>
          <a:p>
            <a:endParaRPr lang="fr-FR"/>
          </a:p>
        </p:txBody>
      </p:sp>
      <p:sp>
        <p:nvSpPr>
          <p:cNvPr id="37893" name="Text Box 5"/>
          <p:cNvSpPr txBox="1">
            <a:spLocks noChangeArrowheads="1"/>
          </p:cNvSpPr>
          <p:nvPr/>
        </p:nvSpPr>
        <p:spPr bwMode="auto">
          <a:xfrm>
            <a:off x="1752600" y="1870075"/>
            <a:ext cx="565150" cy="457200"/>
          </a:xfrm>
          <a:prstGeom prst="rect">
            <a:avLst/>
          </a:prstGeom>
          <a:noFill/>
          <a:ln w="9525">
            <a:noFill/>
            <a:miter lim="800000"/>
            <a:headEnd/>
            <a:tailEnd/>
          </a:ln>
          <a:effectLst/>
        </p:spPr>
        <p:txBody>
          <a:bodyPr>
            <a:spAutoFit/>
          </a:bodyPr>
          <a:lstStyle/>
          <a:p>
            <a:pPr algn="ctr"/>
            <a:r>
              <a:rPr lang="fr-FR" sz="2400" b="1" i="1" dirty="0"/>
              <a:t>F</a:t>
            </a:r>
          </a:p>
        </p:txBody>
      </p:sp>
      <p:sp>
        <p:nvSpPr>
          <p:cNvPr id="37894" name="Text Box 6"/>
          <p:cNvSpPr txBox="1">
            <a:spLocks noChangeArrowheads="1"/>
          </p:cNvSpPr>
          <p:nvPr/>
        </p:nvSpPr>
        <p:spPr bwMode="auto">
          <a:xfrm>
            <a:off x="1905000" y="2667000"/>
            <a:ext cx="565150" cy="457200"/>
          </a:xfrm>
          <a:prstGeom prst="rect">
            <a:avLst/>
          </a:prstGeom>
          <a:noFill/>
          <a:ln w="9525">
            <a:noFill/>
            <a:miter lim="800000"/>
            <a:headEnd/>
            <a:tailEnd/>
          </a:ln>
          <a:effectLst/>
        </p:spPr>
        <p:txBody>
          <a:bodyPr>
            <a:spAutoFit/>
          </a:bodyPr>
          <a:lstStyle/>
          <a:p>
            <a:pPr algn="ctr"/>
            <a:r>
              <a:rPr lang="fr-FR" sz="2400" b="1" i="1" dirty="0"/>
              <a:t>S</a:t>
            </a:r>
          </a:p>
        </p:txBody>
      </p:sp>
      <p:sp>
        <p:nvSpPr>
          <p:cNvPr id="37895" name="Text Box 7"/>
          <p:cNvSpPr txBox="1">
            <a:spLocks noChangeArrowheads="1"/>
          </p:cNvSpPr>
          <p:nvPr/>
        </p:nvSpPr>
        <p:spPr bwMode="auto">
          <a:xfrm>
            <a:off x="3143240" y="1428736"/>
            <a:ext cx="5105400" cy="1938992"/>
          </a:xfrm>
          <a:prstGeom prst="rect">
            <a:avLst/>
          </a:prstGeom>
          <a:noFill/>
          <a:ln w="9525">
            <a:noFill/>
            <a:miter lim="800000"/>
            <a:headEnd/>
            <a:tailEnd/>
          </a:ln>
          <a:effectLst/>
        </p:spPr>
        <p:txBody>
          <a:bodyPr>
            <a:spAutoFit/>
          </a:bodyPr>
          <a:lstStyle/>
          <a:p>
            <a:r>
              <a:rPr lang="fr-FR" sz="2400" b="1" i="1" dirty="0" err="1"/>
              <a:t>p</a:t>
            </a:r>
            <a:r>
              <a:rPr lang="fr-FR" sz="2400" b="1" baseline="-25000" dirty="0" err="1"/>
              <a:t>pointe</a:t>
            </a:r>
            <a:r>
              <a:rPr lang="fr-FR" sz="2400" b="1" dirty="0"/>
              <a:t>: pression du doigt sur la punaise</a:t>
            </a:r>
          </a:p>
          <a:p>
            <a:r>
              <a:rPr lang="fr-FR" sz="2400" b="1" dirty="0"/>
              <a:t>F = 15 N</a:t>
            </a:r>
          </a:p>
          <a:p>
            <a:r>
              <a:rPr lang="fr-FR" sz="2400" b="1" dirty="0" err="1"/>
              <a:t>S</a:t>
            </a:r>
            <a:r>
              <a:rPr lang="fr-FR" sz="2400" b="1" baseline="-25000" dirty="0" err="1"/>
              <a:t>pointe</a:t>
            </a:r>
            <a:r>
              <a:rPr lang="fr-FR" sz="2400" b="1" baseline="-25000" dirty="0"/>
              <a:t> </a:t>
            </a:r>
            <a:r>
              <a:rPr lang="fr-FR" sz="2400" b="1" dirty="0"/>
              <a:t> = 0,5 mm</a:t>
            </a:r>
            <a:r>
              <a:rPr lang="fr-FR" sz="2400" b="1" baseline="30000" dirty="0"/>
              <a:t>2</a:t>
            </a:r>
            <a:r>
              <a:rPr lang="fr-FR" sz="2400" b="1" dirty="0"/>
              <a:t> = 5×10</a:t>
            </a:r>
            <a:r>
              <a:rPr lang="fr-FR" sz="2400" b="1" baseline="30000" dirty="0"/>
              <a:t>-7 </a:t>
            </a:r>
            <a:r>
              <a:rPr lang="fr-FR" sz="2400" b="1" dirty="0"/>
              <a:t>m</a:t>
            </a:r>
            <a:r>
              <a:rPr lang="fr-FR" sz="2400" b="1" baseline="30000" dirty="0"/>
              <a:t>2</a:t>
            </a:r>
            <a:r>
              <a:rPr lang="fr-FR" sz="2400" b="1" dirty="0"/>
              <a:t>: l’aire de la tête de la punaise</a:t>
            </a:r>
          </a:p>
        </p:txBody>
      </p:sp>
      <p:sp>
        <p:nvSpPr>
          <p:cNvPr id="37896" name="Text Box 8"/>
          <p:cNvSpPr txBox="1">
            <a:spLocks noChangeArrowheads="1"/>
          </p:cNvSpPr>
          <p:nvPr/>
        </p:nvSpPr>
        <p:spPr bwMode="auto">
          <a:xfrm>
            <a:off x="163513" y="4156075"/>
            <a:ext cx="1208087" cy="400110"/>
          </a:xfrm>
          <a:prstGeom prst="rect">
            <a:avLst/>
          </a:prstGeom>
          <a:noFill/>
          <a:ln w="9525">
            <a:noFill/>
            <a:miter lim="800000"/>
            <a:headEnd/>
            <a:tailEnd/>
          </a:ln>
          <a:effectLst/>
        </p:spPr>
        <p:txBody>
          <a:bodyPr>
            <a:spAutoFit/>
          </a:bodyPr>
          <a:lstStyle/>
          <a:p>
            <a:pPr algn="ctr"/>
            <a:r>
              <a:rPr lang="fr-FR" sz="2000" b="1" i="1" dirty="0" err="1"/>
              <a:t>P</a:t>
            </a:r>
            <a:r>
              <a:rPr lang="fr-FR" sz="2000" b="1" baseline="-25000" dirty="0" err="1"/>
              <a:t>pointe</a:t>
            </a:r>
            <a:r>
              <a:rPr lang="fr-FR" baseline="-25000" dirty="0"/>
              <a:t> </a:t>
            </a:r>
            <a:r>
              <a:rPr lang="fr-FR" dirty="0"/>
              <a:t>= </a:t>
            </a:r>
            <a:endParaRPr lang="fr-FR" baseline="-25000" dirty="0"/>
          </a:p>
        </p:txBody>
      </p:sp>
      <p:sp>
        <p:nvSpPr>
          <p:cNvPr id="37897" name="Line 9"/>
          <p:cNvSpPr>
            <a:spLocks noChangeShapeType="1"/>
          </p:cNvSpPr>
          <p:nvPr/>
        </p:nvSpPr>
        <p:spPr bwMode="auto">
          <a:xfrm>
            <a:off x="1371600" y="4419600"/>
            <a:ext cx="1752600" cy="0"/>
          </a:xfrm>
          <a:prstGeom prst="line">
            <a:avLst/>
          </a:prstGeom>
          <a:noFill/>
          <a:ln w="57150">
            <a:solidFill>
              <a:schemeClr val="tx1"/>
            </a:solidFill>
            <a:round/>
            <a:headEnd/>
            <a:tailEnd/>
          </a:ln>
          <a:effectLst/>
        </p:spPr>
        <p:txBody>
          <a:bodyPr wrap="none" anchor="ctr"/>
          <a:lstStyle/>
          <a:p>
            <a:endParaRPr lang="fr-FR"/>
          </a:p>
        </p:txBody>
      </p:sp>
      <p:sp>
        <p:nvSpPr>
          <p:cNvPr id="37898" name="Text Box 10"/>
          <p:cNvSpPr txBox="1">
            <a:spLocks noChangeArrowheads="1"/>
          </p:cNvSpPr>
          <p:nvPr/>
        </p:nvSpPr>
        <p:spPr bwMode="auto">
          <a:xfrm>
            <a:off x="2065338" y="3851275"/>
            <a:ext cx="508474" cy="400110"/>
          </a:xfrm>
          <a:prstGeom prst="rect">
            <a:avLst/>
          </a:prstGeom>
          <a:noFill/>
          <a:ln w="9525">
            <a:noFill/>
            <a:miter lim="800000"/>
            <a:headEnd/>
            <a:tailEnd/>
          </a:ln>
          <a:effectLst/>
        </p:spPr>
        <p:txBody>
          <a:bodyPr wrap="none">
            <a:spAutoFit/>
          </a:bodyPr>
          <a:lstStyle/>
          <a:p>
            <a:pPr algn="ctr"/>
            <a:r>
              <a:rPr lang="fr-FR" sz="2000" b="1" dirty="0"/>
              <a:t>15</a:t>
            </a:r>
          </a:p>
        </p:txBody>
      </p:sp>
      <p:sp>
        <p:nvSpPr>
          <p:cNvPr id="37899" name="Text Box 11"/>
          <p:cNvSpPr txBox="1">
            <a:spLocks noChangeArrowheads="1"/>
          </p:cNvSpPr>
          <p:nvPr/>
        </p:nvSpPr>
        <p:spPr bwMode="auto">
          <a:xfrm>
            <a:off x="1912938" y="4613275"/>
            <a:ext cx="1080745" cy="400110"/>
          </a:xfrm>
          <a:prstGeom prst="rect">
            <a:avLst/>
          </a:prstGeom>
          <a:noFill/>
          <a:ln w="9525">
            <a:noFill/>
            <a:miter lim="800000"/>
            <a:headEnd/>
            <a:tailEnd/>
          </a:ln>
          <a:effectLst/>
        </p:spPr>
        <p:txBody>
          <a:bodyPr wrap="none">
            <a:spAutoFit/>
          </a:bodyPr>
          <a:lstStyle/>
          <a:p>
            <a:pPr algn="ctr"/>
            <a:r>
              <a:rPr lang="fr-FR" sz="2000" b="1" dirty="0"/>
              <a:t>5×10</a:t>
            </a:r>
            <a:r>
              <a:rPr lang="fr-FR" sz="2000" b="1" baseline="30000" dirty="0"/>
              <a:t>-7</a:t>
            </a:r>
          </a:p>
        </p:txBody>
      </p:sp>
      <p:sp>
        <p:nvSpPr>
          <p:cNvPr id="37900" name="Text Box 12"/>
          <p:cNvSpPr txBox="1">
            <a:spLocks noChangeArrowheads="1"/>
          </p:cNvSpPr>
          <p:nvPr/>
        </p:nvSpPr>
        <p:spPr bwMode="auto">
          <a:xfrm>
            <a:off x="3179763" y="4191000"/>
            <a:ext cx="2972289" cy="400110"/>
          </a:xfrm>
          <a:prstGeom prst="rect">
            <a:avLst/>
          </a:prstGeom>
          <a:noFill/>
          <a:ln w="9525">
            <a:noFill/>
            <a:miter lim="800000"/>
            <a:headEnd/>
            <a:tailEnd/>
          </a:ln>
          <a:effectLst/>
        </p:spPr>
        <p:txBody>
          <a:bodyPr wrap="none">
            <a:spAutoFit/>
          </a:bodyPr>
          <a:lstStyle/>
          <a:p>
            <a:r>
              <a:rPr lang="fr-FR" sz="2000" b="1" dirty="0"/>
              <a:t>= 3×10</a:t>
            </a:r>
            <a:r>
              <a:rPr lang="fr-FR" sz="2000" b="1" baseline="30000" dirty="0"/>
              <a:t>7</a:t>
            </a:r>
            <a:r>
              <a:rPr lang="fr-FR" sz="2000" b="1" dirty="0"/>
              <a:t> Pa = 300 bar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1+#ppt_w/2"/>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0-#ppt_w/2"/>
                                          </p:val>
                                        </p:tav>
                                        <p:tav tm="100000">
                                          <p:val>
                                            <p:strVal val="#ppt_x"/>
                                          </p:val>
                                        </p:tav>
                                      </p:tavLst>
                                    </p:anim>
                                    <p:anim calcmode="lin" valueType="num">
                                      <p:cBhvr additive="base">
                                        <p:cTn id="14"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3"/>
                                        </p:tgtEl>
                                        <p:attrNameLst>
                                          <p:attrName>style.visibility</p:attrName>
                                        </p:attrNameLst>
                                      </p:cBhvr>
                                      <p:to>
                                        <p:strVal val="visible"/>
                                      </p:to>
                                    </p:set>
                                    <p:anim calcmode="lin" valueType="num">
                                      <p:cBhvr additive="base">
                                        <p:cTn id="25" dur="500" fill="hold"/>
                                        <p:tgtEl>
                                          <p:spTgt spid="37893"/>
                                        </p:tgtEl>
                                        <p:attrNameLst>
                                          <p:attrName>ppt_x</p:attrName>
                                        </p:attrNameLst>
                                      </p:cBhvr>
                                      <p:tavLst>
                                        <p:tav tm="0">
                                          <p:val>
                                            <p:strVal val="0-#ppt_w/2"/>
                                          </p:val>
                                        </p:tav>
                                        <p:tav tm="100000">
                                          <p:val>
                                            <p:strVal val="#ppt_x"/>
                                          </p:val>
                                        </p:tav>
                                      </p:tavLst>
                                    </p:anim>
                                    <p:anim calcmode="lin" valueType="num">
                                      <p:cBhvr additive="base">
                                        <p:cTn id="26"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additive="base">
                                        <p:cTn id="31" dur="500" fill="hold"/>
                                        <p:tgtEl>
                                          <p:spTgt spid="37894"/>
                                        </p:tgtEl>
                                        <p:attrNameLst>
                                          <p:attrName>ppt_x</p:attrName>
                                        </p:attrNameLst>
                                      </p:cBhvr>
                                      <p:tavLst>
                                        <p:tav tm="0">
                                          <p:val>
                                            <p:strVal val="0-#ppt_w/2"/>
                                          </p:val>
                                        </p:tav>
                                        <p:tav tm="100000">
                                          <p:val>
                                            <p:strVal val="#ppt_x"/>
                                          </p:val>
                                        </p:tav>
                                      </p:tavLst>
                                    </p:anim>
                                    <p:anim calcmode="lin" valueType="num">
                                      <p:cBhvr additive="base">
                                        <p:cTn id="32"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iterate type="wd">
                                    <p:tmPct val="100000"/>
                                  </p:iterate>
                                  <p:childTnLst>
                                    <p:set>
                                      <p:cBhvr>
                                        <p:cTn id="36" dur="1" fill="hold">
                                          <p:stCondLst>
                                            <p:cond delay="0"/>
                                          </p:stCondLst>
                                        </p:cTn>
                                        <p:tgtEl>
                                          <p:spTgt spid="37895"/>
                                        </p:tgtEl>
                                        <p:attrNameLst>
                                          <p:attrName>style.visibility</p:attrName>
                                        </p:attrNameLst>
                                      </p:cBhvr>
                                      <p:to>
                                        <p:strVal val="visible"/>
                                      </p:to>
                                    </p:set>
                                    <p:animEffect transition="in" filter="barn(inHorizontal)">
                                      <p:cBhvr>
                                        <p:cTn id="37" dur="300"/>
                                        <p:tgtEl>
                                          <p:spTgt spid="37895"/>
                                        </p:tgtEl>
                                      </p:cBhvr>
                                    </p:animEffect>
                                  </p:childTnLst>
                                </p:cTn>
                              </p:par>
                            </p:childTnLst>
                          </p:cTn>
                        </p:par>
                        <p:par>
                          <p:cTn id="38" fill="hold">
                            <p:stCondLst>
                              <p:cond delay="8100"/>
                            </p:stCondLst>
                            <p:childTnLst>
                              <p:par>
                                <p:cTn id="39" presetID="2" presetClass="entr" presetSubtype="8" fill="hold" grpId="0" nodeType="afterEffect">
                                  <p:stCondLst>
                                    <p:cond delay="0"/>
                                  </p:stCondLst>
                                  <p:childTnLst>
                                    <p:set>
                                      <p:cBhvr>
                                        <p:cTn id="40" dur="1" fill="hold">
                                          <p:stCondLst>
                                            <p:cond delay="0"/>
                                          </p:stCondLst>
                                        </p:cTn>
                                        <p:tgtEl>
                                          <p:spTgt spid="37896"/>
                                        </p:tgtEl>
                                        <p:attrNameLst>
                                          <p:attrName>style.visibility</p:attrName>
                                        </p:attrNameLst>
                                      </p:cBhvr>
                                      <p:to>
                                        <p:strVal val="visible"/>
                                      </p:to>
                                    </p:set>
                                    <p:anim calcmode="lin" valueType="num">
                                      <p:cBhvr additive="base">
                                        <p:cTn id="41" dur="500" fill="hold"/>
                                        <p:tgtEl>
                                          <p:spTgt spid="37896"/>
                                        </p:tgtEl>
                                        <p:attrNameLst>
                                          <p:attrName>ppt_x</p:attrName>
                                        </p:attrNameLst>
                                      </p:cBhvr>
                                      <p:tavLst>
                                        <p:tav tm="0">
                                          <p:val>
                                            <p:strVal val="0-#ppt_w/2"/>
                                          </p:val>
                                        </p:tav>
                                        <p:tav tm="100000">
                                          <p:val>
                                            <p:strVal val="#ppt_x"/>
                                          </p:val>
                                        </p:tav>
                                      </p:tavLst>
                                    </p:anim>
                                    <p:anim calcmode="lin" valueType="num">
                                      <p:cBhvr additive="base">
                                        <p:cTn id="42"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7897"/>
                                        </p:tgtEl>
                                        <p:attrNameLst>
                                          <p:attrName>style.visibility</p:attrName>
                                        </p:attrNameLst>
                                      </p:cBhvr>
                                      <p:to>
                                        <p:strVal val="visible"/>
                                      </p:to>
                                    </p:set>
                                    <p:anim calcmode="lin" valueType="num">
                                      <p:cBhvr additive="base">
                                        <p:cTn id="47" dur="500" fill="hold"/>
                                        <p:tgtEl>
                                          <p:spTgt spid="37897"/>
                                        </p:tgtEl>
                                        <p:attrNameLst>
                                          <p:attrName>ppt_x</p:attrName>
                                        </p:attrNameLst>
                                      </p:cBhvr>
                                      <p:tavLst>
                                        <p:tav tm="0">
                                          <p:val>
                                            <p:strVal val="0-#ppt_w/2"/>
                                          </p:val>
                                        </p:tav>
                                        <p:tav tm="100000">
                                          <p:val>
                                            <p:strVal val="#ppt_x"/>
                                          </p:val>
                                        </p:tav>
                                      </p:tavLst>
                                    </p:anim>
                                    <p:anim calcmode="lin" valueType="num">
                                      <p:cBhvr additive="base">
                                        <p:cTn id="48"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7898"/>
                                        </p:tgtEl>
                                        <p:attrNameLst>
                                          <p:attrName>style.visibility</p:attrName>
                                        </p:attrNameLst>
                                      </p:cBhvr>
                                      <p:to>
                                        <p:strVal val="visible"/>
                                      </p:to>
                                    </p:set>
                                    <p:anim calcmode="lin" valueType="num">
                                      <p:cBhvr additive="base">
                                        <p:cTn id="53" dur="500" fill="hold"/>
                                        <p:tgtEl>
                                          <p:spTgt spid="37898"/>
                                        </p:tgtEl>
                                        <p:attrNameLst>
                                          <p:attrName>ppt_x</p:attrName>
                                        </p:attrNameLst>
                                      </p:cBhvr>
                                      <p:tavLst>
                                        <p:tav tm="0">
                                          <p:val>
                                            <p:strVal val="0-#ppt_w/2"/>
                                          </p:val>
                                        </p:tav>
                                        <p:tav tm="100000">
                                          <p:val>
                                            <p:strVal val="#ppt_x"/>
                                          </p:val>
                                        </p:tav>
                                      </p:tavLst>
                                    </p:anim>
                                    <p:anim calcmode="lin" valueType="num">
                                      <p:cBhvr additive="base">
                                        <p:cTn id="54"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899"/>
                                        </p:tgtEl>
                                        <p:attrNameLst>
                                          <p:attrName>style.visibility</p:attrName>
                                        </p:attrNameLst>
                                      </p:cBhvr>
                                      <p:to>
                                        <p:strVal val="visible"/>
                                      </p:to>
                                    </p:set>
                                    <p:anim calcmode="lin" valueType="num">
                                      <p:cBhvr additive="base">
                                        <p:cTn id="59" dur="500" fill="hold"/>
                                        <p:tgtEl>
                                          <p:spTgt spid="37899"/>
                                        </p:tgtEl>
                                        <p:attrNameLst>
                                          <p:attrName>ppt_x</p:attrName>
                                        </p:attrNameLst>
                                      </p:cBhvr>
                                      <p:tavLst>
                                        <p:tav tm="0">
                                          <p:val>
                                            <p:strVal val="0-#ppt_w/2"/>
                                          </p:val>
                                        </p:tav>
                                        <p:tav tm="100000">
                                          <p:val>
                                            <p:strVal val="#ppt_x"/>
                                          </p:val>
                                        </p:tav>
                                      </p:tavLst>
                                    </p:anim>
                                    <p:anim calcmode="lin" valueType="num">
                                      <p:cBhvr additive="base">
                                        <p:cTn id="60"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900"/>
                                        </p:tgtEl>
                                        <p:attrNameLst>
                                          <p:attrName>style.visibility</p:attrName>
                                        </p:attrNameLst>
                                      </p:cBhvr>
                                      <p:to>
                                        <p:strVal val="visible"/>
                                      </p:to>
                                    </p:set>
                                    <p:anim calcmode="lin" valueType="num">
                                      <p:cBhvr additive="base">
                                        <p:cTn id="65" dur="500" fill="hold"/>
                                        <p:tgtEl>
                                          <p:spTgt spid="37900"/>
                                        </p:tgtEl>
                                        <p:attrNameLst>
                                          <p:attrName>ppt_x</p:attrName>
                                        </p:attrNameLst>
                                      </p:cBhvr>
                                      <p:tavLst>
                                        <p:tav tm="0">
                                          <p:val>
                                            <p:strVal val="0-#ppt_w/2"/>
                                          </p:val>
                                        </p:tav>
                                        <p:tav tm="100000">
                                          <p:val>
                                            <p:strVal val="#ppt_x"/>
                                          </p:val>
                                        </p:tav>
                                      </p:tavLst>
                                    </p:anim>
                                    <p:anim calcmode="lin" valueType="num">
                                      <p:cBhvr additive="base">
                                        <p:cTn id="66"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2" grpId="0" animBg="1"/>
      <p:bldP spid="37893" grpId="0" autoUpdateAnimBg="0"/>
      <p:bldP spid="37894" grpId="0" autoUpdateAnimBg="0"/>
      <p:bldP spid="37895" grpId="0" autoUpdateAnimBg="0"/>
      <p:bldP spid="37896" grpId="0" autoUpdateAnimBg="0"/>
      <p:bldP spid="37897" grpId="0" animBg="1"/>
      <p:bldP spid="37898" grpId="0" autoUpdateAnimBg="0"/>
      <p:bldP spid="37899" grpId="0" autoUpdateAnimBg="0"/>
      <p:bldP spid="3790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4"/>
          <p:cNvSpPr>
            <a:spLocks noGrp="1"/>
          </p:cNvSpPr>
          <p:nvPr>
            <p:ph sz="half" idx="1"/>
          </p:nvPr>
        </p:nvSpPr>
        <p:spPr>
          <a:xfrm>
            <a:off x="611188" y="1916113"/>
            <a:ext cx="4037012" cy="4387850"/>
          </a:xfrm>
        </p:spPr>
        <p:txBody>
          <a:bodyPr/>
          <a:lstStyle/>
          <a:p>
            <a:pPr marL="0" indent="0">
              <a:buFont typeface="Times New Roman" pitchFamily="18" charset="0"/>
              <a:buNone/>
            </a:pPr>
            <a:r>
              <a:rPr lang="fr-CA" altLang="fr-FR" sz="2400" smtClean="0"/>
              <a:t>Un cylindre gradué contient 62,0 ml d’eau. Quand un petit bloc de métal est déposé dans l’eau, le volume total est égal à 65,5 ml.  </a:t>
            </a:r>
          </a:p>
          <a:p>
            <a:pPr marL="0" indent="0">
              <a:buFont typeface="Times New Roman" pitchFamily="18" charset="0"/>
              <a:buNone/>
            </a:pPr>
            <a:r>
              <a:rPr lang="fr-CA" altLang="fr-FR" sz="2400" smtClean="0"/>
              <a:t>Si le bloc a une masse de 26g quelle est sa masse volumique?</a:t>
            </a:r>
          </a:p>
        </p:txBody>
      </p:sp>
      <p:sp>
        <p:nvSpPr>
          <p:cNvPr id="6" name="Content Placeholder 5"/>
          <p:cNvSpPr>
            <a:spLocks noGrp="1"/>
          </p:cNvSpPr>
          <p:nvPr>
            <p:ph sz="half" idx="2"/>
          </p:nvPr>
        </p:nvSpPr>
        <p:spPr>
          <a:xfrm>
            <a:off x="5005388" y="1844675"/>
            <a:ext cx="4138612" cy="4387850"/>
          </a:xfrm>
        </p:spPr>
        <p:txBody>
          <a:bodyPr/>
          <a:lstStyle/>
          <a:p>
            <a:pPr marL="0" indent="0">
              <a:buFont typeface="Times New Roman" pitchFamily="18" charset="0"/>
              <a:buNone/>
            </a:pPr>
            <a:r>
              <a:rPr lang="el-GR" altLang="fr-FR" sz="2400" dirty="0" smtClean="0"/>
              <a:t>ρ</a:t>
            </a:r>
            <a:r>
              <a:rPr lang="fr-CA" altLang="fr-FR" sz="2400" dirty="0" smtClean="0"/>
              <a:t> = </a:t>
            </a:r>
            <a:r>
              <a:rPr lang="fr-CA" altLang="fr-FR" sz="2400" u="sng" dirty="0" smtClean="0"/>
              <a:t>Masse</a:t>
            </a:r>
          </a:p>
          <a:p>
            <a:pPr marL="0" indent="0">
              <a:buFont typeface="Times New Roman" pitchFamily="18" charset="0"/>
              <a:buNone/>
            </a:pPr>
            <a:r>
              <a:rPr lang="fr-CA" altLang="fr-FR" sz="2400" dirty="0" smtClean="0"/>
              <a:t>      Volume</a:t>
            </a:r>
          </a:p>
          <a:p>
            <a:pPr marL="0" indent="0">
              <a:buFont typeface="Times New Roman" pitchFamily="18" charset="0"/>
              <a:buNone/>
            </a:pPr>
            <a:r>
              <a:rPr lang="fr-CA" altLang="fr-FR" sz="2000" dirty="0" smtClean="0"/>
              <a:t>Volume </a:t>
            </a:r>
            <a:r>
              <a:rPr lang="en-US" altLang="fr-FR" sz="2000" dirty="0" smtClean="0"/>
              <a:t>= </a:t>
            </a:r>
            <a:r>
              <a:rPr lang="fr-CA" altLang="fr-FR" sz="2000" dirty="0" smtClean="0"/>
              <a:t>65,5 ml </a:t>
            </a:r>
            <a:r>
              <a:rPr lang="en-US" altLang="fr-FR" sz="2000" dirty="0" smtClean="0"/>
              <a:t>–</a:t>
            </a:r>
            <a:r>
              <a:rPr lang="fr-CA" altLang="fr-FR" sz="2000" dirty="0" smtClean="0"/>
              <a:t> 62,0 ml	</a:t>
            </a:r>
          </a:p>
          <a:p>
            <a:pPr marL="0" indent="0">
              <a:buFont typeface="Times New Roman" pitchFamily="18" charset="0"/>
              <a:buNone/>
            </a:pPr>
            <a:r>
              <a:rPr lang="fr-CA" altLang="fr-FR" sz="2000" dirty="0" smtClean="0"/>
              <a:t>               = 3,5 ml 	</a:t>
            </a:r>
          </a:p>
          <a:p>
            <a:pPr marL="0" indent="0">
              <a:buFont typeface="Times New Roman" pitchFamily="18" charset="0"/>
              <a:buNone/>
            </a:pPr>
            <a:r>
              <a:rPr lang="el-GR" altLang="fr-FR" sz="2000" dirty="0" smtClean="0"/>
              <a:t>ρ</a:t>
            </a:r>
            <a:r>
              <a:rPr lang="fr-CA" altLang="fr-FR" sz="2000" dirty="0" smtClean="0"/>
              <a:t> = 26 g/3,5 ml</a:t>
            </a:r>
          </a:p>
          <a:p>
            <a:pPr marL="0" indent="0">
              <a:buFont typeface="Times New Roman" pitchFamily="18" charset="0"/>
              <a:buNone/>
            </a:pPr>
            <a:r>
              <a:rPr lang="fr-CA" altLang="fr-FR" sz="2000" dirty="0" smtClean="0"/>
              <a:t>    = 7,4 g/ml</a:t>
            </a:r>
          </a:p>
          <a:p>
            <a:pPr marL="0" indent="0">
              <a:buFont typeface="Times New Roman" pitchFamily="18" charset="0"/>
              <a:buNone/>
            </a:pPr>
            <a:endParaRPr lang="fr-CA" altLang="fr-FR" sz="2000" dirty="0" smtClean="0"/>
          </a:p>
          <a:p>
            <a:pPr marL="0" indent="0">
              <a:buFont typeface="Times New Roman" pitchFamily="18" charset="0"/>
              <a:buNone/>
            </a:pPr>
            <a:r>
              <a:rPr lang="fr-CA" altLang="fr-FR" sz="2000" dirty="0" smtClean="0"/>
              <a:t>La masse volumique est 7,4 g/ml.</a:t>
            </a:r>
          </a:p>
          <a:p>
            <a:pPr marL="0" indent="0" algn="ctr">
              <a:buFont typeface="Times New Roman" pitchFamily="18" charset="0"/>
              <a:buNone/>
            </a:pPr>
            <a:endParaRPr lang="fr-CA" altLang="fr-FR" sz="2000" dirty="0" smtClean="0"/>
          </a:p>
          <a:p>
            <a:pPr marL="0" indent="0" algn="ctr">
              <a:buFont typeface="Times New Roman" pitchFamily="18" charset="0"/>
              <a:buNone/>
            </a:pPr>
            <a:endParaRPr lang="fr-CA" altLang="fr-FR" dirty="0" smtClean="0"/>
          </a:p>
        </p:txBody>
      </p:sp>
      <p:sp>
        <p:nvSpPr>
          <p:cNvPr id="43010" name="Title 1"/>
          <p:cNvSpPr>
            <a:spLocks noGrp="1"/>
          </p:cNvSpPr>
          <p:nvPr>
            <p:ph type="title"/>
          </p:nvPr>
        </p:nvSpPr>
        <p:spPr/>
        <p:txBody>
          <a:bodyPr/>
          <a:lstStyle/>
          <a:p>
            <a:r>
              <a:rPr lang="fr-CA" altLang="fr-FR" smtClean="0"/>
              <a:t>Calculer la masse volumique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lide(fromBottom)">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slide(fromBottom)">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5800" y="914400"/>
            <a:ext cx="7772400" cy="5181600"/>
          </a:xfrm>
        </p:spPr>
        <p:txBody>
          <a:bodyPr/>
          <a:lstStyle/>
          <a:p>
            <a:r>
              <a:rPr lang="fr-FR">
                <a:cs typeface="Times New Roman" pitchFamily="18" charset="0"/>
              </a:rPr>
              <a:t>La mécanique des fluides étudie le comportement des fluides :</a:t>
            </a:r>
          </a:p>
          <a:p>
            <a:r>
              <a:rPr lang="fr-FR">
                <a:cs typeface="Times New Roman" pitchFamily="18" charset="0"/>
              </a:rPr>
              <a:t>-         au repos : hydrostatique</a:t>
            </a:r>
          </a:p>
          <a:p>
            <a:r>
              <a:rPr lang="fr-FR">
                <a:cs typeface="Times New Roman" pitchFamily="18" charset="0"/>
              </a:rPr>
              <a:t>-         en mouvement : hydrodynamique</a:t>
            </a:r>
          </a:p>
          <a:p>
            <a:r>
              <a:rPr lang="fr-FR">
                <a:cs typeface="Times New Roman" pitchFamily="18" charset="0"/>
              </a:rPr>
              <a:t> </a:t>
            </a:r>
          </a:p>
          <a:p>
            <a:r>
              <a:rPr lang="fr-FR">
                <a:cs typeface="Times New Roman" pitchFamily="18" charset="0"/>
              </a:rPr>
              <a:t>On distingue deux types de fluides :</a:t>
            </a:r>
          </a:p>
          <a:p>
            <a:r>
              <a:rPr lang="fr-FR">
                <a:cs typeface="Times New Roman" pitchFamily="18" charset="0"/>
              </a:rPr>
              <a:t>-         les liquides 		incompressibles</a:t>
            </a:r>
          </a:p>
          <a:p>
            <a:r>
              <a:rPr lang="fr-FR">
                <a:cs typeface="Times New Roman" pitchFamily="18" charset="0"/>
              </a:rPr>
              <a:t>-         les gaz 			compressibles</a:t>
            </a:r>
          </a:p>
          <a:p>
            <a:endParaRPr lang="fr-FR"/>
          </a:p>
        </p:txBody>
      </p:sp>
      <p:sp>
        <p:nvSpPr>
          <p:cNvPr id="28680" name="Rectangle 8"/>
          <p:cNvSpPr>
            <a:spLocks noGrp="1" noChangeArrowheads="1"/>
          </p:cNvSpPr>
          <p:nvPr>
            <p:ph type="title"/>
          </p:nvPr>
        </p:nvSpPr>
        <p:spPr>
          <a:xfrm>
            <a:off x="611188" y="260350"/>
            <a:ext cx="7772400" cy="738188"/>
          </a:xfrm>
          <a:noFill/>
          <a:ln/>
        </p:spPr>
        <p:txBody>
          <a:bodyPr/>
          <a:lstStyle/>
          <a:p>
            <a:r>
              <a:rPr lang="fr-FR" sz="3200" b="1" i="1" u="sng"/>
              <a:t>Définition :</a:t>
            </a:r>
          </a:p>
        </p:txBody>
      </p:sp>
      <p:sp>
        <p:nvSpPr>
          <p:cNvPr id="28676" name="Line 4"/>
          <p:cNvSpPr>
            <a:spLocks noChangeShapeType="1"/>
          </p:cNvSpPr>
          <p:nvPr/>
        </p:nvSpPr>
        <p:spPr bwMode="auto">
          <a:xfrm>
            <a:off x="4343400" y="4648200"/>
            <a:ext cx="609600" cy="0"/>
          </a:xfrm>
          <a:prstGeom prst="line">
            <a:avLst/>
          </a:prstGeom>
          <a:noFill/>
          <a:ln w="57150">
            <a:solidFill>
              <a:schemeClr val="tx1"/>
            </a:solidFill>
            <a:round/>
            <a:headEnd/>
            <a:tailEnd type="triangle" w="med" len="med"/>
          </a:ln>
          <a:effectLst/>
        </p:spPr>
        <p:txBody>
          <a:bodyPr wrap="none" anchor="ctr"/>
          <a:lstStyle/>
          <a:p>
            <a:endParaRPr lang="fr-FR"/>
          </a:p>
        </p:txBody>
      </p:sp>
      <p:sp>
        <p:nvSpPr>
          <p:cNvPr id="28677" name="Line 5"/>
          <p:cNvSpPr>
            <a:spLocks noChangeShapeType="1"/>
          </p:cNvSpPr>
          <p:nvPr/>
        </p:nvSpPr>
        <p:spPr bwMode="auto">
          <a:xfrm>
            <a:off x="4419600" y="5181600"/>
            <a:ext cx="609600" cy="0"/>
          </a:xfrm>
          <a:prstGeom prst="line">
            <a:avLst/>
          </a:prstGeom>
          <a:noFill/>
          <a:ln w="57150">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 calcmode="lin" valueType="num">
                                      <p:cBhvr additive="base">
                                        <p:cTn id="22"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675">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 calcmode="lin" valueType="num">
                                      <p:cBhvr additive="base">
                                        <p:cTn id="27"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 calcmode="lin" valueType="num">
                                      <p:cBhvr additive="base">
                                        <p:cTn id="32"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5">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additive="base">
                                        <p:cTn id="3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8676"/>
                                        </p:tgtEl>
                                        <p:attrNameLst>
                                          <p:attrName>style.visibility</p:attrName>
                                        </p:attrNameLst>
                                      </p:cBhvr>
                                      <p:to>
                                        <p:strVal val="visible"/>
                                      </p:to>
                                    </p:set>
                                    <p:anim calcmode="lin" valueType="num">
                                      <p:cBhvr additive="base">
                                        <p:cTn id="42" dur="500" fill="hold"/>
                                        <p:tgtEl>
                                          <p:spTgt spid="28676"/>
                                        </p:tgtEl>
                                        <p:attrNameLst>
                                          <p:attrName>ppt_x</p:attrName>
                                        </p:attrNameLst>
                                      </p:cBhvr>
                                      <p:tavLst>
                                        <p:tav tm="0">
                                          <p:val>
                                            <p:strVal val="0-#ppt_w/2"/>
                                          </p:val>
                                        </p:tav>
                                        <p:tav tm="100000">
                                          <p:val>
                                            <p:strVal val="#ppt_x"/>
                                          </p:val>
                                        </p:tav>
                                      </p:tavLst>
                                    </p:anim>
                                    <p:anim calcmode="lin" valueType="num">
                                      <p:cBhvr additive="base">
                                        <p:cTn id="43" dur="500" fill="hold"/>
                                        <p:tgtEl>
                                          <p:spTgt spid="2867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28677"/>
                                        </p:tgtEl>
                                        <p:attrNameLst>
                                          <p:attrName>style.visibility</p:attrName>
                                        </p:attrNameLst>
                                      </p:cBhvr>
                                      <p:to>
                                        <p:strVal val="visible"/>
                                      </p:to>
                                    </p:set>
                                    <p:anim calcmode="lin" valueType="num">
                                      <p:cBhvr additive="base">
                                        <p:cTn id="47" dur="500" fill="hold"/>
                                        <p:tgtEl>
                                          <p:spTgt spid="28677"/>
                                        </p:tgtEl>
                                        <p:attrNameLst>
                                          <p:attrName>ppt_x</p:attrName>
                                        </p:attrNameLst>
                                      </p:cBhvr>
                                      <p:tavLst>
                                        <p:tav tm="0">
                                          <p:val>
                                            <p:strVal val="1+#ppt_w/2"/>
                                          </p:val>
                                        </p:tav>
                                        <p:tav tm="100000">
                                          <p:val>
                                            <p:strVal val="#ppt_x"/>
                                          </p:val>
                                        </p:tav>
                                      </p:tavLst>
                                    </p:anim>
                                    <p:anim calcmode="lin" valueType="num">
                                      <p:cBhvr additive="base">
                                        <p:cTn id="48" dur="500" fill="hold"/>
                                        <p:tgtEl>
                                          <p:spTgt spid="2867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8680"/>
                                        </p:tgtEl>
                                        <p:attrNameLst>
                                          <p:attrName>style.visibility</p:attrName>
                                        </p:attrNameLst>
                                      </p:cBhvr>
                                      <p:to>
                                        <p:strVal val="visible"/>
                                      </p:to>
                                    </p:set>
                                    <p:anim calcmode="lin" valueType="num">
                                      <p:cBhvr additive="base">
                                        <p:cTn id="52" dur="500" fill="hold"/>
                                        <p:tgtEl>
                                          <p:spTgt spid="28680"/>
                                        </p:tgtEl>
                                        <p:attrNameLst>
                                          <p:attrName>ppt_x</p:attrName>
                                        </p:attrNameLst>
                                      </p:cBhvr>
                                      <p:tavLst>
                                        <p:tav tm="0">
                                          <p:val>
                                            <p:strVal val="0-#ppt_w/2"/>
                                          </p:val>
                                        </p:tav>
                                        <p:tav tm="100000">
                                          <p:val>
                                            <p:strVal val="#ppt_x"/>
                                          </p:val>
                                        </p:tav>
                                      </p:tavLst>
                                    </p:anim>
                                    <p:anim calcmode="lin" valueType="num">
                                      <p:cBhvr additive="base">
                                        <p:cTn id="53"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0"/>
      <p:bldP spid="28680" grpId="0" animBg="1" autoUpdateAnimBg="0"/>
      <p:bldP spid="28676" grpId="0" animBg="1"/>
      <p:bldP spid="286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sz="half" idx="1"/>
          </p:nvPr>
        </p:nvSpPr>
        <p:spPr/>
        <p:txBody>
          <a:bodyPr/>
          <a:lstStyle/>
          <a:p>
            <a:pPr marL="0" indent="0">
              <a:buFont typeface="Times New Roman" pitchFamily="18" charset="0"/>
              <a:buNone/>
            </a:pPr>
            <a:r>
              <a:rPr lang="fr-CA" altLang="fr-FR" sz="2400" smtClean="0"/>
              <a:t>Un contenant vide a une masse de 67 g.  Après avoir versé 55 ml d’huile d’olive dans le contenant, la masse totale s’élève à 117g.  </a:t>
            </a:r>
          </a:p>
          <a:p>
            <a:pPr marL="0" indent="0">
              <a:buFont typeface="Times New Roman" pitchFamily="18" charset="0"/>
              <a:buNone/>
            </a:pPr>
            <a:r>
              <a:rPr lang="fr-CA" altLang="fr-FR" sz="2400" smtClean="0"/>
              <a:t>Quelle est la masse volumique de l’huile d’olive?</a:t>
            </a:r>
          </a:p>
        </p:txBody>
      </p:sp>
      <p:sp>
        <p:nvSpPr>
          <p:cNvPr id="4" name="Content Placeholder 3"/>
          <p:cNvSpPr>
            <a:spLocks noGrp="1"/>
          </p:cNvSpPr>
          <p:nvPr>
            <p:ph sz="half" idx="2"/>
          </p:nvPr>
        </p:nvSpPr>
        <p:spPr/>
        <p:txBody>
          <a:bodyPr/>
          <a:lstStyle/>
          <a:p>
            <a:pPr marL="0" indent="0">
              <a:buFont typeface="Times New Roman" pitchFamily="18" charset="0"/>
              <a:buNone/>
            </a:pPr>
            <a:r>
              <a:rPr lang="fr-CA" altLang="fr-FR" smtClean="0"/>
              <a:t>D = M/V</a:t>
            </a:r>
          </a:p>
          <a:p>
            <a:pPr marL="0" indent="0">
              <a:buFont typeface="Times New Roman" pitchFamily="18" charset="0"/>
              <a:buNone/>
            </a:pPr>
            <a:r>
              <a:rPr lang="fr-CA" altLang="fr-FR" sz="2000" smtClean="0"/>
              <a:t>Masse = 117 g </a:t>
            </a:r>
            <a:r>
              <a:rPr lang="en-US" altLang="fr-FR" sz="2000" smtClean="0"/>
              <a:t>–</a:t>
            </a:r>
            <a:r>
              <a:rPr lang="fr-CA" altLang="fr-FR" sz="2000" smtClean="0"/>
              <a:t> 67 g      </a:t>
            </a:r>
          </a:p>
          <a:p>
            <a:pPr marL="0" indent="0">
              <a:buFont typeface="Times New Roman" pitchFamily="18" charset="0"/>
              <a:buNone/>
            </a:pPr>
            <a:r>
              <a:rPr lang="fr-CA" altLang="fr-FR" sz="2000" smtClean="0"/>
              <a:t>           = 50g</a:t>
            </a:r>
          </a:p>
          <a:p>
            <a:pPr marL="0" indent="0">
              <a:buFont typeface="Times New Roman" pitchFamily="18" charset="0"/>
              <a:buNone/>
            </a:pPr>
            <a:r>
              <a:rPr lang="fr-CA" altLang="fr-FR" sz="2000" smtClean="0"/>
              <a:t>D = 50 g / 55 ml</a:t>
            </a:r>
          </a:p>
          <a:p>
            <a:pPr marL="0" indent="0">
              <a:buFont typeface="Times New Roman" pitchFamily="18" charset="0"/>
              <a:buNone/>
            </a:pPr>
            <a:r>
              <a:rPr lang="fr-CA" altLang="fr-FR" sz="2000" smtClean="0"/>
              <a:t>    = 0,91 g/ ml</a:t>
            </a:r>
          </a:p>
          <a:p>
            <a:pPr marL="0" indent="0">
              <a:buFont typeface="Times New Roman" pitchFamily="18" charset="0"/>
              <a:buNone/>
            </a:pPr>
            <a:r>
              <a:rPr lang="fr-CA" altLang="fr-FR" sz="2000" smtClean="0"/>
              <a:t>La masse volumique de l’huile d’olive est 0,91 g/ ml.</a:t>
            </a:r>
          </a:p>
        </p:txBody>
      </p:sp>
      <p:sp>
        <p:nvSpPr>
          <p:cNvPr id="44037" name="Date Placeholder 4"/>
          <p:cNvSpPr>
            <a:spLocks noGrp="1"/>
          </p:cNvSpPr>
          <p:nvPr>
            <p:ph type="dt" sz="half" idx="10"/>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fr-FR" smtClean="0">
              <a:ea typeface="MS PGothic" pitchFamily="34" charset="-128"/>
            </a:endParaRPr>
          </a:p>
        </p:txBody>
      </p:sp>
      <p:sp>
        <p:nvSpPr>
          <p:cNvPr id="44034" name="Title 1"/>
          <p:cNvSpPr>
            <a:spLocks noGrp="1"/>
          </p:cNvSpPr>
          <p:nvPr>
            <p:ph type="title"/>
          </p:nvPr>
        </p:nvSpPr>
        <p:spPr/>
        <p:txBody>
          <a:bodyPr/>
          <a:lstStyle/>
          <a:p>
            <a:r>
              <a:rPr lang="fr-CA" altLang="fr-FR" smtClean="0"/>
              <a:t>La masse volumique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p:cTn id="43"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p:cTn id="67"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sz="half" idx="1"/>
          </p:nvPr>
        </p:nvSpPr>
        <p:spPr/>
        <p:txBody>
          <a:bodyPr/>
          <a:lstStyle/>
          <a:p>
            <a:pPr marL="0" indent="0">
              <a:buFont typeface="Times New Roman" pitchFamily="18" charset="0"/>
              <a:buNone/>
            </a:pPr>
            <a:r>
              <a:rPr lang="fr-CA" altLang="fr-FR" sz="2400" smtClean="0"/>
              <a:t>La masse d’un bloc de fer est 35 g.  Quand ce bloc de fer est déposé dans un cylindre gradué contenant 65 ml d’eau, le volume total de l’eau et du fer est de 69,5 ml.  Quelle est la masse volumique de ce bloc de fer?</a:t>
            </a:r>
          </a:p>
        </p:txBody>
      </p:sp>
      <p:sp>
        <p:nvSpPr>
          <p:cNvPr id="4" name="Content Placeholder 3"/>
          <p:cNvSpPr>
            <a:spLocks noGrp="1"/>
          </p:cNvSpPr>
          <p:nvPr>
            <p:ph sz="half" idx="2"/>
          </p:nvPr>
        </p:nvSpPr>
        <p:spPr/>
        <p:txBody>
          <a:bodyPr/>
          <a:lstStyle/>
          <a:p>
            <a:pPr marL="0" indent="0">
              <a:buFont typeface="Times New Roman" pitchFamily="18" charset="0"/>
              <a:buNone/>
            </a:pPr>
            <a:r>
              <a:rPr lang="fr-CA" altLang="fr-FR" sz="2000" smtClean="0"/>
              <a:t>D = M/V</a:t>
            </a:r>
          </a:p>
          <a:p>
            <a:pPr marL="0" indent="0">
              <a:buFont typeface="Times New Roman" pitchFamily="18" charset="0"/>
              <a:buNone/>
            </a:pPr>
            <a:r>
              <a:rPr lang="fr-CA" altLang="fr-FR" sz="2000" smtClean="0"/>
              <a:t>Volume = 69,5 ml </a:t>
            </a:r>
            <a:r>
              <a:rPr lang="en-US" altLang="fr-FR" sz="2000" smtClean="0"/>
              <a:t>–</a:t>
            </a:r>
            <a:r>
              <a:rPr lang="fr-CA" altLang="fr-FR" sz="2000" smtClean="0"/>
              <a:t> 65 ml </a:t>
            </a:r>
          </a:p>
          <a:p>
            <a:pPr marL="0" indent="0">
              <a:buFont typeface="Times New Roman" pitchFamily="18" charset="0"/>
              <a:buNone/>
            </a:pPr>
            <a:r>
              <a:rPr lang="fr-CA" altLang="fr-FR" sz="2000" smtClean="0"/>
              <a:t>               = 4,5 ml</a:t>
            </a:r>
          </a:p>
          <a:p>
            <a:pPr marL="0" indent="0">
              <a:buFont typeface="Times New Roman" pitchFamily="18" charset="0"/>
              <a:buNone/>
            </a:pPr>
            <a:r>
              <a:rPr lang="fr-CA" altLang="fr-FR" sz="2000" smtClean="0"/>
              <a:t>D = 35 g/ 4,5 ml</a:t>
            </a:r>
          </a:p>
          <a:p>
            <a:pPr marL="0" indent="0">
              <a:buFont typeface="Times New Roman" pitchFamily="18" charset="0"/>
              <a:buNone/>
            </a:pPr>
            <a:r>
              <a:rPr lang="fr-CA" altLang="fr-FR" sz="2000" smtClean="0"/>
              <a:t>	= 7,8 g/ml</a:t>
            </a:r>
          </a:p>
          <a:p>
            <a:pPr marL="0" indent="0">
              <a:buFont typeface="Times New Roman" pitchFamily="18" charset="0"/>
              <a:buNone/>
            </a:pPr>
            <a:r>
              <a:rPr lang="fr-CA" altLang="fr-FR" sz="2000" smtClean="0"/>
              <a:t>La masse volumique de ce bloc de fer est 7,8 g/ml.</a:t>
            </a:r>
          </a:p>
        </p:txBody>
      </p:sp>
      <p:sp>
        <p:nvSpPr>
          <p:cNvPr id="45061" name="Date Placeholder 4"/>
          <p:cNvSpPr>
            <a:spLocks noGrp="1"/>
          </p:cNvSpPr>
          <p:nvPr>
            <p:ph type="dt" sz="half" idx="10"/>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fr-FR" smtClean="0">
              <a:ea typeface="MS PGothic" pitchFamily="34" charset="-128"/>
            </a:endParaRPr>
          </a:p>
        </p:txBody>
      </p:sp>
      <p:sp>
        <p:nvSpPr>
          <p:cNvPr id="45058" name="Title 1"/>
          <p:cNvSpPr>
            <a:spLocks noGrp="1"/>
          </p:cNvSpPr>
          <p:nvPr>
            <p:ph type="title"/>
          </p:nvPr>
        </p:nvSpPr>
        <p:spPr/>
        <p:txBody>
          <a:bodyPr/>
          <a:lstStyle/>
          <a:p>
            <a:r>
              <a:rPr lang="fr-CA" altLang="fr-FR" smtClean="0"/>
              <a:t>La masse volumique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1107870" y="1947902"/>
            <a:ext cx="2119714" cy="3579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pPr>
              <a:defRPr/>
            </a:pPr>
            <a:r>
              <a:rPr lang="fr-FR" dirty="0">
                <a:latin typeface="Symbol" charset="0"/>
                <a:ea typeface="ＭＳ Ｐゴシック" charset="0"/>
              </a:rPr>
              <a:t>r </a:t>
            </a:r>
            <a:r>
              <a:rPr lang="fr-FR" dirty="0">
                <a:latin typeface="Chalkboard" charset="0"/>
                <a:ea typeface="ＭＳ Ｐゴシック" charset="0"/>
              </a:rPr>
              <a:t>(</a:t>
            </a:r>
            <a:r>
              <a:rPr lang="fr-FR" dirty="0" err="1">
                <a:latin typeface="Chalkboard" charset="0"/>
                <a:ea typeface="ＭＳ Ｐゴシック" charset="0"/>
              </a:rPr>
              <a:t>x,y,z,t</a:t>
            </a:r>
            <a:r>
              <a:rPr lang="fr-FR" dirty="0">
                <a:latin typeface="Chalkboard" charset="0"/>
                <a:ea typeface="ＭＳ Ｐゴシック" charset="0"/>
              </a:rPr>
              <a:t>)  en kg/m</a:t>
            </a:r>
            <a:r>
              <a:rPr lang="fr-FR" baseline="30000" dirty="0">
                <a:latin typeface="Chalkboard" charset="0"/>
                <a:ea typeface="ＭＳ Ｐゴシック" charset="0"/>
              </a:rPr>
              <a:t>3</a:t>
            </a:r>
            <a:endParaRPr lang="fr-FR" dirty="0">
              <a:latin typeface="Chalkboard" charset="0"/>
              <a:ea typeface="ＭＳ Ｐゴシック" charset="0"/>
            </a:endParaRPr>
          </a:p>
        </p:txBody>
      </p:sp>
      <p:sp>
        <p:nvSpPr>
          <p:cNvPr id="82948" name="Text Box 4"/>
          <p:cNvSpPr txBox="1">
            <a:spLocks noChangeArrowheads="1"/>
          </p:cNvSpPr>
          <p:nvPr/>
        </p:nvSpPr>
        <p:spPr bwMode="auto">
          <a:xfrm>
            <a:off x="572943" y="2784982"/>
            <a:ext cx="4183869" cy="3579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a:t>A priori non uniforme dans l</a:t>
            </a:r>
            <a:r>
              <a:rPr lang="fr-FR" altLang="fr-FR"/>
              <a:t>’</a:t>
            </a:r>
            <a:r>
              <a:rPr lang="fr-FR"/>
              <a:t>espace</a:t>
            </a:r>
          </a:p>
        </p:txBody>
      </p:sp>
      <p:sp>
        <p:nvSpPr>
          <p:cNvPr id="82949" name="Text Box 5"/>
          <p:cNvSpPr txBox="1">
            <a:spLocks noChangeArrowheads="1"/>
          </p:cNvSpPr>
          <p:nvPr/>
        </p:nvSpPr>
        <p:spPr bwMode="auto">
          <a:xfrm>
            <a:off x="391013" y="3306536"/>
            <a:ext cx="8335647" cy="6349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a:t>Varie avec la température (même pour un liquide) : 	</a:t>
            </a:r>
            <a:r>
              <a:rPr lang="fr-FR" b="1"/>
              <a:t>dilatabilité</a:t>
            </a:r>
            <a:endParaRPr lang="fr-FR"/>
          </a:p>
          <a:p>
            <a:r>
              <a:rPr lang="fr-FR"/>
              <a:t>Varie avec la pression (peu pour un liquide) : 		</a:t>
            </a:r>
            <a:r>
              <a:rPr lang="fr-FR" b="1"/>
              <a:t>compressibilité</a:t>
            </a:r>
            <a:endParaRPr lang="fr-FR"/>
          </a:p>
        </p:txBody>
      </p:sp>
      <p:sp>
        <p:nvSpPr>
          <p:cNvPr id="82950" name="Text Box 6"/>
          <p:cNvSpPr txBox="1">
            <a:spLocks noChangeArrowheads="1"/>
          </p:cNvSpPr>
          <p:nvPr/>
        </p:nvSpPr>
        <p:spPr bwMode="auto">
          <a:xfrm>
            <a:off x="3428992" y="1500174"/>
            <a:ext cx="4642328" cy="11889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el-GR" altLang="fr-FR" sz="2400" dirty="0" smtClean="0"/>
              <a:t>ρ</a:t>
            </a:r>
            <a:r>
              <a:rPr lang="el-GR" altLang="fr-FR" sz="2000" dirty="0" smtClean="0"/>
              <a:t> </a:t>
            </a:r>
            <a:r>
              <a:rPr lang="fr-FR" sz="2000" b="1" i="1" dirty="0" smtClean="0">
                <a:latin typeface="Tahoma" pitchFamily="34" charset="0"/>
                <a:ea typeface="Tahoma" pitchFamily="34" charset="0"/>
                <a:cs typeface="Tahoma" pitchFamily="34" charset="0"/>
              </a:rPr>
              <a:t>Eau </a:t>
            </a:r>
            <a:r>
              <a:rPr lang="fr-FR" sz="2000" b="1" i="1" dirty="0">
                <a:latin typeface="Tahoma" pitchFamily="34" charset="0"/>
                <a:ea typeface="Tahoma" pitchFamily="34" charset="0"/>
                <a:cs typeface="Tahoma" pitchFamily="34" charset="0"/>
              </a:rPr>
              <a:t>			1000 kg/m</a:t>
            </a:r>
            <a:r>
              <a:rPr lang="fr-FR" sz="2000" b="1" i="1" baseline="30000" dirty="0">
                <a:latin typeface="Tahoma" pitchFamily="34" charset="0"/>
                <a:ea typeface="Tahoma" pitchFamily="34" charset="0"/>
                <a:cs typeface="Tahoma" pitchFamily="34" charset="0"/>
              </a:rPr>
              <a:t>3</a:t>
            </a:r>
          </a:p>
          <a:p>
            <a:r>
              <a:rPr lang="el-GR" altLang="fr-FR" sz="2400" dirty="0" smtClean="0"/>
              <a:t>ρ</a:t>
            </a:r>
            <a:r>
              <a:rPr lang="el-GR" altLang="fr-FR" sz="2000" dirty="0" smtClean="0"/>
              <a:t> </a:t>
            </a:r>
            <a:r>
              <a:rPr lang="fr-FR" sz="2000" b="1" i="1" dirty="0" smtClean="0">
                <a:latin typeface="Tahoma" pitchFamily="34" charset="0"/>
                <a:ea typeface="Tahoma" pitchFamily="34" charset="0"/>
                <a:cs typeface="Tahoma" pitchFamily="34" charset="0"/>
              </a:rPr>
              <a:t>Mercure</a:t>
            </a:r>
            <a:r>
              <a:rPr lang="fr-FR" sz="2000" b="1" i="1" baseline="30000" dirty="0" smtClean="0">
                <a:latin typeface="Tahoma" pitchFamily="34" charset="0"/>
                <a:ea typeface="Tahoma" pitchFamily="34" charset="0"/>
                <a:cs typeface="Tahoma" pitchFamily="34" charset="0"/>
              </a:rPr>
              <a:t> </a:t>
            </a:r>
            <a:r>
              <a:rPr lang="fr-FR" sz="2000" b="1" i="1" baseline="30000" dirty="0">
                <a:latin typeface="Tahoma" pitchFamily="34" charset="0"/>
                <a:ea typeface="Tahoma" pitchFamily="34" charset="0"/>
                <a:cs typeface="Tahoma" pitchFamily="34" charset="0"/>
              </a:rPr>
              <a:t>		</a:t>
            </a:r>
            <a:r>
              <a:rPr lang="fr-FR" sz="2000" b="1" i="1" dirty="0" smtClean="0">
                <a:latin typeface="Tahoma" pitchFamily="34" charset="0"/>
                <a:ea typeface="Tahoma" pitchFamily="34" charset="0"/>
                <a:cs typeface="Tahoma" pitchFamily="34" charset="0"/>
              </a:rPr>
              <a:t>13540 </a:t>
            </a:r>
            <a:r>
              <a:rPr lang="fr-FR" sz="2000" b="1" i="1" dirty="0">
                <a:latin typeface="Tahoma" pitchFamily="34" charset="0"/>
                <a:ea typeface="Tahoma" pitchFamily="34" charset="0"/>
                <a:cs typeface="Tahoma" pitchFamily="34" charset="0"/>
              </a:rPr>
              <a:t>kg/m</a:t>
            </a:r>
            <a:r>
              <a:rPr lang="fr-FR" sz="2000" b="1" i="1" baseline="30000" dirty="0">
                <a:latin typeface="Tahoma" pitchFamily="34" charset="0"/>
                <a:ea typeface="Tahoma" pitchFamily="34" charset="0"/>
                <a:cs typeface="Tahoma" pitchFamily="34" charset="0"/>
              </a:rPr>
              <a:t>3</a:t>
            </a:r>
          </a:p>
          <a:p>
            <a:r>
              <a:rPr lang="el-GR" altLang="fr-FR" sz="2400" dirty="0" smtClean="0"/>
              <a:t>ρ</a:t>
            </a:r>
            <a:r>
              <a:rPr lang="el-GR" altLang="fr-FR" sz="2000" dirty="0" smtClean="0"/>
              <a:t> </a:t>
            </a:r>
            <a:r>
              <a:rPr lang="fr-FR" sz="2000" b="1" i="1" dirty="0" smtClean="0">
                <a:latin typeface="Tahoma" pitchFamily="34" charset="0"/>
                <a:ea typeface="Tahoma" pitchFamily="34" charset="0"/>
                <a:cs typeface="Tahoma" pitchFamily="34" charset="0"/>
              </a:rPr>
              <a:t>Air </a:t>
            </a:r>
            <a:r>
              <a:rPr lang="fr-FR" sz="2000" b="1" i="1" dirty="0">
                <a:latin typeface="Tahoma" pitchFamily="34" charset="0"/>
                <a:ea typeface="Tahoma" pitchFamily="34" charset="0"/>
                <a:cs typeface="Tahoma" pitchFamily="34" charset="0"/>
              </a:rPr>
              <a:t>(20°C, 1 bar)	1.3 kg /m</a:t>
            </a:r>
            <a:r>
              <a:rPr lang="fr-FR" sz="2000" b="1" i="1" baseline="30000" dirty="0">
                <a:latin typeface="Tahoma" pitchFamily="34" charset="0"/>
                <a:ea typeface="Tahoma" pitchFamily="34" charset="0"/>
                <a:cs typeface="Tahoma" pitchFamily="34" charset="0"/>
              </a:rPr>
              <a:t>3</a:t>
            </a:r>
            <a:endParaRPr lang="fr-FR" sz="2000" b="1" i="1" dirty="0">
              <a:latin typeface="Tahoma" pitchFamily="34" charset="0"/>
              <a:ea typeface="Tahoma" pitchFamily="34" charset="0"/>
              <a:cs typeface="Tahoma" pitchFamily="34" charset="0"/>
            </a:endParaRPr>
          </a:p>
        </p:txBody>
      </p:sp>
      <p:grpSp>
        <p:nvGrpSpPr>
          <p:cNvPr id="2" name="Group 23"/>
          <p:cNvGrpSpPr>
            <a:grpSpLocks/>
          </p:cNvGrpSpPr>
          <p:nvPr/>
        </p:nvGrpSpPr>
        <p:grpSpPr bwMode="auto">
          <a:xfrm>
            <a:off x="935445" y="5840826"/>
            <a:ext cx="5554284" cy="652663"/>
            <a:chOff x="689" y="4054"/>
            <a:chExt cx="4091" cy="453"/>
          </a:xfrm>
        </p:grpSpPr>
        <p:sp>
          <p:nvSpPr>
            <p:cNvPr id="16394" name="Text Box 10"/>
            <p:cNvSpPr txBox="1">
              <a:spLocks noChangeArrowheads="1"/>
            </p:cNvSpPr>
            <p:nvPr/>
          </p:nvSpPr>
          <p:spPr bwMode="auto">
            <a:xfrm>
              <a:off x="2880" y="4112"/>
              <a:ext cx="1900" cy="184"/>
            </a:xfrm>
            <a:prstGeom prst="rect">
              <a:avLst/>
            </a:prstGeom>
            <a:noFill/>
            <a:ln w="9525">
              <a:noFill/>
              <a:miter lim="800000"/>
              <a:headEnd/>
              <a:tailEnd/>
            </a:ln>
          </p:spPr>
          <p:txBody>
            <a:bodyPr wrap="none" lIns="0" tIns="0" rIns="0" bIns="0">
              <a:spAutoFit/>
            </a:bodyPr>
            <a:lstStyle/>
            <a:p>
              <a:pPr>
                <a:lnSpc>
                  <a:spcPct val="94000"/>
                </a:lnSpc>
                <a:buClr>
                  <a:srgbClr val="000000"/>
                </a:buClr>
                <a:buSzPct val="45000"/>
                <a:tabLst>
                  <a:tab pos="634788" algn="l"/>
                </a:tabLst>
              </a:pPr>
              <a:r>
                <a:rPr lang="en-GB" dirty="0"/>
                <a:t>Masse de </a:t>
              </a:r>
              <a:r>
                <a:rPr lang="en-GB" dirty="0" err="1"/>
                <a:t>fluide</a:t>
              </a:r>
              <a:r>
                <a:rPr lang="en-GB" dirty="0"/>
                <a:t> </a:t>
              </a:r>
              <a:r>
                <a:rPr lang="en-GB" dirty="0" err="1"/>
                <a:t>dans</a:t>
              </a:r>
              <a:r>
                <a:rPr lang="en-GB" dirty="0"/>
                <a:t> V</a:t>
              </a:r>
            </a:p>
          </p:txBody>
        </p:sp>
        <p:graphicFrame>
          <p:nvGraphicFramePr>
            <p:cNvPr id="16395" name="Object 11"/>
            <p:cNvGraphicFramePr>
              <a:graphicFrameLocks noChangeAspect="1"/>
            </p:cNvGraphicFramePr>
            <p:nvPr/>
          </p:nvGraphicFramePr>
          <p:xfrm>
            <a:off x="689" y="4054"/>
            <a:ext cx="1847" cy="453"/>
          </p:xfrm>
          <a:graphic>
            <a:graphicData uri="http://schemas.openxmlformats.org/presentationml/2006/ole">
              <mc:AlternateContent xmlns:mc="http://schemas.openxmlformats.org/markup-compatibility/2006">
                <mc:Choice xmlns:v="urn:schemas-microsoft-com:vml" Requires="v">
                  <p:oleObj spid="_x0000_s3077" name="Équation" r:id="rId3" imgW="1380240" imgH="329040" progId="Equation.3">
                    <p:embed/>
                  </p:oleObj>
                </mc:Choice>
                <mc:Fallback>
                  <p:oleObj name="Équation" r:id="rId3" imgW="1380240" imgH="32904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 y="4054"/>
                          <a:ext cx="1847" cy="45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nvGrpSpPr>
          <p:cNvPr id="3" name="Group 22"/>
          <p:cNvGrpSpPr>
            <a:grpSpLocks/>
          </p:cNvGrpSpPr>
          <p:nvPr/>
        </p:nvGrpSpPr>
        <p:grpSpPr bwMode="auto">
          <a:xfrm>
            <a:off x="572943" y="4513890"/>
            <a:ext cx="6822361" cy="960984"/>
            <a:chOff x="422" y="3133"/>
            <a:chExt cx="5025" cy="667"/>
          </a:xfrm>
        </p:grpSpPr>
        <p:sp>
          <p:nvSpPr>
            <p:cNvPr id="82951" name="Text Box 7"/>
            <p:cNvSpPr txBox="1">
              <a:spLocks noChangeArrowheads="1"/>
            </p:cNvSpPr>
            <p:nvPr/>
          </p:nvSpPr>
          <p:spPr bwMode="auto">
            <a:xfrm>
              <a:off x="422" y="3159"/>
              <a:ext cx="5025" cy="6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dirty="0"/>
                <a:t>Une approximation bien utile : </a:t>
              </a:r>
            </a:p>
            <a:p>
              <a:r>
                <a:rPr lang="fr-FR" dirty="0">
                  <a:latin typeface="Symbol" pitchFamily="18" charset="2"/>
                </a:rPr>
                <a:t>r</a:t>
              </a:r>
              <a:r>
                <a:rPr lang="fr-FR" dirty="0"/>
                <a:t> = </a:t>
              </a:r>
              <a:r>
                <a:rPr lang="fr-FR" dirty="0">
                  <a:latin typeface="Symbol" pitchFamily="18" charset="2"/>
                </a:rPr>
                <a:t>r</a:t>
              </a:r>
              <a:r>
                <a:rPr lang="fr-FR" baseline="-25000" dirty="0"/>
                <a:t>0</a:t>
              </a:r>
              <a:r>
                <a:rPr lang="fr-FR" dirty="0"/>
                <a:t> </a:t>
              </a:r>
              <a:r>
                <a:rPr lang="fr-FR" b="1" dirty="0"/>
                <a:t>constant</a:t>
              </a:r>
              <a:r>
                <a:rPr lang="fr-FR" dirty="0"/>
                <a:t> par rapport à t et x, y, z</a:t>
              </a:r>
            </a:p>
            <a:p>
              <a:pPr>
                <a:buFont typeface="Symbol" pitchFamily="18" charset="2"/>
                <a:buNone/>
              </a:pPr>
              <a:r>
                <a:rPr lang="fr-FR" dirty="0"/>
                <a:t>Conditions de validité : plus tard (amphi 4, poly chapitre 5)</a:t>
              </a:r>
            </a:p>
          </p:txBody>
        </p:sp>
        <p:sp>
          <p:nvSpPr>
            <p:cNvPr id="82962" name="Rectangle 18"/>
            <p:cNvSpPr>
              <a:spLocks noChangeArrowheads="1"/>
            </p:cNvSpPr>
            <p:nvPr/>
          </p:nvSpPr>
          <p:spPr bwMode="auto">
            <a:xfrm>
              <a:off x="3024" y="3133"/>
              <a:ext cx="1902" cy="25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latin typeface="Chalkboard" charset="0"/>
                  <a:ea typeface="ＭＳ Ｐゴシック" charset="0"/>
                </a:rPr>
                <a:t>le fluide incompressible</a:t>
              </a:r>
            </a:p>
          </p:txBody>
        </p:sp>
      </p:grpSp>
      <p:sp>
        <p:nvSpPr>
          <p:cNvPr id="82968" name="Rectangle 24"/>
          <p:cNvSpPr>
            <a:spLocks noGrp="1" noChangeArrowheads="1"/>
          </p:cNvSpPr>
          <p:nvPr>
            <p:ph type="title"/>
          </p:nvPr>
        </p:nvSpPr>
        <p:spPr/>
        <p:txBody>
          <a:bodyPr lIns="80184" tIns="40092" rIns="80184" bIns="40092"/>
          <a:lstStyle/>
          <a:p>
            <a:pPr eaLnBrk="1">
              <a:buFont typeface="StarSymbol" charset="0"/>
              <a:buNone/>
              <a:defRPr/>
            </a:pPr>
            <a:r>
              <a:rPr lang="fr-FR" dirty="0" smtClean="0">
                <a:solidFill>
                  <a:schemeClr val="tx1"/>
                </a:solidFill>
                <a:ea typeface="+mj-ea"/>
              </a:rPr>
              <a:t>Masse volumique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P spid="8294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57200" y="1481328"/>
            <a:ext cx="4614866" cy="4525963"/>
          </a:xfrm>
        </p:spPr>
        <p:txBody>
          <a:bodyPr/>
          <a:lstStyle/>
          <a:p>
            <a:pPr algn="ctr"/>
            <a:endParaRPr lang="fr-FR" dirty="0" smtClean="0"/>
          </a:p>
          <a:p>
            <a:pPr algn="ctr">
              <a:buNone/>
            </a:pPr>
            <a:r>
              <a:rPr lang="fr-FR" dirty="0" smtClean="0"/>
              <a:t>1</a:t>
            </a:r>
          </a:p>
          <a:p>
            <a:pPr>
              <a:buNone/>
            </a:pPr>
            <a:r>
              <a:rPr lang="fr-FR" dirty="0" smtClean="0"/>
              <a:t>Vs= </a:t>
            </a:r>
          </a:p>
          <a:p>
            <a:pPr algn="ctr">
              <a:buNone/>
            </a:pPr>
            <a:r>
              <a:rPr lang="fr-FR" dirty="0" smtClean="0"/>
              <a:t>      masse volumique</a:t>
            </a:r>
          </a:p>
          <a:p>
            <a:pPr algn="ctr">
              <a:buNone/>
            </a:pPr>
            <a:endParaRPr lang="fr-FR" dirty="0" smtClean="0"/>
          </a:p>
          <a:p>
            <a:pPr algn="ctr">
              <a:buNone/>
            </a:pPr>
            <a:r>
              <a:rPr lang="fr-FR" dirty="0" smtClean="0"/>
              <a:t>   1</a:t>
            </a:r>
          </a:p>
          <a:p>
            <a:pPr>
              <a:buNone/>
            </a:pPr>
            <a:r>
              <a:rPr lang="fr-FR" dirty="0" smtClean="0"/>
              <a:t>        Vs= </a:t>
            </a:r>
          </a:p>
          <a:p>
            <a:pPr>
              <a:buNone/>
            </a:pPr>
            <a:r>
              <a:rPr lang="fr-FR" dirty="0" smtClean="0"/>
              <a:t>                   </a:t>
            </a:r>
            <a:r>
              <a:rPr lang="el-GR" dirty="0" smtClean="0"/>
              <a:t>ρ</a:t>
            </a:r>
            <a:endParaRPr lang="fr-FR" dirty="0"/>
          </a:p>
        </p:txBody>
      </p:sp>
      <p:sp>
        <p:nvSpPr>
          <p:cNvPr id="3" name="Espace réservé du contenu 2"/>
          <p:cNvSpPr>
            <a:spLocks noGrp="1"/>
          </p:cNvSpPr>
          <p:nvPr>
            <p:ph sz="half" idx="2"/>
          </p:nvPr>
        </p:nvSpPr>
        <p:spPr>
          <a:xfrm>
            <a:off x="5105400" y="2071678"/>
            <a:ext cx="4038600" cy="4525963"/>
          </a:xfrm>
        </p:spPr>
        <p:txBody>
          <a:bodyPr/>
          <a:lstStyle/>
          <a:p>
            <a:pPr algn="ctr"/>
            <a:endParaRPr lang="fr-FR" dirty="0" smtClean="0"/>
          </a:p>
          <a:p>
            <a:pPr algn="ctr">
              <a:buNone/>
            </a:pPr>
            <a:r>
              <a:rPr lang="fr-FR" dirty="0" smtClean="0"/>
              <a:t>   volume(m 3)</a:t>
            </a:r>
          </a:p>
          <a:p>
            <a:r>
              <a:rPr lang="fr-FR" dirty="0" smtClean="0"/>
              <a:t>Vs= </a:t>
            </a:r>
          </a:p>
          <a:p>
            <a:pPr>
              <a:buNone/>
            </a:pPr>
            <a:r>
              <a:rPr lang="fr-FR" dirty="0" smtClean="0"/>
              <a:t>        masse(Kg)</a:t>
            </a:r>
          </a:p>
          <a:p>
            <a:pPr algn="ctr"/>
            <a:endParaRPr lang="fr-FR" dirty="0" smtClean="0"/>
          </a:p>
          <a:p>
            <a:pPr algn="ctr"/>
            <a:r>
              <a:rPr lang="fr-FR" dirty="0" smtClean="0"/>
              <a:t>Vs(m3/Kg)</a:t>
            </a:r>
            <a:endParaRPr lang="fr-FR" dirty="0"/>
          </a:p>
        </p:txBody>
      </p:sp>
      <p:sp>
        <p:nvSpPr>
          <p:cNvPr id="4" name="Titre 3"/>
          <p:cNvSpPr>
            <a:spLocks noGrp="1"/>
          </p:cNvSpPr>
          <p:nvPr>
            <p:ph type="title"/>
          </p:nvPr>
        </p:nvSpPr>
        <p:spPr/>
        <p:txBody>
          <a:bodyPr/>
          <a:lstStyle/>
          <a:p>
            <a:r>
              <a:rPr lang="fr-FR" dirty="0" smtClean="0"/>
              <a:t>2-Volume massique Vs</a:t>
            </a:r>
            <a:endParaRPr lang="fr-FR" dirty="0"/>
          </a:p>
        </p:txBody>
      </p:sp>
      <p:cxnSp>
        <p:nvCxnSpPr>
          <p:cNvPr id="6" name="Connecteur droit 5"/>
          <p:cNvCxnSpPr/>
          <p:nvPr/>
        </p:nvCxnSpPr>
        <p:spPr>
          <a:xfrm>
            <a:off x="2071670" y="2714620"/>
            <a:ext cx="235745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357950" y="3214686"/>
            <a:ext cx="235745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428860" y="4572008"/>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dirty="0" smtClean="0"/>
              <a:t>Le poids volumique est le rapport poids par volumes:</a:t>
            </a:r>
          </a:p>
          <a:p>
            <a:endParaRPr lang="fr-FR" dirty="0" smtClean="0"/>
          </a:p>
          <a:p>
            <a:pPr>
              <a:buNone/>
            </a:pPr>
            <a:r>
              <a:rPr lang="fr-FR" dirty="0" smtClean="0"/>
              <a:t>      m.g</a:t>
            </a:r>
          </a:p>
          <a:p>
            <a:r>
              <a:rPr lang="el-GR" dirty="0" smtClean="0"/>
              <a:t>ω</a:t>
            </a:r>
            <a:r>
              <a:rPr lang="fr-FR" dirty="0" smtClean="0"/>
              <a:t>=</a:t>
            </a:r>
          </a:p>
          <a:p>
            <a:pPr>
              <a:buNone/>
            </a:pPr>
            <a:r>
              <a:rPr lang="fr-FR" dirty="0" smtClean="0"/>
              <a:t>        V</a:t>
            </a:r>
            <a:endParaRPr lang="fr-FR" dirty="0"/>
          </a:p>
        </p:txBody>
      </p:sp>
      <p:sp>
        <p:nvSpPr>
          <p:cNvPr id="3" name="Espace réservé du contenu 2"/>
          <p:cNvSpPr>
            <a:spLocks noGrp="1"/>
          </p:cNvSpPr>
          <p:nvPr>
            <p:ph sz="half" idx="2"/>
          </p:nvPr>
        </p:nvSpPr>
        <p:spPr/>
        <p:txBody>
          <a:bodyPr/>
          <a:lstStyle/>
          <a:p>
            <a:endParaRPr lang="fr-FR" dirty="0" smtClean="0"/>
          </a:p>
          <a:p>
            <a:endParaRPr lang="fr-FR" dirty="0" smtClean="0"/>
          </a:p>
          <a:p>
            <a:endParaRPr lang="fr-FR" dirty="0" smtClean="0"/>
          </a:p>
          <a:p>
            <a:r>
              <a:rPr lang="fr-FR" sz="3200" dirty="0" smtClean="0"/>
              <a:t>    </a:t>
            </a:r>
            <a:r>
              <a:rPr lang="el-GR" sz="3200" dirty="0" smtClean="0"/>
              <a:t>ω</a:t>
            </a:r>
            <a:r>
              <a:rPr lang="fr-FR" sz="3200" dirty="0" smtClean="0"/>
              <a:t>(N/m3)</a:t>
            </a:r>
            <a:endParaRPr lang="fr-FR" sz="3200" dirty="0"/>
          </a:p>
        </p:txBody>
      </p:sp>
      <p:sp>
        <p:nvSpPr>
          <p:cNvPr id="4" name="Titre 3"/>
          <p:cNvSpPr>
            <a:spLocks noGrp="1"/>
          </p:cNvSpPr>
          <p:nvPr>
            <p:ph type="title"/>
          </p:nvPr>
        </p:nvSpPr>
        <p:spPr/>
        <p:txBody>
          <a:bodyPr/>
          <a:lstStyle/>
          <a:p>
            <a:r>
              <a:rPr lang="fr-FR" dirty="0" smtClean="0"/>
              <a:t>3-Poids Volumique </a:t>
            </a:r>
            <a:r>
              <a:rPr lang="el-GR" dirty="0" smtClean="0"/>
              <a:t>ω</a:t>
            </a:r>
            <a:endParaRPr lang="fr-FR" dirty="0"/>
          </a:p>
        </p:txBody>
      </p:sp>
      <p:cxnSp>
        <p:nvCxnSpPr>
          <p:cNvPr id="6" name="Connecteur droit 5"/>
          <p:cNvCxnSpPr/>
          <p:nvPr/>
        </p:nvCxnSpPr>
        <p:spPr>
          <a:xfrm>
            <a:off x="1643042" y="4000504"/>
            <a:ext cx="71438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1785926"/>
            <a:ext cx="8229600" cy="4786314"/>
          </a:xfrm>
        </p:spPr>
        <p:txBody>
          <a:bodyPr>
            <a:normAutofit fontScale="90000"/>
          </a:bodyPr>
          <a:lstStyle/>
          <a:p>
            <a:pPr algn="ctr"/>
            <a:r>
              <a:rPr lang="fr-FR" dirty="0" smtClean="0"/>
              <a:t>4-Equation d’état </a:t>
            </a:r>
            <a:r>
              <a:rPr lang="fr-FR" sz="4400" dirty="0" smtClean="0">
                <a:latin typeface="Aparajita" pitchFamily="34" charset="0"/>
                <a:ea typeface="Tahoma" pitchFamily="34" charset="0"/>
                <a:cs typeface="Aparajita" pitchFamily="34" charset="0"/>
              </a:rPr>
              <a:t> </a:t>
            </a:r>
            <a:br>
              <a:rPr lang="fr-FR" sz="4400" dirty="0" smtClean="0">
                <a:latin typeface="Aparajita" pitchFamily="34" charset="0"/>
                <a:ea typeface="Tahoma" pitchFamily="34" charset="0"/>
                <a:cs typeface="Aparajita" pitchFamily="34" charset="0"/>
              </a:rPr>
            </a:br>
            <a:r>
              <a:rPr lang="fr-FR" sz="4400" dirty="0" smtClean="0">
                <a:latin typeface="Aparajita" pitchFamily="34" charset="0"/>
                <a:ea typeface="Tahoma" pitchFamily="34" charset="0"/>
                <a:cs typeface="Aparajita" pitchFamily="34" charset="0"/>
              </a:rPr>
              <a:t>PV=</a:t>
            </a:r>
            <a:r>
              <a:rPr lang="fr-FR" sz="4400" dirty="0" err="1" smtClean="0">
                <a:latin typeface="Aparajita" pitchFamily="34" charset="0"/>
                <a:ea typeface="Tahoma" pitchFamily="34" charset="0"/>
                <a:cs typeface="Aparajita" pitchFamily="34" charset="0"/>
              </a:rPr>
              <a:t>m.r.T</a:t>
            </a: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r>
              <a:rPr lang="fr-FR" sz="4400" dirty="0" smtClean="0">
                <a:latin typeface="Aparajita" pitchFamily="34" charset="0"/>
                <a:ea typeface="Tahoma" pitchFamily="34" charset="0"/>
                <a:cs typeface="Aparajita" pitchFamily="34" charset="0"/>
              </a:rPr>
              <a:t>PV=</a:t>
            </a:r>
            <a:r>
              <a:rPr lang="fr-FR" sz="4400" dirty="0" err="1" smtClean="0">
                <a:latin typeface="Aparajita" pitchFamily="34" charset="0"/>
                <a:ea typeface="Tahoma" pitchFamily="34" charset="0"/>
                <a:cs typeface="Aparajita" pitchFamily="34" charset="0"/>
              </a:rPr>
              <a:t>n.R.T</a:t>
            </a:r>
            <a:r>
              <a:rPr lang="fr-FR" sz="4400" dirty="0" smtClean="0">
                <a:latin typeface="Aparajita" pitchFamily="34" charset="0"/>
                <a:ea typeface="Tahoma" pitchFamily="34" charset="0"/>
                <a:cs typeface="Aparajita" pitchFamily="34" charset="0"/>
              </a:rPr>
              <a:t> </a:t>
            </a:r>
            <a:br>
              <a:rPr lang="fr-FR" sz="4400" dirty="0" smtClean="0">
                <a:latin typeface="Aparajita" pitchFamily="34" charset="0"/>
                <a:ea typeface="Tahoma" pitchFamily="34" charset="0"/>
                <a:cs typeface="Aparajita" pitchFamily="34" charset="0"/>
              </a:rPr>
            </a:br>
            <a:r>
              <a:rPr lang="fr-FR" sz="4000" dirty="0" smtClean="0">
                <a:ea typeface="Tahoma" pitchFamily="34" charset="0"/>
                <a:cs typeface="Aparajita" pitchFamily="34" charset="0"/>
              </a:rPr>
              <a:t>T: température absolue en Kelvin K</a:t>
            </a:r>
            <a:br>
              <a:rPr lang="fr-FR" sz="4000" dirty="0" smtClean="0">
                <a:ea typeface="Tahoma" pitchFamily="34" charset="0"/>
                <a:cs typeface="Aparajita" pitchFamily="34" charset="0"/>
              </a:rPr>
            </a:br>
            <a:r>
              <a:rPr lang="fr-FR" sz="4000" dirty="0" smtClean="0">
                <a:ea typeface="Tahoma" pitchFamily="34" charset="0"/>
                <a:cs typeface="Aparajita" pitchFamily="34" charset="0"/>
              </a:rPr>
              <a:t>T=t(c)+273 </a:t>
            </a: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r>
              <a:rPr lang="fr-FR" sz="4400" dirty="0" smtClean="0">
                <a:latin typeface="Symbol" charset="0"/>
                <a:ea typeface="ＭＳ Ｐゴシック" charset="0"/>
              </a:rPr>
              <a:t>r</a:t>
            </a:r>
            <a:r>
              <a:rPr lang="fr-FR" sz="4400" dirty="0" smtClean="0">
                <a:latin typeface="Aparajita" pitchFamily="34" charset="0"/>
                <a:ea typeface="Tahoma" pitchFamily="34" charset="0"/>
                <a:cs typeface="Aparajita" pitchFamily="34" charset="0"/>
              </a:rPr>
              <a:t> = m/V=P/</a:t>
            </a:r>
            <a:r>
              <a:rPr lang="fr-FR" sz="4400" dirty="0" err="1" smtClean="0">
                <a:latin typeface="Aparajita" pitchFamily="34" charset="0"/>
                <a:ea typeface="Tahoma" pitchFamily="34" charset="0"/>
                <a:cs typeface="Aparajita" pitchFamily="34" charset="0"/>
              </a:rPr>
              <a:t>r.T</a:t>
            </a: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r>
              <a:rPr lang="fr-FR" sz="4400" dirty="0" smtClean="0">
                <a:latin typeface="Aparajita" pitchFamily="34" charset="0"/>
                <a:ea typeface="Tahoma" pitchFamily="34" charset="0"/>
                <a:cs typeface="Aparajita" pitchFamily="34" charset="0"/>
              </a:rPr>
              <a:t>Vs=</a:t>
            </a:r>
            <a:r>
              <a:rPr lang="fr-FR" sz="4400" dirty="0" err="1" smtClean="0">
                <a:latin typeface="Aparajita" pitchFamily="34" charset="0"/>
                <a:ea typeface="Tahoma" pitchFamily="34" charset="0"/>
                <a:cs typeface="Aparajita" pitchFamily="34" charset="0"/>
              </a:rPr>
              <a:t>r.T</a:t>
            </a:r>
            <a:r>
              <a:rPr lang="fr-FR" sz="4400" dirty="0" smtClean="0">
                <a:latin typeface="Aparajita" pitchFamily="34" charset="0"/>
                <a:ea typeface="Tahoma" pitchFamily="34" charset="0"/>
                <a:cs typeface="Aparajita" pitchFamily="34" charset="0"/>
              </a:rPr>
              <a:t>/P</a:t>
            </a:r>
            <a:br>
              <a:rPr lang="fr-FR" sz="4400" dirty="0" smtClean="0">
                <a:latin typeface="Aparajita" pitchFamily="34" charset="0"/>
                <a:ea typeface="Tahoma" pitchFamily="34" charset="0"/>
                <a:cs typeface="Aparajita" pitchFamily="34" charset="0"/>
              </a:rPr>
            </a:br>
            <a:r>
              <a:rPr lang="el-GR" sz="4400" dirty="0" smtClean="0">
                <a:latin typeface="Tahoma" pitchFamily="34" charset="0"/>
                <a:ea typeface="Tahoma" pitchFamily="34" charset="0"/>
                <a:cs typeface="Aparajita" pitchFamily="34" charset="0"/>
              </a:rPr>
              <a:t>ω</a:t>
            </a:r>
            <a:r>
              <a:rPr lang="fr-FR" sz="4400" dirty="0" smtClean="0">
                <a:latin typeface="Aparajita" pitchFamily="34" charset="0"/>
                <a:ea typeface="Tahoma" pitchFamily="34" charset="0"/>
                <a:cs typeface="Aparajita" pitchFamily="34" charset="0"/>
              </a:rPr>
              <a:t>= </a:t>
            </a:r>
            <a:r>
              <a:rPr lang="fr-FR" sz="4400" dirty="0" smtClean="0">
                <a:latin typeface="Symbol" charset="0"/>
                <a:ea typeface="ＭＳ Ｐゴシック" charset="0"/>
              </a:rPr>
              <a:t>r</a:t>
            </a:r>
            <a:r>
              <a:rPr lang="fr-FR" sz="4400" dirty="0" smtClean="0">
                <a:latin typeface="Aparajita" pitchFamily="34" charset="0"/>
                <a:ea typeface="Tahoma" pitchFamily="34" charset="0"/>
                <a:cs typeface="Aparajita" pitchFamily="34" charset="0"/>
              </a:rPr>
              <a:t> . g = </a:t>
            </a:r>
            <a:r>
              <a:rPr lang="fr-FR" sz="4400" dirty="0" err="1" smtClean="0">
                <a:latin typeface="Aparajita" pitchFamily="34" charset="0"/>
                <a:ea typeface="Tahoma" pitchFamily="34" charset="0"/>
                <a:cs typeface="Aparajita" pitchFamily="34" charset="0"/>
              </a:rPr>
              <a:t>P.g</a:t>
            </a:r>
            <a:r>
              <a:rPr lang="fr-FR" sz="4400" dirty="0" smtClean="0">
                <a:latin typeface="Aparajita" pitchFamily="34" charset="0"/>
                <a:ea typeface="Tahoma" pitchFamily="34" charset="0"/>
                <a:cs typeface="Aparajita" pitchFamily="34" charset="0"/>
              </a:rPr>
              <a:t>/</a:t>
            </a:r>
            <a:r>
              <a:rPr lang="fr-FR" sz="4400" dirty="0" err="1" smtClean="0">
                <a:latin typeface="Aparajita" pitchFamily="34" charset="0"/>
                <a:ea typeface="Tahoma" pitchFamily="34" charset="0"/>
                <a:cs typeface="Aparajita" pitchFamily="34" charset="0"/>
              </a:rPr>
              <a:t>r.T</a:t>
            </a: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r>
              <a:rPr lang="fr-FR" sz="4400" dirty="0" smtClean="0">
                <a:latin typeface="Aparajita" pitchFamily="34" charset="0"/>
                <a:ea typeface="Tahoma" pitchFamily="34" charset="0"/>
                <a:cs typeface="Aparajita" pitchFamily="34" charset="0"/>
              </a:rPr>
              <a:t/>
            </a:r>
            <a:br>
              <a:rPr lang="fr-FR" sz="4400" dirty="0" smtClean="0">
                <a:latin typeface="Aparajita" pitchFamily="34" charset="0"/>
                <a:ea typeface="Tahoma" pitchFamily="34" charset="0"/>
                <a:cs typeface="Aparajita" pitchFamily="34" charset="0"/>
              </a:rPr>
            </a:br>
            <a:endParaRPr lang="fr-F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type="title"/>
          </p:nvPr>
        </p:nvSpPr>
        <p:spPr>
          <a:xfrm>
            <a:off x="457200" y="274638"/>
            <a:ext cx="8229600" cy="6083320"/>
          </a:xfrm>
        </p:spPr>
        <p:txBody>
          <a:bodyPr>
            <a:normAutofit/>
          </a:bodyPr>
          <a:lstStyle/>
          <a:p>
            <a:r>
              <a:rPr lang="fr-FR" dirty="0" smtClean="0"/>
              <a:t>r : constante des gaz</a:t>
            </a:r>
          </a:p>
          <a:p>
            <a:endParaRPr lang="fr-FR" dirty="0" smtClean="0"/>
          </a:p>
          <a:p>
            <a:pPr algn="ctr"/>
            <a:r>
              <a:rPr lang="fr-FR" dirty="0" smtClean="0"/>
              <a:t>r=R/M</a:t>
            </a:r>
          </a:p>
          <a:p>
            <a:endParaRPr lang="fr-FR" dirty="0" smtClean="0"/>
          </a:p>
          <a:p>
            <a:r>
              <a:rPr lang="fr-FR" dirty="0" smtClean="0"/>
              <a:t>R: constante des gaz parfait </a:t>
            </a:r>
          </a:p>
          <a:p>
            <a:r>
              <a:rPr lang="fr-FR" dirty="0" smtClean="0">
                <a:solidFill>
                  <a:srgbClr val="FF0000"/>
                </a:solidFill>
              </a:rPr>
              <a:t>R=  8,3144621 J⋅mol</a:t>
            </a:r>
            <a:r>
              <a:rPr lang="fr-FR" baseline="30000" dirty="0" smtClean="0">
                <a:solidFill>
                  <a:srgbClr val="FF0000"/>
                </a:solidFill>
              </a:rPr>
              <a:t>-1</a:t>
            </a:r>
            <a:r>
              <a:rPr lang="fr-FR" dirty="0" smtClean="0">
                <a:solidFill>
                  <a:srgbClr val="FF0000"/>
                </a:solidFill>
              </a:rPr>
              <a:t>⋅K</a:t>
            </a:r>
            <a:r>
              <a:rPr lang="fr-FR" baseline="30000" dirty="0" smtClean="0">
                <a:solidFill>
                  <a:srgbClr val="FF0000"/>
                </a:solidFill>
              </a:rPr>
              <a:t>-1</a:t>
            </a:r>
            <a:endParaRPr lang="fr-FR" dirty="0" smtClean="0">
              <a:solidFill>
                <a:srgbClr val="FF0000"/>
              </a:solidFill>
            </a:endParaRPr>
          </a:p>
          <a:p>
            <a:r>
              <a:rPr lang="fr-FR" dirty="0" smtClean="0"/>
              <a:t>M: masse molaire(g/mole)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500034" y="1285860"/>
            <a:ext cx="8186766" cy="5221497"/>
          </a:xfrm>
        </p:spPr>
        <p:txBody>
          <a:bodyPr/>
          <a:lstStyle/>
          <a:p>
            <a:pPr>
              <a:buNone/>
            </a:pPr>
            <a:endParaRPr lang="fr-FR" dirty="0" smtClean="0"/>
          </a:p>
          <a:p>
            <a:pPr>
              <a:buNone/>
            </a:pPr>
            <a:r>
              <a:rPr lang="fr-FR" dirty="0" smtClean="0"/>
              <a:t>Pour les liquides</a:t>
            </a:r>
          </a:p>
          <a:p>
            <a:pPr>
              <a:buNone/>
            </a:pPr>
            <a:r>
              <a:rPr lang="fr-FR" dirty="0" smtClean="0"/>
              <a:t>               </a:t>
            </a:r>
          </a:p>
          <a:p>
            <a:pPr>
              <a:buNone/>
            </a:pPr>
            <a:r>
              <a:rPr lang="fr-FR" dirty="0" smtClean="0"/>
              <a:t>                                                                       </a:t>
            </a:r>
          </a:p>
          <a:p>
            <a:pPr>
              <a:buNone/>
            </a:pPr>
            <a:r>
              <a:rPr lang="fr-FR" dirty="0" smtClean="0"/>
              <a:t>                                      </a:t>
            </a:r>
          </a:p>
          <a:p>
            <a:pPr>
              <a:buNone/>
            </a:pPr>
            <a:r>
              <a:rPr lang="fr-FR" dirty="0" smtClean="0"/>
              <a:t>                             </a:t>
            </a:r>
          </a:p>
          <a:p>
            <a:pPr>
              <a:buNone/>
            </a:pPr>
            <a:r>
              <a:rPr lang="fr-FR" dirty="0" smtClean="0"/>
              <a:t>                             =           </a:t>
            </a:r>
          </a:p>
          <a:p>
            <a:pPr>
              <a:buNone/>
            </a:pPr>
            <a:endParaRPr lang="fr-FR" dirty="0"/>
          </a:p>
        </p:txBody>
      </p:sp>
      <p:sp>
        <p:nvSpPr>
          <p:cNvPr id="4" name="Titre 3"/>
          <p:cNvSpPr>
            <a:spLocks noGrp="1"/>
          </p:cNvSpPr>
          <p:nvPr>
            <p:ph type="title"/>
          </p:nvPr>
        </p:nvSpPr>
        <p:spPr/>
        <p:txBody>
          <a:bodyPr/>
          <a:lstStyle/>
          <a:p>
            <a:r>
              <a:rPr lang="fr-FR" dirty="0" smtClean="0"/>
              <a:t>5- La Densité ‘D’:</a:t>
            </a:r>
            <a:endParaRPr lang="fr-FR"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494574" tIns="755412" rIns="3494574" bIns="8660259" numCol="1" anchor="ctr" anchorCtr="0" compatLnSpc="1">
            <a:prstTxWarp prst="textNoShape">
              <a:avLst/>
            </a:prstTxWarp>
            <a:spAutoFit/>
          </a:bodyPr>
          <a:lstStyle/>
          <a:p>
            <a:endParaRPr lang="fr-FR"/>
          </a:p>
        </p:txBody>
      </p:sp>
      <p:sp>
        <p:nvSpPr>
          <p:cNvPr id="50179" name="Rectangle 3"/>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r>
            <a:b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494574" tIns="755412" rIns="3494574" bIns="8660259" numCol="1" anchor="ctr" anchorCtr="0" compatLnSpc="1">
            <a:prstTxWarp prst="textNoShape">
              <a:avLst/>
            </a:prstTxWarp>
            <a:spAutoFit/>
          </a:bodyPr>
          <a:lstStyle/>
          <a:p>
            <a:endParaRPr lang="fr-FR"/>
          </a:p>
        </p:txBody>
      </p:sp>
      <p:sp>
        <p:nvSpPr>
          <p:cNvPr id="50182" name="Rectangle 6"/>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r>
            <a:b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494574" tIns="755412" rIns="3494574" bIns="8660259" numCol="1" anchor="ctr" anchorCtr="0" compatLnSpc="1">
            <a:prstTxWarp prst="textNoShape">
              <a:avLst/>
            </a:prstTxWarp>
            <a:spAutoFit/>
          </a:bodyPr>
          <a:lstStyle/>
          <a:p>
            <a:endParaRPr lang="fr-FR"/>
          </a:p>
        </p:txBody>
      </p:sp>
      <p:pic>
        <p:nvPicPr>
          <p:cNvPr id="50183" name="Picture 7"/>
          <p:cNvPicPr>
            <a:picLocks noChangeAspect="1" noChangeArrowheads="1"/>
          </p:cNvPicPr>
          <p:nvPr/>
        </p:nvPicPr>
        <p:blipFill>
          <a:blip r:embed="rId2">
            <a:clrChange>
              <a:clrFrom>
                <a:srgbClr val="FFFFFF"/>
              </a:clrFrom>
              <a:clrTo>
                <a:srgbClr val="FFFFFF">
                  <a:alpha val="0"/>
                </a:srgbClr>
              </a:clrTo>
            </a:clrChange>
            <a:lum bright="87000"/>
          </a:blip>
          <a:srcRect/>
          <a:stretch>
            <a:fillRect/>
          </a:stretch>
        </p:blipFill>
        <p:spPr bwMode="auto">
          <a:xfrm>
            <a:off x="2428860" y="2571744"/>
            <a:ext cx="4895850" cy="876300"/>
          </a:xfrm>
          <a:prstGeom prst="rect">
            <a:avLst/>
          </a:prstGeom>
          <a:noFill/>
        </p:spPr>
      </p:pic>
      <p:sp>
        <p:nvSpPr>
          <p:cNvPr id="50185" name="Rectangle 9"/>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r>
            <a:b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019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94" name="Picture 18"/>
          <p:cNvPicPr>
            <a:picLocks noChangeAspect="1" noChangeArrowheads="1"/>
          </p:cNvPicPr>
          <p:nvPr/>
        </p:nvPicPr>
        <p:blipFill>
          <a:blip r:embed="rId3">
            <a:clrChange>
              <a:clrFrom>
                <a:srgbClr val="FFFFFF"/>
              </a:clrFrom>
              <a:clrTo>
                <a:srgbClr val="FFFFFF">
                  <a:alpha val="0"/>
                </a:srgbClr>
              </a:clrTo>
            </a:clrChange>
            <a:lum bright="86000"/>
          </a:blip>
          <a:srcRect/>
          <a:stretch>
            <a:fillRect/>
          </a:stretch>
        </p:blipFill>
        <p:spPr bwMode="auto">
          <a:xfrm>
            <a:off x="2143108" y="4071942"/>
            <a:ext cx="1428750" cy="809625"/>
          </a:xfrm>
          <a:prstGeom prst="rect">
            <a:avLst/>
          </a:prstGeom>
          <a:noFill/>
        </p:spPr>
      </p:pic>
      <p:sp>
        <p:nvSpPr>
          <p:cNvPr id="5019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96" name="Picture 20"/>
          <p:cNvPicPr>
            <a:picLocks noChangeAspect="1" noChangeArrowheads="1"/>
          </p:cNvPicPr>
          <p:nvPr/>
        </p:nvPicPr>
        <p:blipFill>
          <a:blip r:embed="rId4">
            <a:clrChange>
              <a:clrFrom>
                <a:srgbClr val="FFFFFF"/>
              </a:clrFrom>
              <a:clrTo>
                <a:srgbClr val="FFFFFF">
                  <a:alpha val="0"/>
                </a:srgbClr>
              </a:clrTo>
            </a:clrChange>
            <a:lum bright="84000"/>
          </a:blip>
          <a:srcRect/>
          <a:stretch>
            <a:fillRect/>
          </a:stretch>
        </p:blipFill>
        <p:spPr bwMode="auto">
          <a:xfrm>
            <a:off x="4714876" y="4000504"/>
            <a:ext cx="733425" cy="742950"/>
          </a:xfrm>
          <a:prstGeom prst="rect">
            <a:avLst/>
          </a:prstGeom>
          <a:noFill/>
        </p:spPr>
      </p:pic>
      <p:sp>
        <p:nvSpPr>
          <p:cNvPr id="5019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494574" tIns="755412" rIns="3494574" bIns="8660259" numCol="1" anchor="ctr" anchorCtr="0" compatLnSpc="1">
            <a:prstTxWarp prst="textNoShape">
              <a:avLst/>
            </a:prstTxWarp>
            <a:spAutoFit/>
          </a:bodyPr>
          <a:lstStyle/>
          <a:p>
            <a:endParaRPr lang="fr-FR"/>
          </a:p>
        </p:txBody>
      </p:sp>
      <p:pic>
        <p:nvPicPr>
          <p:cNvPr id="50198" name="Picture 2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4410075" cy="876300"/>
          </a:xfrm>
          <a:prstGeom prst="rect">
            <a:avLst/>
          </a:prstGeom>
          <a:noFill/>
        </p:spPr>
      </p:pic>
      <p:sp>
        <p:nvSpPr>
          <p:cNvPr id="50200" name="Rectangle 24"/>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0" i="1" u="none" strike="noStrike" cap="none" normalizeH="0" baseline="0" smtClean="0">
                <a:ln>
                  <a:noFill/>
                </a:ln>
                <a:solidFill>
                  <a:srgbClr val="FFFFFF"/>
                </a:solidFill>
                <a:effectLst/>
                <a:latin typeface="Cambria Math" pitchFamily="18" charset="0"/>
                <a:ea typeface="Calibri" pitchFamily="34" charset="0"/>
                <a:cs typeface="Times New Roman" pitchFamily="18" charset="0"/>
              </a:rPr>
              <a:t/>
            </a:r>
            <a:br>
              <a:rPr kumimoji="0" lang="fr-FR" sz="2600" b="0" i="1" u="none" strike="noStrike" cap="none" normalizeH="0" baseline="0" smtClean="0">
                <a:ln>
                  <a:noFill/>
                </a:ln>
                <a:solidFill>
                  <a:srgbClr val="FFFFFF"/>
                </a:solidFill>
                <a:effectLst/>
                <a:latin typeface="Cambria Math" pitchFamily="18" charset="0"/>
                <a:ea typeface="Calibri" pitchFamily="34" charset="0"/>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20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494574" tIns="755412" rIns="3494574" bIns="8660259" numCol="1" anchor="ctr" anchorCtr="0" compatLnSpc="1">
            <a:prstTxWarp prst="textNoShape">
              <a:avLst/>
            </a:prstTxWarp>
            <a:spAutoFit/>
          </a:bodyPr>
          <a:lstStyle/>
          <a:p>
            <a:endParaRPr lang="fr-FR"/>
          </a:p>
        </p:txBody>
      </p:sp>
      <p:sp>
        <p:nvSpPr>
          <p:cNvPr id="50203" name="Rectangle 27"/>
          <p:cNvSpPr>
            <a:spLocks noChangeArrowheads="1"/>
          </p:cNvSpPr>
          <p:nvPr/>
        </p:nvSpPr>
        <p:spPr bwMode="auto">
          <a:xfrm>
            <a:off x="0" y="1333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a:r>
            <a:br>
              <a:rPr kumimoji="0" lang="fr-FR" sz="2600" b="0" i="1"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357166"/>
            <a:ext cx="8229600" cy="5715016"/>
          </a:xfrm>
        </p:spPr>
        <p:txBody>
          <a:bodyPr>
            <a:normAutofit/>
          </a:bodyPr>
          <a:lstStyle/>
          <a:p>
            <a:r>
              <a:rPr lang="fr-FR" sz="4400" dirty="0" smtClean="0"/>
              <a:t>Pour les Gaz:</a:t>
            </a:r>
            <a:br>
              <a:rPr lang="fr-FR" sz="4400" dirty="0" smtClean="0"/>
            </a:br>
            <a:r>
              <a:rPr lang="fr-FR" sz="4400" dirty="0" smtClean="0"/>
              <a:t/>
            </a:r>
            <a:br>
              <a:rPr lang="fr-FR" sz="4400" dirty="0" smtClean="0"/>
            </a:br>
            <a:r>
              <a:rPr lang="fr-FR" sz="4400" dirty="0" smtClean="0"/>
              <a:t/>
            </a:r>
            <a:br>
              <a:rPr lang="fr-FR" sz="4400" dirty="0" smtClean="0"/>
            </a:br>
            <a:r>
              <a:rPr lang="fr-FR" sz="4400" dirty="0" smtClean="0"/>
              <a:t/>
            </a:r>
            <a:br>
              <a:rPr lang="fr-FR" sz="4400" dirty="0" smtClean="0"/>
            </a:br>
            <a:r>
              <a:rPr lang="fr-FR" sz="4400" dirty="0" smtClean="0"/>
              <a:t>  </a:t>
            </a:r>
            <a:br>
              <a:rPr lang="fr-FR" sz="4400" dirty="0" smtClean="0"/>
            </a:br>
            <a:r>
              <a:rPr lang="fr-FR" sz="4400" dirty="0" smtClean="0"/>
              <a:t>ou bien</a:t>
            </a:r>
            <a:br>
              <a:rPr lang="fr-FR" sz="4400" dirty="0" smtClean="0"/>
            </a:br>
            <a:r>
              <a:rPr lang="fr-FR" sz="4400" smtClean="0"/>
              <a:t/>
            </a:r>
            <a:br>
              <a:rPr lang="fr-FR" sz="4400" smtClean="0"/>
            </a:br>
            <a:r>
              <a:rPr lang="fr-FR" sz="4400" smtClean="0"/>
              <a:t>                 =</a:t>
            </a:r>
            <a:endParaRPr lang="fr-FR" sz="4400" dirty="0"/>
          </a:p>
        </p:txBody>
      </p:sp>
      <p:pic>
        <p:nvPicPr>
          <p:cNvPr id="5" name="Picture 25"/>
          <p:cNvPicPr>
            <a:picLocks noChangeAspect="1" noChangeArrowheads="1"/>
          </p:cNvPicPr>
          <p:nvPr/>
        </p:nvPicPr>
        <p:blipFill>
          <a:blip r:embed="rId2">
            <a:clrChange>
              <a:clrFrom>
                <a:srgbClr val="FFFFFF"/>
              </a:clrFrom>
              <a:clrTo>
                <a:srgbClr val="FFFFFF">
                  <a:alpha val="0"/>
                </a:srgbClr>
              </a:clrTo>
            </a:clrChange>
            <a:lum bright="84000"/>
          </a:blip>
          <a:srcRect/>
          <a:stretch>
            <a:fillRect/>
          </a:stretch>
        </p:blipFill>
        <p:spPr bwMode="auto">
          <a:xfrm>
            <a:off x="1142976" y="1000108"/>
            <a:ext cx="5857916" cy="1376366"/>
          </a:xfrm>
          <a:prstGeom prst="rect">
            <a:avLst/>
          </a:prstGeom>
          <a:noFill/>
        </p:spPr>
      </p:pic>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6323" name="Picture 3"/>
          <p:cNvPicPr>
            <a:picLocks noChangeAspect="1" noChangeArrowheads="1"/>
          </p:cNvPicPr>
          <p:nvPr/>
        </p:nvPicPr>
        <p:blipFill>
          <a:blip r:embed="rId3">
            <a:clrChange>
              <a:clrFrom>
                <a:srgbClr val="FFFFFF"/>
              </a:clrFrom>
              <a:clrTo>
                <a:srgbClr val="FFFFFF">
                  <a:alpha val="0"/>
                </a:srgbClr>
              </a:clrTo>
            </a:clrChange>
            <a:lum bright="77000"/>
          </a:blip>
          <a:srcRect/>
          <a:stretch>
            <a:fillRect/>
          </a:stretch>
        </p:blipFill>
        <p:spPr bwMode="auto">
          <a:xfrm>
            <a:off x="3214678" y="2214554"/>
            <a:ext cx="2143140" cy="1071570"/>
          </a:xfrm>
          <a:prstGeom prst="rect">
            <a:avLst/>
          </a:prstGeom>
          <a:noFill/>
        </p:spPr>
      </p:pic>
      <p:sp>
        <p:nvSpPr>
          <p:cNvPr id="56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6325" name="Picture 5"/>
          <p:cNvPicPr>
            <a:picLocks noChangeAspect="1" noChangeArrowheads="1"/>
          </p:cNvPicPr>
          <p:nvPr/>
        </p:nvPicPr>
        <p:blipFill>
          <a:blip r:embed="rId4">
            <a:clrChange>
              <a:clrFrom>
                <a:srgbClr val="FFFFFF"/>
              </a:clrFrom>
              <a:clrTo>
                <a:srgbClr val="FFFFFF">
                  <a:alpha val="0"/>
                </a:srgbClr>
              </a:clrTo>
            </a:clrChange>
            <a:lum bright="85000"/>
          </a:blip>
          <a:srcRect/>
          <a:stretch>
            <a:fillRect/>
          </a:stretch>
        </p:blipFill>
        <p:spPr bwMode="auto">
          <a:xfrm>
            <a:off x="3143240" y="3714752"/>
            <a:ext cx="4524375" cy="876300"/>
          </a:xfrm>
          <a:prstGeom prst="rect">
            <a:avLst/>
          </a:prstGeom>
          <a:noFill/>
        </p:spPr>
      </p:pic>
      <p:sp>
        <p:nvSpPr>
          <p:cNvPr id="563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6327" name="Picture 7"/>
          <p:cNvPicPr>
            <a:picLocks noChangeAspect="1" noChangeArrowheads="1"/>
          </p:cNvPicPr>
          <p:nvPr/>
        </p:nvPicPr>
        <p:blipFill>
          <a:blip r:embed="rId5">
            <a:clrChange>
              <a:clrFrom>
                <a:srgbClr val="FFFFFF"/>
              </a:clrFrom>
              <a:clrTo>
                <a:srgbClr val="FFFFFF">
                  <a:alpha val="0"/>
                </a:srgbClr>
              </a:clrTo>
            </a:clrChange>
            <a:lum bright="82000"/>
          </a:blip>
          <a:srcRect/>
          <a:stretch>
            <a:fillRect/>
          </a:stretch>
        </p:blipFill>
        <p:spPr bwMode="auto">
          <a:xfrm>
            <a:off x="714348" y="4857760"/>
            <a:ext cx="2214578" cy="1371603"/>
          </a:xfrm>
          <a:prstGeom prst="rect">
            <a:avLst/>
          </a:prstGeom>
          <a:noFill/>
        </p:spPr>
      </p:pic>
      <p:sp>
        <p:nvSpPr>
          <p:cNvPr id="563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6329" name="Picture 9"/>
          <p:cNvPicPr>
            <a:picLocks noChangeAspect="1" noChangeArrowheads="1"/>
          </p:cNvPicPr>
          <p:nvPr/>
        </p:nvPicPr>
        <p:blipFill>
          <a:blip r:embed="rId6">
            <a:clrChange>
              <a:clrFrom>
                <a:srgbClr val="FFFFFF"/>
              </a:clrFrom>
              <a:clrTo>
                <a:srgbClr val="FFFFFF">
                  <a:alpha val="0"/>
                </a:srgbClr>
              </a:clrTo>
            </a:clrChange>
            <a:lum bright="65000"/>
          </a:blip>
          <a:srcRect/>
          <a:stretch>
            <a:fillRect/>
          </a:stretch>
        </p:blipFill>
        <p:spPr bwMode="auto">
          <a:xfrm>
            <a:off x="4214810" y="5000636"/>
            <a:ext cx="1643074" cy="1214446"/>
          </a:xfrm>
          <a:prstGeom prst="rect">
            <a:avLst/>
          </a:prstGeom>
          <a:noFill/>
        </p:spPr>
      </p:pic>
      <p:sp>
        <p:nvSpPr>
          <p:cNvPr id="56331" name="Rectangle 11"/>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11188" y="188913"/>
            <a:ext cx="3660775" cy="457200"/>
          </a:xfrm>
          <a:prstGeom prst="rect">
            <a:avLst/>
          </a:prstGeom>
          <a:noFill/>
          <a:ln w="9525">
            <a:noFill/>
            <a:miter lim="800000"/>
            <a:headEnd/>
            <a:tailEnd/>
          </a:ln>
          <a:effectLst/>
        </p:spPr>
        <p:txBody>
          <a:bodyPr wrap="none">
            <a:spAutoFit/>
          </a:bodyPr>
          <a:lstStyle/>
          <a:p>
            <a:r>
              <a:rPr lang="fr-FR" dirty="0">
                <a:latin typeface="Algerian" pitchFamily="82" charset="0"/>
              </a:rPr>
              <a:t>2 – Poussée d’Archimède</a:t>
            </a:r>
          </a:p>
        </p:txBody>
      </p:sp>
      <p:sp>
        <p:nvSpPr>
          <p:cNvPr id="38915" name="Text Box 3"/>
          <p:cNvSpPr txBox="1">
            <a:spLocks noChangeArrowheads="1"/>
          </p:cNvSpPr>
          <p:nvPr/>
        </p:nvSpPr>
        <p:spPr bwMode="auto">
          <a:xfrm>
            <a:off x="611188" y="692150"/>
            <a:ext cx="5137150" cy="457200"/>
          </a:xfrm>
          <a:prstGeom prst="rect">
            <a:avLst/>
          </a:prstGeom>
          <a:noFill/>
          <a:ln w="9525">
            <a:noFill/>
            <a:miter lim="800000"/>
            <a:headEnd/>
            <a:tailEnd/>
          </a:ln>
          <a:effectLst/>
        </p:spPr>
        <p:txBody>
          <a:bodyPr wrap="none">
            <a:spAutoFit/>
          </a:bodyPr>
          <a:lstStyle/>
          <a:p>
            <a:pPr algn="ctr"/>
            <a:r>
              <a:rPr lang="fr-FR">
                <a:latin typeface="CommercialScriptTwo" pitchFamily="2" charset="0"/>
              </a:rPr>
              <a:t> </a:t>
            </a:r>
            <a:r>
              <a:rPr lang="fr-FR" u="sng">
                <a:latin typeface="CommercialScriptTwo" pitchFamily="2" charset="0"/>
              </a:rPr>
              <a:t>Principe de la poussée d’Archimède</a:t>
            </a:r>
          </a:p>
        </p:txBody>
      </p:sp>
      <p:sp>
        <p:nvSpPr>
          <p:cNvPr id="38917" name="Text Box 5"/>
          <p:cNvSpPr txBox="1">
            <a:spLocks noChangeArrowheads="1"/>
          </p:cNvSpPr>
          <p:nvPr/>
        </p:nvSpPr>
        <p:spPr bwMode="auto">
          <a:xfrm>
            <a:off x="250825" y="1268413"/>
            <a:ext cx="8458200" cy="1628775"/>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76200" cmpd="tri">
            <a:solidFill>
              <a:srgbClr val="FF0000"/>
            </a:solidFill>
            <a:miter lim="800000"/>
            <a:headEnd/>
            <a:tailEnd/>
          </a:ln>
          <a:effectLst/>
        </p:spPr>
        <p:txBody>
          <a:bodyPr>
            <a:spAutoFit/>
          </a:bodyPr>
          <a:lstStyle/>
          <a:p>
            <a:r>
              <a:rPr lang="fr-FR">
                <a:latin typeface="Symbol" pitchFamily="18" charset="2"/>
                <a:cs typeface="Times New Roman" pitchFamily="18" charset="0"/>
              </a:rPr>
              <a:t>·</a:t>
            </a:r>
            <a:r>
              <a:rPr lang="fr-FR">
                <a:cs typeface="Times New Roman" pitchFamily="18" charset="0"/>
              </a:rPr>
              <a:t>  Tout corps immergé dans fluide (liquide ou gaz), reçoit de la part de ce fluide une poussée verticale dirigée de bas en haut et dont lur est égale au poids du fluide déplacé.</a:t>
            </a:r>
          </a:p>
          <a:p>
            <a:r>
              <a:rPr lang="fr-FR">
                <a:cs typeface="Times New Roman" pitchFamily="18" charset="0"/>
              </a:rPr>
              <a:t>Sa valeur, qu’on peut noter F</a:t>
            </a:r>
            <a:r>
              <a:rPr lang="fr-FR" baseline="-25000">
                <a:cs typeface="Times New Roman" pitchFamily="18" charset="0"/>
              </a:rPr>
              <a:t>A</a:t>
            </a:r>
            <a:r>
              <a:rPr lang="fr-FR">
                <a:cs typeface="Times New Roman" pitchFamily="18" charset="0"/>
              </a:rPr>
              <a:t>, se calcule par la formule:</a:t>
            </a:r>
            <a:endParaRPr lang="fr-FR"/>
          </a:p>
        </p:txBody>
      </p:sp>
      <p:sp>
        <p:nvSpPr>
          <p:cNvPr id="38920" name="Rectangle 8"/>
          <p:cNvSpPr>
            <a:spLocks noChangeArrowheads="1"/>
          </p:cNvSpPr>
          <p:nvPr/>
        </p:nvSpPr>
        <p:spPr bwMode="auto">
          <a:xfrm>
            <a:off x="2857500" y="2833688"/>
            <a:ext cx="9144000" cy="0"/>
          </a:xfrm>
          <a:prstGeom prst="rect">
            <a:avLst/>
          </a:prstGeom>
          <a:noFill/>
          <a:ln w="9525">
            <a:noFill/>
            <a:miter lim="800000"/>
            <a:headEnd/>
            <a:tailEnd/>
          </a:ln>
          <a:effectLst/>
        </p:spPr>
        <p:txBody>
          <a:bodyPr>
            <a:spAutoFit/>
          </a:bodyPr>
          <a:lstStyle/>
          <a:p>
            <a:endParaRPr lang="fr-FR"/>
          </a:p>
        </p:txBody>
      </p:sp>
      <p:graphicFrame>
        <p:nvGraphicFramePr>
          <p:cNvPr id="38924" name="Object 12"/>
          <p:cNvGraphicFramePr>
            <a:graphicFrameLocks noChangeAspect="1"/>
          </p:cNvGraphicFramePr>
          <p:nvPr/>
        </p:nvGraphicFramePr>
        <p:xfrm>
          <a:off x="1258888" y="2997200"/>
          <a:ext cx="5256212" cy="792163"/>
        </p:xfrm>
        <a:graphic>
          <a:graphicData uri="http://schemas.openxmlformats.org/presentationml/2006/ole">
            <mc:AlternateContent xmlns:mc="http://schemas.openxmlformats.org/markup-compatibility/2006">
              <mc:Choice xmlns:v="urn:schemas-microsoft-com:vml" Requires="v">
                <p:oleObj spid="_x0000_s51205" name="Equation" r:id="rId4" imgW="901440" imgH="228600" progId="">
                  <p:embed/>
                </p:oleObj>
              </mc:Choice>
              <mc:Fallback>
                <p:oleObj name="Equation" r:id="rId4" imgW="90144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997200"/>
                        <a:ext cx="5256212" cy="792163"/>
                      </a:xfrm>
                      <a:prstGeom prst="rect">
                        <a:avLst/>
                      </a:prstGeom>
                      <a:gradFill rotWithShape="1">
                        <a:gsLst>
                          <a:gs pos="0">
                            <a:srgbClr val="4A16F0"/>
                          </a:gs>
                          <a:gs pos="100000">
                            <a:srgbClr val="4A16F0">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5" name="Text Box 13"/>
          <p:cNvSpPr txBox="1">
            <a:spLocks noChangeArrowheads="1"/>
          </p:cNvSpPr>
          <p:nvPr/>
        </p:nvSpPr>
        <p:spPr bwMode="auto">
          <a:xfrm>
            <a:off x="468313" y="3933825"/>
            <a:ext cx="8458200" cy="19177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0" cmpd="tri">
            <a:solidFill>
              <a:srgbClr val="FF0000"/>
            </a:solidFill>
            <a:miter lim="800000"/>
            <a:headEnd/>
            <a:tailEnd/>
          </a:ln>
          <a:effectLst/>
        </p:spPr>
        <p:txBody>
          <a:bodyPr>
            <a:spAutoFit/>
          </a:bodyPr>
          <a:lstStyle/>
          <a:p>
            <a:r>
              <a:rPr lang="fr-FR" i="1">
                <a:latin typeface="Symbol" pitchFamily="18" charset="2"/>
                <a:cs typeface="Times New Roman" pitchFamily="18" charset="0"/>
              </a:rPr>
              <a:t>·</a:t>
            </a:r>
            <a:r>
              <a:rPr lang="fr-FR" i="1">
                <a:cs typeface="Times New Roman" pitchFamily="18" charset="0"/>
              </a:rPr>
              <a:t> </a:t>
            </a:r>
            <a:r>
              <a:rPr lang="fr-FR" i="1">
                <a:cs typeface="Times New Roman" pitchFamily="18" charset="0"/>
                <a:sym typeface="Mathematica1" pitchFamily="2" charset="2"/>
              </a:rPr>
              <a:t> est la masse volumique du fluide en kg/m</a:t>
            </a:r>
            <a:r>
              <a:rPr lang="fr-FR" i="1" baseline="30000">
                <a:cs typeface="Times New Roman" pitchFamily="18" charset="0"/>
                <a:sym typeface="Mathematica1" pitchFamily="2" charset="2"/>
              </a:rPr>
              <a:t>3 </a:t>
            </a:r>
            <a:r>
              <a:rPr lang="fr-FR" i="1">
                <a:cs typeface="Times New Roman" pitchFamily="18" charset="0"/>
                <a:sym typeface="Mathematica1" pitchFamily="2" charset="2"/>
              </a:rPr>
              <a:t>(kilogramme par mètre cube)</a:t>
            </a:r>
            <a:r>
              <a:rPr lang="fr-FR" i="1" baseline="30000">
                <a:cs typeface="Times New Roman" pitchFamily="18" charset="0"/>
              </a:rPr>
              <a:t> ;</a:t>
            </a:r>
          </a:p>
          <a:p>
            <a:pPr>
              <a:buFontTx/>
              <a:buChar char="•"/>
            </a:pPr>
            <a:r>
              <a:rPr lang="fr-FR" i="1">
                <a:cs typeface="Times New Roman" pitchFamily="18" charset="0"/>
              </a:rPr>
              <a:t> g  est l’intensté de la pesanteur en N/kg ( newton par kilogramme)</a:t>
            </a:r>
          </a:p>
          <a:p>
            <a:pPr>
              <a:buFontTx/>
              <a:buChar char="•"/>
            </a:pPr>
            <a:r>
              <a:rPr lang="fr-FR" i="1">
                <a:cs typeface="Times New Roman" pitchFamily="18" charset="0"/>
              </a:rPr>
              <a:t> V est le volume du fluide déplacé en  </a:t>
            </a:r>
            <a:r>
              <a:rPr lang="fr-FR" i="1">
                <a:sym typeface="Mathematica1" pitchFamily="2" charset="2"/>
              </a:rPr>
              <a:t>m</a:t>
            </a:r>
            <a:r>
              <a:rPr lang="fr-FR" i="1" baseline="30000">
                <a:sym typeface="Mathematica1" pitchFamily="2" charset="2"/>
              </a:rPr>
              <a:t>3</a:t>
            </a:r>
            <a:r>
              <a:rPr lang="fr-FR" i="1">
                <a:sym typeface="Mathematica1" pitchFamily="2" charset="2"/>
              </a:rPr>
              <a:t> </a:t>
            </a:r>
            <a:r>
              <a:rPr lang="fr-FR" i="1">
                <a:cs typeface="Times New Roman" pitchFamily="18" charset="0"/>
              </a:rPr>
              <a:t> (mètre cube) ;</a:t>
            </a:r>
          </a:p>
          <a:p>
            <a:pPr>
              <a:buFontTx/>
              <a:buChar char="•"/>
            </a:pPr>
            <a:r>
              <a:rPr lang="fr-FR" i="1">
                <a:cs typeface="Times New Roman" pitchFamily="18" charset="0"/>
              </a:rPr>
              <a:t>La  valeur  F</a:t>
            </a:r>
            <a:r>
              <a:rPr lang="fr-FR" i="1" baseline="-25000">
                <a:cs typeface="Times New Roman" pitchFamily="18" charset="0"/>
              </a:rPr>
              <a:t>A</a:t>
            </a:r>
            <a:r>
              <a:rPr lang="fr-FR" i="1">
                <a:cs typeface="Times New Roman" pitchFamily="18" charset="0"/>
              </a:rPr>
              <a:t> est en newton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fade">
                                      <p:cBhvr>
                                        <p:cTn id="10" dur="2000"/>
                                        <p:tgtEl>
                                          <p:spTgt spid="389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fade">
                                      <p:cBhvr>
                                        <p:cTn id="15" dur="2000"/>
                                        <p:tgtEl>
                                          <p:spTgt spid="389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924"/>
                                        </p:tgtEl>
                                        <p:attrNameLst>
                                          <p:attrName>style.visibility</p:attrName>
                                        </p:attrNameLst>
                                      </p:cBhvr>
                                      <p:to>
                                        <p:strVal val="visible"/>
                                      </p:to>
                                    </p:set>
                                    <p:animEffect transition="in" filter="fade">
                                      <p:cBhvr>
                                        <p:cTn id="20" dur="2000"/>
                                        <p:tgtEl>
                                          <p:spTgt spid="389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925"/>
                                        </p:tgtEl>
                                        <p:attrNameLst>
                                          <p:attrName>style.visibility</p:attrName>
                                        </p:attrNameLst>
                                      </p:cBhvr>
                                      <p:to>
                                        <p:strVal val="visible"/>
                                      </p:to>
                                    </p:set>
                                    <p:animEffect transition="in" filter="fade">
                                      <p:cBhvr>
                                        <p:cTn id="23" dur="20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7" grpId="0" animBg="1"/>
      <p:bldP spid="389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515938"/>
          </a:xfrm>
        </p:spPr>
        <p:txBody>
          <a:bodyPr>
            <a:normAutofit fontScale="90000"/>
          </a:bodyPr>
          <a:lstStyle/>
          <a:p>
            <a:r>
              <a:rPr lang="fr-FR" sz="3200" b="1" i="1" u="sng">
                <a:cs typeface="Times New Roman" pitchFamily="18" charset="0"/>
              </a:rPr>
              <a:t>Objectifs de la leçon </a:t>
            </a:r>
            <a:endParaRPr lang="fr-FR" sz="3200" b="1">
              <a:cs typeface="Times New Roman" pitchFamily="18" charset="0"/>
            </a:endParaRPr>
          </a:p>
        </p:txBody>
      </p:sp>
      <p:sp>
        <p:nvSpPr>
          <p:cNvPr id="29699" name="Rectangle 3"/>
          <p:cNvSpPr>
            <a:spLocks noGrp="1" noChangeArrowheads="1"/>
          </p:cNvSpPr>
          <p:nvPr>
            <p:ph type="body" sz="half" idx="1"/>
          </p:nvPr>
        </p:nvSpPr>
        <p:spPr>
          <a:xfrm>
            <a:off x="539750" y="1125538"/>
            <a:ext cx="7415213" cy="4114800"/>
          </a:xfrm>
        </p:spPr>
        <p:txBody>
          <a:bodyPr/>
          <a:lstStyle/>
          <a:p>
            <a:pPr algn="just">
              <a:buFontTx/>
              <a:buNone/>
            </a:pPr>
            <a:r>
              <a:rPr lang="fr-FR" sz="2400" dirty="0">
                <a:cs typeface="Times New Roman" pitchFamily="18" charset="0"/>
              </a:rPr>
              <a:t>- Etre capable de :</a:t>
            </a:r>
          </a:p>
          <a:p>
            <a:pPr lvl="1" algn="just">
              <a:buFontTx/>
              <a:buNone/>
            </a:pPr>
            <a:r>
              <a:rPr lang="fr-FR" sz="2000" dirty="0">
                <a:cs typeface="Times New Roman" pitchFamily="18" charset="0"/>
              </a:rPr>
              <a:t>C1 – déterminer expérimentalement la valeur de la poussée d’Archimède;</a:t>
            </a:r>
          </a:p>
          <a:p>
            <a:pPr lvl="1" algn="just">
              <a:buFontTx/>
              <a:buNone/>
            </a:pPr>
            <a:r>
              <a:rPr lang="fr-FR" sz="2000" dirty="0">
                <a:cs typeface="Times New Roman" pitchFamily="18" charset="0"/>
              </a:rPr>
              <a:t>C2 – mesurer la pression d’un liquide en un point;</a:t>
            </a:r>
          </a:p>
          <a:p>
            <a:pPr lvl="1" algn="just">
              <a:buFontTx/>
              <a:buNone/>
            </a:pPr>
            <a:r>
              <a:rPr lang="fr-FR" sz="2000" dirty="0">
                <a:cs typeface="Times New Roman" pitchFamily="18" charset="0"/>
              </a:rPr>
              <a:t>C3 – déterminer expérimentalement les variations de pression au sein d’un fluide;</a:t>
            </a:r>
          </a:p>
          <a:p>
            <a:pPr lvl="1" algn="just">
              <a:buFontTx/>
              <a:buNone/>
            </a:pPr>
            <a:r>
              <a:rPr lang="fr-FR" sz="2000" dirty="0">
                <a:cs typeface="Times New Roman" pitchFamily="18" charset="0"/>
              </a:rPr>
              <a:t>C4 – distinguer la pression atmosphérique,  pression relative et pression absolue;</a:t>
            </a:r>
          </a:p>
          <a:p>
            <a:pPr lvl="1" algn="just">
              <a:buFontTx/>
              <a:buNone/>
            </a:pPr>
            <a:r>
              <a:rPr lang="fr-FR" sz="2000" dirty="0">
                <a:cs typeface="Times New Roman" pitchFamily="18" charset="0"/>
              </a:rPr>
              <a:t>C5 – utiliser la formule </a:t>
            </a:r>
          </a:p>
          <a:p>
            <a:pPr lvl="1">
              <a:buFontTx/>
              <a:buNone/>
            </a:pPr>
            <a:r>
              <a:rPr lang="fr-FR" sz="2000" dirty="0"/>
              <a:t>C6 – mettre en évidence expérimentalement l’effet Venturi.</a:t>
            </a:r>
          </a:p>
        </p:txBody>
      </p:sp>
      <p:graphicFrame>
        <p:nvGraphicFramePr>
          <p:cNvPr id="29704" name="Object 8"/>
          <p:cNvGraphicFramePr>
            <a:graphicFrameLocks noGrp="1" noChangeAspect="1"/>
          </p:cNvGraphicFramePr>
          <p:nvPr>
            <p:ph sz="half" idx="2"/>
            <p:extLst>
              <p:ext uri="{D42A27DB-BD31-4B8C-83A1-F6EECF244321}">
                <p14:modId xmlns:p14="http://schemas.microsoft.com/office/powerpoint/2010/main" val="3155500890"/>
              </p:ext>
            </p:extLst>
          </p:nvPr>
        </p:nvGraphicFramePr>
        <p:xfrm>
          <a:off x="4104481" y="3789040"/>
          <a:ext cx="1774825" cy="431800"/>
        </p:xfrm>
        <a:graphic>
          <a:graphicData uri="http://schemas.openxmlformats.org/presentationml/2006/ole">
            <mc:AlternateContent xmlns:mc="http://schemas.openxmlformats.org/markup-compatibility/2006">
              <mc:Choice xmlns:v="urn:schemas-microsoft-com:vml" Requires="v">
                <p:oleObj spid="_x0000_s1029" name="Equation" r:id="rId4" imgW="939600" imgH="228600" progId="">
                  <p:embed/>
                </p:oleObj>
              </mc:Choice>
              <mc:Fallback>
                <p:oleObj name="Equation" r:id="rId4" imgW="93960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481" y="3789040"/>
                        <a:ext cx="17748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AutoShape 4">
            <a:hlinkClick r:id="" action="ppaction://hlinkshowjump?jump=lastslideviewed" highlightClick="1"/>
          </p:cNvPr>
          <p:cNvSpPr>
            <a:spLocks noChangeArrowheads="1"/>
          </p:cNvSpPr>
          <p:nvPr/>
        </p:nvSpPr>
        <p:spPr bwMode="auto">
          <a:xfrm>
            <a:off x="7391400" y="6019800"/>
            <a:ext cx="1066800" cy="457200"/>
          </a:xfrm>
          <a:prstGeom prst="actionButtonReturn">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50800">
            <a:solidFill>
              <a:schemeClr val="tx1"/>
            </a:solidFill>
            <a:miter lim="800000"/>
            <a:headEnd/>
            <a:tailEnd/>
          </a:ln>
          <a:effectLst/>
        </p:spPr>
        <p:txBody>
          <a:bodyPr wrap="none" anchor="ctr"/>
          <a:lstStyle/>
          <a:p>
            <a:endParaRPr lang="fr-FR"/>
          </a:p>
        </p:txBody>
      </p:sp>
      <p:sp>
        <p:nvSpPr>
          <p:cNvPr id="29701" name="AutoShape 5" descr="Papier journal">
            <a:hlinkClick r:id="rId6" action="ppaction://hlinksldjump" highlightClick="1"/>
          </p:cNvPr>
          <p:cNvSpPr>
            <a:spLocks noChangeArrowheads="1"/>
          </p:cNvSpPr>
          <p:nvPr/>
        </p:nvSpPr>
        <p:spPr bwMode="auto">
          <a:xfrm>
            <a:off x="609600" y="6096000"/>
            <a:ext cx="1066800" cy="533400"/>
          </a:xfrm>
          <a:prstGeom prst="actionButtonHome">
            <a:avLst/>
          </a:prstGeom>
          <a:blipFill dpi="0" rotWithShape="0">
            <a:blip r:embed="rId7"/>
            <a:srcRect/>
            <a:tile tx="0" ty="0" sx="100000" sy="100000" flip="none" algn="tl"/>
          </a:blipFill>
          <a:ln w="9525">
            <a:solidFill>
              <a:schemeClr val="tx1"/>
            </a:solidFill>
            <a:miter lim="800000"/>
            <a:headEnd/>
            <a:tailEnd/>
          </a:ln>
          <a:effectLst/>
        </p:spPr>
        <p:txBody>
          <a:bodyPr wrap="none" anchor="ctr"/>
          <a:lstStyle/>
          <a:p>
            <a:endParaRPr lang="fr-FR"/>
          </a:p>
        </p:txBody>
      </p:sp>
      <p:sp>
        <p:nvSpPr>
          <p:cNvPr id="29702" name="Text Box 6">
            <a:hlinkClick r:id="rId8" action="ppaction://hlinksldjump"/>
          </p:cNvPr>
          <p:cNvSpPr txBox="1">
            <a:spLocks noChangeArrowheads="1"/>
          </p:cNvSpPr>
          <p:nvPr/>
        </p:nvSpPr>
        <p:spPr bwMode="auto">
          <a:xfrm>
            <a:off x="1476375" y="0"/>
            <a:ext cx="5256213" cy="457200"/>
          </a:xfrm>
          <a:prstGeom prst="rect">
            <a:avLst/>
          </a:prstGeom>
          <a:noFill/>
          <a:ln w="9525">
            <a:noFill/>
            <a:miter lim="800000"/>
            <a:headEnd/>
            <a:tailEnd/>
          </a:ln>
          <a:effectLst/>
        </p:spPr>
        <p:txBody>
          <a:bodyPr wrap="none">
            <a:spAutoFit/>
          </a:bodyPr>
          <a:lstStyle/>
          <a:p>
            <a:pPr algn="ctr"/>
            <a:r>
              <a:rPr lang="fr-FR" u="sng">
                <a:solidFill>
                  <a:schemeClr val="hlink"/>
                </a:solidFill>
              </a:rPr>
              <a:t>T5: Comment se déplacer dans un fluide?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12" dur="500"/>
                                        <p:tgtEl>
                                          <p:spTgt spid="29699">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barn(inHorizontal)">
                                      <p:cBhvr>
                                        <p:cTn id="15" dur="500"/>
                                        <p:tgtEl>
                                          <p:spTgt spid="29699">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8" dur="500"/>
                                        <p:tgtEl>
                                          <p:spTgt spid="29699">
                                            <p:txEl>
                                              <p:pRg st="2" end="2"/>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Effect transition="in" filter="barn(inHorizontal)">
                                      <p:cBhvr>
                                        <p:cTn id="21" dur="500"/>
                                        <p:tgtEl>
                                          <p:spTgt spid="29699">
                                            <p:txEl>
                                              <p:pRg st="3" end="3"/>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24" dur="500"/>
                                        <p:tgtEl>
                                          <p:spTgt spid="29699">
                                            <p:txEl>
                                              <p:pRg st="4" end="4"/>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barn(inHorizontal)">
                                      <p:cBhvr>
                                        <p:cTn id="27" dur="500"/>
                                        <p:tgtEl>
                                          <p:spTgt spid="29699">
                                            <p:txEl>
                                              <p:pRg st="5" end="5"/>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29699">
                                            <p:txEl>
                                              <p:pRg st="6" end="6"/>
                                            </p:txEl>
                                          </p:spTgt>
                                        </p:tgtEl>
                                        <p:attrNameLst>
                                          <p:attrName>style.visibility</p:attrName>
                                        </p:attrNameLst>
                                      </p:cBhvr>
                                      <p:to>
                                        <p:strVal val="visible"/>
                                      </p:to>
                                    </p:set>
                                    <p:animEffect transition="in" filter="barn(inHorizontal)">
                                      <p:cBhvr>
                                        <p:cTn id="30"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323850" y="1285860"/>
            <a:ext cx="8458200" cy="353943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76200" cmpd="tri">
            <a:solidFill>
              <a:srgbClr val="FF0000"/>
            </a:solidFill>
            <a:miter lim="800000"/>
            <a:headEnd/>
            <a:tailEnd/>
          </a:ln>
          <a:effectLst/>
        </p:spPr>
        <p:txBody>
          <a:bodyPr wrap="square">
            <a:spAutoFit/>
          </a:bodyPr>
          <a:lstStyle/>
          <a:p>
            <a:pPr>
              <a:buFontTx/>
              <a:buChar char="•"/>
            </a:pPr>
            <a:r>
              <a:rPr lang="fr-FR" sz="3200" b="1" dirty="0"/>
              <a:t>Un corps flotte si la valeur de son poids égale à la valeur de la force de poussée d’Archimède.</a:t>
            </a:r>
          </a:p>
          <a:p>
            <a:pPr>
              <a:buFontTx/>
              <a:buChar char="•"/>
            </a:pPr>
            <a:endParaRPr lang="fr-FR" sz="3200" b="1" dirty="0"/>
          </a:p>
          <a:p>
            <a:pPr>
              <a:buFontTx/>
              <a:buChar char="•"/>
            </a:pPr>
            <a:r>
              <a:rPr lang="fr-FR" sz="3200" b="1" dirty="0"/>
              <a:t>Un corps coule si la valeur de son poids est supérieure à la valeur de la poussée d’Archimède.</a:t>
            </a:r>
            <a:endParaRPr lang="fr-FR" sz="3200" dirty="0"/>
          </a:p>
        </p:txBody>
      </p:sp>
      <p:sp>
        <p:nvSpPr>
          <p:cNvPr id="106500" name="AutoShape 4">
            <a:hlinkClick r:id="" action="ppaction://hlinkshowjump?jump=lastslideviewed" highlightClick="1"/>
          </p:cNvPr>
          <p:cNvSpPr>
            <a:spLocks noChangeArrowheads="1"/>
          </p:cNvSpPr>
          <p:nvPr/>
        </p:nvSpPr>
        <p:spPr bwMode="auto">
          <a:xfrm>
            <a:off x="8077200" y="6400800"/>
            <a:ext cx="1066800" cy="457200"/>
          </a:xfrm>
          <a:prstGeom prst="actionButtonReturn">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50800">
            <a:solidFill>
              <a:schemeClr val="tx1"/>
            </a:solidFill>
            <a:miter lim="800000"/>
            <a:headEnd/>
            <a:tailEnd/>
          </a:ln>
          <a:effectLst/>
        </p:spPr>
        <p:txBody>
          <a:bodyPr wrap="none" anchor="ctr"/>
          <a:lstStyle/>
          <a:p>
            <a:endParaRPr lang="fr-FR"/>
          </a:p>
        </p:txBody>
      </p:sp>
      <p:sp>
        <p:nvSpPr>
          <p:cNvPr id="106501" name="AutoShape 5" descr="Papier journal">
            <a:hlinkClick r:id="rId3" action="ppaction://hlinksldjump" highlightClick="1"/>
          </p:cNvPr>
          <p:cNvSpPr>
            <a:spLocks noChangeArrowheads="1"/>
          </p:cNvSpPr>
          <p:nvPr/>
        </p:nvSpPr>
        <p:spPr bwMode="auto">
          <a:xfrm>
            <a:off x="250825" y="6324600"/>
            <a:ext cx="1066800" cy="533400"/>
          </a:xfrm>
          <a:prstGeom prst="actionButtonHome">
            <a:avLst/>
          </a:prstGeom>
          <a:blipFill dpi="0" rotWithShape="0">
            <a:blip r:embed="rId4"/>
            <a:srcRect/>
            <a:tile tx="0" ty="0" sx="100000" sy="100000" flip="none" algn="tl"/>
          </a:blipFill>
          <a:ln w="9525">
            <a:solidFill>
              <a:schemeClr val="tx1"/>
            </a:solidFill>
            <a:miter lim="800000"/>
            <a:headEnd/>
            <a:tailEnd/>
          </a:ln>
          <a:effectLst/>
        </p:spPr>
        <p:txBody>
          <a:bodyPr wrap="none" anchor="ctr"/>
          <a:lstStyle/>
          <a:p>
            <a:endParaRPr lang="fr-FR"/>
          </a:p>
        </p:txBody>
      </p:sp>
      <p:sp>
        <p:nvSpPr>
          <p:cNvPr id="106502" name="Text Box 6">
            <a:hlinkClick r:id="rId5" action="ppaction://hlinksldjump"/>
          </p:cNvPr>
          <p:cNvSpPr txBox="1">
            <a:spLocks noChangeArrowheads="1"/>
          </p:cNvSpPr>
          <p:nvPr/>
        </p:nvSpPr>
        <p:spPr bwMode="auto">
          <a:xfrm>
            <a:off x="428596" y="428604"/>
            <a:ext cx="8057014" cy="646331"/>
          </a:xfrm>
          <a:prstGeom prst="rect">
            <a:avLst/>
          </a:prstGeom>
          <a:noFill/>
          <a:ln w="9525">
            <a:noFill/>
            <a:miter lim="800000"/>
            <a:headEnd/>
            <a:tailEnd/>
          </a:ln>
          <a:effectLst/>
        </p:spPr>
        <p:txBody>
          <a:bodyPr wrap="none">
            <a:spAutoFit/>
          </a:bodyPr>
          <a:lstStyle/>
          <a:p>
            <a:pPr algn="ctr"/>
            <a:r>
              <a:rPr lang="fr-FR" sz="3600" b="1" i="1" u="sng" dirty="0">
                <a:solidFill>
                  <a:schemeClr val="accent2"/>
                </a:solidFill>
              </a:rPr>
              <a:t>Condition de flottabilité d’un corps</a:t>
            </a:r>
            <a:endParaRPr lang="fr-FR" sz="3600" b="1" i="1" dirty="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2"/>
          <p:cNvSpPr>
            <a:spLocks noChangeArrowheads="1"/>
          </p:cNvSpPr>
          <p:nvPr/>
        </p:nvSpPr>
        <p:spPr bwMode="auto">
          <a:xfrm>
            <a:off x="2867428" y="1313970"/>
            <a:ext cx="4235973" cy="2835408"/>
          </a:xfrm>
          <a:custGeom>
            <a:avLst/>
            <a:gdLst>
              <a:gd name="T0" fmla="*/ 1938746 w 5250"/>
              <a:gd name="T1" fmla="*/ 28776 h 3040"/>
              <a:gd name="T2" fmla="*/ 1241552 w 5250"/>
              <a:gd name="T3" fmla="*/ 199373 h 3040"/>
              <a:gd name="T4" fmla="*/ 545302 w 5250"/>
              <a:gd name="T5" fmla="*/ 709111 h 3040"/>
              <a:gd name="T6" fmla="*/ 102834 w 5250"/>
              <a:gd name="T7" fmla="*/ 1437749 h 3040"/>
              <a:gd name="T8" fmla="*/ 10378 w 5250"/>
              <a:gd name="T9" fmla="*/ 2167414 h 3040"/>
              <a:gd name="T10" fmla="*/ 358503 w 5250"/>
              <a:gd name="T11" fmla="*/ 2798420 h 3040"/>
              <a:gd name="T12" fmla="*/ 1055697 w 5250"/>
              <a:gd name="T13" fmla="*/ 3040957 h 3040"/>
              <a:gd name="T14" fmla="*/ 1752890 w 5250"/>
              <a:gd name="T15" fmla="*/ 3113923 h 3040"/>
              <a:gd name="T16" fmla="*/ 2450084 w 5250"/>
              <a:gd name="T17" fmla="*/ 3113923 h 3040"/>
              <a:gd name="T18" fmla="*/ 3170863 w 5250"/>
              <a:gd name="T19" fmla="*/ 3065621 h 3040"/>
              <a:gd name="T20" fmla="*/ 3867114 w 5250"/>
              <a:gd name="T21" fmla="*/ 2944353 h 3040"/>
              <a:gd name="T22" fmla="*/ 4564307 w 5250"/>
              <a:gd name="T23" fmla="*/ 2724426 h 3040"/>
              <a:gd name="T24" fmla="*/ 4912433 w 5250"/>
              <a:gd name="T25" fmla="*/ 1996816 h 3040"/>
              <a:gd name="T26" fmla="*/ 4819977 w 5250"/>
              <a:gd name="T27" fmla="*/ 1268179 h 3040"/>
              <a:gd name="T28" fmla="*/ 4215239 w 5250"/>
              <a:gd name="T29" fmla="*/ 637172 h 3040"/>
              <a:gd name="T30" fmla="*/ 3518989 w 5250"/>
              <a:gd name="T31" fmla="*/ 126407 h 3040"/>
              <a:gd name="T32" fmla="*/ 2821795 w 5250"/>
              <a:gd name="T33" fmla="*/ 53440 h 3040"/>
              <a:gd name="T34" fmla="*/ 2124601 w 5250"/>
              <a:gd name="T35" fmla="*/ 28776 h 3040"/>
              <a:gd name="T36" fmla="*/ 2008559 w 5250"/>
              <a:gd name="T37" fmla="*/ 28776 h 3040"/>
              <a:gd name="T38" fmla="*/ 1938746 w 5250"/>
              <a:gd name="T39" fmla="*/ 28776 h 3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50" h="3040">
                <a:moveTo>
                  <a:pt x="2055" y="28"/>
                </a:moveTo>
                <a:cubicBezTo>
                  <a:pt x="1809" y="83"/>
                  <a:pt x="1552" y="104"/>
                  <a:pt x="1316" y="194"/>
                </a:cubicBezTo>
                <a:cubicBezTo>
                  <a:pt x="1034" y="301"/>
                  <a:pt x="803" y="499"/>
                  <a:pt x="578" y="690"/>
                </a:cubicBezTo>
                <a:cubicBezTo>
                  <a:pt x="356" y="878"/>
                  <a:pt x="152" y="1114"/>
                  <a:pt x="109" y="1399"/>
                </a:cubicBezTo>
                <a:cubicBezTo>
                  <a:pt x="73" y="1634"/>
                  <a:pt x="22" y="1862"/>
                  <a:pt x="11" y="2109"/>
                </a:cubicBezTo>
                <a:cubicBezTo>
                  <a:pt x="0" y="2367"/>
                  <a:pt x="114" y="2619"/>
                  <a:pt x="380" y="2723"/>
                </a:cubicBezTo>
                <a:cubicBezTo>
                  <a:pt x="624" y="2819"/>
                  <a:pt x="866" y="2907"/>
                  <a:pt x="1119" y="2959"/>
                </a:cubicBezTo>
                <a:cubicBezTo>
                  <a:pt x="1362" y="3009"/>
                  <a:pt x="1609" y="3036"/>
                  <a:pt x="1858" y="3030"/>
                </a:cubicBezTo>
                <a:cubicBezTo>
                  <a:pt x="2107" y="3024"/>
                  <a:pt x="2351" y="3022"/>
                  <a:pt x="2597" y="3030"/>
                </a:cubicBezTo>
                <a:cubicBezTo>
                  <a:pt x="2853" y="3039"/>
                  <a:pt x="3106" y="2994"/>
                  <a:pt x="3361" y="2983"/>
                </a:cubicBezTo>
                <a:cubicBezTo>
                  <a:pt x="3611" y="2971"/>
                  <a:pt x="3856" y="2917"/>
                  <a:pt x="4099" y="2865"/>
                </a:cubicBezTo>
                <a:cubicBezTo>
                  <a:pt x="4349" y="2811"/>
                  <a:pt x="4625" y="2816"/>
                  <a:pt x="4838" y="2651"/>
                </a:cubicBezTo>
                <a:cubicBezTo>
                  <a:pt x="5066" y="2475"/>
                  <a:pt x="5162" y="2203"/>
                  <a:pt x="5207" y="1943"/>
                </a:cubicBezTo>
                <a:cubicBezTo>
                  <a:pt x="5249" y="1708"/>
                  <a:pt x="5193" y="1463"/>
                  <a:pt x="5109" y="1234"/>
                </a:cubicBezTo>
                <a:cubicBezTo>
                  <a:pt x="4998" y="934"/>
                  <a:pt x="4706" y="796"/>
                  <a:pt x="4468" y="620"/>
                </a:cubicBezTo>
                <a:cubicBezTo>
                  <a:pt x="4230" y="444"/>
                  <a:pt x="4002" y="255"/>
                  <a:pt x="3730" y="123"/>
                </a:cubicBezTo>
                <a:cubicBezTo>
                  <a:pt x="3492" y="8"/>
                  <a:pt x="3238" y="49"/>
                  <a:pt x="2991" y="52"/>
                </a:cubicBezTo>
                <a:cubicBezTo>
                  <a:pt x="2744" y="55"/>
                  <a:pt x="2500" y="0"/>
                  <a:pt x="2252" y="28"/>
                </a:cubicBezTo>
                <a:lnTo>
                  <a:pt x="2129" y="28"/>
                </a:lnTo>
                <a:lnTo>
                  <a:pt x="2055" y="28"/>
                </a:lnTo>
              </a:path>
            </a:pathLst>
          </a:custGeom>
          <a:solidFill>
            <a:srgbClr val="C6F9FF"/>
          </a:solidFill>
          <a:ln w="9525">
            <a:noFill/>
            <a:round/>
            <a:headEnd/>
            <a:tailEnd/>
          </a:ln>
        </p:spPr>
        <p:txBody>
          <a:bodyPr wrap="none" lIns="80184" tIns="40092" rIns="80184" bIns="40092" anchor="ctr"/>
          <a:lstStyle/>
          <a:p>
            <a:endParaRPr lang="fr-FR"/>
          </a:p>
        </p:txBody>
      </p:sp>
      <p:grpSp>
        <p:nvGrpSpPr>
          <p:cNvPr id="2" name="Group 19"/>
          <p:cNvGrpSpPr>
            <a:grpSpLocks/>
          </p:cNvGrpSpPr>
          <p:nvPr/>
        </p:nvGrpSpPr>
        <p:grpSpPr bwMode="auto">
          <a:xfrm>
            <a:off x="3714623" y="2132320"/>
            <a:ext cx="2071825" cy="1358634"/>
            <a:chOff x="2736" y="1480"/>
            <a:chExt cx="1526" cy="943"/>
          </a:xfrm>
        </p:grpSpPr>
        <p:sp>
          <p:nvSpPr>
            <p:cNvPr id="32782" name="Freeform 4"/>
            <p:cNvSpPr>
              <a:spLocks noChangeArrowheads="1"/>
            </p:cNvSpPr>
            <p:nvPr/>
          </p:nvSpPr>
          <p:spPr bwMode="auto">
            <a:xfrm>
              <a:off x="2784" y="1488"/>
              <a:ext cx="1478" cy="935"/>
            </a:xfrm>
            <a:custGeom>
              <a:avLst/>
              <a:gdLst>
                <a:gd name="T0" fmla="*/ 579 w 5250"/>
                <a:gd name="T1" fmla="*/ 9 h 3040"/>
                <a:gd name="T2" fmla="*/ 370 w 5250"/>
                <a:gd name="T3" fmla="*/ 60 h 3040"/>
                <a:gd name="T4" fmla="*/ 163 w 5250"/>
                <a:gd name="T5" fmla="*/ 212 h 3040"/>
                <a:gd name="T6" fmla="*/ 31 w 5250"/>
                <a:gd name="T7" fmla="*/ 430 h 3040"/>
                <a:gd name="T8" fmla="*/ 3 w 5250"/>
                <a:gd name="T9" fmla="*/ 649 h 3040"/>
                <a:gd name="T10" fmla="*/ 107 w 5250"/>
                <a:gd name="T11" fmla="*/ 838 h 3040"/>
                <a:gd name="T12" fmla="*/ 315 w 5250"/>
                <a:gd name="T13" fmla="*/ 910 h 3040"/>
                <a:gd name="T14" fmla="*/ 523 w 5250"/>
                <a:gd name="T15" fmla="*/ 932 h 3040"/>
                <a:gd name="T16" fmla="*/ 731 w 5250"/>
                <a:gd name="T17" fmla="*/ 932 h 3040"/>
                <a:gd name="T18" fmla="*/ 946 w 5250"/>
                <a:gd name="T19" fmla="*/ 917 h 3040"/>
                <a:gd name="T20" fmla="*/ 1154 w 5250"/>
                <a:gd name="T21" fmla="*/ 881 h 3040"/>
                <a:gd name="T22" fmla="*/ 1362 w 5250"/>
                <a:gd name="T23" fmla="*/ 815 h 3040"/>
                <a:gd name="T24" fmla="*/ 1466 w 5250"/>
                <a:gd name="T25" fmla="*/ 598 h 3040"/>
                <a:gd name="T26" fmla="*/ 1438 w 5250"/>
                <a:gd name="T27" fmla="*/ 380 h 3040"/>
                <a:gd name="T28" fmla="*/ 1258 w 5250"/>
                <a:gd name="T29" fmla="*/ 191 h 3040"/>
                <a:gd name="T30" fmla="*/ 1050 w 5250"/>
                <a:gd name="T31" fmla="*/ 38 h 3040"/>
                <a:gd name="T32" fmla="*/ 842 w 5250"/>
                <a:gd name="T33" fmla="*/ 16 h 3040"/>
                <a:gd name="T34" fmla="*/ 634 w 5250"/>
                <a:gd name="T35" fmla="*/ 9 h 3040"/>
                <a:gd name="T36" fmla="*/ 599 w 5250"/>
                <a:gd name="T37" fmla="*/ 9 h 3040"/>
                <a:gd name="T38" fmla="*/ 579 w 5250"/>
                <a:gd name="T39" fmla="*/ 9 h 3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50" h="3040">
                  <a:moveTo>
                    <a:pt x="2055" y="28"/>
                  </a:moveTo>
                  <a:cubicBezTo>
                    <a:pt x="1809" y="83"/>
                    <a:pt x="1552" y="104"/>
                    <a:pt x="1316" y="194"/>
                  </a:cubicBezTo>
                  <a:cubicBezTo>
                    <a:pt x="1034" y="301"/>
                    <a:pt x="803" y="499"/>
                    <a:pt x="578" y="690"/>
                  </a:cubicBezTo>
                  <a:cubicBezTo>
                    <a:pt x="356" y="878"/>
                    <a:pt x="152" y="1114"/>
                    <a:pt x="109" y="1399"/>
                  </a:cubicBezTo>
                  <a:cubicBezTo>
                    <a:pt x="73" y="1634"/>
                    <a:pt x="22" y="1862"/>
                    <a:pt x="11" y="2109"/>
                  </a:cubicBezTo>
                  <a:cubicBezTo>
                    <a:pt x="0" y="2367"/>
                    <a:pt x="114" y="2619"/>
                    <a:pt x="380" y="2723"/>
                  </a:cubicBezTo>
                  <a:cubicBezTo>
                    <a:pt x="624" y="2819"/>
                    <a:pt x="866" y="2907"/>
                    <a:pt x="1119" y="2959"/>
                  </a:cubicBezTo>
                  <a:cubicBezTo>
                    <a:pt x="1362" y="3009"/>
                    <a:pt x="1609" y="3036"/>
                    <a:pt x="1858" y="3030"/>
                  </a:cubicBezTo>
                  <a:cubicBezTo>
                    <a:pt x="2107" y="3024"/>
                    <a:pt x="2351" y="3022"/>
                    <a:pt x="2597" y="3030"/>
                  </a:cubicBezTo>
                  <a:cubicBezTo>
                    <a:pt x="2853" y="3039"/>
                    <a:pt x="3106" y="2994"/>
                    <a:pt x="3361" y="2983"/>
                  </a:cubicBezTo>
                  <a:cubicBezTo>
                    <a:pt x="3611" y="2971"/>
                    <a:pt x="3856" y="2917"/>
                    <a:pt x="4099" y="2865"/>
                  </a:cubicBezTo>
                  <a:cubicBezTo>
                    <a:pt x="4349" y="2811"/>
                    <a:pt x="4625" y="2816"/>
                    <a:pt x="4838" y="2651"/>
                  </a:cubicBezTo>
                  <a:cubicBezTo>
                    <a:pt x="5066" y="2475"/>
                    <a:pt x="5162" y="2203"/>
                    <a:pt x="5207" y="1943"/>
                  </a:cubicBezTo>
                  <a:cubicBezTo>
                    <a:pt x="5249" y="1708"/>
                    <a:pt x="5193" y="1463"/>
                    <a:pt x="5109" y="1234"/>
                  </a:cubicBezTo>
                  <a:cubicBezTo>
                    <a:pt x="4998" y="934"/>
                    <a:pt x="4706" y="796"/>
                    <a:pt x="4468" y="620"/>
                  </a:cubicBezTo>
                  <a:cubicBezTo>
                    <a:pt x="4230" y="444"/>
                    <a:pt x="4002" y="255"/>
                    <a:pt x="3730" y="123"/>
                  </a:cubicBezTo>
                  <a:cubicBezTo>
                    <a:pt x="3492" y="8"/>
                    <a:pt x="3238" y="49"/>
                    <a:pt x="2991" y="52"/>
                  </a:cubicBezTo>
                  <a:cubicBezTo>
                    <a:pt x="2744" y="55"/>
                    <a:pt x="2500" y="0"/>
                    <a:pt x="2252" y="28"/>
                  </a:cubicBezTo>
                  <a:lnTo>
                    <a:pt x="2129" y="28"/>
                  </a:lnTo>
                  <a:lnTo>
                    <a:pt x="2055" y="28"/>
                  </a:lnTo>
                </a:path>
              </a:pathLst>
            </a:custGeom>
            <a:solidFill>
              <a:schemeClr val="tx2"/>
            </a:solidFill>
            <a:ln w="9525">
              <a:solidFill>
                <a:srgbClr val="000000"/>
              </a:solidFill>
              <a:round/>
              <a:headEnd/>
              <a:tailEnd/>
            </a:ln>
          </p:spPr>
          <p:txBody>
            <a:bodyPr wrap="none" anchor="ctr"/>
            <a:lstStyle/>
            <a:p>
              <a:endParaRPr lang="fr-FR"/>
            </a:p>
          </p:txBody>
        </p:sp>
        <p:sp>
          <p:nvSpPr>
            <p:cNvPr id="77829" name="Text Box 5"/>
            <p:cNvSpPr txBox="1">
              <a:spLocks noChangeArrowheads="1"/>
            </p:cNvSpPr>
            <p:nvPr/>
          </p:nvSpPr>
          <p:spPr bwMode="auto">
            <a:xfrm>
              <a:off x="3744" y="1680"/>
              <a:ext cx="255"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2100" dirty="0">
                  <a:solidFill>
                    <a:srgbClr val="FFFFFF"/>
                  </a:solidFill>
                  <a:latin typeface="Times New Roman" charset="0"/>
                  <a:ea typeface="ＭＳ Ｐゴシック" charset="0"/>
                </a:rPr>
                <a:t>V</a:t>
              </a:r>
            </a:p>
          </p:txBody>
        </p:sp>
        <p:sp>
          <p:nvSpPr>
            <p:cNvPr id="77830" name="Text Box 6"/>
            <p:cNvSpPr txBox="1">
              <a:spLocks noChangeArrowheads="1"/>
            </p:cNvSpPr>
            <p:nvPr/>
          </p:nvSpPr>
          <p:spPr bwMode="auto">
            <a:xfrm>
              <a:off x="2736" y="1480"/>
              <a:ext cx="246"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solidFill>
                    <a:srgbClr val="15B003"/>
                  </a:solidFill>
                  <a:latin typeface="Times New Roman" charset="0"/>
                  <a:ea typeface="ＭＳ Ｐゴシック" charset="0"/>
                </a:rPr>
                <a:t>S</a:t>
              </a:r>
            </a:p>
          </p:txBody>
        </p:sp>
        <p:sp>
          <p:nvSpPr>
            <p:cNvPr id="77835" name="Text Box 11"/>
            <p:cNvSpPr txBox="1">
              <a:spLocks noChangeArrowheads="1"/>
            </p:cNvSpPr>
            <p:nvPr/>
          </p:nvSpPr>
          <p:spPr bwMode="auto">
            <a:xfrm>
              <a:off x="2928" y="1770"/>
              <a:ext cx="679" cy="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400" dirty="0">
                  <a:solidFill>
                    <a:srgbClr val="FFFFFF"/>
                  </a:solidFill>
                </a:rPr>
                <a:t>Corps</a:t>
              </a:r>
            </a:p>
            <a:p>
              <a:r>
                <a:rPr lang="fr-FR" sz="1400" dirty="0">
                  <a:solidFill>
                    <a:srgbClr val="FFFFFF"/>
                  </a:solidFill>
                </a:rPr>
                <a:t>étranger</a:t>
              </a:r>
            </a:p>
          </p:txBody>
        </p:sp>
      </p:grpSp>
      <p:grpSp>
        <p:nvGrpSpPr>
          <p:cNvPr id="3" name="Group 20"/>
          <p:cNvGrpSpPr>
            <a:grpSpLocks/>
          </p:cNvGrpSpPr>
          <p:nvPr/>
        </p:nvGrpSpPr>
        <p:grpSpPr bwMode="auto">
          <a:xfrm>
            <a:off x="3782508" y="1590595"/>
            <a:ext cx="1790785" cy="1313970"/>
            <a:chOff x="2786" y="1104"/>
            <a:chExt cx="1319" cy="912"/>
          </a:xfrm>
        </p:grpSpPr>
        <p:sp>
          <p:nvSpPr>
            <p:cNvPr id="77832" name="Text Box 8"/>
            <p:cNvSpPr txBox="1">
              <a:spLocks noChangeArrowheads="1"/>
            </p:cNvSpPr>
            <p:nvPr/>
          </p:nvSpPr>
          <p:spPr bwMode="auto">
            <a:xfrm>
              <a:off x="2786" y="1104"/>
              <a:ext cx="1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b="1" dirty="0" err="1">
                  <a:solidFill>
                    <a:srgbClr val="FF0000"/>
                  </a:solidFill>
                  <a:latin typeface="Times" charset="0"/>
                  <a:ea typeface="ＭＳ Ｐゴシック" charset="0"/>
                </a:rPr>
                <a:t>F</a:t>
              </a:r>
              <a:r>
                <a:rPr lang="fr-FR" sz="2100" baseline="-25000" dirty="0" err="1">
                  <a:solidFill>
                    <a:srgbClr val="FF0000"/>
                  </a:solidFill>
                  <a:latin typeface="Times" charset="0"/>
                  <a:ea typeface="ＭＳ Ｐゴシック" charset="0"/>
                </a:rPr>
                <a:t>p</a:t>
              </a:r>
              <a:r>
                <a:rPr lang="fr-FR" sz="2100" dirty="0">
                  <a:solidFill>
                    <a:srgbClr val="FF0000"/>
                  </a:solidFill>
                  <a:latin typeface="Times" charset="0"/>
                  <a:ea typeface="ＭＳ Ｐゴシック" charset="0"/>
                </a:rPr>
                <a:t>= </a:t>
              </a:r>
              <a:r>
                <a:rPr lang="fr-FR" sz="2100" dirty="0">
                  <a:latin typeface="Symbol" charset="0"/>
                  <a:ea typeface="ＭＳ Ｐゴシック" charset="0"/>
                </a:rPr>
                <a:t>-</a:t>
              </a:r>
              <a:r>
                <a:rPr lang="fr-FR" sz="2100" dirty="0">
                  <a:latin typeface="Times New Roman" charset="0"/>
                  <a:ea typeface="ＭＳ Ｐゴシック" charset="0"/>
                </a:rPr>
                <a: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err="1">
                  <a:latin typeface="Times New Roman" charset="0"/>
                  <a:ea typeface="ＭＳ Ｐゴシック" charset="0"/>
                </a:rPr>
                <a:t>V</a:t>
              </a:r>
              <a:r>
                <a:rPr lang="fr-FR" sz="2100" b="1" dirty="0" err="1">
                  <a:latin typeface="Times New Roman" charset="0"/>
                  <a:ea typeface="ＭＳ Ｐゴシック" charset="0"/>
                </a:rPr>
                <a:t>g</a:t>
              </a:r>
              <a:endParaRPr lang="fr-FR" sz="2100" b="1" dirty="0">
                <a:latin typeface="Times New Roman" charset="0"/>
                <a:ea typeface="ＭＳ Ｐゴシック" charset="0"/>
              </a:endParaRPr>
            </a:p>
          </p:txBody>
        </p:sp>
        <p:sp>
          <p:nvSpPr>
            <p:cNvPr id="77833" name="Line 9"/>
            <p:cNvSpPr>
              <a:spLocks noChangeShapeType="1"/>
            </p:cNvSpPr>
            <p:nvPr/>
          </p:nvSpPr>
          <p:spPr bwMode="auto">
            <a:xfrm flipV="1">
              <a:off x="3538" y="1440"/>
              <a:ext cx="0" cy="576"/>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grpSp>
      <p:grpSp>
        <p:nvGrpSpPr>
          <p:cNvPr id="4" name="Group 21"/>
          <p:cNvGrpSpPr>
            <a:grpSpLocks/>
          </p:cNvGrpSpPr>
          <p:nvPr/>
        </p:nvGrpSpPr>
        <p:grpSpPr bwMode="auto">
          <a:xfrm>
            <a:off x="3910127" y="2904565"/>
            <a:ext cx="1949633" cy="1936376"/>
            <a:chOff x="2880" y="2016"/>
            <a:chExt cx="1436" cy="1344"/>
          </a:xfrm>
        </p:grpSpPr>
        <p:sp>
          <p:nvSpPr>
            <p:cNvPr id="77836" name="Text Box 12"/>
            <p:cNvSpPr txBox="1">
              <a:spLocks noChangeArrowheads="1"/>
            </p:cNvSpPr>
            <p:nvPr/>
          </p:nvSpPr>
          <p:spPr bwMode="auto">
            <a:xfrm>
              <a:off x="2880" y="3072"/>
              <a:ext cx="1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b="1" dirty="0" err="1">
                  <a:solidFill>
                    <a:schemeClr val="tx2"/>
                  </a:solidFill>
                  <a:latin typeface="Apple Chancery" charset="0"/>
                  <a:ea typeface="ＭＳ Ｐゴシック" charset="0"/>
                </a:rPr>
                <a:t>P</a:t>
              </a:r>
              <a:r>
                <a:rPr lang="fr-FR" sz="2100" b="1" baseline="-25000" dirty="0" err="1">
                  <a:solidFill>
                    <a:schemeClr val="tx2"/>
                  </a:solidFill>
                  <a:latin typeface="Times New Roman" charset="0"/>
                  <a:ea typeface="ＭＳ Ｐゴシック" charset="0"/>
                </a:rPr>
                <a:t>corps</a:t>
              </a:r>
              <a:r>
                <a:rPr lang="fr-FR" sz="2100" dirty="0">
                  <a:latin typeface="Times" charset="0"/>
                  <a:ea typeface="ＭＳ Ｐゴシック" charset="0"/>
                </a:rPr>
                <a:t>=</a:t>
              </a:r>
              <a:r>
                <a:rPr lang="fr-FR" sz="2100" dirty="0">
                  <a:solidFill>
                    <a:srgbClr val="FF0000"/>
                  </a:solidFill>
                  <a:latin typeface="Times" charset="0"/>
                  <a:ea typeface="ＭＳ Ｐゴシック" charset="0"/>
                </a:rPr>
                <a:t> </a:t>
              </a:r>
              <a:r>
                <a:rPr lang="fr-FR" sz="2100" dirty="0">
                  <a:latin typeface="Times New Roman"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dirty="0" err="1">
                  <a:latin typeface="Times New Roman" charset="0"/>
                  <a:ea typeface="ＭＳ Ｐゴシック" charset="0"/>
                </a:rPr>
                <a:t>V</a:t>
              </a:r>
              <a:r>
                <a:rPr lang="fr-FR" sz="2100" b="1" dirty="0" err="1">
                  <a:latin typeface="Times New Roman" charset="0"/>
                  <a:ea typeface="ＭＳ Ｐゴシック" charset="0"/>
                </a:rPr>
                <a:t>g</a:t>
              </a:r>
              <a:endParaRPr lang="fr-FR" sz="2100" b="1" dirty="0">
                <a:latin typeface="Times New Roman" charset="0"/>
                <a:ea typeface="ＭＳ Ｐゴシック" charset="0"/>
              </a:endParaRPr>
            </a:p>
          </p:txBody>
        </p:sp>
        <p:sp>
          <p:nvSpPr>
            <p:cNvPr id="77838" name="Line 14"/>
            <p:cNvSpPr>
              <a:spLocks noChangeShapeType="1"/>
            </p:cNvSpPr>
            <p:nvPr/>
          </p:nvSpPr>
          <p:spPr bwMode="auto">
            <a:xfrm>
              <a:off x="3538" y="2016"/>
              <a:ext cx="0" cy="1104"/>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grpSp>
      <p:sp>
        <p:nvSpPr>
          <p:cNvPr id="77841" name="Rectangle 17"/>
          <p:cNvSpPr>
            <a:spLocks noChangeArrowheads="1"/>
          </p:cNvSpPr>
          <p:nvPr/>
        </p:nvSpPr>
        <p:spPr bwMode="auto">
          <a:xfrm>
            <a:off x="5148336" y="5394191"/>
            <a:ext cx="3105047" cy="10042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pPr>
              <a:defRPr/>
            </a:pPr>
            <a:r>
              <a:rPr lang="fr-FR" dirty="0">
                <a:latin typeface="Chalkboard" charset="0"/>
                <a:ea typeface="ＭＳ Ｐゴシック" charset="0"/>
              </a:rPr>
              <a:t>Deux cas possibles</a:t>
            </a:r>
          </a:p>
          <a:p>
            <a:pPr>
              <a:buFontTx/>
              <a:buChar char="•"/>
              <a:defRPr/>
            </a:pPr>
            <a:r>
              <a:rPr lang="fr-FR" sz="2100" dirty="0">
                <a:latin typeface="Times New Roman"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baseline="-25000" dirty="0">
                <a:solidFill>
                  <a:schemeClr val="tx2"/>
                </a:solidFill>
                <a:latin typeface="Times New Roman" charset="0"/>
                <a:ea typeface="ＭＳ Ｐゴシック" charset="0"/>
              </a:rPr>
              <a:t> </a:t>
            </a:r>
            <a:r>
              <a:rPr lang="fr-FR" sz="2100" dirty="0">
                <a:latin typeface="Symbol" charset="0"/>
                <a:ea typeface="ＭＳ Ｐゴシック" charset="0"/>
              </a:rPr>
              <a:t>&gt;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a:latin typeface="Times New Roman" charset="0"/>
                <a:ea typeface="ＭＳ Ｐゴシック" charset="0"/>
              </a:rPr>
              <a:t> : </a:t>
            </a:r>
            <a:r>
              <a:rPr lang="fr-FR" sz="2100" dirty="0">
                <a:latin typeface="Chalkboard" charset="0"/>
                <a:ea typeface="ＭＳ Ｐゴシック" charset="0"/>
              </a:rPr>
              <a:t>il descend</a:t>
            </a:r>
          </a:p>
          <a:p>
            <a:pPr>
              <a:buFontTx/>
              <a:buChar char="•"/>
              <a:defRPr/>
            </a:pPr>
            <a:r>
              <a:rPr lang="fr-FR" sz="2100" dirty="0">
                <a:latin typeface="Times New Roman"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baseline="-25000" dirty="0">
                <a:solidFill>
                  <a:schemeClr val="tx2"/>
                </a:solidFill>
                <a:latin typeface="Times New Roman" charset="0"/>
                <a:ea typeface="ＭＳ Ｐゴシック" charset="0"/>
              </a:rPr>
              <a:t> </a:t>
            </a:r>
            <a:r>
              <a:rPr lang="fr-FR" sz="2100" dirty="0">
                <a:latin typeface="Symbol" charset="0"/>
                <a:ea typeface="ＭＳ Ｐゴシック" charset="0"/>
              </a:rPr>
              <a:t>&lt;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a:latin typeface="Times New Roman" charset="0"/>
                <a:ea typeface="ＭＳ Ｐゴシック" charset="0"/>
              </a:rPr>
              <a:t> : </a:t>
            </a:r>
            <a:r>
              <a:rPr lang="fr-FR" dirty="0">
                <a:latin typeface="Chalkboard" charset="0"/>
                <a:ea typeface="ＭＳ Ｐゴシック" charset="0"/>
              </a:rPr>
              <a:t>il monte</a:t>
            </a:r>
          </a:p>
        </p:txBody>
      </p:sp>
      <p:grpSp>
        <p:nvGrpSpPr>
          <p:cNvPr id="5" name="Group 24"/>
          <p:cNvGrpSpPr>
            <a:grpSpLocks/>
          </p:cNvGrpSpPr>
          <p:nvPr/>
        </p:nvGrpSpPr>
        <p:grpSpPr bwMode="auto">
          <a:xfrm>
            <a:off x="521351" y="5336562"/>
            <a:ext cx="3831384" cy="818350"/>
            <a:chOff x="384" y="3704"/>
            <a:chExt cx="2822" cy="568"/>
          </a:xfrm>
        </p:grpSpPr>
        <p:sp>
          <p:nvSpPr>
            <p:cNvPr id="77840" name="Text Box 16"/>
            <p:cNvSpPr txBox="1">
              <a:spLocks noChangeArrowheads="1"/>
            </p:cNvSpPr>
            <p:nvPr/>
          </p:nvSpPr>
          <p:spPr bwMode="auto">
            <a:xfrm>
              <a:off x="384" y="3984"/>
              <a:ext cx="28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b="1" dirty="0" err="1">
                  <a:solidFill>
                    <a:schemeClr val="tx2"/>
                  </a:solidFill>
                  <a:latin typeface="Apple Chancery" pitchFamily="1" charset="0"/>
                </a:rPr>
                <a:t>P</a:t>
              </a:r>
              <a:r>
                <a:rPr lang="fr-FR" sz="2100" b="1" baseline="-25000" dirty="0" err="1">
                  <a:solidFill>
                    <a:schemeClr val="tx2"/>
                  </a:solidFill>
                  <a:latin typeface="Times New Roman" pitchFamily="18" charset="0"/>
                </a:rPr>
                <a:t>corps</a:t>
              </a:r>
              <a:r>
                <a:rPr lang="fr-FR" sz="2100" b="1" dirty="0">
                  <a:latin typeface="Times New Roman" pitchFamily="18" charset="0"/>
                </a:rPr>
                <a:t>+ </a:t>
              </a:r>
              <a:r>
                <a:rPr lang="fr-FR" sz="2100" b="1" dirty="0" err="1">
                  <a:solidFill>
                    <a:srgbClr val="FF0000"/>
                  </a:solidFill>
                  <a:latin typeface="Times New Roman" pitchFamily="18" charset="0"/>
                </a:rPr>
                <a:t>F</a:t>
              </a:r>
              <a:r>
                <a:rPr lang="fr-FR" sz="2100" b="1" baseline="-25000" dirty="0" err="1">
                  <a:solidFill>
                    <a:srgbClr val="FF0000"/>
                  </a:solidFill>
                  <a:latin typeface="Times New Roman" pitchFamily="18" charset="0"/>
                </a:rPr>
                <a:t>p</a:t>
              </a:r>
              <a:r>
                <a:rPr lang="fr-FR" sz="2100" b="1" baseline="-25000" dirty="0">
                  <a:latin typeface="Times New Roman" pitchFamily="18" charset="0"/>
                </a:rPr>
                <a:t>  </a:t>
              </a:r>
              <a:r>
                <a:rPr lang="fr-FR" sz="2100" b="1" dirty="0">
                  <a:latin typeface="Times New Roman" pitchFamily="18" charset="0"/>
                </a:rPr>
                <a:t>= (</a:t>
              </a:r>
              <a:r>
                <a:rPr lang="fr-FR" sz="2100" dirty="0" err="1">
                  <a:solidFill>
                    <a:schemeClr val="tx2"/>
                  </a:solidFill>
                  <a:latin typeface="Symbol" pitchFamily="18" charset="2"/>
                </a:rPr>
                <a:t>r</a:t>
              </a:r>
              <a:r>
                <a:rPr lang="fr-FR" sz="2100" baseline="-25000" dirty="0" err="1">
                  <a:solidFill>
                    <a:schemeClr val="tx2"/>
                  </a:solidFill>
                  <a:latin typeface="Times New Roman" pitchFamily="18" charset="0"/>
                </a:rPr>
                <a:t>corps</a:t>
              </a:r>
              <a:r>
                <a:rPr lang="fr-FR" sz="2100" dirty="0">
                  <a:latin typeface="Symbol" pitchFamily="18" charset="2"/>
                </a:rPr>
                <a:t>-</a:t>
              </a:r>
              <a:r>
                <a:rPr lang="fr-FR" sz="2100" dirty="0" err="1">
                  <a:solidFill>
                    <a:schemeClr val="hlink"/>
                  </a:solidFill>
                  <a:latin typeface="Symbol" pitchFamily="18" charset="2"/>
                </a:rPr>
                <a:t>r</a:t>
              </a:r>
              <a:r>
                <a:rPr lang="fr-FR" sz="2100" baseline="-25000" dirty="0" err="1">
                  <a:solidFill>
                    <a:schemeClr val="hlink"/>
                  </a:solidFill>
                  <a:latin typeface="Times New Roman" pitchFamily="18" charset="0"/>
                </a:rPr>
                <a:t>fluide</a:t>
              </a:r>
              <a:r>
                <a:rPr lang="fr-FR" sz="2100" dirty="0">
                  <a:latin typeface="Times New Roman" pitchFamily="18" charset="0"/>
                </a:rPr>
                <a:t>)</a:t>
              </a:r>
              <a:r>
                <a:rPr lang="fr-FR" sz="2100" dirty="0" err="1">
                  <a:latin typeface="Times New Roman" pitchFamily="18" charset="0"/>
                </a:rPr>
                <a:t>V</a:t>
              </a:r>
              <a:r>
                <a:rPr lang="fr-FR" sz="2100" b="1" dirty="0" err="1">
                  <a:latin typeface="Times New Roman" pitchFamily="18" charset="0"/>
                </a:rPr>
                <a:t>g</a:t>
              </a:r>
              <a:r>
                <a:rPr lang="fr-FR" sz="2100" b="1" dirty="0">
                  <a:latin typeface="Times New Roman" pitchFamily="18" charset="0"/>
                </a:rPr>
                <a:t> ≠</a:t>
              </a:r>
              <a:r>
                <a:rPr lang="fr-FR" sz="2100" dirty="0">
                  <a:solidFill>
                    <a:srgbClr val="FF0000"/>
                  </a:solidFill>
                  <a:latin typeface="Times" pitchFamily="1" charset="0"/>
                </a:rPr>
                <a:t> </a:t>
              </a:r>
              <a:r>
                <a:rPr lang="fr-FR" sz="2100" dirty="0">
                  <a:latin typeface="Times New Roman" pitchFamily="18" charset="0"/>
                </a:rPr>
                <a:t> </a:t>
              </a:r>
              <a:r>
                <a:rPr lang="fr-FR" sz="2100" b="1" dirty="0">
                  <a:latin typeface="Symbol" pitchFamily="18" charset="2"/>
                </a:rPr>
                <a:t>0</a:t>
              </a:r>
            </a:p>
          </p:txBody>
        </p:sp>
        <p:sp>
          <p:nvSpPr>
            <p:cNvPr id="77847" name="Text Box 23"/>
            <p:cNvSpPr txBox="1">
              <a:spLocks noChangeArrowheads="1"/>
            </p:cNvSpPr>
            <p:nvPr/>
          </p:nvSpPr>
          <p:spPr bwMode="auto">
            <a:xfrm>
              <a:off x="384" y="3704"/>
              <a:ext cx="2775" cy="25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solidFill>
                    <a:srgbClr val="FFFFFF"/>
                  </a:solidFill>
                </a:rPr>
                <a:t>Le corps n</a:t>
              </a:r>
              <a:r>
                <a:rPr lang="fr-FR" altLang="fr-FR">
                  <a:solidFill>
                    <a:srgbClr val="FFFFFF"/>
                  </a:solidFill>
                </a:rPr>
                <a:t>’</a:t>
              </a:r>
              <a:r>
                <a:rPr lang="fr-FR">
                  <a:solidFill>
                    <a:srgbClr val="FFFFFF"/>
                  </a:solidFill>
                </a:rPr>
                <a:t>est pas en équilibre !</a:t>
              </a:r>
            </a:p>
          </p:txBody>
        </p:sp>
      </p:grpSp>
      <p:sp>
        <p:nvSpPr>
          <p:cNvPr id="77850" name="Rectangle 26"/>
          <p:cNvSpPr>
            <a:spLocks noGrp="1" noChangeArrowheads="1"/>
          </p:cNvSpPr>
          <p:nvPr>
            <p:ph type="title"/>
          </p:nvPr>
        </p:nvSpPr>
        <p:spPr/>
        <p:txBody>
          <a:bodyPr lIns="80184" tIns="40092" rIns="80184" bIns="40092">
            <a:normAutofit fontScale="90000"/>
          </a:bodyPr>
          <a:lstStyle/>
          <a:p>
            <a:pPr eaLnBrk="1">
              <a:buFont typeface="StarSymbol" charset="0"/>
              <a:buNone/>
              <a:defRPr/>
            </a:pPr>
            <a:r>
              <a:rPr lang="fr-FR" smtClean="0">
                <a:ea typeface="+mj-ea"/>
              </a:rPr>
              <a:t>Force sur un corps dans un fluide statique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4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4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49225" y="304800"/>
            <a:ext cx="4709944" cy="369332"/>
          </a:xfrm>
          <a:prstGeom prst="rect">
            <a:avLst/>
          </a:prstGeom>
          <a:noFill/>
          <a:ln w="9525">
            <a:noFill/>
            <a:miter lim="800000"/>
            <a:headEnd/>
            <a:tailEnd/>
          </a:ln>
          <a:effectLst/>
        </p:spPr>
        <p:txBody>
          <a:bodyPr wrap="none">
            <a:spAutoFit/>
          </a:bodyPr>
          <a:lstStyle/>
          <a:p>
            <a:r>
              <a:rPr lang="fr-FR" dirty="0" smtClean="0">
                <a:latin typeface="Algerian" pitchFamily="82" charset="0"/>
              </a:rPr>
              <a:t>5 </a:t>
            </a:r>
            <a:r>
              <a:rPr lang="fr-FR" dirty="0">
                <a:latin typeface="Algerian" pitchFamily="82" charset="0"/>
              </a:rPr>
              <a:t>– Pression exercée par les fluides</a:t>
            </a:r>
          </a:p>
        </p:txBody>
      </p:sp>
      <p:sp>
        <p:nvSpPr>
          <p:cNvPr id="100355" name="Text Box 3"/>
          <p:cNvSpPr txBox="1">
            <a:spLocks noChangeArrowheads="1"/>
          </p:cNvSpPr>
          <p:nvPr/>
        </p:nvSpPr>
        <p:spPr bwMode="auto">
          <a:xfrm>
            <a:off x="633413" y="914400"/>
            <a:ext cx="4700587" cy="457200"/>
          </a:xfrm>
          <a:prstGeom prst="rect">
            <a:avLst/>
          </a:prstGeom>
          <a:noFill/>
          <a:ln w="9525">
            <a:noFill/>
            <a:miter lim="800000"/>
            <a:headEnd/>
            <a:tailEnd/>
          </a:ln>
          <a:effectLst/>
        </p:spPr>
        <p:txBody>
          <a:bodyPr wrap="none">
            <a:spAutoFit/>
          </a:bodyPr>
          <a:lstStyle/>
          <a:p>
            <a:pPr algn="ctr"/>
            <a:r>
              <a:rPr lang="fr-FR">
                <a:latin typeface="CommercialScriptTwo" pitchFamily="2" charset="0"/>
              </a:rPr>
              <a:t>a. </a:t>
            </a:r>
            <a:r>
              <a:rPr lang="fr-FR" u="sng">
                <a:latin typeface="CommercialScriptTwo" pitchFamily="2" charset="0"/>
              </a:rPr>
              <a:t>Pression en un point d’un fluide</a:t>
            </a:r>
          </a:p>
        </p:txBody>
      </p:sp>
      <p:sp>
        <p:nvSpPr>
          <p:cNvPr id="100356" name="Text Box 4"/>
          <p:cNvSpPr txBox="1">
            <a:spLocks noChangeArrowheads="1"/>
          </p:cNvSpPr>
          <p:nvPr/>
        </p:nvSpPr>
        <p:spPr bwMode="auto">
          <a:xfrm>
            <a:off x="214282" y="4500570"/>
            <a:ext cx="8458200" cy="156966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76200" cmpd="tri">
            <a:solidFill>
              <a:srgbClr val="FF0000"/>
            </a:solidFill>
            <a:miter lim="800000"/>
            <a:headEnd/>
            <a:tailEnd/>
          </a:ln>
          <a:effectLst/>
        </p:spPr>
        <p:txBody>
          <a:bodyPr>
            <a:spAutoFit/>
          </a:bodyPr>
          <a:lstStyle/>
          <a:p>
            <a:r>
              <a:rPr lang="fr-FR" sz="2400" dirty="0">
                <a:latin typeface="Symbol" pitchFamily="18" charset="2"/>
                <a:cs typeface="Times New Roman" pitchFamily="18" charset="0"/>
              </a:rPr>
              <a:t>·</a:t>
            </a:r>
            <a:r>
              <a:rPr lang="fr-FR" sz="2400" dirty="0">
                <a:cs typeface="Times New Roman" pitchFamily="18" charset="0"/>
              </a:rPr>
              <a:t>  La pression est la même en tout point d'un plan horizontal 	(plan </a:t>
            </a:r>
            <a:r>
              <a:rPr lang="fr-FR" sz="2400" dirty="0">
                <a:cs typeface="Times New Roman" pitchFamily="18" charset="0"/>
                <a:hlinkClick r:id="rId3" action="ppaction://hlinkfile"/>
              </a:rPr>
              <a:t> isobare</a:t>
            </a:r>
            <a:r>
              <a:rPr lang="fr-FR" sz="2400" dirty="0">
                <a:cs typeface="Times New Roman" pitchFamily="18" charset="0"/>
              </a:rPr>
              <a:t>).</a:t>
            </a:r>
          </a:p>
          <a:p>
            <a:r>
              <a:rPr lang="fr-FR" sz="2400" b="1" i="1" dirty="0">
                <a:cs typeface="Times New Roman" pitchFamily="18" charset="0"/>
              </a:rPr>
              <a:t>Il n'existe qu'une seule pression en un point donné d'un liquide</a:t>
            </a:r>
            <a:r>
              <a:rPr lang="fr-FR" sz="2400" b="1" dirty="0">
                <a:cs typeface="Times New Roman" pitchFamily="18" charset="0"/>
              </a:rPr>
              <a:t>.</a:t>
            </a:r>
            <a:endParaRPr lang="fr-FR" sz="2400" dirty="0"/>
          </a:p>
        </p:txBody>
      </p:sp>
      <p:sp>
        <p:nvSpPr>
          <p:cNvPr id="100357" name="Text Box 5"/>
          <p:cNvSpPr txBox="1">
            <a:spLocks noChangeArrowheads="1"/>
          </p:cNvSpPr>
          <p:nvPr/>
        </p:nvSpPr>
        <p:spPr bwMode="auto">
          <a:xfrm>
            <a:off x="214282" y="1214422"/>
            <a:ext cx="4179888" cy="26776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latin typeface="Helvetica-Bold"/>
                <a:cs typeface="Times New Roman" pitchFamily="18" charset="0"/>
              </a:rPr>
              <a:t>La pression en un point d'un liquide</a:t>
            </a:r>
            <a:endParaRPr lang="fr-FR" sz="2400" dirty="0">
              <a:cs typeface="Times New Roman" pitchFamily="18" charset="0"/>
            </a:endParaRPr>
          </a:p>
          <a:p>
            <a:r>
              <a:rPr lang="fr-FR" sz="2400" b="1" dirty="0">
                <a:latin typeface="Helvetica-Bold"/>
                <a:cs typeface="Times New Roman" pitchFamily="18" charset="0"/>
              </a:rPr>
              <a:t>dépend :</a:t>
            </a:r>
            <a:endParaRPr lang="fr-FR" sz="2400" dirty="0">
              <a:cs typeface="Times New Roman" pitchFamily="18" charset="0"/>
            </a:endParaRPr>
          </a:p>
          <a:p>
            <a:r>
              <a:rPr lang="fr-FR" sz="2400" dirty="0">
                <a:latin typeface="TTE18D0C78t00"/>
                <a:cs typeface="Times New Roman" pitchFamily="18" charset="0"/>
              </a:rPr>
              <a:t>_ </a:t>
            </a:r>
            <a:r>
              <a:rPr lang="fr-FR" sz="2400" b="1" dirty="0">
                <a:latin typeface="Helvetica-Bold"/>
                <a:cs typeface="Times New Roman" pitchFamily="18" charset="0"/>
              </a:rPr>
              <a:t>de la </a:t>
            </a:r>
            <a:r>
              <a:rPr lang="fr-FR" sz="2400" b="1" dirty="0">
                <a:latin typeface="Helvetica-Bold"/>
                <a:cs typeface="Times New Roman" pitchFamily="18" charset="0"/>
                <a:hlinkClick r:id="rId3" action="ppaction://hlinkfile"/>
              </a:rPr>
              <a:t>profondeur</a:t>
            </a:r>
            <a:r>
              <a:rPr lang="fr-FR" sz="2400" b="1" dirty="0">
                <a:latin typeface="Helvetica-Bold"/>
                <a:cs typeface="Times New Roman" pitchFamily="18" charset="0"/>
              </a:rPr>
              <a:t> de ce point ;</a:t>
            </a:r>
            <a:endParaRPr lang="fr-FR" sz="2400" dirty="0">
              <a:cs typeface="Times New Roman" pitchFamily="18" charset="0"/>
            </a:endParaRPr>
          </a:p>
          <a:p>
            <a:r>
              <a:rPr lang="fr-FR" sz="2400" dirty="0">
                <a:latin typeface="TTE18D0C78t00"/>
                <a:cs typeface="Times New Roman" pitchFamily="18" charset="0"/>
              </a:rPr>
              <a:t>_ </a:t>
            </a:r>
            <a:r>
              <a:rPr lang="fr-FR" sz="2400" b="1" dirty="0">
                <a:latin typeface="Helvetica-Bold"/>
                <a:cs typeface="Times New Roman" pitchFamily="18" charset="0"/>
              </a:rPr>
              <a:t>de la masse </a:t>
            </a:r>
            <a:r>
              <a:rPr lang="fr-FR" sz="2400" b="1" dirty="0">
                <a:latin typeface="Helvetica-Bold"/>
                <a:cs typeface="Times New Roman" pitchFamily="18" charset="0"/>
                <a:hlinkClick r:id="rId3" action="ppaction://hlinkfile"/>
              </a:rPr>
              <a:t>volumique du liquide</a:t>
            </a:r>
            <a:r>
              <a:rPr lang="fr-FR" sz="2400" b="1" dirty="0">
                <a:latin typeface="Helvetica-Bold"/>
                <a:cs typeface="Times New Roman" pitchFamily="18" charset="0"/>
              </a:rPr>
              <a:t>.</a:t>
            </a:r>
            <a:endParaRPr lang="fr-FR" sz="2400" dirty="0"/>
          </a:p>
        </p:txBody>
      </p:sp>
      <p:sp>
        <p:nvSpPr>
          <p:cNvPr id="100358" name="Rectangle 6"/>
          <p:cNvSpPr>
            <a:spLocks noChangeArrowheads="1"/>
          </p:cNvSpPr>
          <p:nvPr/>
        </p:nvSpPr>
        <p:spPr bwMode="auto">
          <a:xfrm>
            <a:off x="2857500" y="2833688"/>
            <a:ext cx="9144000" cy="0"/>
          </a:xfrm>
          <a:prstGeom prst="rect">
            <a:avLst/>
          </a:prstGeom>
          <a:noFill/>
          <a:ln w="9525">
            <a:noFill/>
            <a:miter lim="800000"/>
            <a:headEnd/>
            <a:tailEnd/>
          </a:ln>
          <a:effectLst/>
        </p:spPr>
        <p:txBody>
          <a:bodyPr>
            <a:spAutoFit/>
          </a:bodyPr>
          <a:lstStyle/>
          <a:p>
            <a:endParaRPr lang="fr-FR"/>
          </a:p>
        </p:txBody>
      </p:sp>
      <p:sp>
        <p:nvSpPr>
          <p:cNvPr id="10" name="Text Box 5"/>
          <p:cNvSpPr txBox="1">
            <a:spLocks noChangeArrowheads="1"/>
          </p:cNvSpPr>
          <p:nvPr/>
        </p:nvSpPr>
        <p:spPr bwMode="auto">
          <a:xfrm>
            <a:off x="5643570" y="3429000"/>
            <a:ext cx="2157963" cy="707886"/>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fr-FR" sz="4000" dirty="0" smtClean="0"/>
              <a:t>P=</a:t>
            </a:r>
            <a:r>
              <a:rPr lang="el-GR" sz="4000" dirty="0" smtClean="0"/>
              <a:t>ρ</a:t>
            </a:r>
            <a:r>
              <a:rPr lang="fr-FR" sz="4000" dirty="0" smtClean="0"/>
              <a:t>.</a:t>
            </a:r>
            <a:r>
              <a:rPr lang="fr-FR" sz="4000" dirty="0" err="1" smtClean="0"/>
              <a:t>g.h</a:t>
            </a:r>
            <a:endParaRPr lang="fr-FR" sz="4000" dirty="0"/>
          </a:p>
        </p:txBody>
      </p:sp>
      <p:grpSp>
        <p:nvGrpSpPr>
          <p:cNvPr id="22" name="Groupe 21"/>
          <p:cNvGrpSpPr/>
          <p:nvPr/>
        </p:nvGrpSpPr>
        <p:grpSpPr>
          <a:xfrm>
            <a:off x="6286512" y="857232"/>
            <a:ext cx="2286016" cy="2000264"/>
            <a:chOff x="6286512" y="857232"/>
            <a:chExt cx="3657600" cy="3124200"/>
          </a:xfrm>
        </p:grpSpPr>
        <p:sp>
          <p:nvSpPr>
            <p:cNvPr id="12" name="Line 5"/>
            <p:cNvSpPr>
              <a:spLocks noChangeShapeType="1"/>
            </p:cNvSpPr>
            <p:nvPr/>
          </p:nvSpPr>
          <p:spPr bwMode="auto">
            <a:xfrm>
              <a:off x="6286512" y="857232"/>
              <a:ext cx="0" cy="3048000"/>
            </a:xfrm>
            <a:prstGeom prst="line">
              <a:avLst/>
            </a:prstGeom>
            <a:noFill/>
            <a:ln w="76200">
              <a:solidFill>
                <a:schemeClr val="tx2"/>
              </a:solidFill>
              <a:round/>
              <a:headEnd/>
              <a:tailEnd/>
            </a:ln>
            <a:effectLst/>
          </p:spPr>
          <p:txBody>
            <a:bodyPr wrap="none" anchor="ctr"/>
            <a:lstStyle/>
            <a:p>
              <a:endParaRPr lang="fr-FR"/>
            </a:p>
          </p:txBody>
        </p:sp>
        <p:sp>
          <p:nvSpPr>
            <p:cNvPr id="13" name="Line 6"/>
            <p:cNvSpPr>
              <a:spLocks noChangeShapeType="1"/>
            </p:cNvSpPr>
            <p:nvPr/>
          </p:nvSpPr>
          <p:spPr bwMode="auto">
            <a:xfrm>
              <a:off x="8572512" y="933432"/>
              <a:ext cx="0" cy="3048000"/>
            </a:xfrm>
            <a:prstGeom prst="line">
              <a:avLst/>
            </a:prstGeom>
            <a:noFill/>
            <a:ln w="76200">
              <a:solidFill>
                <a:schemeClr val="tx2"/>
              </a:solidFill>
              <a:round/>
              <a:headEnd/>
              <a:tailEnd/>
            </a:ln>
            <a:effectLst/>
          </p:spPr>
          <p:txBody>
            <a:bodyPr wrap="none" anchor="ctr"/>
            <a:lstStyle/>
            <a:p>
              <a:endParaRPr lang="fr-FR"/>
            </a:p>
          </p:txBody>
        </p:sp>
        <p:sp>
          <p:nvSpPr>
            <p:cNvPr id="14" name="Line 7"/>
            <p:cNvSpPr>
              <a:spLocks noChangeShapeType="1"/>
            </p:cNvSpPr>
            <p:nvPr/>
          </p:nvSpPr>
          <p:spPr bwMode="auto">
            <a:xfrm>
              <a:off x="6286512" y="3905232"/>
              <a:ext cx="2286000" cy="0"/>
            </a:xfrm>
            <a:prstGeom prst="line">
              <a:avLst/>
            </a:prstGeom>
            <a:noFill/>
            <a:ln w="76200">
              <a:solidFill>
                <a:schemeClr val="tx2"/>
              </a:solidFill>
              <a:round/>
              <a:headEnd/>
              <a:tailEnd/>
            </a:ln>
            <a:effectLst/>
          </p:spPr>
          <p:txBody>
            <a:bodyPr wrap="none" anchor="ctr"/>
            <a:lstStyle/>
            <a:p>
              <a:endParaRPr lang="fr-FR"/>
            </a:p>
          </p:txBody>
        </p:sp>
        <p:sp>
          <p:nvSpPr>
            <p:cNvPr id="15" name="Rectangle 8" descr="Gouttelettes"/>
            <p:cNvSpPr>
              <a:spLocks noChangeArrowheads="1"/>
            </p:cNvSpPr>
            <p:nvPr/>
          </p:nvSpPr>
          <p:spPr bwMode="auto">
            <a:xfrm>
              <a:off x="6286528" y="1785926"/>
              <a:ext cx="2286000" cy="2057400"/>
            </a:xfrm>
            <a:prstGeom prst="rect">
              <a:avLst/>
            </a:prstGeom>
            <a:blipFill dpi="0" rotWithShape="0">
              <a:blip r:embed="rId4"/>
              <a:srcRect/>
              <a:tile tx="0" ty="0" sx="100000" sy="100000" flip="none" algn="tl"/>
            </a:blipFill>
            <a:ln w="9525" cap="rnd">
              <a:solidFill>
                <a:schemeClr val="tx1"/>
              </a:solidFill>
              <a:prstDash val="sysDot"/>
              <a:miter lim="800000"/>
              <a:headEnd/>
              <a:tailEnd/>
            </a:ln>
            <a:effectLst/>
          </p:spPr>
          <p:txBody>
            <a:bodyPr wrap="none" anchor="ctr"/>
            <a:lstStyle/>
            <a:p>
              <a:endParaRPr lang="fr-FR"/>
            </a:p>
          </p:txBody>
        </p:sp>
        <p:sp>
          <p:nvSpPr>
            <p:cNvPr id="16" name="Line 9"/>
            <p:cNvSpPr>
              <a:spLocks noChangeShapeType="1"/>
            </p:cNvSpPr>
            <p:nvPr/>
          </p:nvSpPr>
          <p:spPr bwMode="auto">
            <a:xfrm>
              <a:off x="8572512" y="1847832"/>
              <a:ext cx="1371600" cy="0"/>
            </a:xfrm>
            <a:prstGeom prst="line">
              <a:avLst/>
            </a:prstGeom>
            <a:noFill/>
            <a:ln w="9525">
              <a:solidFill>
                <a:schemeClr val="tx1"/>
              </a:solidFill>
              <a:round/>
              <a:headEnd/>
              <a:tailEnd/>
            </a:ln>
            <a:effectLst/>
          </p:spPr>
          <p:txBody>
            <a:bodyPr wrap="none" anchor="ctr"/>
            <a:lstStyle/>
            <a:p>
              <a:endParaRPr lang="fr-FR"/>
            </a:p>
          </p:txBody>
        </p:sp>
        <p:sp>
          <p:nvSpPr>
            <p:cNvPr id="17" name="Line 10"/>
            <p:cNvSpPr>
              <a:spLocks noChangeShapeType="1"/>
            </p:cNvSpPr>
            <p:nvPr/>
          </p:nvSpPr>
          <p:spPr bwMode="auto">
            <a:xfrm>
              <a:off x="8572512" y="3371832"/>
              <a:ext cx="1371600" cy="0"/>
            </a:xfrm>
            <a:prstGeom prst="line">
              <a:avLst/>
            </a:prstGeom>
            <a:noFill/>
            <a:ln w="9525">
              <a:solidFill>
                <a:schemeClr val="tx1"/>
              </a:solidFill>
              <a:round/>
              <a:headEnd/>
              <a:tailEnd/>
            </a:ln>
            <a:effectLst/>
          </p:spPr>
          <p:txBody>
            <a:bodyPr wrap="none" anchor="ctr"/>
            <a:lstStyle/>
            <a:p>
              <a:endParaRPr lang="fr-FR"/>
            </a:p>
          </p:txBody>
        </p:sp>
        <p:sp>
          <p:nvSpPr>
            <p:cNvPr id="18" name="Line 12"/>
            <p:cNvSpPr>
              <a:spLocks noChangeShapeType="1"/>
            </p:cNvSpPr>
            <p:nvPr/>
          </p:nvSpPr>
          <p:spPr bwMode="auto">
            <a:xfrm>
              <a:off x="9029712" y="1847832"/>
              <a:ext cx="0" cy="1524000"/>
            </a:xfrm>
            <a:prstGeom prst="line">
              <a:avLst/>
            </a:prstGeom>
            <a:noFill/>
            <a:ln w="9525">
              <a:solidFill>
                <a:schemeClr val="tx1"/>
              </a:solidFill>
              <a:round/>
              <a:headEnd type="arrow" w="med" len="med"/>
              <a:tailEnd type="arrow" w="med" len="med"/>
            </a:ln>
            <a:effectLst/>
          </p:spPr>
          <p:txBody>
            <a:bodyPr wrap="none" anchor="ctr"/>
            <a:lstStyle/>
            <a:p>
              <a:endParaRPr lang="fr-FR"/>
            </a:p>
          </p:txBody>
        </p:sp>
        <p:sp>
          <p:nvSpPr>
            <p:cNvPr id="19" name="Text Box 13"/>
            <p:cNvSpPr txBox="1">
              <a:spLocks noChangeArrowheads="1"/>
            </p:cNvSpPr>
            <p:nvPr/>
          </p:nvSpPr>
          <p:spPr bwMode="auto">
            <a:xfrm>
              <a:off x="9066225" y="2270107"/>
              <a:ext cx="523731" cy="576857"/>
            </a:xfrm>
            <a:prstGeom prst="rect">
              <a:avLst/>
            </a:prstGeom>
            <a:noFill/>
            <a:ln w="9525">
              <a:noFill/>
              <a:miter lim="800000"/>
              <a:headEnd/>
              <a:tailEnd/>
            </a:ln>
            <a:effectLst/>
          </p:spPr>
          <p:txBody>
            <a:bodyPr wrap="none">
              <a:spAutoFit/>
            </a:bodyPr>
            <a:lstStyle/>
            <a:p>
              <a:pPr algn="ctr"/>
              <a:r>
                <a:rPr lang="fr-FR" dirty="0" smtClean="0"/>
                <a:t>h</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randombar(horizontal)">
                                      <p:cBhvr>
                                        <p:cTn id="7" dur="500"/>
                                        <p:tgtEl>
                                          <p:spTgt spid="1003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0355"/>
                                        </p:tgtEl>
                                        <p:attrNameLst>
                                          <p:attrName>style.visibility</p:attrName>
                                        </p:attrNameLst>
                                      </p:cBhvr>
                                      <p:to>
                                        <p:strVal val="visible"/>
                                      </p:to>
                                    </p:set>
                                    <p:anim calcmode="lin" valueType="num">
                                      <p:cBhvr additive="base">
                                        <p:cTn id="11" dur="500" fill="hold"/>
                                        <p:tgtEl>
                                          <p:spTgt spid="100355"/>
                                        </p:tgtEl>
                                        <p:attrNameLst>
                                          <p:attrName>ppt_x</p:attrName>
                                        </p:attrNameLst>
                                      </p:cBhvr>
                                      <p:tavLst>
                                        <p:tav tm="0">
                                          <p:val>
                                            <p:strVal val="0-#ppt_w/2"/>
                                          </p:val>
                                        </p:tav>
                                        <p:tav tm="100000">
                                          <p:val>
                                            <p:strVal val="#ppt_x"/>
                                          </p:val>
                                        </p:tav>
                                      </p:tavLst>
                                    </p:anim>
                                    <p:anim calcmode="lin" valueType="num">
                                      <p:cBhvr additive="base">
                                        <p:cTn id="12"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 calcmode="lin" valueType="num">
                                      <p:cBhvr>
                                        <p:cTn id="17" dur="500" fill="hold"/>
                                        <p:tgtEl>
                                          <p:spTgt spid="100356"/>
                                        </p:tgtEl>
                                        <p:attrNameLst>
                                          <p:attrName>ppt_w</p:attrName>
                                        </p:attrNameLst>
                                      </p:cBhvr>
                                      <p:tavLst>
                                        <p:tav tm="0">
                                          <p:val>
                                            <p:fltVal val="0"/>
                                          </p:val>
                                        </p:tav>
                                        <p:tav tm="100000">
                                          <p:val>
                                            <p:strVal val="#ppt_w"/>
                                          </p:val>
                                        </p:tav>
                                      </p:tavLst>
                                    </p:anim>
                                    <p:anim calcmode="lin" valueType="num">
                                      <p:cBhvr>
                                        <p:cTn id="18" dur="500" fill="hold"/>
                                        <p:tgtEl>
                                          <p:spTgt spid="10035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0357"/>
                                        </p:tgtEl>
                                        <p:attrNameLst>
                                          <p:attrName>style.visibility</p:attrName>
                                        </p:attrNameLst>
                                      </p:cBhvr>
                                      <p:to>
                                        <p:strVal val="visible"/>
                                      </p:to>
                                    </p:set>
                                    <p:animEffect transition="in" filter="strips(downLeft)">
                                      <p:cBhvr>
                                        <p:cTn id="23" dur="500"/>
                                        <p:tgtEl>
                                          <p:spTgt spid="10035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nodePh="1">
                                  <p:stCondLst>
                                    <p:cond delay="0"/>
                                  </p:stCondLst>
                                  <p:endCondLst>
                                    <p:cond evt="begin" delay="0">
                                      <p:tn val="26"/>
                                    </p:cond>
                                  </p:endCondLst>
                                  <p:childTnLst>
                                    <p:set>
                                      <p:cBhvr>
                                        <p:cTn id="27" dur="1" fill="hold">
                                          <p:stCondLst>
                                            <p:cond delay="0"/>
                                          </p:stCondLst>
                                        </p:cTn>
                                        <p:tgtEl>
                                          <p:spTgt spid="100358"/>
                                        </p:tgtEl>
                                        <p:attrNameLst>
                                          <p:attrName>style.visibility</p:attrName>
                                        </p:attrNameLst>
                                      </p:cBhvr>
                                      <p:to>
                                        <p:strVal val="visible"/>
                                      </p:to>
                                    </p:set>
                                    <p:animEffect transition="in" filter="strips(downLeft)">
                                      <p:cBhvr>
                                        <p:cTn id="28" dur="500"/>
                                        <p:tgtEl>
                                          <p:spTgt spid="10035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autoUpdateAnimBg="0"/>
      <p:bldP spid="100356" grpId="0" animBg="1" autoUpdateAnimBg="0"/>
      <p:bldP spid="100357" grpId="0" animBg="1" autoUpdateAnimBg="0"/>
      <p:bldP spid="100358" grpId="0" animBg="1"/>
      <p:bldP spid="1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55650" y="0"/>
            <a:ext cx="6510338" cy="822325"/>
          </a:xfrm>
          <a:prstGeom prst="rect">
            <a:avLst/>
          </a:prstGeom>
          <a:noFill/>
          <a:ln w="9525">
            <a:noFill/>
            <a:miter lim="800000"/>
            <a:headEnd/>
            <a:tailEnd/>
          </a:ln>
          <a:effectLst/>
        </p:spPr>
        <p:txBody>
          <a:bodyPr wrap="none">
            <a:spAutoFit/>
          </a:bodyPr>
          <a:lstStyle/>
          <a:p>
            <a:pPr algn="ctr"/>
            <a:r>
              <a:rPr lang="fr-FR">
                <a:latin typeface="CommercialScriptTwo" pitchFamily="2" charset="0"/>
              </a:rPr>
              <a:t>b. </a:t>
            </a:r>
            <a:r>
              <a:rPr lang="fr-FR" u="sng">
                <a:latin typeface="CommercialScriptTwo" pitchFamily="2" charset="0"/>
              </a:rPr>
              <a:t>Calcul de la pression en un point d’un fluide</a:t>
            </a:r>
            <a:r>
              <a:rPr lang="fr-FR">
                <a:latin typeface="CommercialScriptTwo" pitchFamily="2" charset="0"/>
              </a:rPr>
              <a:t>:</a:t>
            </a:r>
          </a:p>
          <a:p>
            <a:pPr algn="ctr"/>
            <a:r>
              <a:rPr lang="fr-FR">
                <a:latin typeface="CommercialScriptTwo" pitchFamily="2" charset="0"/>
              </a:rPr>
              <a:t> principe fondamental de l’hydrostatique</a:t>
            </a:r>
            <a:endParaRPr lang="fr-FR" u="sng">
              <a:latin typeface="CommercialScriptTwo" pitchFamily="2" charset="0"/>
            </a:endParaRPr>
          </a:p>
        </p:txBody>
      </p:sp>
      <p:sp>
        <p:nvSpPr>
          <p:cNvPr id="39939" name="Text Box 3"/>
          <p:cNvSpPr txBox="1">
            <a:spLocks noChangeArrowheads="1"/>
          </p:cNvSpPr>
          <p:nvPr/>
        </p:nvSpPr>
        <p:spPr bwMode="auto">
          <a:xfrm>
            <a:off x="250825" y="836613"/>
            <a:ext cx="4054475" cy="1187450"/>
          </a:xfrm>
          <a:prstGeom prst="rect">
            <a:avLst/>
          </a:prstGeom>
          <a:noFill/>
          <a:ln w="9525">
            <a:noFill/>
            <a:miter lim="800000"/>
            <a:headEnd/>
            <a:tailEnd/>
          </a:ln>
          <a:effectLst/>
        </p:spPr>
        <p:txBody>
          <a:bodyPr>
            <a:spAutoFit/>
          </a:bodyPr>
          <a:lstStyle/>
          <a:p>
            <a:r>
              <a:rPr lang="fr-FR">
                <a:cs typeface="Times New Roman" pitchFamily="18" charset="0"/>
              </a:rPr>
              <a:t>La différence de pression entre deux points A et B d'un liquide est égale à : </a:t>
            </a:r>
          </a:p>
        </p:txBody>
      </p:sp>
      <p:sp>
        <p:nvSpPr>
          <p:cNvPr id="39940" name="Rectangle 4"/>
          <p:cNvSpPr>
            <a:spLocks noChangeArrowheads="1"/>
          </p:cNvSpPr>
          <p:nvPr/>
        </p:nvSpPr>
        <p:spPr bwMode="auto">
          <a:xfrm>
            <a:off x="250825" y="2060575"/>
            <a:ext cx="4038600" cy="5334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cmpd="tri">
            <a:solidFill>
              <a:srgbClr val="00FF00"/>
            </a:solidFill>
            <a:miter lim="800000"/>
            <a:headEnd/>
            <a:tailEnd/>
          </a:ln>
          <a:effectLst/>
        </p:spPr>
        <p:txBody>
          <a:bodyPr>
            <a:spAutoFit/>
          </a:bodyPr>
          <a:lstStyle/>
          <a:p>
            <a:pPr algn="ctr"/>
            <a:r>
              <a:rPr lang="nl-NL" b="1" i="1">
                <a:cs typeface="Times New Roman" pitchFamily="18" charset="0"/>
              </a:rPr>
              <a:t>P</a:t>
            </a:r>
            <a:r>
              <a:rPr lang="nl-NL" b="1" i="1" baseline="-30000">
                <a:cs typeface="Times New Roman" pitchFamily="18" charset="0"/>
              </a:rPr>
              <a:t>B</a:t>
            </a:r>
            <a:r>
              <a:rPr lang="nl-NL" b="1" i="1">
                <a:cs typeface="Times New Roman" pitchFamily="18" charset="0"/>
              </a:rPr>
              <a:t> – P</a:t>
            </a:r>
            <a:r>
              <a:rPr lang="nl-NL" b="1" i="1" baseline="-30000">
                <a:cs typeface="Times New Roman" pitchFamily="18" charset="0"/>
              </a:rPr>
              <a:t>A</a:t>
            </a:r>
            <a:r>
              <a:rPr lang="nl-NL" b="1" i="1">
                <a:cs typeface="Times New Roman" pitchFamily="18" charset="0"/>
              </a:rPr>
              <a:t> = </a:t>
            </a:r>
            <a:r>
              <a:rPr lang="fr-FR" b="1" i="1">
                <a:cs typeface="Times New Roman" pitchFamily="18" charset="0"/>
              </a:rPr>
              <a:t>ρ</a:t>
            </a:r>
            <a:r>
              <a:rPr lang="nl-NL" b="1" i="1">
                <a:cs typeface="Times New Roman" pitchFamily="18" charset="0"/>
              </a:rPr>
              <a:t> g h</a:t>
            </a:r>
            <a:r>
              <a:rPr lang="fr-FR"/>
              <a:t> </a:t>
            </a:r>
          </a:p>
        </p:txBody>
      </p:sp>
      <p:sp>
        <p:nvSpPr>
          <p:cNvPr id="39942" name="Text Box 6"/>
          <p:cNvSpPr txBox="1">
            <a:spLocks noChangeArrowheads="1"/>
          </p:cNvSpPr>
          <p:nvPr/>
        </p:nvSpPr>
        <p:spPr bwMode="auto">
          <a:xfrm>
            <a:off x="468313" y="2781300"/>
            <a:ext cx="4537075" cy="3743325"/>
          </a:xfrm>
          <a:prstGeom prst="rect">
            <a:avLst/>
          </a:prstGeom>
          <a:noFill/>
          <a:ln w="9525">
            <a:noFill/>
            <a:miter lim="800000"/>
            <a:headEnd/>
            <a:tailEnd/>
          </a:ln>
          <a:effectLst/>
        </p:spPr>
        <p:txBody>
          <a:bodyPr>
            <a:spAutoFit/>
          </a:bodyPr>
          <a:lstStyle/>
          <a:p>
            <a:r>
              <a:rPr lang="fr-FR">
                <a:latin typeface="Symbol" pitchFamily="18" charset="2"/>
                <a:cs typeface="Times New Roman" pitchFamily="18" charset="0"/>
              </a:rPr>
              <a:t>·</a:t>
            </a:r>
            <a:r>
              <a:rPr lang="fr-FR">
                <a:cs typeface="Times New Roman" pitchFamily="18" charset="0"/>
              </a:rPr>
              <a:t> -  ρ est la masse volumique du liquide exprimé en kilogrammes par 	mètre cube (kg.m</a:t>
            </a:r>
            <a:r>
              <a:rPr lang="fr-FR" baseline="30000">
                <a:cs typeface="Times New Roman" pitchFamily="18" charset="0"/>
              </a:rPr>
              <a:t>-3</a:t>
            </a:r>
            <a:r>
              <a:rPr lang="fr-FR">
                <a:cs typeface="Times New Roman" pitchFamily="18" charset="0"/>
              </a:rPr>
              <a:t>)</a:t>
            </a:r>
          </a:p>
          <a:p>
            <a:r>
              <a:rPr lang="fr-FR">
                <a:latin typeface="Symbol" pitchFamily="18" charset="2"/>
                <a:cs typeface="Times New Roman" pitchFamily="18" charset="0"/>
              </a:rPr>
              <a:t>   - </a:t>
            </a:r>
            <a:r>
              <a:rPr lang="fr-FR">
                <a:cs typeface="Times New Roman" pitchFamily="18" charset="0"/>
              </a:rPr>
              <a:t>  g est l'intensité de la pesanteur (soit à Paris : 9,81 N.kg</a:t>
            </a:r>
            <a:r>
              <a:rPr lang="fr-FR" baseline="30000">
                <a:cs typeface="Times New Roman" pitchFamily="18" charset="0"/>
              </a:rPr>
              <a:t>-1</a:t>
            </a:r>
            <a:r>
              <a:rPr lang="fr-FR">
                <a:cs typeface="Times New Roman" pitchFamily="18" charset="0"/>
              </a:rPr>
              <a:t>)</a:t>
            </a:r>
          </a:p>
          <a:p>
            <a:r>
              <a:rPr lang="fr-FR">
                <a:latin typeface="Symbol" pitchFamily="18" charset="2"/>
                <a:cs typeface="Times New Roman" pitchFamily="18" charset="0"/>
              </a:rPr>
              <a:t>·</a:t>
            </a:r>
            <a:r>
              <a:rPr lang="fr-FR">
                <a:cs typeface="Times New Roman" pitchFamily="18" charset="0"/>
              </a:rPr>
              <a:t>        </a:t>
            </a:r>
            <a:r>
              <a:rPr lang="fr-FR" i="1">
                <a:cs typeface="Times New Roman" pitchFamily="18" charset="0"/>
              </a:rPr>
              <a:t>h </a:t>
            </a:r>
            <a:r>
              <a:rPr lang="fr-FR">
                <a:cs typeface="Times New Roman" pitchFamily="18" charset="0"/>
              </a:rPr>
              <a:t>est la différence de niveau entre les deux points exprimée en 	mètres (m)</a:t>
            </a:r>
          </a:p>
          <a:p>
            <a:r>
              <a:rPr lang="fr-FR">
                <a:latin typeface="Symbol" pitchFamily="18" charset="2"/>
                <a:cs typeface="Times New Roman" pitchFamily="18" charset="0"/>
              </a:rPr>
              <a:t>·</a:t>
            </a:r>
            <a:r>
              <a:rPr lang="fr-FR">
                <a:cs typeface="Times New Roman" pitchFamily="18" charset="0"/>
              </a:rPr>
              <a:t> -   </a:t>
            </a:r>
            <a:r>
              <a:rPr lang="fr-FR" b="1" i="1">
                <a:cs typeface="Times New Roman" pitchFamily="18" charset="0"/>
              </a:rPr>
              <a:t>P</a:t>
            </a:r>
            <a:r>
              <a:rPr lang="fr-FR" i="1" baseline="-30000">
                <a:cs typeface="Times New Roman" pitchFamily="18" charset="0"/>
              </a:rPr>
              <a:t>A</a:t>
            </a:r>
            <a:r>
              <a:rPr lang="fr-FR" i="1">
                <a:cs typeface="Times New Roman" pitchFamily="18" charset="0"/>
              </a:rPr>
              <a:t> </a:t>
            </a:r>
            <a:r>
              <a:rPr lang="fr-FR">
                <a:cs typeface="Times New Roman" pitchFamily="18" charset="0"/>
              </a:rPr>
              <a:t>et </a:t>
            </a:r>
            <a:r>
              <a:rPr lang="fr-FR" b="1" i="1">
                <a:cs typeface="Times New Roman" pitchFamily="18" charset="0"/>
              </a:rPr>
              <a:t>P</a:t>
            </a:r>
            <a:r>
              <a:rPr lang="fr-FR" b="1" i="1" baseline="-30000">
                <a:cs typeface="Times New Roman" pitchFamily="18" charset="0"/>
              </a:rPr>
              <a:t>B</a:t>
            </a:r>
            <a:r>
              <a:rPr lang="fr-FR">
                <a:cs typeface="Times New Roman" pitchFamily="18" charset="0"/>
              </a:rPr>
              <a:t> sont les </a:t>
            </a:r>
            <a:r>
              <a:rPr lang="fr-FR" b="1">
                <a:cs typeface="Times New Roman" pitchFamily="18" charset="0"/>
              </a:rPr>
              <a:t>pressions exprimées en Pascals(Pa).</a:t>
            </a:r>
            <a:endParaRPr lang="fr-FR"/>
          </a:p>
        </p:txBody>
      </p:sp>
      <p:pic>
        <p:nvPicPr>
          <p:cNvPr id="39945" name="Picture 9"/>
          <p:cNvPicPr>
            <a:picLocks noChangeAspect="1" noChangeArrowheads="1"/>
          </p:cNvPicPr>
          <p:nvPr/>
        </p:nvPicPr>
        <p:blipFill>
          <a:blip r:embed="rId3"/>
          <a:srcRect/>
          <a:stretch>
            <a:fillRect/>
          </a:stretch>
        </p:blipFill>
        <p:spPr bwMode="auto">
          <a:xfrm>
            <a:off x="4957763" y="1628775"/>
            <a:ext cx="4186237"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438400" y="152400"/>
            <a:ext cx="1535113" cy="457200"/>
          </a:xfrm>
          <a:prstGeom prst="rect">
            <a:avLst/>
          </a:prstGeom>
          <a:noFill/>
          <a:ln w="9525">
            <a:noFill/>
            <a:miter lim="800000"/>
            <a:headEnd/>
            <a:tailEnd/>
          </a:ln>
          <a:effectLst/>
        </p:spPr>
        <p:txBody>
          <a:bodyPr wrap="none">
            <a:spAutoFit/>
          </a:bodyPr>
          <a:lstStyle/>
          <a:p>
            <a:pPr algn="ctr"/>
            <a:r>
              <a:rPr lang="fr-FR" b="1" i="1" u="sng">
                <a:latin typeface="Algerian" pitchFamily="82" charset="0"/>
                <a:cs typeface="Times New Roman" pitchFamily="18" charset="0"/>
              </a:rPr>
              <a:t>EXEMPLE</a:t>
            </a:r>
          </a:p>
        </p:txBody>
      </p:sp>
      <p:sp>
        <p:nvSpPr>
          <p:cNvPr id="41987" name="Text Box 3"/>
          <p:cNvSpPr txBox="1">
            <a:spLocks noChangeArrowheads="1"/>
          </p:cNvSpPr>
          <p:nvPr/>
        </p:nvSpPr>
        <p:spPr bwMode="auto">
          <a:xfrm>
            <a:off x="609600" y="990600"/>
            <a:ext cx="8174038" cy="1631216"/>
          </a:xfrm>
          <a:prstGeom prst="rect">
            <a:avLst/>
          </a:prstGeom>
          <a:noFill/>
          <a:ln w="9525">
            <a:noFill/>
            <a:miter lim="800000"/>
            <a:headEnd/>
            <a:tailEnd/>
          </a:ln>
          <a:effectLst/>
        </p:spPr>
        <p:txBody>
          <a:bodyPr>
            <a:spAutoFit/>
          </a:bodyPr>
          <a:lstStyle/>
          <a:p>
            <a:pPr>
              <a:buFontTx/>
              <a:buChar char="•"/>
            </a:pPr>
            <a:r>
              <a:rPr lang="fr-FR" sz="2000" dirty="0">
                <a:cs typeface="Times New Roman" pitchFamily="18" charset="0"/>
              </a:rPr>
              <a:t>Deux points situés </a:t>
            </a:r>
            <a:r>
              <a:rPr lang="fr-FR" sz="2000" i="1" dirty="0">
                <a:cs typeface="Times New Roman" pitchFamily="18" charset="0"/>
              </a:rPr>
              <a:t>dans l'eau </a:t>
            </a:r>
            <a:r>
              <a:rPr lang="fr-FR" sz="2000" dirty="0">
                <a:cs typeface="Times New Roman" pitchFamily="18" charset="0"/>
              </a:rPr>
              <a:t>sont à 10 m l'un au-dessus </a:t>
            </a:r>
          </a:p>
          <a:p>
            <a:r>
              <a:rPr lang="fr-FR" sz="2000" dirty="0">
                <a:cs typeface="Times New Roman" pitchFamily="18" charset="0"/>
              </a:rPr>
              <a:t>de l'autre.</a:t>
            </a:r>
          </a:p>
          <a:p>
            <a:pPr>
              <a:buFontTx/>
              <a:buChar char="•"/>
            </a:pPr>
            <a:r>
              <a:rPr lang="fr-FR" sz="2000" dirty="0">
                <a:cs typeface="Times New Roman" pitchFamily="18" charset="0"/>
              </a:rPr>
              <a:t>La masse volumique de l'eau étant ρ = 1000 kg·m</a:t>
            </a:r>
            <a:r>
              <a:rPr lang="fr-FR" sz="2000" baseline="30000" dirty="0">
                <a:cs typeface="Times New Roman" pitchFamily="18" charset="0"/>
              </a:rPr>
              <a:t>‑3</a:t>
            </a:r>
            <a:endParaRPr lang="fr-FR" sz="2000" dirty="0">
              <a:cs typeface="Times New Roman" pitchFamily="18" charset="0"/>
            </a:endParaRPr>
          </a:p>
          <a:p>
            <a:pPr>
              <a:buFontTx/>
              <a:buChar char="•"/>
            </a:pPr>
            <a:r>
              <a:rPr lang="fr-FR" sz="2000" dirty="0">
                <a:cs typeface="Times New Roman" pitchFamily="18" charset="0"/>
              </a:rPr>
              <a:t>Calculer la différence de pression entre ces deux points.</a:t>
            </a:r>
          </a:p>
          <a:p>
            <a:endParaRPr lang="fr-FR" sz="2000" dirty="0"/>
          </a:p>
        </p:txBody>
      </p:sp>
      <p:grpSp>
        <p:nvGrpSpPr>
          <p:cNvPr id="2" name="Group 16"/>
          <p:cNvGrpSpPr>
            <a:grpSpLocks/>
          </p:cNvGrpSpPr>
          <p:nvPr/>
        </p:nvGrpSpPr>
        <p:grpSpPr bwMode="auto">
          <a:xfrm>
            <a:off x="457200" y="3276600"/>
            <a:ext cx="4241800" cy="3124200"/>
            <a:chOff x="288" y="2064"/>
            <a:chExt cx="2672" cy="1968"/>
          </a:xfrm>
        </p:grpSpPr>
        <p:sp>
          <p:nvSpPr>
            <p:cNvPr id="41989" name="Line 5"/>
            <p:cNvSpPr>
              <a:spLocks noChangeShapeType="1"/>
            </p:cNvSpPr>
            <p:nvPr/>
          </p:nvSpPr>
          <p:spPr bwMode="auto">
            <a:xfrm>
              <a:off x="288" y="2064"/>
              <a:ext cx="0" cy="1920"/>
            </a:xfrm>
            <a:prstGeom prst="line">
              <a:avLst/>
            </a:prstGeom>
            <a:noFill/>
            <a:ln w="76200">
              <a:solidFill>
                <a:schemeClr val="tx2"/>
              </a:solidFill>
              <a:round/>
              <a:headEnd/>
              <a:tailEnd/>
            </a:ln>
            <a:effectLst/>
          </p:spPr>
          <p:txBody>
            <a:bodyPr wrap="none" anchor="ctr"/>
            <a:lstStyle/>
            <a:p>
              <a:endParaRPr lang="fr-FR"/>
            </a:p>
          </p:txBody>
        </p:sp>
        <p:sp>
          <p:nvSpPr>
            <p:cNvPr id="41990" name="Line 6"/>
            <p:cNvSpPr>
              <a:spLocks noChangeShapeType="1"/>
            </p:cNvSpPr>
            <p:nvPr/>
          </p:nvSpPr>
          <p:spPr bwMode="auto">
            <a:xfrm>
              <a:off x="1728" y="2112"/>
              <a:ext cx="0" cy="1920"/>
            </a:xfrm>
            <a:prstGeom prst="line">
              <a:avLst/>
            </a:prstGeom>
            <a:noFill/>
            <a:ln w="76200">
              <a:solidFill>
                <a:schemeClr val="tx2"/>
              </a:solidFill>
              <a:round/>
              <a:headEnd/>
              <a:tailEnd/>
            </a:ln>
            <a:effectLst/>
          </p:spPr>
          <p:txBody>
            <a:bodyPr wrap="none" anchor="ctr"/>
            <a:lstStyle/>
            <a:p>
              <a:endParaRPr lang="fr-FR"/>
            </a:p>
          </p:txBody>
        </p:sp>
        <p:sp>
          <p:nvSpPr>
            <p:cNvPr id="41991" name="Line 7"/>
            <p:cNvSpPr>
              <a:spLocks noChangeShapeType="1"/>
            </p:cNvSpPr>
            <p:nvPr/>
          </p:nvSpPr>
          <p:spPr bwMode="auto">
            <a:xfrm>
              <a:off x="288" y="3984"/>
              <a:ext cx="1440" cy="0"/>
            </a:xfrm>
            <a:prstGeom prst="line">
              <a:avLst/>
            </a:prstGeom>
            <a:noFill/>
            <a:ln w="76200">
              <a:solidFill>
                <a:schemeClr val="tx2"/>
              </a:solidFill>
              <a:round/>
              <a:headEnd/>
              <a:tailEnd/>
            </a:ln>
            <a:effectLst/>
          </p:spPr>
          <p:txBody>
            <a:bodyPr wrap="none" anchor="ctr"/>
            <a:lstStyle/>
            <a:p>
              <a:endParaRPr lang="fr-FR"/>
            </a:p>
          </p:txBody>
        </p:sp>
        <p:sp>
          <p:nvSpPr>
            <p:cNvPr id="41992" name="Rectangle 8" descr="Gouttelettes"/>
            <p:cNvSpPr>
              <a:spLocks noChangeArrowheads="1"/>
            </p:cNvSpPr>
            <p:nvPr/>
          </p:nvSpPr>
          <p:spPr bwMode="auto">
            <a:xfrm>
              <a:off x="288" y="2688"/>
              <a:ext cx="1440" cy="1296"/>
            </a:xfrm>
            <a:prstGeom prst="rect">
              <a:avLst/>
            </a:prstGeom>
            <a:blipFill dpi="0" rotWithShape="0">
              <a:blip r:embed="rId3"/>
              <a:srcRect/>
              <a:tile tx="0" ty="0" sx="100000" sy="100000" flip="none" algn="tl"/>
            </a:blipFill>
            <a:ln w="9525" cap="rnd">
              <a:solidFill>
                <a:schemeClr val="tx1"/>
              </a:solidFill>
              <a:prstDash val="sysDot"/>
              <a:miter lim="800000"/>
              <a:headEnd/>
              <a:tailEnd/>
            </a:ln>
            <a:effectLst/>
          </p:spPr>
          <p:txBody>
            <a:bodyPr wrap="none" anchor="ctr"/>
            <a:lstStyle/>
            <a:p>
              <a:endParaRPr lang="fr-FR"/>
            </a:p>
          </p:txBody>
        </p:sp>
        <p:sp>
          <p:nvSpPr>
            <p:cNvPr id="41993" name="Line 9"/>
            <p:cNvSpPr>
              <a:spLocks noChangeShapeType="1"/>
            </p:cNvSpPr>
            <p:nvPr/>
          </p:nvSpPr>
          <p:spPr bwMode="auto">
            <a:xfrm>
              <a:off x="1728" y="2688"/>
              <a:ext cx="864" cy="0"/>
            </a:xfrm>
            <a:prstGeom prst="line">
              <a:avLst/>
            </a:prstGeom>
            <a:noFill/>
            <a:ln w="9525">
              <a:solidFill>
                <a:schemeClr val="tx1"/>
              </a:solidFill>
              <a:round/>
              <a:headEnd/>
              <a:tailEnd/>
            </a:ln>
            <a:effectLst/>
          </p:spPr>
          <p:txBody>
            <a:bodyPr wrap="none" anchor="ctr"/>
            <a:lstStyle/>
            <a:p>
              <a:endParaRPr lang="fr-FR"/>
            </a:p>
          </p:txBody>
        </p:sp>
        <p:sp>
          <p:nvSpPr>
            <p:cNvPr id="41994" name="Line 10"/>
            <p:cNvSpPr>
              <a:spLocks noChangeShapeType="1"/>
            </p:cNvSpPr>
            <p:nvPr/>
          </p:nvSpPr>
          <p:spPr bwMode="auto">
            <a:xfrm>
              <a:off x="1728" y="3648"/>
              <a:ext cx="864" cy="0"/>
            </a:xfrm>
            <a:prstGeom prst="line">
              <a:avLst/>
            </a:prstGeom>
            <a:noFill/>
            <a:ln w="9525">
              <a:solidFill>
                <a:schemeClr val="tx1"/>
              </a:solidFill>
              <a:round/>
              <a:headEnd/>
              <a:tailEnd/>
            </a:ln>
            <a:effectLst/>
          </p:spPr>
          <p:txBody>
            <a:bodyPr wrap="none" anchor="ctr"/>
            <a:lstStyle/>
            <a:p>
              <a:endParaRPr lang="fr-FR"/>
            </a:p>
          </p:txBody>
        </p:sp>
        <p:sp>
          <p:nvSpPr>
            <p:cNvPr id="41996" name="Line 12"/>
            <p:cNvSpPr>
              <a:spLocks noChangeShapeType="1"/>
            </p:cNvSpPr>
            <p:nvPr/>
          </p:nvSpPr>
          <p:spPr bwMode="auto">
            <a:xfrm>
              <a:off x="2016" y="2688"/>
              <a:ext cx="0" cy="960"/>
            </a:xfrm>
            <a:prstGeom prst="line">
              <a:avLst/>
            </a:prstGeom>
            <a:noFill/>
            <a:ln w="9525">
              <a:solidFill>
                <a:schemeClr val="tx1"/>
              </a:solidFill>
              <a:round/>
              <a:headEnd type="arrow" w="med" len="med"/>
              <a:tailEnd type="arrow" w="med" len="med"/>
            </a:ln>
            <a:effectLst/>
          </p:spPr>
          <p:txBody>
            <a:bodyPr wrap="none" anchor="ctr"/>
            <a:lstStyle/>
            <a:p>
              <a:endParaRPr lang="fr-FR"/>
            </a:p>
          </p:txBody>
        </p:sp>
        <p:sp>
          <p:nvSpPr>
            <p:cNvPr id="41997" name="Text Box 13"/>
            <p:cNvSpPr txBox="1">
              <a:spLocks noChangeArrowheads="1"/>
            </p:cNvSpPr>
            <p:nvPr/>
          </p:nvSpPr>
          <p:spPr bwMode="auto">
            <a:xfrm>
              <a:off x="2039" y="2954"/>
              <a:ext cx="505" cy="288"/>
            </a:xfrm>
            <a:prstGeom prst="rect">
              <a:avLst/>
            </a:prstGeom>
            <a:noFill/>
            <a:ln w="9525">
              <a:noFill/>
              <a:miter lim="800000"/>
              <a:headEnd/>
              <a:tailEnd/>
            </a:ln>
            <a:effectLst/>
          </p:spPr>
          <p:txBody>
            <a:bodyPr wrap="none">
              <a:spAutoFit/>
            </a:bodyPr>
            <a:lstStyle/>
            <a:p>
              <a:pPr algn="ctr"/>
              <a:r>
                <a:rPr lang="fr-FR"/>
                <a:t>10 m</a:t>
              </a:r>
            </a:p>
          </p:txBody>
        </p:sp>
        <p:sp>
          <p:nvSpPr>
            <p:cNvPr id="41998" name="Text Box 14"/>
            <p:cNvSpPr txBox="1">
              <a:spLocks noChangeArrowheads="1"/>
            </p:cNvSpPr>
            <p:nvPr/>
          </p:nvSpPr>
          <p:spPr bwMode="auto">
            <a:xfrm>
              <a:off x="2614" y="2474"/>
              <a:ext cx="244" cy="288"/>
            </a:xfrm>
            <a:prstGeom prst="rect">
              <a:avLst/>
            </a:prstGeom>
            <a:noFill/>
            <a:ln w="9525">
              <a:noFill/>
              <a:miter lim="800000"/>
              <a:headEnd/>
              <a:tailEnd/>
            </a:ln>
            <a:effectLst/>
          </p:spPr>
          <p:txBody>
            <a:bodyPr wrap="none">
              <a:spAutoFit/>
            </a:bodyPr>
            <a:lstStyle/>
            <a:p>
              <a:pPr algn="ctr"/>
              <a:r>
                <a:rPr lang="fr-FR"/>
                <a:t>B</a:t>
              </a:r>
            </a:p>
          </p:txBody>
        </p:sp>
        <p:sp>
          <p:nvSpPr>
            <p:cNvPr id="41999" name="Text Box 15"/>
            <p:cNvSpPr txBox="1">
              <a:spLocks noChangeArrowheads="1"/>
            </p:cNvSpPr>
            <p:nvPr/>
          </p:nvSpPr>
          <p:spPr bwMode="auto">
            <a:xfrm>
              <a:off x="2705" y="3504"/>
              <a:ext cx="255" cy="288"/>
            </a:xfrm>
            <a:prstGeom prst="rect">
              <a:avLst/>
            </a:prstGeom>
            <a:noFill/>
            <a:ln w="9525">
              <a:noFill/>
              <a:miter lim="800000"/>
              <a:headEnd/>
              <a:tailEnd/>
            </a:ln>
            <a:effectLst/>
          </p:spPr>
          <p:txBody>
            <a:bodyPr wrap="none">
              <a:spAutoFit/>
            </a:bodyPr>
            <a:lstStyle/>
            <a:p>
              <a:pPr algn="ctr"/>
              <a:r>
                <a:rPr lang="fr-FR"/>
                <a:t>A</a:t>
              </a:r>
            </a:p>
          </p:txBody>
        </p:sp>
      </p:grpSp>
      <p:sp>
        <p:nvSpPr>
          <p:cNvPr id="42002" name="Text Box 18"/>
          <p:cNvSpPr txBox="1">
            <a:spLocks noChangeArrowheads="1"/>
          </p:cNvSpPr>
          <p:nvPr/>
        </p:nvSpPr>
        <p:spPr bwMode="auto">
          <a:xfrm>
            <a:off x="4032250" y="2657475"/>
            <a:ext cx="1546225" cy="519113"/>
          </a:xfrm>
          <a:prstGeom prst="rect">
            <a:avLst/>
          </a:prstGeom>
          <a:noFill/>
          <a:ln w="9525">
            <a:noFill/>
            <a:miter lim="800000"/>
            <a:headEnd/>
            <a:tailEnd/>
          </a:ln>
          <a:effectLst/>
        </p:spPr>
        <p:txBody>
          <a:bodyPr wrap="none">
            <a:spAutoFit/>
          </a:bodyPr>
          <a:lstStyle/>
          <a:p>
            <a:pPr algn="ctr"/>
            <a:r>
              <a:rPr lang="fr-FR" sz="2800" b="1" i="1" u="sng"/>
              <a:t>Réponse</a:t>
            </a:r>
            <a:r>
              <a:rPr lang="fr-FR" sz="2800" b="1" i="1"/>
              <a:t>:</a:t>
            </a:r>
            <a:endParaRPr lang="fr-FR" sz="2800" b="1" i="1" u="sng"/>
          </a:p>
        </p:txBody>
      </p:sp>
      <p:sp>
        <p:nvSpPr>
          <p:cNvPr id="42003" name="Rectangle 19"/>
          <p:cNvSpPr>
            <a:spLocks noChangeArrowheads="1"/>
          </p:cNvSpPr>
          <p:nvPr/>
        </p:nvSpPr>
        <p:spPr bwMode="auto">
          <a:xfrm>
            <a:off x="5638800" y="2743200"/>
            <a:ext cx="2087563" cy="457200"/>
          </a:xfrm>
          <a:prstGeom prst="rect">
            <a:avLst/>
          </a:prstGeom>
          <a:noFill/>
          <a:ln w="9525">
            <a:noFill/>
            <a:miter lim="800000"/>
            <a:headEnd/>
            <a:tailEnd/>
          </a:ln>
          <a:effectLst/>
        </p:spPr>
        <p:txBody>
          <a:bodyPr wrap="none">
            <a:spAutoFit/>
          </a:bodyPr>
          <a:lstStyle/>
          <a:p>
            <a:pPr algn="ctr"/>
            <a:r>
              <a:rPr lang="nl-NL" b="1" i="1">
                <a:cs typeface="Times New Roman" pitchFamily="18" charset="0"/>
              </a:rPr>
              <a:t>P</a:t>
            </a:r>
            <a:r>
              <a:rPr lang="nl-NL" b="1" i="1" baseline="-30000">
                <a:cs typeface="Times New Roman" pitchFamily="18" charset="0"/>
              </a:rPr>
              <a:t>A</a:t>
            </a:r>
            <a:r>
              <a:rPr lang="nl-NL" b="1" i="1">
                <a:cs typeface="Times New Roman" pitchFamily="18" charset="0"/>
              </a:rPr>
              <a:t> – P</a:t>
            </a:r>
            <a:r>
              <a:rPr lang="nl-NL" b="1" i="1" baseline="-30000">
                <a:cs typeface="Times New Roman" pitchFamily="18" charset="0"/>
              </a:rPr>
              <a:t>B</a:t>
            </a:r>
            <a:r>
              <a:rPr lang="nl-NL" b="1" i="1">
                <a:cs typeface="Times New Roman" pitchFamily="18" charset="0"/>
              </a:rPr>
              <a:t> = </a:t>
            </a:r>
            <a:r>
              <a:rPr lang="fr-FR" b="1" i="1">
                <a:cs typeface="Times New Roman" pitchFamily="18" charset="0"/>
              </a:rPr>
              <a:t>ρ</a:t>
            </a:r>
            <a:r>
              <a:rPr lang="nl-NL" b="1" i="1">
                <a:cs typeface="Times New Roman" pitchFamily="18" charset="0"/>
              </a:rPr>
              <a:t> g h</a:t>
            </a:r>
            <a:endParaRPr lang="fr-FR" b="1" i="1">
              <a:cs typeface="Times New Roman" pitchFamily="18" charset="0"/>
            </a:endParaRPr>
          </a:p>
        </p:txBody>
      </p:sp>
      <p:sp>
        <p:nvSpPr>
          <p:cNvPr id="42004" name="Rectangle 20"/>
          <p:cNvSpPr>
            <a:spLocks noChangeArrowheads="1"/>
          </p:cNvSpPr>
          <p:nvPr/>
        </p:nvSpPr>
        <p:spPr bwMode="auto">
          <a:xfrm>
            <a:off x="4335463" y="3505200"/>
            <a:ext cx="3325812" cy="457200"/>
          </a:xfrm>
          <a:prstGeom prst="rect">
            <a:avLst/>
          </a:prstGeom>
          <a:noFill/>
          <a:ln w="9525">
            <a:noFill/>
            <a:miter lim="800000"/>
            <a:headEnd/>
            <a:tailEnd/>
          </a:ln>
          <a:effectLst/>
        </p:spPr>
        <p:txBody>
          <a:bodyPr wrap="none">
            <a:spAutoFit/>
          </a:bodyPr>
          <a:lstStyle/>
          <a:p>
            <a:pPr algn="ctr"/>
            <a:r>
              <a:rPr lang="nl-NL" b="1" i="1">
                <a:cs typeface="Times New Roman" pitchFamily="18" charset="0"/>
              </a:rPr>
              <a:t>P</a:t>
            </a:r>
            <a:r>
              <a:rPr lang="nl-NL" b="1" i="1" baseline="-30000">
                <a:cs typeface="Times New Roman" pitchFamily="18" charset="0"/>
              </a:rPr>
              <a:t>A</a:t>
            </a:r>
            <a:r>
              <a:rPr lang="nl-NL" b="1" i="1">
                <a:cs typeface="Times New Roman" pitchFamily="18" charset="0"/>
              </a:rPr>
              <a:t> – P</a:t>
            </a:r>
            <a:r>
              <a:rPr lang="nl-NL" b="1" i="1" baseline="-30000">
                <a:cs typeface="Times New Roman" pitchFamily="18" charset="0"/>
              </a:rPr>
              <a:t>B</a:t>
            </a:r>
            <a:r>
              <a:rPr lang="nl-NL" b="1" i="1">
                <a:cs typeface="Times New Roman" pitchFamily="18" charset="0"/>
              </a:rPr>
              <a:t> = </a:t>
            </a:r>
            <a:r>
              <a:rPr lang="fr-FR" b="1" i="1">
                <a:cs typeface="Times New Roman" pitchFamily="18" charset="0"/>
              </a:rPr>
              <a:t>1 000×9,81×10</a:t>
            </a:r>
          </a:p>
        </p:txBody>
      </p:sp>
      <p:sp>
        <p:nvSpPr>
          <p:cNvPr id="42005" name="Rectangle 21"/>
          <p:cNvSpPr>
            <a:spLocks noChangeArrowheads="1"/>
          </p:cNvSpPr>
          <p:nvPr/>
        </p:nvSpPr>
        <p:spPr bwMode="auto">
          <a:xfrm>
            <a:off x="5449888" y="4267200"/>
            <a:ext cx="3389312" cy="457200"/>
          </a:xfrm>
          <a:prstGeom prst="rect">
            <a:avLst/>
          </a:prstGeom>
          <a:noFill/>
          <a:ln w="9525">
            <a:noFill/>
            <a:miter lim="800000"/>
            <a:headEnd/>
            <a:tailEnd/>
          </a:ln>
          <a:effectLst/>
        </p:spPr>
        <p:txBody>
          <a:bodyPr>
            <a:spAutoFit/>
          </a:bodyPr>
          <a:lstStyle/>
          <a:p>
            <a:pPr algn="ctr"/>
            <a:r>
              <a:rPr lang="nl-NL" b="1" i="1">
                <a:cs typeface="Times New Roman" pitchFamily="18" charset="0"/>
              </a:rPr>
              <a:t>P</a:t>
            </a:r>
            <a:r>
              <a:rPr lang="nl-NL" b="1" i="1" baseline="-30000">
                <a:cs typeface="Times New Roman" pitchFamily="18" charset="0"/>
              </a:rPr>
              <a:t>A</a:t>
            </a:r>
            <a:r>
              <a:rPr lang="nl-NL" b="1" i="1">
                <a:cs typeface="Times New Roman" pitchFamily="18" charset="0"/>
              </a:rPr>
              <a:t> – P</a:t>
            </a:r>
            <a:r>
              <a:rPr lang="nl-NL" b="1" i="1" baseline="-30000">
                <a:cs typeface="Times New Roman" pitchFamily="18" charset="0"/>
              </a:rPr>
              <a:t>B</a:t>
            </a:r>
            <a:r>
              <a:rPr lang="nl-NL" b="1" i="1">
                <a:cs typeface="Times New Roman" pitchFamily="18" charset="0"/>
              </a:rPr>
              <a:t> = </a:t>
            </a:r>
            <a:r>
              <a:rPr lang="fr-FR" b="1" i="1">
                <a:cs typeface="Times New Roman" pitchFamily="18" charset="0"/>
              </a:rPr>
              <a:t>9,81×10 </a:t>
            </a:r>
            <a:r>
              <a:rPr lang="fr-FR" b="1" i="1" baseline="30000">
                <a:cs typeface="Times New Roman" pitchFamily="18" charset="0"/>
              </a:rPr>
              <a:t>4 </a:t>
            </a:r>
            <a:r>
              <a:rPr lang="fr-FR" b="1" i="1">
                <a:cs typeface="Times New Roman" pitchFamily="18" charset="0"/>
              </a:rPr>
              <a:t>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iterate type="wd">
                                    <p:tmPct val="100000"/>
                                  </p:iterate>
                                  <p:childTnLst>
                                    <p:set>
                                      <p:cBhvr>
                                        <p:cTn id="11" dur="1" fill="hold">
                                          <p:stCondLst>
                                            <p:cond delay="0"/>
                                          </p:stCondLst>
                                        </p:cTn>
                                        <p:tgtEl>
                                          <p:spTgt spid="41987"/>
                                        </p:tgtEl>
                                        <p:attrNameLst>
                                          <p:attrName>style.visibility</p:attrName>
                                        </p:attrNameLst>
                                      </p:cBhvr>
                                      <p:to>
                                        <p:strVal val="visible"/>
                                      </p:to>
                                    </p:set>
                                    <p:animEffect transition="in" filter="randombar(horizontal)">
                                      <p:cBhvr>
                                        <p:cTn id="12" dur="300"/>
                                        <p:tgtEl>
                                          <p:spTgt spid="41987"/>
                                        </p:tgtEl>
                                      </p:cBhvr>
                                    </p:animEffect>
                                  </p:childTnLst>
                                </p:cTn>
                              </p:par>
                            </p:childTnLst>
                          </p:cTn>
                        </p:par>
                        <p:par>
                          <p:cTn id="13" fill="hold">
                            <p:stCondLst>
                              <p:cond delay="11000"/>
                            </p:stCondLst>
                            <p:childTnLst>
                              <p:par>
                                <p:cTn id="14" presetID="23" presetClass="entr" presetSubtype="3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6*min(max(#ppt_w*#ppt_h,.3),1)-7.4)/-.7*#ppt_w"/>
                                          </p:val>
                                        </p:tav>
                                        <p:tav tm="100000">
                                          <p:val>
                                            <p:strVal val="#ppt_w"/>
                                          </p:val>
                                        </p:tav>
                                      </p:tavLst>
                                    </p:anim>
                                    <p:anim calcmode="lin" valueType="num">
                                      <p:cBhvr>
                                        <p:cTn id="17" dur="500" fill="hold"/>
                                        <p:tgtEl>
                                          <p:spTgt spid="2"/>
                                        </p:tgtEl>
                                        <p:attrNameLst>
                                          <p:attrName>ppt_h</p:attrName>
                                        </p:attrNameLst>
                                      </p:cBhvr>
                                      <p:tavLst>
                                        <p:tav tm="0">
                                          <p:val>
                                            <p:strVal val="(6*min(max(#ppt_w*#ppt_h,.3),1)-7.4)/-.7*#ppt_h"/>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002"/>
                                        </p:tgtEl>
                                        <p:attrNameLst>
                                          <p:attrName>style.visibility</p:attrName>
                                        </p:attrNameLst>
                                      </p:cBhvr>
                                      <p:to>
                                        <p:strVal val="visible"/>
                                      </p:to>
                                    </p:set>
                                    <p:anim calcmode="lin" valueType="num">
                                      <p:cBhvr additive="base">
                                        <p:cTn id="24" dur="500" fill="hold"/>
                                        <p:tgtEl>
                                          <p:spTgt spid="42002"/>
                                        </p:tgtEl>
                                        <p:attrNameLst>
                                          <p:attrName>ppt_x</p:attrName>
                                        </p:attrNameLst>
                                      </p:cBhvr>
                                      <p:tavLst>
                                        <p:tav tm="0">
                                          <p:val>
                                            <p:strVal val="0-#ppt_w/2"/>
                                          </p:val>
                                        </p:tav>
                                        <p:tav tm="100000">
                                          <p:val>
                                            <p:strVal val="#ppt_x"/>
                                          </p:val>
                                        </p:tav>
                                      </p:tavLst>
                                    </p:anim>
                                    <p:anim calcmode="lin" valueType="num">
                                      <p:cBhvr additive="base">
                                        <p:cTn id="25" dur="500" fill="hold"/>
                                        <p:tgtEl>
                                          <p:spTgt spid="4200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wd">
                                    <p:tmPct val="100000"/>
                                  </p:iterate>
                                  <p:childTnLst>
                                    <p:set>
                                      <p:cBhvr>
                                        <p:cTn id="29" dur="1" fill="hold">
                                          <p:stCondLst>
                                            <p:cond delay="0"/>
                                          </p:stCondLst>
                                        </p:cTn>
                                        <p:tgtEl>
                                          <p:spTgt spid="42003"/>
                                        </p:tgtEl>
                                        <p:attrNameLst>
                                          <p:attrName>style.visibility</p:attrName>
                                        </p:attrNameLst>
                                      </p:cBhvr>
                                      <p:to>
                                        <p:strVal val="visible"/>
                                      </p:to>
                                    </p:set>
                                    <p:anim calcmode="lin" valueType="num">
                                      <p:cBhvr additive="base">
                                        <p:cTn id="30" dur="300" fill="hold"/>
                                        <p:tgtEl>
                                          <p:spTgt spid="42003"/>
                                        </p:tgtEl>
                                        <p:attrNameLst>
                                          <p:attrName>ppt_x</p:attrName>
                                        </p:attrNameLst>
                                      </p:cBhvr>
                                      <p:tavLst>
                                        <p:tav tm="0">
                                          <p:val>
                                            <p:strVal val="0-#ppt_w/2"/>
                                          </p:val>
                                        </p:tav>
                                        <p:tav tm="100000">
                                          <p:val>
                                            <p:strVal val="#ppt_x"/>
                                          </p:val>
                                        </p:tav>
                                      </p:tavLst>
                                    </p:anim>
                                    <p:anim calcmode="lin" valueType="num">
                                      <p:cBhvr additive="base">
                                        <p:cTn id="31" dur="300" fill="hold"/>
                                        <p:tgtEl>
                                          <p:spTgt spid="4200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iterate type="wd">
                                    <p:tmPct val="100000"/>
                                  </p:iterate>
                                  <p:childTnLst>
                                    <p:set>
                                      <p:cBhvr>
                                        <p:cTn id="35" dur="1" fill="hold">
                                          <p:stCondLst>
                                            <p:cond delay="0"/>
                                          </p:stCondLst>
                                        </p:cTn>
                                        <p:tgtEl>
                                          <p:spTgt spid="42004"/>
                                        </p:tgtEl>
                                        <p:attrNameLst>
                                          <p:attrName>style.visibility</p:attrName>
                                        </p:attrNameLst>
                                      </p:cBhvr>
                                      <p:to>
                                        <p:strVal val="visible"/>
                                      </p:to>
                                    </p:set>
                                    <p:anim calcmode="lin" valueType="num">
                                      <p:cBhvr additive="base">
                                        <p:cTn id="36" dur="300" fill="hold"/>
                                        <p:tgtEl>
                                          <p:spTgt spid="42004"/>
                                        </p:tgtEl>
                                        <p:attrNameLst>
                                          <p:attrName>ppt_x</p:attrName>
                                        </p:attrNameLst>
                                      </p:cBhvr>
                                      <p:tavLst>
                                        <p:tav tm="0">
                                          <p:val>
                                            <p:strVal val="0-#ppt_w/2"/>
                                          </p:val>
                                        </p:tav>
                                        <p:tav tm="100000">
                                          <p:val>
                                            <p:strVal val="#ppt_x"/>
                                          </p:val>
                                        </p:tav>
                                      </p:tavLst>
                                    </p:anim>
                                    <p:anim calcmode="lin" valueType="num">
                                      <p:cBhvr additive="base">
                                        <p:cTn id="37" dur="300" fill="hold"/>
                                        <p:tgtEl>
                                          <p:spTgt spid="4200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iterate type="wd">
                                    <p:tmPct val="100000"/>
                                  </p:iterate>
                                  <p:childTnLst>
                                    <p:set>
                                      <p:cBhvr>
                                        <p:cTn id="41" dur="1" fill="hold">
                                          <p:stCondLst>
                                            <p:cond delay="0"/>
                                          </p:stCondLst>
                                        </p:cTn>
                                        <p:tgtEl>
                                          <p:spTgt spid="42005"/>
                                        </p:tgtEl>
                                        <p:attrNameLst>
                                          <p:attrName>style.visibility</p:attrName>
                                        </p:attrNameLst>
                                      </p:cBhvr>
                                      <p:to>
                                        <p:strVal val="visible"/>
                                      </p:to>
                                    </p:set>
                                    <p:anim calcmode="lin" valueType="num">
                                      <p:cBhvr additive="base">
                                        <p:cTn id="42" dur="300" fill="hold"/>
                                        <p:tgtEl>
                                          <p:spTgt spid="42005"/>
                                        </p:tgtEl>
                                        <p:attrNameLst>
                                          <p:attrName>ppt_x</p:attrName>
                                        </p:attrNameLst>
                                      </p:cBhvr>
                                      <p:tavLst>
                                        <p:tav tm="0">
                                          <p:val>
                                            <p:strVal val="0-#ppt_w/2"/>
                                          </p:val>
                                        </p:tav>
                                        <p:tav tm="100000">
                                          <p:val>
                                            <p:strVal val="#ppt_x"/>
                                          </p:val>
                                        </p:tav>
                                      </p:tavLst>
                                    </p:anim>
                                    <p:anim calcmode="lin" valueType="num">
                                      <p:cBhvr additive="base">
                                        <p:cTn id="43" dur="300" fill="hold"/>
                                        <p:tgtEl>
                                          <p:spTgt spid="42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utoUpdateAnimBg="0"/>
      <p:bldP spid="42002" grpId="0" autoUpdateAnimBg="0"/>
      <p:bldP spid="42003" grpId="0" autoUpdateAnimBg="0"/>
      <p:bldP spid="42004" grpId="0" autoUpdateAnimBg="0"/>
      <p:bldP spid="4200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0100" y="357166"/>
            <a:ext cx="678423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3200" b="1" i="1" dirty="0" smtClean="0">
                <a:solidFill>
                  <a:schemeClr val="bg2">
                    <a:lumMod val="25000"/>
                  </a:schemeClr>
                </a:solidFill>
                <a:latin typeface="Arial" pitchFamily="34" charset="0"/>
                <a:cs typeface="Arial" pitchFamily="34" charset="0"/>
              </a:rPr>
              <a:t>2 - Force de tension superficielle</a:t>
            </a:r>
          </a:p>
        </p:txBody>
      </p:sp>
      <p:pic>
        <p:nvPicPr>
          <p:cNvPr id="92162" name="Picture 2"/>
          <p:cNvPicPr>
            <a:picLocks noChangeAspect="1" noChangeArrowheads="1"/>
          </p:cNvPicPr>
          <p:nvPr/>
        </p:nvPicPr>
        <p:blipFill>
          <a:blip r:embed="rId2"/>
          <a:srcRect/>
          <a:stretch>
            <a:fillRect/>
          </a:stretch>
        </p:blipFill>
        <p:spPr bwMode="auto">
          <a:xfrm>
            <a:off x="0" y="1643050"/>
            <a:ext cx="9143999"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8643966" cy="3108543"/>
          </a:xfrm>
          <a:prstGeom prst="rect">
            <a:avLst/>
          </a:prstGeom>
        </p:spPr>
        <p:txBody>
          <a:bodyPr wrap="square">
            <a:spAutoFit/>
          </a:bodyPr>
          <a:lstStyle/>
          <a:p>
            <a:pPr algn="ctr"/>
            <a:r>
              <a:rPr lang="fr-FR" sz="2800" dirty="0" smtClean="0"/>
              <a:t>Imaginons qu’on veuille créer à la surface libre d’un liquide une ouverture en forme de fente, </a:t>
            </a:r>
          </a:p>
          <a:p>
            <a:pPr algn="ctr"/>
            <a:r>
              <a:rPr lang="fr-FR" sz="2800" dirty="0" smtClean="0"/>
              <a:t>de longueur L et de largeur ∆x très</a:t>
            </a:r>
          </a:p>
          <a:p>
            <a:pPr algn="ctr"/>
            <a:r>
              <a:rPr lang="fr-FR" sz="2800" dirty="0" smtClean="0"/>
              <a:t>petite : il faut pour cela exercer en plusieurs points de l’ouverture des forces Ti , qui doivent être des </a:t>
            </a:r>
          </a:p>
          <a:p>
            <a:pPr algn="ctr"/>
            <a:r>
              <a:rPr lang="fr-FR" sz="2800" dirty="0" smtClean="0"/>
              <a:t>forces de traction :</a:t>
            </a:r>
          </a:p>
        </p:txBody>
      </p:sp>
      <p:pic>
        <p:nvPicPr>
          <p:cNvPr id="93186" name="Picture 2"/>
          <p:cNvPicPr>
            <a:picLocks noChangeAspect="1" noChangeArrowheads="1"/>
          </p:cNvPicPr>
          <p:nvPr/>
        </p:nvPicPr>
        <p:blipFill>
          <a:blip r:embed="rId2"/>
          <a:srcRect/>
          <a:stretch>
            <a:fillRect/>
          </a:stretch>
        </p:blipFill>
        <p:spPr bwMode="auto">
          <a:xfrm>
            <a:off x="3000365" y="3857628"/>
            <a:ext cx="2500329"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8715404" cy="4647426"/>
          </a:xfrm>
          <a:prstGeom prst="rect">
            <a:avLst/>
          </a:prstGeom>
        </p:spPr>
        <p:txBody>
          <a:bodyPr wrap="square">
            <a:spAutoFit/>
          </a:bodyPr>
          <a:lstStyle/>
          <a:p>
            <a:pPr algn="ctr"/>
            <a:r>
              <a:rPr lang="fr-FR" sz="2800" b="1" i="1" dirty="0" smtClean="0">
                <a:latin typeface="Times New Roman" pitchFamily="18" charset="0"/>
                <a:cs typeface="Times New Roman" pitchFamily="18" charset="0"/>
              </a:rPr>
              <a:t>: En effet, le </a:t>
            </a:r>
          </a:p>
          <a:p>
            <a:pPr algn="ctr"/>
            <a:r>
              <a:rPr lang="fr-FR" sz="2800" b="1" i="1" dirty="0" smtClean="0">
                <a:latin typeface="Times New Roman" pitchFamily="18" charset="0"/>
                <a:cs typeface="Times New Roman" pitchFamily="18" charset="0"/>
              </a:rPr>
              <a:t>liquide tend à s’opposer à cette opération</a:t>
            </a:r>
          </a:p>
          <a:p>
            <a:pPr algn="ctr"/>
            <a:r>
              <a:rPr lang="fr-FR" sz="2800" b="1" i="1" dirty="0" smtClean="0">
                <a:latin typeface="Times New Roman" pitchFamily="18" charset="0"/>
                <a:cs typeface="Times New Roman" pitchFamily="18" charset="0"/>
              </a:rPr>
              <a:t>en développant une</a:t>
            </a:r>
          </a:p>
          <a:p>
            <a:pPr algn="ctr"/>
            <a:r>
              <a:rPr lang="fr-FR" sz="2800" b="1" i="1" dirty="0" smtClean="0">
                <a:latin typeface="Times New Roman" pitchFamily="18" charset="0"/>
                <a:cs typeface="Times New Roman" pitchFamily="18" charset="0"/>
              </a:rPr>
              <a:t>force de norme F qui s’oppose aux forces Ti. La tension superficielle est la même en tout point </a:t>
            </a:r>
          </a:p>
          <a:p>
            <a:pPr algn="ctr"/>
            <a:r>
              <a:rPr lang="fr-FR" sz="2800" b="1" i="1" dirty="0" smtClean="0">
                <a:latin typeface="Times New Roman" pitchFamily="18" charset="0"/>
                <a:cs typeface="Times New Roman" pitchFamily="18" charset="0"/>
              </a:rPr>
              <a:t>de la surface du film ; la force F est normale en  tout point du fil de coton : c’est elle qui tend le fil. </a:t>
            </a:r>
          </a:p>
          <a:p>
            <a:pPr algn="ctr"/>
            <a:r>
              <a:rPr lang="fr-FR" sz="3600" b="1" i="1" dirty="0" smtClean="0">
                <a:solidFill>
                  <a:srgbClr val="FF0000"/>
                </a:solidFill>
                <a:latin typeface="Times New Roman" pitchFamily="18" charset="0"/>
                <a:cs typeface="Times New Roman" pitchFamily="18" charset="0"/>
              </a:rPr>
              <a:t>F =  </a:t>
            </a:r>
            <a:r>
              <a:rPr lang="el-GR" sz="3600" b="1" i="1" dirty="0" smtClean="0">
                <a:solidFill>
                  <a:srgbClr val="FF0000"/>
                </a:solidFill>
                <a:latin typeface="Times New Roman" pitchFamily="18" charset="0"/>
                <a:cs typeface="Times New Roman" pitchFamily="18" charset="0"/>
              </a:rPr>
              <a:t>σ</a:t>
            </a:r>
            <a:r>
              <a:rPr lang="fr-FR" sz="3600" b="1" i="1" dirty="0" smtClean="0">
                <a:solidFill>
                  <a:srgbClr val="FF0000"/>
                </a:solidFill>
                <a:latin typeface="Times New Roman" pitchFamily="18" charset="0"/>
                <a:cs typeface="Times New Roman" pitchFamily="18" charset="0"/>
              </a:rPr>
              <a:t> L</a:t>
            </a:r>
          </a:p>
          <a:p>
            <a:pPr algn="ctr"/>
            <a:r>
              <a:rPr lang="fr-FR" sz="2800" b="1" i="1" dirty="0" smtClean="0">
                <a:latin typeface="Times New Roman" pitchFamily="18" charset="0"/>
                <a:cs typeface="Times New Roman" pitchFamily="18" charset="0"/>
              </a:rPr>
              <a:t>Le coefficient </a:t>
            </a:r>
            <a:r>
              <a:rPr lang="el-GR" sz="2800" b="1" i="1" dirty="0" smtClean="0">
                <a:solidFill>
                  <a:srgbClr val="FF0000"/>
                </a:solidFill>
                <a:latin typeface="Times New Roman" pitchFamily="18" charset="0"/>
                <a:cs typeface="Times New Roman" pitchFamily="18" charset="0"/>
              </a:rPr>
              <a:t>σ</a:t>
            </a:r>
            <a:r>
              <a:rPr lang="fr-FR" sz="2800" b="1" i="1" dirty="0" smtClean="0">
                <a:latin typeface="Times New Roman" pitchFamily="18" charset="0"/>
                <a:cs typeface="Times New Roman" pitchFamily="18" charset="0"/>
              </a:rPr>
              <a:t> s’appelle tension superficielle et se mesure en  </a:t>
            </a:r>
            <a:r>
              <a:rPr lang="fr-FR" sz="2800" b="1" i="1" dirty="0" smtClean="0">
                <a:solidFill>
                  <a:srgbClr val="FF0000"/>
                </a:solidFill>
                <a:latin typeface="Times New Roman" pitchFamily="18" charset="0"/>
                <a:cs typeface="Times New Roman" pitchFamily="18" charset="0"/>
              </a:rPr>
              <a:t>N/m</a:t>
            </a:r>
            <a:r>
              <a:rPr lang="fr-FR" sz="2800" b="1" i="1" dirty="0" smtClean="0">
                <a:latin typeface="Times New Roman" pitchFamily="18" charset="0"/>
                <a:cs typeface="Times New Roman"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357166"/>
            <a:ext cx="650085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cs typeface="Arabic Typesetting" pitchFamily="66" charset="-78"/>
              </a:rPr>
              <a:t>Phénomène de Capillarité</a:t>
            </a:r>
            <a:endPar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cs typeface="Arabic Typesetting" pitchFamily="66" charset="-78"/>
            </a:endParaRPr>
          </a:p>
        </p:txBody>
      </p:sp>
      <p:sp>
        <p:nvSpPr>
          <p:cNvPr id="4" name="Rectangle 3"/>
          <p:cNvSpPr/>
          <p:nvPr/>
        </p:nvSpPr>
        <p:spPr>
          <a:xfrm>
            <a:off x="285720" y="2274838"/>
            <a:ext cx="8358246" cy="2308324"/>
          </a:xfrm>
          <a:prstGeom prst="rect">
            <a:avLst/>
          </a:prstGeom>
        </p:spPr>
        <p:txBody>
          <a:bodyPr wrap="square">
            <a:spAutoFit/>
          </a:bodyPr>
          <a:lstStyle/>
          <a:p>
            <a:r>
              <a:rPr lang="fr-FR" sz="2400" dirty="0" smtClean="0"/>
              <a:t>Ce phénomène est encore plus visible quand on utilise des tubes fins, aussi appelés capillaires. Cette courbure est due à la </a:t>
            </a:r>
            <a:r>
              <a:rPr lang="fr-FR" sz="2400" b="1" dirty="0" smtClean="0"/>
              <a:t>capillarité</a:t>
            </a:r>
            <a:r>
              <a:rPr lang="fr-FR" sz="2400" dirty="0" smtClean="0"/>
              <a:t>, elle est appelé ménisque. Selon la valeur de </a:t>
            </a:r>
            <a:r>
              <a:rPr lang="fr-FR" sz="2400" dirty="0" err="1" smtClean="0"/>
              <a:t>la</a:t>
            </a:r>
            <a:r>
              <a:rPr lang="fr-FR" sz="2400" b="1" dirty="0" err="1" smtClean="0"/>
              <a:t>tension</a:t>
            </a:r>
            <a:r>
              <a:rPr lang="fr-FR" sz="2400" b="1" dirty="0" smtClean="0"/>
              <a:t> superficielle</a:t>
            </a:r>
            <a:r>
              <a:rPr lang="fr-FR" sz="2400" dirty="0" smtClean="0"/>
              <a:t>, le liquide va plus ou moins mouiller les parois latérales du capillaires.</a:t>
            </a:r>
            <a:endParaRPr lang="fr-FR" sz="2400" dirty="0"/>
          </a:p>
        </p:txBody>
      </p:sp>
      <p:pic>
        <p:nvPicPr>
          <p:cNvPr id="77825" name="Picture 1" descr="D:\master2018\hydrid\02.png"/>
          <p:cNvPicPr>
            <a:picLocks noChangeAspect="1" noChangeArrowheads="1"/>
          </p:cNvPicPr>
          <p:nvPr/>
        </p:nvPicPr>
        <p:blipFill>
          <a:blip r:embed="rId2"/>
          <a:srcRect/>
          <a:stretch>
            <a:fillRect/>
          </a:stretch>
        </p:blipFill>
        <p:spPr bwMode="auto">
          <a:xfrm>
            <a:off x="3857620" y="4500570"/>
            <a:ext cx="1905000" cy="1905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620c47270_50038850_capillarite-messerwoland-wikipedia.jpg"/>
          <p:cNvPicPr>
            <a:picLocks noChangeAspect="1"/>
          </p:cNvPicPr>
          <p:nvPr/>
        </p:nvPicPr>
        <p:blipFill>
          <a:blip r:embed="rId2"/>
          <a:stretch>
            <a:fillRect/>
          </a:stretch>
        </p:blipFill>
        <p:spPr>
          <a:xfrm>
            <a:off x="0" y="357166"/>
            <a:ext cx="4572032" cy="4273560"/>
          </a:xfrm>
          <a:prstGeom prst="rect">
            <a:avLst/>
          </a:prstGeom>
        </p:spPr>
      </p:pic>
      <p:sp>
        <p:nvSpPr>
          <p:cNvPr id="3" name="ZoneTexte 2"/>
          <p:cNvSpPr txBox="1"/>
          <p:nvPr/>
        </p:nvSpPr>
        <p:spPr>
          <a:xfrm>
            <a:off x="4857752" y="285728"/>
            <a:ext cx="4286248" cy="5693866"/>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Ce schéma illustre le phénomène de capillarité et le fait qu'il dépend des liquides. Sur la gauche on voit que l'eau (H</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O) monte d'autant plus haut au-dessus de la surface de ce </a:t>
            </a:r>
            <a:r>
              <a:rPr lang="fr-FR" sz="2800" b="1" dirty="0" err="1" smtClean="0">
                <a:latin typeface="Times New Roman" pitchFamily="18" charset="0"/>
                <a:cs typeface="Times New Roman" pitchFamily="18" charset="0"/>
              </a:rPr>
              <a:t>ce</a:t>
            </a:r>
            <a:r>
              <a:rPr lang="fr-FR" sz="2800" b="1" dirty="0" smtClean="0">
                <a:latin typeface="Times New Roman" pitchFamily="18" charset="0"/>
                <a:cs typeface="Times New Roman" pitchFamily="18" charset="0"/>
              </a:rPr>
              <a:t> liquide  dans un tube qui y plongé que ce tube est fin. Avec du mercure (H</a:t>
            </a:r>
            <a:r>
              <a:rPr lang="fr-FR" sz="2800" b="1" baseline="-25000" dirty="0" smtClean="0">
                <a:latin typeface="Times New Roman" pitchFamily="18" charset="0"/>
                <a:cs typeface="Times New Roman" pitchFamily="18" charset="0"/>
              </a:rPr>
              <a:t>g</a:t>
            </a:r>
            <a:r>
              <a:rPr lang="fr-FR" sz="2800" b="1" dirty="0" smtClean="0">
                <a:latin typeface="Times New Roman" pitchFamily="18" charset="0"/>
                <a:cs typeface="Times New Roman" pitchFamily="18" charset="0"/>
              </a:rPr>
              <a:t>), comme on le voit sur la droite, le liquide descend dans le tube. </a:t>
            </a:r>
            <a:endParaRPr lang="fr-FR"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704850"/>
            <a:ext cx="8229600" cy="1143000"/>
          </a:xfrm>
          <a:prstGeom prst="rect">
            <a:avLst/>
          </a:prstGeom>
          <a:noFill/>
          <a:ln w="9525">
            <a:noFill/>
            <a:round/>
            <a:headEnd/>
            <a:tailEnd/>
          </a:ln>
        </p:spPr>
        <p:txBody>
          <a:bodyPr lIns="0" tIns="46800" rIns="0" bIns="0" anchor="b"/>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altLang="fr-FR" sz="5000">
                <a:solidFill>
                  <a:srgbClr val="04617B"/>
                </a:solidFill>
                <a:latin typeface="Calibri" pitchFamily="34" charset="0"/>
              </a:rPr>
              <a:t>Les fluides</a:t>
            </a:r>
          </a:p>
        </p:txBody>
      </p:sp>
      <p:sp>
        <p:nvSpPr>
          <p:cNvPr id="10242" name="Text Box 2"/>
          <p:cNvSpPr txBox="1">
            <a:spLocks noChangeArrowheads="1"/>
          </p:cNvSpPr>
          <p:nvPr/>
        </p:nvSpPr>
        <p:spPr bwMode="auto">
          <a:xfrm>
            <a:off x="457200" y="1935163"/>
            <a:ext cx="8229600" cy="4389437"/>
          </a:xfrm>
          <a:prstGeom prst="rect">
            <a:avLst/>
          </a:prstGeom>
          <a:noFill/>
          <a:ln w="9525">
            <a:noFill/>
            <a:round/>
            <a:headEnd/>
            <a:tailEnd/>
          </a:ln>
        </p:spPr>
        <p:txBody>
          <a:bodyPr lIns="90000" tIns="46800" rIns="90000" bIns="46800"/>
          <a:lstStyle/>
          <a:p>
            <a:pPr marL="271463" indent="-271463" eaLnBrk="1" hangingPunct="1">
              <a:spcBef>
                <a:spcPts val="80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3200">
                <a:solidFill>
                  <a:srgbClr val="000000"/>
                </a:solidFill>
              </a:rPr>
              <a:t>Qu’est-ce qu’un fluide?</a:t>
            </a:r>
          </a:p>
          <a:p>
            <a:pPr marL="271463" indent="-271463" eaLnBrk="1" hangingPunct="1">
              <a:spcBef>
                <a:spcPts val="800"/>
              </a:spcBef>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A" altLang="fr-FR" sz="3200">
              <a:solidFill>
                <a:srgbClr val="000000"/>
              </a:solidFill>
            </a:endParaRPr>
          </a:p>
          <a:p>
            <a:pPr marL="271463" indent="-271463" eaLnBrk="1" hangingPunct="1">
              <a:spcBef>
                <a:spcPts val="80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3200">
                <a:solidFill>
                  <a:srgbClr val="000000"/>
                </a:solidFill>
              </a:rPr>
              <a:t>Quels seraient certains exemples de fluides?</a:t>
            </a:r>
          </a:p>
          <a:p>
            <a:pPr marL="271463" indent="-271463" eaLnBrk="1" hangingPunct="1">
              <a:spcBef>
                <a:spcPts val="800"/>
              </a:spcBef>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A" altLang="fr-FR" sz="3200">
              <a:solidFill>
                <a:srgbClr val="000000"/>
              </a:solidFill>
            </a:endParaRPr>
          </a:p>
          <a:p>
            <a:pPr marL="271463" indent="-271463" eaLnBrk="1" hangingPunct="1">
              <a:spcBef>
                <a:spcPts val="80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3200">
                <a:solidFill>
                  <a:srgbClr val="000000"/>
                </a:solidFill>
              </a:rPr>
              <a:t>Quels seraient certains fluides essentiels à la vie?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7286644" cy="3970318"/>
          </a:xfrm>
          <a:prstGeom prst="rect">
            <a:avLst/>
          </a:prstGeom>
          <a:noFill/>
        </p:spPr>
        <p:txBody>
          <a:bodyPr wrap="square" rtlCol="0">
            <a:spAutoFit/>
          </a:bodyPr>
          <a:lstStyle/>
          <a:p>
            <a:pPr algn="ctr"/>
            <a:r>
              <a:rPr lang="fr-FR" sz="3600" b="1" dirty="0" smtClean="0"/>
              <a:t>Viscosité</a:t>
            </a:r>
          </a:p>
          <a:p>
            <a:r>
              <a:rPr lang="fr-FR" dirty="0" smtClean="0"/>
              <a:t>C’est une grandeur qui caractérise les frottements internes du fluide, autrement dit</a:t>
            </a:r>
          </a:p>
          <a:p>
            <a:r>
              <a:rPr lang="fr-FR" dirty="0" smtClean="0"/>
              <a:t>sa capacité à s’écouler. Elle caractérise la résistance d'un fluide à son écoulement</a:t>
            </a:r>
          </a:p>
          <a:p>
            <a:r>
              <a:rPr lang="fr-FR" dirty="0" smtClean="0"/>
              <a:t>lorsqu'il est soumis à l'application d'une force. C’est à dire, les fluides de grande</a:t>
            </a:r>
          </a:p>
          <a:p>
            <a:r>
              <a:rPr lang="fr-FR" dirty="0" smtClean="0"/>
              <a:t>viscosité résistent à l'écoulement et les fluides de faible viscosité s'écoulent</a:t>
            </a:r>
          </a:p>
          <a:p>
            <a:r>
              <a:rPr lang="fr-FR" dirty="0" smtClean="0"/>
              <a:t>facilement. Elle peut être mesurée par un viscosimètre à chute de bille, dans lequel</a:t>
            </a:r>
          </a:p>
          <a:p>
            <a:r>
              <a:rPr lang="fr-FR" dirty="0" smtClean="0"/>
              <a:t>en mesure le temps écoulé pour la chute d’une bille dans le fluide</a:t>
            </a:r>
            <a:endParaRPr lang="fr-FR" dirty="0"/>
          </a:p>
        </p:txBody>
      </p:sp>
      <p:pic>
        <p:nvPicPr>
          <p:cNvPr id="62465" name="Picture 1"/>
          <p:cNvPicPr>
            <a:picLocks noChangeAspect="1" noChangeArrowheads="1"/>
          </p:cNvPicPr>
          <p:nvPr/>
        </p:nvPicPr>
        <p:blipFill>
          <a:blip r:embed="rId2"/>
          <a:srcRect/>
          <a:stretch>
            <a:fillRect/>
          </a:stretch>
        </p:blipFill>
        <p:spPr bwMode="auto">
          <a:xfrm>
            <a:off x="1714480" y="3524250"/>
            <a:ext cx="67437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10800000" flipH="1" flipV="1">
            <a:off x="1071538" y="504419"/>
            <a:ext cx="5958905" cy="3416320"/>
          </a:xfrm>
          <a:prstGeom prst="rect">
            <a:avLst/>
          </a:prstGeom>
          <a:noFill/>
        </p:spPr>
        <p:txBody>
          <a:bodyPr wrap="square" rtlCol="0">
            <a:spAutoFit/>
          </a:bodyPr>
          <a:lstStyle/>
          <a:p>
            <a:r>
              <a:rPr lang="fr-FR" b="1" dirty="0" smtClean="0"/>
              <a:t>Viscosité dynamique</a:t>
            </a:r>
          </a:p>
          <a:p>
            <a:r>
              <a:rPr lang="fr-FR" dirty="0" smtClean="0"/>
              <a:t>La viscosité dynamique exprime la proportionnalité entre la force qu'il faut exercer</a:t>
            </a:r>
          </a:p>
          <a:p>
            <a:r>
              <a:rPr lang="fr-FR" dirty="0" smtClean="0"/>
              <a:t>sur une plaque lorsqu'elle est plongée dans un courant et la variation de vitesse</a:t>
            </a:r>
          </a:p>
          <a:p>
            <a:r>
              <a:rPr lang="fr-FR" dirty="0" smtClean="0"/>
              <a:t>des veines de fluide entre les 2 faces de la plaque. ...Elle est exprimée par un</a:t>
            </a:r>
          </a:p>
          <a:p>
            <a:r>
              <a:rPr lang="fr-FR" dirty="0" smtClean="0"/>
              <a:t>coefficient représentant la contrainte de cisaillement nécessaire pour produire un</a:t>
            </a:r>
          </a:p>
          <a:p>
            <a:r>
              <a:rPr lang="fr-FR" dirty="0" smtClean="0"/>
              <a:t>gradient de vitesse d'écoulement d'une unité dans la matière.</a:t>
            </a:r>
          </a:p>
          <a:p>
            <a:endParaRPr lang="fr-FR" dirty="0"/>
          </a:p>
        </p:txBody>
      </p:sp>
      <p:pic>
        <p:nvPicPr>
          <p:cNvPr id="61441" name="Picture 1"/>
          <p:cNvPicPr>
            <a:picLocks noChangeAspect="1" noChangeArrowheads="1"/>
          </p:cNvPicPr>
          <p:nvPr/>
        </p:nvPicPr>
        <p:blipFill>
          <a:blip r:embed="rId2"/>
          <a:srcRect/>
          <a:stretch>
            <a:fillRect/>
          </a:stretch>
        </p:blipFill>
        <p:spPr bwMode="auto">
          <a:xfrm>
            <a:off x="1500166" y="3929066"/>
            <a:ext cx="5486400"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srcRect/>
          <a:stretch>
            <a:fillRect/>
          </a:stretch>
        </p:blipFill>
        <p:spPr bwMode="auto">
          <a:xfrm>
            <a:off x="466725" y="714356"/>
            <a:ext cx="8210550" cy="4524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srcRect/>
          <a:stretch>
            <a:fillRect/>
          </a:stretch>
        </p:blipFill>
        <p:spPr bwMode="auto">
          <a:xfrm>
            <a:off x="1" y="357166"/>
            <a:ext cx="9144000"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571480"/>
            <a:ext cx="8358214" cy="5909310"/>
          </a:xfrm>
          <a:prstGeom prst="rect">
            <a:avLst/>
          </a:prstGeom>
        </p:spPr>
        <p:txBody>
          <a:bodyPr wrap="square">
            <a:spAutoFit/>
          </a:bodyPr>
          <a:lstStyle/>
          <a:p>
            <a:r>
              <a:rPr lang="fr-FR" b="1" dirty="0" smtClean="0"/>
              <a:t>Viscosité cinématique </a:t>
            </a:r>
            <a:r>
              <a:rPr lang="el-GR" dirty="0" smtClean="0"/>
              <a:t>ρ</a:t>
            </a:r>
            <a:r>
              <a:rPr lang="fr-FR" dirty="0" smtClean="0"/>
              <a:t> </a:t>
            </a:r>
            <a:r>
              <a:rPr lang="el-GR" dirty="0" smtClean="0"/>
              <a:t>μ</a:t>
            </a:r>
          </a:p>
          <a:p>
            <a:r>
              <a:rPr lang="el-GR" dirty="0" smtClean="0"/>
              <a:t>υ =</a:t>
            </a:r>
            <a:r>
              <a:rPr lang="fr-FR" dirty="0" smtClean="0"/>
              <a:t>L'unité de la viscosité cinématique est le (m2/s).</a:t>
            </a:r>
          </a:p>
          <a:p>
            <a:r>
              <a:rPr lang="fr-FR" dirty="0" smtClean="0"/>
              <a:t>Remarque 1 (unité):</a:t>
            </a:r>
          </a:p>
          <a:p>
            <a:r>
              <a:rPr lang="fr-FR" dirty="0" smtClean="0"/>
              <a:t>On utilise souvent le Stokes (St) comme unité de mesure de la viscosité</a:t>
            </a:r>
          </a:p>
          <a:p>
            <a:r>
              <a:rPr lang="fr-FR" dirty="0" smtClean="0"/>
              <a:t>cinématique.</a:t>
            </a:r>
          </a:p>
          <a:p>
            <a:r>
              <a:rPr lang="fr-FR" dirty="0" smtClean="0"/>
              <a:t>1 St= 10-4 m2/s</a:t>
            </a:r>
          </a:p>
          <a:p>
            <a:r>
              <a:rPr lang="fr-FR" dirty="0" smtClean="0"/>
              <a:t>Remarque 2 (Influence de la température) :</a:t>
            </a:r>
          </a:p>
          <a:p>
            <a:r>
              <a:rPr lang="fr-FR" dirty="0" smtClean="0"/>
              <a:t>Lorsque la température augmente, la viscosité d'un fluide décroît car sa densité</a:t>
            </a:r>
          </a:p>
          <a:p>
            <a:r>
              <a:rPr lang="fr-FR" dirty="0" smtClean="0"/>
              <a:t>diminue.</a:t>
            </a:r>
          </a:p>
          <a:p>
            <a:r>
              <a:rPr lang="fr-FR" dirty="0" smtClean="0"/>
              <a:t>Remarque 3 (différence entre viscosité dynamique et viscosité cinématique)</a:t>
            </a:r>
          </a:p>
          <a:p>
            <a:r>
              <a:rPr lang="fr-FR" dirty="0" smtClean="0"/>
              <a:t>La viscosité cinématique caractérise le temps d'écoulement d’un liquide. Par</a:t>
            </a:r>
          </a:p>
          <a:p>
            <a:r>
              <a:rPr lang="fr-FR" dirty="0" smtClean="0"/>
              <a:t>contre, la viscosité dynamique correspond à la réalité physique du comportement</a:t>
            </a:r>
          </a:p>
          <a:p>
            <a:r>
              <a:rPr lang="fr-FR" dirty="0" smtClean="0"/>
              <a:t>d’un fluide soumis à une sollicitation (effort). En d’autre terme, cette dernière</a:t>
            </a:r>
          </a:p>
          <a:p>
            <a:r>
              <a:rPr lang="fr-FR" dirty="0" smtClean="0"/>
              <a:t>exprime la « rigidité » d’un fluide à une vitesse de déformation en cisaillement (voir</a:t>
            </a:r>
          </a:p>
          <a:p>
            <a:r>
              <a:rPr lang="fr-FR" dirty="0" smtClean="0"/>
              <a:t>la relation * à la page 6).</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2357430"/>
            <a:ext cx="7215238"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rPr>
              <a:t>Chapitre II</a:t>
            </a:r>
          </a:p>
          <a:p>
            <a:pPr algn="ctr"/>
            <a:r>
              <a:rPr lang="fr-F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rPr>
              <a:t>Dynamique des fluides</a:t>
            </a:r>
            <a:endPar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357298"/>
            <a:ext cx="8429684" cy="3170099"/>
          </a:xfrm>
          <a:prstGeom prst="rect">
            <a:avLst/>
          </a:prstGeom>
          <a:noFill/>
        </p:spPr>
        <p:txBody>
          <a:bodyPr wrap="square" rtlCol="0">
            <a:spAutoFit/>
          </a:bodyPr>
          <a:lstStyle/>
          <a:p>
            <a:pPr algn="ctr"/>
            <a:r>
              <a:rPr lang="fr-FR" sz="3200" b="1" i="1" dirty="0" smtClean="0">
                <a:solidFill>
                  <a:srgbClr val="FF0000"/>
                </a:solidFill>
              </a:rPr>
              <a:t>INTRODUCTION</a:t>
            </a:r>
          </a:p>
          <a:p>
            <a:pPr algn="ctr"/>
            <a:r>
              <a:rPr lang="fr-FR" sz="2800" dirty="0" smtClean="0"/>
              <a:t>	Dans ce chapitre, nous allons étudier les fluides en mouvement. Contrairement</a:t>
            </a:r>
          </a:p>
          <a:p>
            <a:pPr algn="ctr"/>
            <a:r>
              <a:rPr lang="fr-FR" sz="2800" dirty="0" smtClean="0"/>
              <a:t>aux solides, les éléments d’un fluide en mouvement peuvent se déplacer à des</a:t>
            </a:r>
          </a:p>
          <a:p>
            <a:pPr algn="ctr"/>
            <a:r>
              <a:rPr lang="fr-FR" sz="2800" dirty="0" smtClean="0">
                <a:solidFill>
                  <a:srgbClr val="FF0000"/>
                </a:solidFill>
              </a:rPr>
              <a:t>vitesses différentes</a:t>
            </a:r>
            <a:r>
              <a:rPr lang="fr-FR" sz="2800" dirty="0" smtClean="0"/>
              <a:t>. L’écoulement des fluides est </a:t>
            </a:r>
            <a:r>
              <a:rPr lang="fr-FR" sz="2800" dirty="0" smtClean="0">
                <a:solidFill>
                  <a:srgbClr val="FF0000"/>
                </a:solidFill>
              </a:rPr>
              <a:t>un phénomène complexe</a:t>
            </a:r>
            <a:r>
              <a:rPr lang="fr-FR" sz="28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0"/>
            <a:ext cx="8215369" cy="6186309"/>
          </a:xfrm>
          <a:prstGeom prst="rect">
            <a:avLst/>
          </a:prstGeom>
          <a:noFill/>
        </p:spPr>
        <p:txBody>
          <a:bodyPr wrap="square" rtlCol="0">
            <a:spAutoFit/>
          </a:bodyPr>
          <a:lstStyle/>
          <a:p>
            <a:pPr>
              <a:lnSpc>
                <a:spcPct val="150000"/>
              </a:lnSpc>
            </a:pPr>
            <a:r>
              <a:rPr lang="fr-FR" sz="2400" dirty="0" smtClean="0"/>
              <a:t>On s’intéresse aux équations fondamentales qui régissent la dynamique des </a:t>
            </a:r>
            <a:r>
              <a:rPr lang="fr-FR" sz="2400" dirty="0" smtClean="0">
                <a:solidFill>
                  <a:srgbClr val="FF0000"/>
                </a:solidFill>
              </a:rPr>
              <a:t>fluides incompressibles </a:t>
            </a:r>
            <a:r>
              <a:rPr lang="fr-FR" sz="2400" dirty="0" smtClean="0"/>
              <a:t>parfaits, en particulier :</a:t>
            </a:r>
          </a:p>
          <a:p>
            <a:pPr>
              <a:lnSpc>
                <a:spcPct val="150000"/>
              </a:lnSpc>
            </a:pPr>
            <a:r>
              <a:rPr lang="fr-FR" sz="2400" dirty="0" smtClean="0">
                <a:solidFill>
                  <a:srgbClr val="FF0000"/>
                </a:solidFill>
              </a:rPr>
              <a:t>- l’équation de continuité </a:t>
            </a:r>
            <a:r>
              <a:rPr lang="fr-FR" sz="2400" dirty="0" smtClean="0"/>
              <a:t>(conservation de la masse),</a:t>
            </a:r>
          </a:p>
          <a:p>
            <a:pPr>
              <a:lnSpc>
                <a:spcPct val="150000"/>
              </a:lnSpc>
            </a:pPr>
            <a:r>
              <a:rPr lang="fr-FR" sz="2400" dirty="0" smtClean="0"/>
              <a:t>- </a:t>
            </a:r>
            <a:r>
              <a:rPr lang="fr-FR" sz="2400" dirty="0" smtClean="0">
                <a:solidFill>
                  <a:srgbClr val="FF0000"/>
                </a:solidFill>
              </a:rPr>
              <a:t>le théorème de Bernoulli </a:t>
            </a:r>
            <a:r>
              <a:rPr lang="fr-FR" sz="2400" dirty="0" smtClean="0"/>
              <a:t>(conservation de l’énergie) et,</a:t>
            </a:r>
          </a:p>
          <a:p>
            <a:pPr>
              <a:lnSpc>
                <a:spcPct val="150000"/>
              </a:lnSpc>
            </a:pPr>
            <a:r>
              <a:rPr lang="fr-FR" sz="2400" dirty="0" smtClean="0"/>
              <a:t>- </a:t>
            </a:r>
            <a:r>
              <a:rPr lang="fr-FR" sz="2400" dirty="0" smtClean="0">
                <a:solidFill>
                  <a:srgbClr val="FF0000"/>
                </a:solidFill>
              </a:rPr>
              <a:t>le théorème d’Euler </a:t>
            </a:r>
            <a:r>
              <a:rPr lang="fr-FR" sz="2400" dirty="0" smtClean="0"/>
              <a:t>(conservation de la quantité de mouvement) à partir duquel</a:t>
            </a:r>
          </a:p>
          <a:p>
            <a:pPr>
              <a:lnSpc>
                <a:spcPct val="150000"/>
              </a:lnSpc>
            </a:pPr>
            <a:r>
              <a:rPr lang="fr-FR" sz="2400" dirty="0" smtClean="0"/>
              <a:t>on établit les équations donnant la force dynamique exercée par les fluides en mouvement (exemple les jets d’eau)</a:t>
            </a:r>
            <a:endParaRPr lang="fr-F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416175" y="260350"/>
            <a:ext cx="3271838" cy="457200"/>
          </a:xfrm>
          <a:prstGeom prst="rect">
            <a:avLst/>
          </a:prstGeom>
          <a:noFill/>
          <a:ln w="9525">
            <a:noFill/>
            <a:miter lim="800000"/>
            <a:headEnd/>
            <a:tailEnd/>
          </a:ln>
          <a:effectLst/>
        </p:spPr>
        <p:txBody>
          <a:bodyPr wrap="none">
            <a:spAutoFit/>
          </a:bodyPr>
          <a:lstStyle/>
          <a:p>
            <a:pPr algn="ctr"/>
            <a:r>
              <a:rPr lang="fr-FR">
                <a:latin typeface="Algerian" pitchFamily="82" charset="0"/>
              </a:rPr>
              <a:t>Dynamique des fluides</a:t>
            </a:r>
            <a:endParaRPr lang="fr-FR"/>
          </a:p>
        </p:txBody>
      </p:sp>
      <p:sp>
        <p:nvSpPr>
          <p:cNvPr id="57348" name="Text Box 4"/>
          <p:cNvSpPr txBox="1">
            <a:spLocks noChangeArrowheads="1"/>
          </p:cNvSpPr>
          <p:nvPr/>
        </p:nvSpPr>
        <p:spPr bwMode="auto">
          <a:xfrm>
            <a:off x="539750" y="1196975"/>
            <a:ext cx="7848600" cy="1200329"/>
          </a:xfrm>
          <a:prstGeom prst="rect">
            <a:avLst/>
          </a:prstGeom>
          <a:noFill/>
          <a:ln w="9525">
            <a:noFill/>
            <a:miter lim="800000"/>
            <a:headEnd/>
            <a:tailEnd/>
          </a:ln>
          <a:effectLst/>
        </p:spPr>
        <p:txBody>
          <a:bodyPr>
            <a:spAutoFit/>
          </a:bodyPr>
          <a:lstStyle/>
          <a:p>
            <a:r>
              <a:rPr lang="fr-FR" sz="2400" dirty="0">
                <a:cs typeface="Times New Roman" pitchFamily="18" charset="0"/>
              </a:rPr>
              <a:t>Les lignes de courant sont  les trajectoires suivies par  les molécules d'un  fluide en mouvement </a:t>
            </a:r>
            <a:r>
              <a:rPr lang="fr-FR" sz="2400" i="1" dirty="0">
                <a:cs typeface="Times New Roman" pitchFamily="18" charset="0"/>
              </a:rPr>
              <a:t>(voir figure ).</a:t>
            </a:r>
            <a:endParaRPr lang="fr-FR" sz="2400" dirty="0"/>
          </a:p>
        </p:txBody>
      </p:sp>
      <p:pic>
        <p:nvPicPr>
          <p:cNvPr id="57349" name="Picture 5"/>
          <p:cNvPicPr>
            <a:picLocks noChangeAspect="1" noChangeArrowheads="1"/>
          </p:cNvPicPr>
          <p:nvPr/>
        </p:nvPicPr>
        <p:blipFill>
          <a:blip r:embed="rId3"/>
          <a:srcRect/>
          <a:stretch>
            <a:fillRect/>
          </a:stretch>
        </p:blipFill>
        <p:spPr bwMode="auto">
          <a:xfrm>
            <a:off x="1547813" y="2349500"/>
            <a:ext cx="5672137" cy="3457575"/>
          </a:xfrm>
          <a:prstGeom prst="rect">
            <a:avLst/>
          </a:prstGeom>
          <a:noFill/>
          <a:ln w="9525">
            <a:noFill/>
            <a:miter lim="800000"/>
            <a:headEnd/>
            <a:tailEnd/>
          </a:ln>
          <a:effectLst/>
        </p:spPr>
      </p:pic>
      <p:sp>
        <p:nvSpPr>
          <p:cNvPr id="8" name="Rectangle 7"/>
          <p:cNvSpPr/>
          <p:nvPr/>
        </p:nvSpPr>
        <p:spPr>
          <a:xfrm>
            <a:off x="785786" y="500042"/>
            <a:ext cx="4503157" cy="923330"/>
          </a:xfrm>
          <a:prstGeom prst="rect">
            <a:avLst/>
          </a:prstGeom>
          <a:noFill/>
        </p:spPr>
        <p:txBody>
          <a:bodyPr wrap="none" lIns="91440" tIns="45720" rIns="91440" bIns="45720">
            <a:spAutoFit/>
            <a:scene3d>
              <a:camera prst="perspectiveFront"/>
              <a:lightRig rig="threePt" dir="t"/>
            </a:scene3d>
          </a:bodyPr>
          <a:lstStyle/>
          <a:p>
            <a:pPr algn="ctr"/>
            <a:r>
              <a:rPr lang="fr-FR" sz="5400" b="1" cap="none" spc="100" dirty="0">
                <a:ln w="18000">
                  <a:solidFill>
                    <a:schemeClr val="accent1">
                      <a:satMod val="200000"/>
                      <a:tint val="72000"/>
                    </a:schemeClr>
                  </a:solidFill>
                  <a:prstDash val="solid"/>
                </a:ln>
                <a:solidFill>
                  <a:schemeClr val="accent4">
                    <a:lumMod val="75000"/>
                  </a:schemeClr>
                </a:solidFill>
                <a:effectLst>
                  <a:outerShdw blurRad="25000" dist="20000" dir="16020000" algn="tl">
                    <a:schemeClr val="accent1">
                      <a:satMod val="200000"/>
                      <a:shade val="1000"/>
                      <a:alpha val="60000"/>
                    </a:schemeClr>
                  </a:outerShdw>
                </a:effectLst>
                <a:latin typeface="CommercialScriptTwo" pitchFamily="2" charset="0"/>
              </a:rPr>
              <a:t>1. </a:t>
            </a:r>
            <a:r>
              <a:rPr lang="fr-FR" sz="5400" b="1" u="sng" cap="none" spc="100" dirty="0">
                <a:ln w="18000">
                  <a:solidFill>
                    <a:schemeClr val="accent1">
                      <a:satMod val="200000"/>
                      <a:tint val="72000"/>
                    </a:schemeClr>
                  </a:solidFill>
                  <a:prstDash val="solid"/>
                </a:ln>
                <a:solidFill>
                  <a:schemeClr val="accent4">
                    <a:lumMod val="75000"/>
                  </a:schemeClr>
                </a:solidFill>
                <a:effectLst>
                  <a:outerShdw blurRad="25000" dist="20000" dir="16020000" algn="tl">
                    <a:schemeClr val="accent1">
                      <a:satMod val="200000"/>
                      <a:shade val="1000"/>
                      <a:alpha val="60000"/>
                    </a:schemeClr>
                  </a:outerShdw>
                </a:effectLst>
                <a:latin typeface="CommercialScriptTwo" pitchFamily="2" charset="0"/>
              </a:rPr>
              <a:t>Lignes de courant</a:t>
            </a:r>
            <a:endParaRPr lang="fr-FR" sz="5400" b="1" cap="none" spc="100" dirty="0">
              <a:ln w="18000">
                <a:solidFill>
                  <a:schemeClr val="accent1">
                    <a:satMod val="200000"/>
                    <a:tint val="72000"/>
                  </a:schemeClr>
                </a:solidFill>
                <a:prstDash val="solid"/>
              </a:ln>
              <a:solidFill>
                <a:schemeClr val="accent4">
                  <a:lumMod val="750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488" y="1285860"/>
            <a:ext cx="2417650" cy="646331"/>
          </a:xfrm>
          <a:prstGeom prst="rect">
            <a:avLst/>
          </a:prstGeom>
          <a:noFill/>
        </p:spPr>
        <p:txBody>
          <a:bodyPr wrap="none" rtlCol="0">
            <a:spAutoFit/>
          </a:bodyPr>
          <a:lstStyle/>
          <a:p>
            <a:r>
              <a:rPr lang="fr-FR" dirty="0" smtClean="0"/>
              <a:t>Type D’écoulement:</a:t>
            </a:r>
          </a:p>
          <a:p>
            <a:endParaRPr lang="fr-FR" dirty="0"/>
          </a:p>
        </p:txBody>
      </p:sp>
      <p:pic>
        <p:nvPicPr>
          <p:cNvPr id="66561" name="Picture 1"/>
          <p:cNvPicPr>
            <a:picLocks noChangeAspect="1" noChangeArrowheads="1"/>
          </p:cNvPicPr>
          <p:nvPr/>
        </p:nvPicPr>
        <p:blipFill>
          <a:blip r:embed="rId2"/>
          <a:srcRect/>
          <a:stretch>
            <a:fillRect/>
          </a:stretch>
        </p:blipFill>
        <p:spPr bwMode="auto">
          <a:xfrm>
            <a:off x="1714500" y="1562100"/>
            <a:ext cx="5715000" cy="3733800"/>
          </a:xfrm>
          <a:prstGeom prst="rect">
            <a:avLst/>
          </a:prstGeom>
          <a:noFill/>
          <a:ln w="9525">
            <a:noFill/>
            <a:miter lim="800000"/>
            <a:headEnd/>
            <a:tailEnd/>
          </a:ln>
          <a:effectLst/>
        </p:spPr>
      </p:pic>
      <p:sp>
        <p:nvSpPr>
          <p:cNvPr id="4" name="ZoneTexte 3"/>
          <p:cNvSpPr txBox="1"/>
          <p:nvPr/>
        </p:nvSpPr>
        <p:spPr>
          <a:xfrm>
            <a:off x="857224" y="5643578"/>
            <a:ext cx="7000924"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Figure II.2 : lignes de courant visualisées autour d’un oiseau</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a:grpSpLocks/>
          </p:cNvGrpSpPr>
          <p:nvPr/>
        </p:nvGrpSpPr>
        <p:grpSpPr bwMode="auto">
          <a:xfrm>
            <a:off x="847195" y="2697096"/>
            <a:ext cx="1824727" cy="2346993"/>
            <a:chOff x="1488" y="2400"/>
            <a:chExt cx="1344" cy="1629"/>
          </a:xfrm>
        </p:grpSpPr>
        <p:pic>
          <p:nvPicPr>
            <p:cNvPr id="9232" name="Picture 4" descr="lait.jpg                                                       0004F82BMacintosh HD                   BF043092:"/>
            <p:cNvPicPr>
              <a:picLocks noChangeAspect="1" noChangeArrowheads="1"/>
            </p:cNvPicPr>
            <p:nvPr/>
          </p:nvPicPr>
          <p:blipFill>
            <a:blip r:embed="rId2"/>
            <a:srcRect/>
            <a:stretch>
              <a:fillRect/>
            </a:stretch>
          </p:blipFill>
          <p:spPr bwMode="auto">
            <a:xfrm>
              <a:off x="1488" y="2400"/>
              <a:ext cx="1344" cy="1308"/>
            </a:xfrm>
            <a:prstGeom prst="rect">
              <a:avLst/>
            </a:prstGeom>
            <a:noFill/>
            <a:ln w="9525">
              <a:noFill/>
              <a:miter lim="800000"/>
              <a:headEnd/>
              <a:tailEnd/>
            </a:ln>
          </p:spPr>
        </p:pic>
        <p:sp>
          <p:nvSpPr>
            <p:cNvPr id="25612" name="Text Box 12"/>
            <p:cNvSpPr txBox="1">
              <a:spLocks noChangeArrowheads="1"/>
            </p:cNvSpPr>
            <p:nvPr/>
          </p:nvSpPr>
          <p:spPr bwMode="auto">
            <a:xfrm>
              <a:off x="1920" y="3741"/>
              <a:ext cx="455"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latin typeface="Chalkboard" charset="0"/>
                  <a:ea typeface="ＭＳ Ｐゴシック" charset="0"/>
                </a:rPr>
                <a:t>Lait</a:t>
              </a:r>
              <a:endParaRPr lang="fr-FR" sz="2100" dirty="0">
                <a:latin typeface="Times New Roman" charset="0"/>
                <a:ea typeface="ＭＳ Ｐゴシック" charset="0"/>
              </a:endParaRPr>
            </a:p>
          </p:txBody>
        </p:sp>
      </p:grpSp>
      <p:grpSp>
        <p:nvGrpSpPr>
          <p:cNvPr id="4" name="Group 42"/>
          <p:cNvGrpSpPr>
            <a:grpSpLocks/>
          </p:cNvGrpSpPr>
          <p:nvPr/>
        </p:nvGrpSpPr>
        <p:grpSpPr bwMode="auto">
          <a:xfrm>
            <a:off x="3584285" y="2074689"/>
            <a:ext cx="1879035" cy="3025588"/>
            <a:chOff x="2640" y="1440"/>
            <a:chExt cx="1384" cy="2100"/>
          </a:xfrm>
        </p:grpSpPr>
        <p:pic>
          <p:nvPicPr>
            <p:cNvPr id="9230" name="Picture 14" descr="liquideabulles1.jpg                                            0004F82BMacintosh HD                   BF043092:"/>
            <p:cNvPicPr>
              <a:picLocks noChangeAspect="1" noChangeArrowheads="1"/>
            </p:cNvPicPr>
            <p:nvPr/>
          </p:nvPicPr>
          <p:blipFill>
            <a:blip r:embed="rId3"/>
            <a:srcRect/>
            <a:stretch>
              <a:fillRect/>
            </a:stretch>
          </p:blipFill>
          <p:spPr bwMode="auto">
            <a:xfrm>
              <a:off x="2757" y="1440"/>
              <a:ext cx="1235" cy="1824"/>
            </a:xfrm>
            <a:prstGeom prst="rect">
              <a:avLst/>
            </a:prstGeom>
            <a:noFill/>
            <a:ln w="9525">
              <a:noFill/>
              <a:miter lim="800000"/>
              <a:headEnd/>
              <a:tailEnd/>
            </a:ln>
          </p:spPr>
        </p:pic>
        <p:sp>
          <p:nvSpPr>
            <p:cNvPr id="25618" name="Text Box 18"/>
            <p:cNvSpPr txBox="1">
              <a:spLocks noChangeArrowheads="1"/>
            </p:cNvSpPr>
            <p:nvPr/>
          </p:nvSpPr>
          <p:spPr bwMode="auto">
            <a:xfrm>
              <a:off x="2640" y="3252"/>
              <a:ext cx="1384"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a:t>Liquide à bulles</a:t>
              </a:r>
            </a:p>
          </p:txBody>
        </p:sp>
      </p:grpSp>
      <p:grpSp>
        <p:nvGrpSpPr>
          <p:cNvPr id="5" name="Group 45"/>
          <p:cNvGrpSpPr>
            <a:grpSpLocks/>
          </p:cNvGrpSpPr>
          <p:nvPr/>
        </p:nvGrpSpPr>
        <p:grpSpPr bwMode="auto">
          <a:xfrm>
            <a:off x="6302368" y="2766252"/>
            <a:ext cx="1778566" cy="2213002"/>
            <a:chOff x="4642" y="1920"/>
            <a:chExt cx="1310" cy="1536"/>
          </a:xfrm>
        </p:grpSpPr>
        <p:pic>
          <p:nvPicPr>
            <p:cNvPr id="9228" name="Picture 36" descr="sang.gif                                                       00350827Macintosh HD                   C3E3631A:"/>
            <p:cNvPicPr>
              <a:picLocks noChangeAspect="1" noChangeArrowheads="1"/>
            </p:cNvPicPr>
            <p:nvPr/>
          </p:nvPicPr>
          <p:blipFill>
            <a:blip r:embed="rId4"/>
            <a:srcRect/>
            <a:stretch>
              <a:fillRect/>
            </a:stretch>
          </p:blipFill>
          <p:spPr bwMode="auto">
            <a:xfrm>
              <a:off x="4642" y="1920"/>
              <a:ext cx="1310" cy="1259"/>
            </a:xfrm>
            <a:prstGeom prst="rect">
              <a:avLst/>
            </a:prstGeom>
            <a:noFill/>
            <a:ln w="9525">
              <a:noFill/>
              <a:miter lim="800000"/>
              <a:headEnd/>
              <a:tailEnd/>
            </a:ln>
          </p:spPr>
        </p:pic>
        <p:sp>
          <p:nvSpPr>
            <p:cNvPr id="25637" name="Text Box 37"/>
            <p:cNvSpPr txBox="1">
              <a:spLocks noChangeArrowheads="1"/>
            </p:cNvSpPr>
            <p:nvPr/>
          </p:nvSpPr>
          <p:spPr bwMode="auto">
            <a:xfrm>
              <a:off x="5016" y="3168"/>
              <a:ext cx="5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latin typeface="Chalkboard" charset="0"/>
                  <a:ea typeface="ＭＳ Ｐゴシック" charset="0"/>
                </a:rPr>
                <a:t>Sang</a:t>
              </a:r>
            </a:p>
          </p:txBody>
        </p:sp>
      </p:grpSp>
      <p:sp>
        <p:nvSpPr>
          <p:cNvPr id="25647" name="Rectangle 47"/>
          <p:cNvSpPr>
            <a:spLocks noGrp="1" noChangeArrowheads="1"/>
          </p:cNvSpPr>
          <p:nvPr>
            <p:ph type="title"/>
          </p:nvPr>
        </p:nvSpPr>
        <p:spPr/>
        <p:txBody>
          <a:bodyPr/>
          <a:lstStyle/>
          <a:p>
            <a:pPr eaLnBrk="1">
              <a:buFont typeface="StarSymbol" charset="0"/>
              <a:buNone/>
              <a:defRPr/>
            </a:pPr>
            <a:r>
              <a:rPr lang="fr-FR" smtClean="0">
                <a:ea typeface="+mj-ea"/>
              </a:rPr>
              <a:t>Quelques fluides complexes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571480"/>
            <a:ext cx="7929618" cy="5293757"/>
          </a:xfrm>
          <a:prstGeom prst="rect">
            <a:avLst/>
          </a:prstGeom>
          <a:noFill/>
        </p:spPr>
        <p:txBody>
          <a:bodyPr wrap="square" rtlCol="0">
            <a:spAutoFit/>
          </a:bodyPr>
          <a:lstStyle/>
          <a:p>
            <a:r>
              <a:rPr lang="fr-FR" sz="3200" dirty="0" smtClean="0">
                <a:latin typeface="Arial" pitchFamily="34" charset="0"/>
                <a:cs typeface="Arial" pitchFamily="34" charset="0"/>
              </a:rPr>
              <a:t>Type d’écoulement :</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»Ecoulement permanent : </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 Ecoulement non permanent </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 Ecoulement uniforme :</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 Ecoulement non uniforme :  </a:t>
            </a:r>
          </a:p>
          <a:p>
            <a:r>
              <a:rPr lang="fr-FR" sz="3200" dirty="0" smtClean="0">
                <a:latin typeface="Arial" pitchFamily="34" charset="0"/>
                <a:cs typeface="Arial" pitchFamily="34" charset="0"/>
              </a:rPr>
              <a:t>S : c’est la section.</a:t>
            </a:r>
          </a:p>
          <a:p>
            <a:endParaRPr lang="fr-FR"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45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8" y="1428736"/>
            <a:ext cx="1214446" cy="919165"/>
          </a:xfrm>
          <a:prstGeom prst="rect">
            <a:avLst/>
          </a:prstGeom>
          <a:noFill/>
        </p:spPr>
      </p:pic>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45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43702" y="2357430"/>
            <a:ext cx="1285884" cy="1000132"/>
          </a:xfrm>
          <a:prstGeom prst="rect">
            <a:avLst/>
          </a:prstGeom>
          <a:noFill/>
        </p:spPr>
      </p:pic>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451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86380" y="3286124"/>
            <a:ext cx="1276354" cy="1000132"/>
          </a:xfrm>
          <a:prstGeom prst="rect">
            <a:avLst/>
          </a:prstGeom>
          <a:noFill/>
        </p:spPr>
      </p:pic>
      <p:sp>
        <p:nvSpPr>
          <p:cNvPr id="645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451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43636" y="4429132"/>
            <a:ext cx="1214446" cy="92869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381000"/>
            <a:ext cx="3962400" cy="707886"/>
          </a:xfrm>
          <a:prstGeom prst="rect">
            <a:avLst/>
          </a:prstGeom>
          <a:noFill/>
          <a:ln w="9525">
            <a:noFill/>
            <a:miter lim="800000"/>
            <a:headEnd/>
            <a:tailEnd/>
          </a:ln>
          <a:effectLst/>
        </p:spPr>
        <p:txBody>
          <a:bodyPr>
            <a:spAutoFit/>
          </a:bodyPr>
          <a:lstStyle/>
          <a:p>
            <a:pPr algn="ctr"/>
            <a:r>
              <a:rPr lang="fr-FR" sz="4000" b="1" dirty="0">
                <a:latin typeface="CommercialScriptTwo" pitchFamily="2" charset="0"/>
              </a:rPr>
              <a:t>2. </a:t>
            </a:r>
            <a:r>
              <a:rPr lang="fr-FR" sz="4000" b="1" u="sng" dirty="0">
                <a:latin typeface="CommercialScriptTwo" pitchFamily="2" charset="0"/>
              </a:rPr>
              <a:t>Écoulement permanent</a:t>
            </a:r>
          </a:p>
        </p:txBody>
      </p:sp>
      <p:sp>
        <p:nvSpPr>
          <p:cNvPr id="58371" name="Text Box 3"/>
          <p:cNvSpPr txBox="1">
            <a:spLocks noChangeArrowheads="1"/>
          </p:cNvSpPr>
          <p:nvPr/>
        </p:nvSpPr>
        <p:spPr bwMode="auto">
          <a:xfrm>
            <a:off x="428596" y="1500174"/>
            <a:ext cx="8153400" cy="2677656"/>
          </a:xfrm>
          <a:prstGeom prst="rect">
            <a:avLst/>
          </a:prstGeom>
          <a:noFill/>
          <a:ln w="9525">
            <a:noFill/>
            <a:miter lim="800000"/>
            <a:headEnd/>
            <a:tailEnd/>
          </a:ln>
          <a:effectLst/>
        </p:spPr>
        <p:txBody>
          <a:bodyPr>
            <a:spAutoFit/>
          </a:bodyPr>
          <a:lstStyle/>
          <a:p>
            <a:r>
              <a:rPr lang="fr-FR" sz="2400" dirty="0">
                <a:latin typeface="Symbol" pitchFamily="18" charset="2"/>
                <a:cs typeface="Times New Roman" pitchFamily="18" charset="0"/>
              </a:rPr>
              <a:t>·</a:t>
            </a:r>
            <a:r>
              <a:rPr lang="fr-FR" sz="2400" dirty="0">
                <a:cs typeface="Times New Roman" pitchFamily="18" charset="0"/>
              </a:rPr>
              <a:t>        Un écoulement est dit permanent lorsque les lignes de </a:t>
            </a:r>
          </a:p>
          <a:p>
            <a:pPr lvl="2"/>
            <a:r>
              <a:rPr lang="fr-FR" sz="2400" dirty="0">
                <a:cs typeface="Times New Roman" pitchFamily="18" charset="0"/>
              </a:rPr>
              <a:t>courant ne varient pas au cours du temps.</a:t>
            </a:r>
          </a:p>
          <a:p>
            <a:r>
              <a:rPr lang="fr-FR" sz="2400" dirty="0">
                <a:latin typeface="Symbol" pitchFamily="18" charset="2"/>
                <a:cs typeface="Times New Roman" pitchFamily="18" charset="0"/>
              </a:rPr>
              <a:t>·</a:t>
            </a:r>
            <a:r>
              <a:rPr lang="fr-FR" sz="2400" dirty="0">
                <a:cs typeface="Times New Roman" pitchFamily="18" charset="0"/>
              </a:rPr>
              <a:t>        En un point du fluide, toutes les molécules passent avec</a:t>
            </a:r>
          </a:p>
          <a:p>
            <a:pPr lvl="1"/>
            <a:r>
              <a:rPr lang="fr-FR" sz="2400" dirty="0">
                <a:cs typeface="Times New Roman" pitchFamily="18" charset="0"/>
              </a:rPr>
              <a:t> la même vitesse (les vitesses sont indépendantes du temps).</a:t>
            </a:r>
            <a:endParaRPr lang="fr-FR" sz="2400" dirty="0"/>
          </a:p>
        </p:txBody>
      </p:sp>
      <p:sp>
        <p:nvSpPr>
          <p:cNvPr id="58372" name="Text Box 4"/>
          <p:cNvSpPr txBox="1">
            <a:spLocks noChangeArrowheads="1"/>
          </p:cNvSpPr>
          <p:nvPr/>
        </p:nvSpPr>
        <p:spPr bwMode="auto">
          <a:xfrm>
            <a:off x="428596" y="4572008"/>
            <a:ext cx="7924800" cy="1569660"/>
          </a:xfrm>
          <a:prstGeom prst="rect">
            <a:avLst/>
          </a:prstGeom>
          <a:noFill/>
          <a:ln w="9525">
            <a:noFill/>
            <a:miter lim="800000"/>
            <a:headEnd/>
            <a:tailEnd/>
          </a:ln>
          <a:effectLst/>
        </p:spPr>
        <p:txBody>
          <a:bodyPr>
            <a:spAutoFit/>
          </a:bodyPr>
          <a:lstStyle/>
          <a:p>
            <a:pPr lvl="1"/>
            <a:r>
              <a:rPr lang="fr-FR" sz="2400" dirty="0">
                <a:latin typeface="Symbol" pitchFamily="18" charset="2"/>
                <a:cs typeface="Times New Roman" pitchFamily="18" charset="0"/>
              </a:rPr>
              <a:t>·</a:t>
            </a:r>
            <a:r>
              <a:rPr lang="fr-FR" sz="2400" dirty="0">
                <a:cs typeface="Times New Roman" pitchFamily="18" charset="0"/>
              </a:rPr>
              <a:t>        Dans un écoulement parfait, on considère que toutes </a:t>
            </a:r>
          </a:p>
          <a:p>
            <a:pPr lvl="2"/>
            <a:r>
              <a:rPr lang="fr-FR" sz="2400" dirty="0">
                <a:cs typeface="Times New Roman" pitchFamily="18" charset="0"/>
              </a:rPr>
              <a:t>les molécules traversant une même section ont la même vitesse.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0" y="0"/>
            <a:ext cx="8786380" cy="584775"/>
          </a:xfrm>
          <a:prstGeom prst="rect">
            <a:avLst/>
          </a:prstGeom>
          <a:noFill/>
          <a:ln w="9525">
            <a:noFill/>
            <a:miter lim="800000"/>
            <a:headEnd/>
            <a:tailEnd/>
          </a:ln>
          <a:effectLst/>
        </p:spPr>
        <p:txBody>
          <a:bodyPr wrap="none">
            <a:spAutoFit/>
          </a:bodyPr>
          <a:lstStyle/>
          <a:p>
            <a:pPr marL="342900" indent="-342900"/>
            <a:r>
              <a:rPr lang="fr-FR" sz="3200" b="1" dirty="0" smtClean="0">
                <a:solidFill>
                  <a:srgbClr val="FF0000"/>
                </a:solidFill>
                <a:latin typeface="Arial" pitchFamily="34" charset="0"/>
                <a:cs typeface="Arial" pitchFamily="34" charset="0"/>
              </a:rPr>
              <a:t>III. </a:t>
            </a:r>
            <a:r>
              <a:rPr lang="fr-FR" sz="2800" b="1" u="sng" dirty="0">
                <a:solidFill>
                  <a:srgbClr val="FF0000"/>
                </a:solidFill>
                <a:latin typeface="Arial" pitchFamily="34" charset="0"/>
                <a:cs typeface="Arial" pitchFamily="34" charset="0"/>
              </a:rPr>
              <a:t>Débit massique et débit volumique d'un liquide</a:t>
            </a:r>
          </a:p>
        </p:txBody>
      </p:sp>
      <p:sp>
        <p:nvSpPr>
          <p:cNvPr id="59397" name="Text Box 5"/>
          <p:cNvSpPr txBox="1">
            <a:spLocks noChangeArrowheads="1"/>
          </p:cNvSpPr>
          <p:nvPr/>
        </p:nvSpPr>
        <p:spPr bwMode="auto">
          <a:xfrm>
            <a:off x="857224" y="714356"/>
            <a:ext cx="3425938" cy="523220"/>
          </a:xfrm>
          <a:prstGeom prst="rect">
            <a:avLst/>
          </a:prstGeom>
          <a:noFill/>
          <a:ln w="9525">
            <a:noFill/>
            <a:miter lim="800000"/>
            <a:headEnd/>
            <a:tailEnd/>
          </a:ln>
          <a:effectLst/>
        </p:spPr>
        <p:txBody>
          <a:bodyPr wrap="none">
            <a:spAutoFit/>
          </a:bodyPr>
          <a:lstStyle/>
          <a:p>
            <a:pPr algn="ctr"/>
            <a:r>
              <a:rPr lang="fr-FR" sz="2800" dirty="0">
                <a:solidFill>
                  <a:schemeClr val="tx2"/>
                </a:solidFill>
                <a:effectLst>
                  <a:outerShdw blurRad="38100" dist="38100" dir="2700000" algn="tl">
                    <a:srgbClr val="000000"/>
                  </a:outerShdw>
                </a:effectLst>
              </a:rPr>
              <a:t>a. </a:t>
            </a:r>
            <a:r>
              <a:rPr lang="fr-FR" sz="2800" u="sng" dirty="0">
                <a:solidFill>
                  <a:schemeClr val="tx2"/>
                </a:solidFill>
                <a:effectLst>
                  <a:outerShdw blurRad="38100" dist="38100" dir="2700000" algn="tl">
                    <a:srgbClr val="000000"/>
                  </a:outerShdw>
                </a:effectLst>
              </a:rPr>
              <a:t>Débit massique</a:t>
            </a:r>
            <a:r>
              <a:rPr lang="fr-FR" sz="2800" dirty="0">
                <a:solidFill>
                  <a:schemeClr val="tx2"/>
                </a:solidFill>
                <a:effectLst>
                  <a:outerShdw blurRad="38100" dist="38100" dir="2700000" algn="tl">
                    <a:srgbClr val="000000"/>
                  </a:outerShdw>
                </a:effectLst>
              </a:rPr>
              <a:t> </a:t>
            </a:r>
          </a:p>
        </p:txBody>
      </p:sp>
      <p:sp>
        <p:nvSpPr>
          <p:cNvPr id="59398" name="Text Box 6"/>
          <p:cNvSpPr txBox="1">
            <a:spLocks noChangeArrowheads="1"/>
          </p:cNvSpPr>
          <p:nvPr/>
        </p:nvSpPr>
        <p:spPr bwMode="auto">
          <a:xfrm>
            <a:off x="714348" y="1285860"/>
            <a:ext cx="7906332" cy="707886"/>
          </a:xfrm>
          <a:prstGeom prst="rect">
            <a:avLst/>
          </a:prstGeom>
          <a:noFill/>
          <a:ln w="9525">
            <a:noFill/>
            <a:miter lim="800000"/>
            <a:headEnd/>
            <a:tailEnd/>
          </a:ln>
          <a:effectLst/>
        </p:spPr>
        <p:txBody>
          <a:bodyPr wrap="none">
            <a:spAutoFit/>
          </a:bodyPr>
          <a:lstStyle/>
          <a:p>
            <a:r>
              <a:rPr lang="fr-FR" sz="2000" dirty="0"/>
              <a:t>Le débit massique </a:t>
            </a:r>
            <a:r>
              <a:rPr lang="fr-FR" sz="2000" i="1" dirty="0" err="1"/>
              <a:t>Qm</a:t>
            </a:r>
            <a:r>
              <a:rPr lang="fr-FR" sz="2000" i="1" dirty="0"/>
              <a:t> </a:t>
            </a:r>
            <a:r>
              <a:rPr lang="fr-FR" sz="2000" dirty="0"/>
              <a:t>est le rapport de la masse </a:t>
            </a:r>
            <a:r>
              <a:rPr lang="fr-FR" sz="2000" b="1" i="1" dirty="0"/>
              <a:t>m</a:t>
            </a:r>
            <a:r>
              <a:rPr lang="fr-FR" sz="2000" dirty="0"/>
              <a:t> de liquide</a:t>
            </a:r>
          </a:p>
          <a:p>
            <a:r>
              <a:rPr lang="fr-FR" sz="2000" dirty="0"/>
              <a:t> s'écoulant pendant le temps t</a:t>
            </a:r>
          </a:p>
        </p:txBody>
      </p:sp>
      <p:graphicFrame>
        <p:nvGraphicFramePr>
          <p:cNvPr id="59401" name="Object 9"/>
          <p:cNvGraphicFramePr>
            <a:graphicFrameLocks noChangeAspect="1"/>
          </p:cNvGraphicFramePr>
          <p:nvPr/>
        </p:nvGraphicFramePr>
        <p:xfrm>
          <a:off x="1000100" y="2000240"/>
          <a:ext cx="6624637" cy="1368425"/>
        </p:xfrm>
        <a:graphic>
          <a:graphicData uri="http://schemas.openxmlformats.org/presentationml/2006/ole">
            <mc:AlternateContent xmlns:mc="http://schemas.openxmlformats.org/markup-compatibility/2006">
              <mc:Choice xmlns:v="urn:schemas-microsoft-com:vml" Requires="v">
                <p:oleObj spid="_x0000_s52229" name="Equation" r:id="rId4" imgW="927000" imgH="393480" progId="">
                  <p:embed/>
                </p:oleObj>
              </mc:Choice>
              <mc:Fallback>
                <p:oleObj name="Equation" r:id="rId4" imgW="927000" imgH="393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2000240"/>
                        <a:ext cx="6624637" cy="1368425"/>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03" name="Text Box 11"/>
          <p:cNvSpPr txBox="1">
            <a:spLocks noChangeArrowheads="1"/>
          </p:cNvSpPr>
          <p:nvPr/>
        </p:nvSpPr>
        <p:spPr bwMode="auto">
          <a:xfrm>
            <a:off x="1428728" y="3357562"/>
            <a:ext cx="7286676" cy="1200329"/>
          </a:xfrm>
          <a:prstGeom prst="rect">
            <a:avLst/>
          </a:prstGeom>
          <a:noFill/>
          <a:ln w="9525">
            <a:noFill/>
            <a:miter lim="800000"/>
            <a:headEnd/>
            <a:tailEnd/>
          </a:ln>
          <a:effectLst/>
        </p:spPr>
        <p:txBody>
          <a:bodyPr wrap="square">
            <a:spAutoFit/>
          </a:bodyPr>
          <a:lstStyle/>
          <a:p>
            <a:r>
              <a:rPr lang="nl-NL" sz="2400" b="1" i="1" dirty="0"/>
              <a:t>m(masse)</a:t>
            </a:r>
            <a:r>
              <a:rPr lang="nl-NL" sz="2400" dirty="0"/>
              <a:t> en kg; 	</a:t>
            </a:r>
            <a:r>
              <a:rPr lang="nl-NL" sz="2400" b="1" i="1" dirty="0"/>
              <a:t>t(</a:t>
            </a:r>
            <a:r>
              <a:rPr lang="nl-NL" sz="2400" b="1" i="1" dirty="0" err="1"/>
              <a:t>durée</a:t>
            </a:r>
            <a:r>
              <a:rPr lang="nl-NL" sz="2400" b="1" i="1" dirty="0"/>
              <a:t>)</a:t>
            </a:r>
            <a:r>
              <a:rPr lang="nl-NL" sz="2400" dirty="0"/>
              <a:t> en s; 	</a:t>
            </a:r>
            <a:endParaRPr lang="nl-NL" sz="2400" dirty="0" smtClean="0"/>
          </a:p>
          <a:p>
            <a:r>
              <a:rPr lang="nl-NL" sz="2400" i="1" dirty="0" smtClean="0"/>
              <a:t>                   </a:t>
            </a:r>
          </a:p>
          <a:p>
            <a:r>
              <a:rPr lang="nl-NL" sz="2400" i="1" dirty="0" smtClean="0"/>
              <a:t>                        (</a:t>
            </a:r>
            <a:r>
              <a:rPr lang="nl-NL" sz="2400" i="1" dirty="0" err="1" smtClean="0"/>
              <a:t>débit</a:t>
            </a:r>
            <a:r>
              <a:rPr lang="nl-NL" sz="2400" i="1" dirty="0" smtClean="0"/>
              <a:t> </a:t>
            </a:r>
            <a:r>
              <a:rPr lang="nl-NL" sz="2400" i="1" dirty="0" err="1"/>
              <a:t>massique</a:t>
            </a:r>
            <a:r>
              <a:rPr lang="nl-NL" sz="2400" i="1" dirty="0"/>
              <a:t>) </a:t>
            </a:r>
            <a:r>
              <a:rPr lang="nl-NL" sz="2400" dirty="0"/>
              <a:t>en kg/s</a:t>
            </a:r>
            <a:endParaRPr lang="fr-FR" sz="2400" dirty="0"/>
          </a:p>
        </p:txBody>
      </p:sp>
      <p:sp>
        <p:nvSpPr>
          <p:cNvPr id="59404" name="Rectangle 12"/>
          <p:cNvSpPr>
            <a:spLocks noChangeArrowheads="1"/>
          </p:cNvSpPr>
          <p:nvPr/>
        </p:nvSpPr>
        <p:spPr bwMode="auto">
          <a:xfrm>
            <a:off x="357158" y="3500438"/>
            <a:ext cx="1081087" cy="457200"/>
          </a:xfrm>
          <a:prstGeom prst="rect">
            <a:avLst/>
          </a:prstGeom>
          <a:noFill/>
          <a:ln w="9525">
            <a:noFill/>
            <a:miter lim="800000"/>
            <a:headEnd/>
            <a:tailEnd/>
          </a:ln>
          <a:effectLst/>
        </p:spPr>
        <p:txBody>
          <a:bodyPr wrap="none">
            <a:spAutoFit/>
          </a:bodyPr>
          <a:lstStyle/>
          <a:p>
            <a:pPr algn="ctr"/>
            <a:r>
              <a:rPr lang="fr-FR" b="1" i="1" u="sng" dirty="0"/>
              <a:t>Unités</a:t>
            </a:r>
            <a:r>
              <a:rPr lang="fr-FR" dirty="0"/>
              <a:t>:</a:t>
            </a:r>
          </a:p>
        </p:txBody>
      </p:sp>
      <p:sp>
        <p:nvSpPr>
          <p:cNvPr id="59405" name="Text Box 13"/>
          <p:cNvSpPr txBox="1">
            <a:spLocks noChangeArrowheads="1"/>
          </p:cNvSpPr>
          <p:nvPr/>
        </p:nvSpPr>
        <p:spPr bwMode="auto">
          <a:xfrm>
            <a:off x="357158" y="4643446"/>
            <a:ext cx="7643866" cy="1200329"/>
          </a:xfrm>
          <a:prstGeom prst="rect">
            <a:avLst/>
          </a:prstGeom>
          <a:noFill/>
          <a:ln w="9525">
            <a:noFill/>
            <a:miter lim="800000"/>
            <a:headEnd/>
            <a:tailEnd/>
          </a:ln>
          <a:effectLst/>
        </p:spPr>
        <p:txBody>
          <a:bodyPr wrap="square">
            <a:spAutoFit/>
          </a:bodyPr>
          <a:lstStyle/>
          <a:p>
            <a:r>
              <a:rPr lang="el-GR" sz="2400" dirty="0">
                <a:cs typeface="Times New Roman" pitchFamily="18" charset="0"/>
              </a:rPr>
              <a:t>ρ</a:t>
            </a:r>
            <a:r>
              <a:rPr lang="fr-FR" sz="2400" dirty="0">
                <a:cs typeface="Times New Roman" pitchFamily="18" charset="0"/>
              </a:rPr>
              <a:t>(masse volumique) en kg/m</a:t>
            </a:r>
            <a:r>
              <a:rPr lang="fr-FR" sz="2400" baseline="30000" dirty="0">
                <a:cs typeface="Times New Roman" pitchFamily="18" charset="0"/>
              </a:rPr>
              <a:t>3</a:t>
            </a:r>
            <a:r>
              <a:rPr lang="fr-FR" sz="2400" dirty="0">
                <a:cs typeface="Times New Roman" pitchFamily="18" charset="0"/>
              </a:rPr>
              <a:t>; </a:t>
            </a:r>
            <a:endParaRPr lang="fr-FR" sz="2400" dirty="0" smtClean="0">
              <a:cs typeface="Times New Roman" pitchFamily="18" charset="0"/>
            </a:endParaRPr>
          </a:p>
          <a:p>
            <a:endParaRPr lang="fr-FR" sz="2400" dirty="0" smtClean="0">
              <a:cs typeface="Times New Roman" pitchFamily="18" charset="0"/>
            </a:endParaRPr>
          </a:p>
          <a:p>
            <a:r>
              <a:rPr lang="fr-FR" sz="2400" dirty="0" smtClean="0">
                <a:cs typeface="Times New Roman" pitchFamily="18" charset="0"/>
              </a:rPr>
              <a:t>S(l’aire </a:t>
            </a:r>
            <a:r>
              <a:rPr lang="fr-FR" sz="2400" dirty="0">
                <a:cs typeface="Times New Roman" pitchFamily="18" charset="0"/>
              </a:rPr>
              <a:t>de la section) en m</a:t>
            </a:r>
            <a:r>
              <a:rPr lang="fr-FR" sz="2400" baseline="30000" dirty="0">
                <a:cs typeface="Times New Roman" pitchFamily="18" charset="0"/>
              </a:rPr>
              <a:t>2</a:t>
            </a:r>
            <a:r>
              <a:rPr lang="fr-FR" sz="2400" dirty="0">
                <a:cs typeface="Times New Roman" pitchFamily="18" charset="0"/>
              </a:rPr>
              <a:t>;</a:t>
            </a:r>
            <a:endParaRPr lang="el-GR" sz="2400" dirty="0">
              <a:cs typeface="Times New Roman" pitchFamily="18" charset="0"/>
            </a:endParaRPr>
          </a:p>
        </p:txBody>
      </p:sp>
      <p:sp>
        <p:nvSpPr>
          <p:cNvPr id="59406" name="Text Box 14"/>
          <p:cNvSpPr txBox="1">
            <a:spLocks noChangeArrowheads="1"/>
          </p:cNvSpPr>
          <p:nvPr/>
        </p:nvSpPr>
        <p:spPr bwMode="auto">
          <a:xfrm>
            <a:off x="357158" y="5857892"/>
            <a:ext cx="7739619" cy="461665"/>
          </a:xfrm>
          <a:prstGeom prst="rect">
            <a:avLst/>
          </a:prstGeom>
          <a:noFill/>
          <a:ln w="9525">
            <a:noFill/>
            <a:miter lim="800000"/>
            <a:headEnd/>
            <a:tailEnd/>
          </a:ln>
          <a:effectLst/>
        </p:spPr>
        <p:txBody>
          <a:bodyPr wrap="none">
            <a:spAutoFit/>
          </a:bodyPr>
          <a:lstStyle/>
          <a:p>
            <a:r>
              <a:rPr lang="fr-FR" sz="2400" i="1" dirty="0"/>
              <a:t>v</a:t>
            </a:r>
            <a:r>
              <a:rPr lang="fr-FR" sz="2400" dirty="0"/>
              <a:t>(vitesse moyenne d’écoulement du fluide) en m/s</a:t>
            </a:r>
          </a:p>
        </p:txBody>
      </p:sp>
      <p:sp>
        <p:nvSpPr>
          <p:cNvPr id="522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2227"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57422" y="4000504"/>
            <a:ext cx="663034" cy="642942"/>
          </a:xfrm>
          <a:prstGeom prst="rect">
            <a:avLst/>
          </a:prstGeom>
          <a:noFill/>
        </p:spPr>
      </p:pic>
      <p:sp>
        <p:nvSpPr>
          <p:cNvPr id="52229"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522288" y="476250"/>
            <a:ext cx="2543175" cy="457200"/>
          </a:xfrm>
          <a:prstGeom prst="rect">
            <a:avLst/>
          </a:prstGeom>
          <a:noFill/>
          <a:ln w="9525">
            <a:noFill/>
            <a:miter lim="800000"/>
            <a:headEnd/>
            <a:tailEnd/>
          </a:ln>
          <a:effectLst/>
        </p:spPr>
        <p:txBody>
          <a:bodyPr wrap="none">
            <a:spAutoFit/>
          </a:bodyPr>
          <a:lstStyle/>
          <a:p>
            <a:pPr algn="ctr"/>
            <a:r>
              <a:rPr lang="fr-FR">
                <a:solidFill>
                  <a:schemeClr val="tx2"/>
                </a:solidFill>
                <a:effectLst>
                  <a:outerShdw blurRad="38100" dist="38100" dir="2700000" algn="tl">
                    <a:srgbClr val="000000"/>
                  </a:outerShdw>
                </a:effectLst>
              </a:rPr>
              <a:t>b. </a:t>
            </a:r>
            <a:r>
              <a:rPr lang="fr-FR" u="sng">
                <a:solidFill>
                  <a:schemeClr val="tx2"/>
                </a:solidFill>
                <a:effectLst>
                  <a:outerShdw blurRad="38100" dist="38100" dir="2700000" algn="tl">
                    <a:srgbClr val="000000"/>
                  </a:outerShdw>
                </a:effectLst>
              </a:rPr>
              <a:t>Débit volumique</a:t>
            </a:r>
          </a:p>
        </p:txBody>
      </p:sp>
      <p:sp>
        <p:nvSpPr>
          <p:cNvPr id="60421" name="Text Box 5"/>
          <p:cNvSpPr txBox="1">
            <a:spLocks noChangeArrowheads="1"/>
          </p:cNvSpPr>
          <p:nvPr/>
        </p:nvSpPr>
        <p:spPr bwMode="auto">
          <a:xfrm>
            <a:off x="468313" y="1268413"/>
            <a:ext cx="4248150" cy="2282825"/>
          </a:xfrm>
          <a:prstGeom prst="rect">
            <a:avLst/>
          </a:prstGeom>
          <a:noFill/>
          <a:ln w="9525">
            <a:noFill/>
            <a:miter lim="800000"/>
            <a:headEnd/>
            <a:tailEnd/>
          </a:ln>
          <a:effectLst/>
        </p:spPr>
        <p:txBody>
          <a:bodyPr>
            <a:spAutoFit/>
          </a:bodyPr>
          <a:lstStyle/>
          <a:p>
            <a:r>
              <a:rPr lang="fr-FR" b="1" i="1"/>
              <a:t>Le débit volumique Q</a:t>
            </a:r>
            <a:r>
              <a:rPr lang="fr-FR" b="1" baseline="-25000"/>
              <a:t>v</a:t>
            </a:r>
            <a:r>
              <a:rPr lang="fr-FR" b="1"/>
              <a:t> </a:t>
            </a:r>
            <a:r>
              <a:rPr lang="fr-FR" b="1" i="1"/>
              <a:t>est le volume de fluide, par unité </a:t>
            </a:r>
          </a:p>
          <a:p>
            <a:r>
              <a:rPr lang="fr-FR" b="1" i="1"/>
              <a:t>de temps, qui traverse une section droite. </a:t>
            </a:r>
          </a:p>
          <a:p>
            <a:r>
              <a:rPr lang="fr-FR" b="1" i="1" u="sng"/>
              <a:t>Unité</a:t>
            </a:r>
            <a:r>
              <a:rPr lang="fr-FR" b="1" i="1"/>
              <a:t> : mètre cube par seconde (m</a:t>
            </a:r>
            <a:r>
              <a:rPr lang="fr-FR" b="1" i="1" baseline="30000"/>
              <a:t>3</a:t>
            </a:r>
            <a:r>
              <a:rPr lang="fr-FR" b="1" i="1"/>
              <a:t>/s</a:t>
            </a:r>
            <a:r>
              <a:rPr lang="fr-FR"/>
              <a:t> )</a:t>
            </a:r>
          </a:p>
        </p:txBody>
      </p:sp>
      <p:graphicFrame>
        <p:nvGraphicFramePr>
          <p:cNvPr id="105474" name="Object 2"/>
          <p:cNvGraphicFramePr>
            <a:graphicFrameLocks noChangeAspect="1"/>
          </p:cNvGraphicFramePr>
          <p:nvPr/>
        </p:nvGraphicFramePr>
        <p:xfrm>
          <a:off x="179388" y="3573463"/>
          <a:ext cx="6913562" cy="1055687"/>
        </p:xfrm>
        <a:graphic>
          <a:graphicData uri="http://schemas.openxmlformats.org/presentationml/2006/ole">
            <mc:AlternateContent xmlns:mc="http://schemas.openxmlformats.org/markup-compatibility/2006">
              <mc:Choice xmlns:v="urn:schemas-microsoft-com:vml" Requires="v">
                <p:oleObj spid="_x0000_s53253" name="Equation" r:id="rId4" imgW="812520" imgH="393480" progId="">
                  <p:embed/>
                </p:oleObj>
              </mc:Choice>
              <mc:Fallback>
                <p:oleObj name="Equation" r:id="rId4" imgW="812520" imgH="393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573463"/>
                        <a:ext cx="6913562" cy="1055687"/>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4" name="Text Box 8"/>
          <p:cNvSpPr txBox="1">
            <a:spLocks noChangeArrowheads="1"/>
          </p:cNvSpPr>
          <p:nvPr/>
        </p:nvSpPr>
        <p:spPr bwMode="auto">
          <a:xfrm>
            <a:off x="179388" y="5084763"/>
            <a:ext cx="8413750" cy="457200"/>
          </a:xfrm>
          <a:prstGeom prst="rect">
            <a:avLst/>
          </a:prstGeom>
          <a:noFill/>
          <a:ln w="9525">
            <a:noFill/>
            <a:miter lim="800000"/>
            <a:headEnd/>
            <a:tailEnd/>
          </a:ln>
          <a:effectLst/>
        </p:spPr>
        <p:txBody>
          <a:bodyPr wrap="none">
            <a:spAutoFit/>
          </a:bodyPr>
          <a:lstStyle/>
          <a:p>
            <a:r>
              <a:rPr lang="fr-FR" i="1"/>
              <a:t>V</a:t>
            </a:r>
            <a:r>
              <a:rPr lang="fr-FR"/>
              <a:t> (volume) en m</a:t>
            </a:r>
            <a:r>
              <a:rPr lang="fr-FR" baseline="30000"/>
              <a:t>3</a:t>
            </a:r>
            <a:r>
              <a:rPr lang="fr-FR"/>
              <a:t>; </a:t>
            </a:r>
            <a:r>
              <a:rPr lang="nl-NL" b="1" i="1"/>
              <a:t>t(durée)</a:t>
            </a:r>
            <a:r>
              <a:rPr lang="nl-NL"/>
              <a:t> en s</a:t>
            </a:r>
            <a:r>
              <a:rPr lang="fr-FR"/>
              <a:t>; S(l’aire de la section) en m</a:t>
            </a:r>
            <a:r>
              <a:rPr lang="fr-FR" baseline="30000"/>
              <a:t>2</a:t>
            </a:r>
            <a:r>
              <a:rPr lang="fr-FR"/>
              <a:t>; 	</a:t>
            </a:r>
          </a:p>
        </p:txBody>
      </p:sp>
      <p:sp>
        <p:nvSpPr>
          <p:cNvPr id="60425" name="Text Box 9"/>
          <p:cNvSpPr txBox="1">
            <a:spLocks noChangeArrowheads="1"/>
          </p:cNvSpPr>
          <p:nvPr/>
        </p:nvSpPr>
        <p:spPr bwMode="auto">
          <a:xfrm>
            <a:off x="179388" y="5589588"/>
            <a:ext cx="6321425" cy="457200"/>
          </a:xfrm>
          <a:prstGeom prst="rect">
            <a:avLst/>
          </a:prstGeom>
          <a:noFill/>
          <a:ln w="9525">
            <a:noFill/>
            <a:miter lim="800000"/>
            <a:headEnd/>
            <a:tailEnd/>
          </a:ln>
          <a:effectLst/>
        </p:spPr>
        <p:txBody>
          <a:bodyPr wrap="none">
            <a:spAutoFit/>
          </a:bodyPr>
          <a:lstStyle/>
          <a:p>
            <a:r>
              <a:rPr lang="fr-FR" i="1"/>
              <a:t>v</a:t>
            </a:r>
            <a:r>
              <a:rPr lang="fr-FR"/>
              <a:t>(vitesse moyenne d’écoulement du fluide) en m/s</a:t>
            </a:r>
          </a:p>
        </p:txBody>
      </p:sp>
      <p:sp>
        <p:nvSpPr>
          <p:cNvPr id="60426" name="Rectangle 10"/>
          <p:cNvSpPr>
            <a:spLocks noChangeArrowheads="1"/>
          </p:cNvSpPr>
          <p:nvPr/>
        </p:nvSpPr>
        <p:spPr bwMode="auto">
          <a:xfrm>
            <a:off x="179388" y="4581525"/>
            <a:ext cx="3665537" cy="457200"/>
          </a:xfrm>
          <a:prstGeom prst="rect">
            <a:avLst/>
          </a:prstGeom>
          <a:noFill/>
          <a:ln w="9525">
            <a:noFill/>
            <a:miter lim="800000"/>
            <a:headEnd/>
            <a:tailEnd/>
          </a:ln>
          <a:effectLst/>
        </p:spPr>
        <p:txBody>
          <a:bodyPr wrap="none">
            <a:spAutoFit/>
          </a:bodyPr>
          <a:lstStyle/>
          <a:p>
            <a:pPr algn="ctr"/>
            <a:r>
              <a:rPr lang="nl-NL" i="1"/>
              <a:t>Q</a:t>
            </a:r>
            <a:r>
              <a:rPr lang="nl-NL" i="1" baseline="-25000"/>
              <a:t>V</a:t>
            </a:r>
            <a:r>
              <a:rPr lang="nl-NL" i="1"/>
              <a:t>(débit volumique) </a:t>
            </a:r>
            <a:r>
              <a:rPr lang="nl-NL"/>
              <a:t>en m</a:t>
            </a:r>
            <a:r>
              <a:rPr lang="nl-NL" baseline="30000"/>
              <a:t>3</a:t>
            </a:r>
            <a:r>
              <a:rPr lang="nl-NL"/>
              <a:t>/s</a:t>
            </a:r>
            <a:endParaRPr lang="fr-FR"/>
          </a:p>
        </p:txBody>
      </p:sp>
      <p:pic>
        <p:nvPicPr>
          <p:cNvPr id="60431" name="Picture 15" descr="msotw9_temp0"/>
          <p:cNvPicPr>
            <a:picLocks noChangeAspect="1" noChangeArrowheads="1"/>
          </p:cNvPicPr>
          <p:nvPr/>
        </p:nvPicPr>
        <p:blipFill>
          <a:blip r:embed="rId7"/>
          <a:srcRect/>
          <a:stretch>
            <a:fillRect/>
          </a:stretch>
        </p:blipFill>
        <p:spPr bwMode="auto">
          <a:xfrm>
            <a:off x="4859338" y="981075"/>
            <a:ext cx="3673475"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295275" y="633413"/>
            <a:ext cx="8553450" cy="559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404813" y="1214422"/>
            <a:ext cx="8453467" cy="37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244475" y="450850"/>
            <a:ext cx="1519238" cy="457200"/>
          </a:xfrm>
          <a:prstGeom prst="rect">
            <a:avLst/>
          </a:prstGeom>
          <a:noFill/>
          <a:ln w="9525">
            <a:noFill/>
            <a:miter lim="800000"/>
            <a:headEnd/>
            <a:tailEnd/>
          </a:ln>
          <a:effectLst/>
        </p:spPr>
        <p:txBody>
          <a:bodyPr wrap="none">
            <a:spAutoFit/>
          </a:bodyPr>
          <a:lstStyle/>
          <a:p>
            <a:pPr algn="ctr"/>
            <a:r>
              <a:rPr lang="fr-FR" u="sng">
                <a:solidFill>
                  <a:schemeClr val="tx2"/>
                </a:solidFill>
              </a:rPr>
              <a:t>Remarque</a:t>
            </a:r>
            <a:r>
              <a:rPr lang="fr-FR">
                <a:solidFill>
                  <a:schemeClr val="tx2"/>
                </a:solidFill>
              </a:rPr>
              <a:t>:</a:t>
            </a:r>
            <a:endParaRPr lang="fr-FR" u="sng">
              <a:solidFill>
                <a:schemeClr val="tx2"/>
              </a:solidFill>
            </a:endParaRPr>
          </a:p>
        </p:txBody>
      </p:sp>
      <p:sp>
        <p:nvSpPr>
          <p:cNvPr id="68613" name="Text Box 5"/>
          <p:cNvSpPr txBox="1">
            <a:spLocks noChangeArrowheads="1"/>
          </p:cNvSpPr>
          <p:nvPr/>
        </p:nvSpPr>
        <p:spPr bwMode="auto">
          <a:xfrm>
            <a:off x="1403350" y="2708275"/>
            <a:ext cx="3967163" cy="701675"/>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9525">
            <a:noFill/>
            <a:miter lim="800000"/>
            <a:headEnd/>
            <a:tailEnd/>
          </a:ln>
          <a:effectLst/>
        </p:spPr>
        <p:txBody>
          <a:bodyPr>
            <a:spAutoFit/>
          </a:bodyPr>
          <a:lstStyle/>
          <a:p>
            <a:pPr algn="ctr"/>
            <a:r>
              <a:rPr lang="fr-FR" sz="4000" b="1" i="1" dirty="0" err="1"/>
              <a:t>Q</a:t>
            </a:r>
            <a:r>
              <a:rPr lang="fr-FR" sz="4000" b="1" i="1" baseline="-25000" dirty="0" err="1"/>
              <a:t>m</a:t>
            </a:r>
            <a:r>
              <a:rPr lang="fr-FR" sz="4000" b="1" i="1" dirty="0"/>
              <a:t> = </a:t>
            </a:r>
            <a:r>
              <a:rPr lang="el-GR" sz="4000" b="1" i="1" dirty="0">
                <a:cs typeface="Times New Roman" pitchFamily="18" charset="0"/>
              </a:rPr>
              <a:t>ρ</a:t>
            </a:r>
            <a:r>
              <a:rPr lang="fr-FR" sz="4000" b="1" i="1" dirty="0">
                <a:cs typeface="Times New Roman" pitchFamily="18" charset="0"/>
              </a:rPr>
              <a:t>×Q</a:t>
            </a:r>
            <a:r>
              <a:rPr lang="fr-FR" sz="4000" b="1" i="1" baseline="-25000" dirty="0">
                <a:cs typeface="Times New Roman" pitchFamily="18" charset="0"/>
              </a:rPr>
              <a:t>V</a:t>
            </a:r>
            <a:endParaRPr lang="el-GR" sz="4000" b="1" i="1" baseline="-25000" dirty="0">
              <a:cs typeface="Times New Roman" pitchFamily="18" charset="0"/>
            </a:endParaRPr>
          </a:p>
        </p:txBody>
      </p:sp>
      <p:sp>
        <p:nvSpPr>
          <p:cNvPr id="68614" name="Text Box 6"/>
          <p:cNvSpPr txBox="1">
            <a:spLocks noChangeArrowheads="1"/>
          </p:cNvSpPr>
          <p:nvPr/>
        </p:nvSpPr>
        <p:spPr bwMode="auto">
          <a:xfrm>
            <a:off x="242888" y="1144588"/>
            <a:ext cx="6489700" cy="457200"/>
          </a:xfrm>
          <a:prstGeom prst="rect">
            <a:avLst/>
          </a:prstGeom>
          <a:noFill/>
          <a:ln w="9525">
            <a:noFill/>
            <a:miter lim="800000"/>
            <a:headEnd/>
            <a:tailEnd/>
          </a:ln>
          <a:effectLst/>
        </p:spPr>
        <p:txBody>
          <a:bodyPr wrap="none">
            <a:spAutoFit/>
          </a:bodyPr>
          <a:lstStyle/>
          <a:p>
            <a:pPr algn="ctr"/>
            <a:r>
              <a:rPr lang="fr-FR"/>
              <a:t>ρ étant la masse volumique du liquide, on constate: </a:t>
            </a:r>
          </a:p>
        </p:txBody>
      </p:sp>
      <p:sp>
        <p:nvSpPr>
          <p:cNvPr id="68615" name="Text Box 7"/>
          <p:cNvSpPr txBox="1">
            <a:spLocks noChangeArrowheads="1"/>
          </p:cNvSpPr>
          <p:nvPr/>
        </p:nvSpPr>
        <p:spPr bwMode="auto">
          <a:xfrm>
            <a:off x="539750" y="4241800"/>
            <a:ext cx="8280400" cy="822325"/>
          </a:xfrm>
          <a:prstGeom prst="rect">
            <a:avLst/>
          </a:prstGeom>
          <a:noFill/>
          <a:ln w="9525">
            <a:noFill/>
            <a:miter lim="800000"/>
            <a:headEnd/>
            <a:tailEnd/>
          </a:ln>
          <a:effectLst/>
        </p:spPr>
        <p:txBody>
          <a:bodyPr>
            <a:spAutoFit/>
          </a:bodyPr>
          <a:lstStyle/>
          <a:p>
            <a:r>
              <a:rPr lang="fr-FR"/>
              <a:t>On utilise plus généralement le débit volumique que l'on notera, sauf ambiguïté </a:t>
            </a:r>
            <a:r>
              <a:rPr lang="fr-FR" i="1"/>
              <a:t>Q</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79248"/>
            <a:ext cx="7508209" cy="7909858"/>
          </a:xfrm>
          <a:prstGeom prst="rect">
            <a:avLst/>
          </a:prstGeom>
          <a:noFill/>
        </p:spPr>
        <p:txBody>
          <a:bodyPr wrap="square" rtlCol="0">
            <a:spAutoFit/>
          </a:bodyPr>
          <a:lstStyle/>
          <a:p>
            <a:r>
              <a:rPr lang="fr-FR" sz="3200" b="1" dirty="0" smtClean="0">
                <a:solidFill>
                  <a:srgbClr val="FF0000"/>
                </a:solidFill>
                <a:latin typeface="Arial" pitchFamily="34" charset="0"/>
                <a:cs typeface="Arial" pitchFamily="34" charset="0"/>
              </a:rPr>
              <a:t>VI- Equation de continuité:</a:t>
            </a:r>
          </a:p>
          <a:p>
            <a:r>
              <a:rPr lang="fr-FR" sz="2800" dirty="0" smtClean="0">
                <a:latin typeface="Arial" pitchFamily="34" charset="0"/>
                <a:cs typeface="Arial" pitchFamily="34" charset="0"/>
              </a:rPr>
              <a:t>L’équation de continuité résulte du principe de</a:t>
            </a:r>
          </a:p>
          <a:p>
            <a:r>
              <a:rPr lang="fr-FR" sz="2800" dirty="0" smtClean="0">
                <a:latin typeface="Arial" pitchFamily="34" charset="0"/>
                <a:cs typeface="Arial" pitchFamily="34" charset="0"/>
              </a:rPr>
              <a:t> </a:t>
            </a:r>
            <a:r>
              <a:rPr lang="fr-FR" sz="2800" dirty="0" smtClean="0">
                <a:solidFill>
                  <a:srgbClr val="FF0000"/>
                </a:solidFill>
                <a:latin typeface="Arial" pitchFamily="34" charset="0"/>
                <a:cs typeface="Arial" pitchFamily="34" charset="0"/>
              </a:rPr>
              <a:t>conservation de masse:</a:t>
            </a: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r>
              <a:rPr lang="fr-FR" sz="2800" dirty="0" smtClean="0">
                <a:solidFill>
                  <a:srgbClr val="FF0000"/>
                </a:solidFill>
                <a:latin typeface="Arial" pitchFamily="34" charset="0"/>
                <a:cs typeface="Arial" pitchFamily="34" charset="0"/>
              </a:rPr>
              <a:t>D’où</a:t>
            </a: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r>
              <a:rPr lang="fr-FR" sz="2800" dirty="0" smtClean="0">
                <a:solidFill>
                  <a:srgbClr val="FF0000"/>
                </a:solidFill>
                <a:latin typeface="Arial" pitchFamily="34" charset="0"/>
                <a:cs typeface="Arial" pitchFamily="34" charset="0"/>
              </a:rPr>
              <a:t>Pour les fluides </a:t>
            </a:r>
            <a:r>
              <a:rPr lang="fr-FR" sz="2800" dirty="0" err="1" smtClean="0">
                <a:solidFill>
                  <a:srgbClr val="FF0000"/>
                </a:solidFill>
                <a:latin typeface="Arial" pitchFamily="34" charset="0"/>
                <a:cs typeface="Arial" pitchFamily="34" charset="0"/>
              </a:rPr>
              <a:t>incomperssibles</a:t>
            </a:r>
            <a:r>
              <a:rPr lang="fr-FR" sz="2800" dirty="0" smtClean="0">
                <a:solidFill>
                  <a:srgbClr val="FF0000"/>
                </a:solidFill>
                <a:latin typeface="Arial" pitchFamily="34" charset="0"/>
                <a:cs typeface="Arial" pitchFamily="34" charset="0"/>
              </a:rPr>
              <a:t>  </a:t>
            </a:r>
            <a:endParaRPr lang="fr-FR" sz="2800" dirty="0" smtClean="0"/>
          </a:p>
          <a:p>
            <a:r>
              <a:rPr lang="fr-FR" sz="2800" dirty="0" smtClean="0"/>
              <a:t>  </a:t>
            </a:r>
            <a:r>
              <a:rPr lang="fr-FR" sz="2800" i="1" dirty="0" smtClean="0"/>
              <a:t/>
            </a:r>
            <a:br>
              <a:rPr lang="fr-FR" sz="2800" i="1" dirty="0" smtClean="0"/>
            </a:br>
            <a:endParaRPr lang="fr-FR" sz="2800" dirty="0" smtClean="0"/>
          </a:p>
          <a:p>
            <a:endParaRPr lang="fr-FR" sz="2800" dirty="0" smtClean="0">
              <a:solidFill>
                <a:srgbClr val="FF0000"/>
              </a:solidFill>
              <a:latin typeface="Arial" pitchFamily="34" charset="0"/>
              <a:cs typeface="Arial" pitchFamily="34" charset="0"/>
            </a:endParaRPr>
          </a:p>
          <a:p>
            <a:endParaRPr lang="fr-FR" sz="2800" dirty="0" smtClean="0">
              <a:solidFill>
                <a:srgbClr val="FF0000"/>
              </a:solidFill>
              <a:latin typeface="Arial" pitchFamily="34" charset="0"/>
              <a:cs typeface="Arial" pitchFamily="34" charset="0"/>
            </a:endParaRPr>
          </a:p>
          <a:p>
            <a:endParaRPr lang="fr-FR" sz="2800" dirty="0">
              <a:latin typeface="Arial" pitchFamily="34" charset="0"/>
              <a:cs typeface="Arial" pitchFamily="34" charset="0"/>
            </a:endParaRPr>
          </a:p>
        </p:txBody>
      </p:sp>
      <p:sp>
        <p:nvSpPr>
          <p:cNvPr id="921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6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43438" y="1285860"/>
            <a:ext cx="2428892" cy="785818"/>
          </a:xfrm>
          <a:prstGeom prst="rect">
            <a:avLst/>
          </a:prstGeom>
          <a:noFill/>
        </p:spPr>
      </p:pic>
      <p:sp>
        <p:nvSpPr>
          <p:cNvPr id="92163"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6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00232" y="1785926"/>
            <a:ext cx="2571768" cy="1000132"/>
          </a:xfrm>
          <a:prstGeom prst="rect">
            <a:avLst/>
          </a:prstGeom>
          <a:noFill/>
        </p:spPr>
      </p:pic>
      <p:sp>
        <p:nvSpPr>
          <p:cNvPr id="92166" name="Rectangle 6"/>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6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28926" y="2786058"/>
            <a:ext cx="2857520" cy="857256"/>
          </a:xfrm>
          <a:prstGeom prst="rect">
            <a:avLst/>
          </a:prstGeom>
          <a:noFill/>
        </p:spPr>
      </p:pic>
      <p:sp>
        <p:nvSpPr>
          <p:cNvPr id="92169"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70"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28728" y="3500438"/>
            <a:ext cx="4714908" cy="928694"/>
          </a:xfrm>
          <a:prstGeom prst="rect">
            <a:avLst/>
          </a:prstGeom>
          <a:noFill/>
        </p:spPr>
      </p:pic>
      <p:sp>
        <p:nvSpPr>
          <p:cNvPr id="92172"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73"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86050" y="4429132"/>
            <a:ext cx="3143272" cy="714380"/>
          </a:xfrm>
          <a:prstGeom prst="rect">
            <a:avLst/>
          </a:prstGeom>
          <a:noFill/>
        </p:spPr>
      </p:pic>
      <p:sp>
        <p:nvSpPr>
          <p:cNvPr id="921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75"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857884" y="5357826"/>
            <a:ext cx="1390650" cy="304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8662" y="857232"/>
            <a:ext cx="6715172" cy="3970318"/>
          </a:xfrm>
          <a:prstGeom prst="rect">
            <a:avLst/>
          </a:prstGeom>
          <a:noFill/>
        </p:spPr>
        <p:txBody>
          <a:bodyPr wrap="square" rtlCol="0">
            <a:spAutoFit/>
          </a:bodyPr>
          <a:lstStyle/>
          <a:p>
            <a:r>
              <a:rPr lang="fr-FR" sz="3200" dirty="0" smtClean="0">
                <a:latin typeface="Arial" pitchFamily="34" charset="0"/>
                <a:cs typeface="Arial" pitchFamily="34" charset="0"/>
              </a:rPr>
              <a:t>Pour les fluides </a:t>
            </a:r>
            <a:r>
              <a:rPr lang="fr-FR" sz="3200" dirty="0" err="1" smtClean="0">
                <a:latin typeface="Arial" pitchFamily="34" charset="0"/>
                <a:cs typeface="Arial" pitchFamily="34" charset="0"/>
              </a:rPr>
              <a:t>incomperssibles</a:t>
            </a:r>
            <a:r>
              <a:rPr lang="fr-FR" sz="3200" dirty="0" smtClean="0">
                <a:latin typeface="Arial" pitchFamily="34" charset="0"/>
                <a:cs typeface="Arial" pitchFamily="34" charset="0"/>
              </a:rPr>
              <a:t>:</a:t>
            </a:r>
          </a:p>
          <a:p>
            <a:endParaRPr lang="fr-FR" sz="3200" dirty="0" smtClean="0">
              <a:latin typeface="Arial" pitchFamily="34" charset="0"/>
              <a:cs typeface="Arial" pitchFamily="34" charset="0"/>
            </a:endParaRPr>
          </a:p>
          <a:p>
            <a:endParaRPr lang="fr-FR" sz="3200" dirty="0" smtClean="0">
              <a:latin typeface="Arial" pitchFamily="34" charset="0"/>
              <a:cs typeface="Arial" pitchFamily="34" charset="0"/>
            </a:endParaRPr>
          </a:p>
          <a:p>
            <a:endParaRPr lang="fr-FR" sz="3200" dirty="0" smtClean="0">
              <a:latin typeface="Arial" pitchFamily="34" charset="0"/>
              <a:cs typeface="Arial" pitchFamily="34" charset="0"/>
            </a:endParaRPr>
          </a:p>
          <a:p>
            <a:endParaRPr lang="fr-FR" sz="3200" dirty="0" smtClean="0">
              <a:latin typeface="Arial" pitchFamily="34" charset="0"/>
              <a:cs typeface="Arial" pitchFamily="34" charset="0"/>
            </a:endParaRP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  le produit S.V est </a:t>
            </a:r>
            <a:r>
              <a:rPr lang="fr-FR" sz="3200" dirty="0" err="1" smtClean="0">
                <a:latin typeface="Arial" pitchFamily="34" charset="0"/>
                <a:cs typeface="Arial" pitchFamily="34" charset="0"/>
              </a:rPr>
              <a:t>appellé</a:t>
            </a:r>
            <a:r>
              <a:rPr lang="fr-FR" sz="3200" dirty="0" smtClean="0">
                <a:latin typeface="Arial" pitchFamily="34" charset="0"/>
                <a:cs typeface="Arial" pitchFamily="34" charset="0"/>
              </a:rPr>
              <a:t> débit Q:</a:t>
            </a:r>
          </a:p>
          <a:p>
            <a:endParaRPr lang="fr-FR" sz="2800" dirty="0" smtClean="0">
              <a:latin typeface="Arial" pitchFamily="34" charset="0"/>
              <a:cs typeface="Arial" pitchFamily="34" charset="0"/>
            </a:endParaRPr>
          </a:p>
        </p:txBody>
      </p:sp>
      <p:pic>
        <p:nvPicPr>
          <p:cNvPr id="4"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1357298"/>
            <a:ext cx="2952771" cy="857256"/>
          </a:xfrm>
          <a:prstGeom prst="rect">
            <a:avLst/>
          </a:prstGeom>
          <a:noFill/>
        </p:spPr>
      </p:pic>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83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2786058"/>
            <a:ext cx="4219307" cy="714380"/>
          </a:xfrm>
          <a:prstGeom prst="rect">
            <a:avLst/>
          </a:prstGeom>
          <a:noFill/>
        </p:spPr>
      </p:pic>
      <p:sp>
        <p:nvSpPr>
          <p:cNvPr id="98310" name="Rectangle 6"/>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831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22" y="4429132"/>
            <a:ext cx="4328913" cy="1214446"/>
          </a:xfrm>
          <a:prstGeom prst="rect">
            <a:avLst/>
          </a:prstGeom>
          <a:noFill/>
        </p:spPr>
      </p:pic>
      <p:sp>
        <p:nvSpPr>
          <p:cNvPr id="98313"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0850" y="701675"/>
            <a:ext cx="8313738" cy="1185863"/>
            <a:chOff x="284" y="442"/>
            <a:chExt cx="5237" cy="747"/>
          </a:xfrm>
        </p:grpSpPr>
        <p:pic>
          <p:nvPicPr>
            <p:cNvPr id="14340" name="Picture 2"/>
            <p:cNvPicPr>
              <a:picLocks noChangeAspect="1" noChangeArrowheads="1"/>
            </p:cNvPicPr>
            <p:nvPr/>
          </p:nvPicPr>
          <p:blipFill>
            <a:blip r:embed="rId3"/>
            <a:srcRect/>
            <a:stretch>
              <a:fillRect/>
            </a:stretch>
          </p:blipFill>
          <p:spPr bwMode="auto">
            <a:xfrm>
              <a:off x="284" y="442"/>
              <a:ext cx="5238" cy="748"/>
            </a:xfrm>
            <a:prstGeom prst="rect">
              <a:avLst/>
            </a:prstGeom>
            <a:noFill/>
            <a:ln w="9525">
              <a:noFill/>
              <a:round/>
              <a:headEnd/>
              <a:tailEnd/>
            </a:ln>
          </p:spPr>
        </p:pic>
        <p:sp>
          <p:nvSpPr>
            <p:cNvPr id="14341" name="Text Box 3"/>
            <p:cNvSpPr txBox="1">
              <a:spLocks noChangeArrowheads="1"/>
            </p:cNvSpPr>
            <p:nvPr/>
          </p:nvSpPr>
          <p:spPr bwMode="auto">
            <a:xfrm>
              <a:off x="284" y="442"/>
              <a:ext cx="5238" cy="748"/>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fr-CA" altLang="fr-FR"/>
            </a:p>
          </p:txBody>
        </p:sp>
      </p:grpSp>
      <p:pic>
        <p:nvPicPr>
          <p:cNvPr id="14339" name="Picture 4"/>
          <p:cNvPicPr>
            <a:picLocks noChangeAspect="1" noChangeArrowheads="1"/>
          </p:cNvPicPr>
          <p:nvPr/>
        </p:nvPicPr>
        <p:blipFill>
          <a:blip r:embed="rId4"/>
          <a:srcRect/>
          <a:stretch>
            <a:fillRect/>
          </a:stretch>
        </p:blipFill>
        <p:spPr bwMode="auto">
          <a:xfrm>
            <a:off x="334963" y="1784350"/>
            <a:ext cx="8428037" cy="4387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704850"/>
            <a:ext cx="8229600" cy="1143000"/>
          </a:xfrm>
          <a:prstGeom prst="rect">
            <a:avLst/>
          </a:prstGeom>
          <a:noFill/>
          <a:ln w="9525">
            <a:noFill/>
            <a:round/>
            <a:headEnd/>
            <a:tailEnd/>
          </a:ln>
        </p:spPr>
        <p:txBody>
          <a:bodyPr lIns="0" tIns="46800" rIns="0" bIns="0" anchor="b"/>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altLang="fr-FR" sz="5000">
                <a:solidFill>
                  <a:srgbClr val="04617B"/>
                </a:solidFill>
                <a:latin typeface="Calibri" pitchFamily="34" charset="0"/>
              </a:rPr>
              <a:t>Les caractéristiques des fluides</a:t>
            </a:r>
          </a:p>
        </p:txBody>
      </p:sp>
      <p:sp>
        <p:nvSpPr>
          <p:cNvPr id="21506" name="Text Box 2"/>
          <p:cNvSpPr txBox="1">
            <a:spLocks noChangeArrowheads="1"/>
          </p:cNvSpPr>
          <p:nvPr/>
        </p:nvSpPr>
        <p:spPr bwMode="auto">
          <a:xfrm>
            <a:off x="457200" y="1935163"/>
            <a:ext cx="8229600" cy="4389437"/>
          </a:xfrm>
          <a:prstGeom prst="rect">
            <a:avLst/>
          </a:prstGeom>
          <a:noFill/>
          <a:ln w="9525">
            <a:noFill/>
            <a:round/>
            <a:headEnd/>
            <a:tailEnd/>
          </a:ln>
        </p:spPr>
        <p:txBody>
          <a:bodyPr lIns="90000" tIns="46800" rIns="90000" bIns="46800"/>
          <a:lstStyle/>
          <a:p>
            <a:pPr marL="271463" indent="-271463" eaLnBrk="1" hangingPunct="1">
              <a:spcBef>
                <a:spcPts val="65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600">
                <a:solidFill>
                  <a:srgbClr val="000000"/>
                </a:solidFill>
              </a:rPr>
              <a:t>Les ﬂuides ont certaines caractéristiques qui les déﬁnissent comme étant des ﬂuides. </a:t>
            </a:r>
          </a:p>
          <a:p>
            <a:pPr marL="271463" indent="-271463" eaLnBrk="1" hangingPunct="1">
              <a:spcBef>
                <a:spcPts val="65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600">
                <a:solidFill>
                  <a:srgbClr val="000000"/>
                </a:solidFill>
              </a:rPr>
              <a:t>Les ﬂuides n’ont pas de forme définie. </a:t>
            </a:r>
          </a:p>
          <a:p>
            <a:pPr marL="271463" indent="-271463" eaLnBrk="1" hangingPunct="1">
              <a:spcBef>
                <a:spcPts val="65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600">
                <a:solidFill>
                  <a:srgbClr val="000000"/>
                </a:solidFill>
              </a:rPr>
              <a:t>Les gaz et les liquides prennent la forme de leur contenant. </a:t>
            </a:r>
          </a:p>
          <a:p>
            <a:pPr marL="271463" indent="-271463" eaLnBrk="1" hangingPunct="1">
              <a:spcBef>
                <a:spcPts val="65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600">
                <a:solidFill>
                  <a:srgbClr val="000000"/>
                </a:solidFill>
              </a:rPr>
              <a:t>Les liquides possèdent un volume déﬁni. </a:t>
            </a:r>
          </a:p>
          <a:p>
            <a:pPr marL="271463" indent="-271463" eaLnBrk="1" hangingPunct="1">
              <a:spcBef>
                <a:spcPts val="650"/>
              </a:spcBef>
              <a:buClr>
                <a:srgbClr val="0BD0D9"/>
              </a:buClr>
              <a:buSzPct val="9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600">
                <a:solidFill>
                  <a:srgbClr val="000000"/>
                </a:solidFill>
              </a:rPr>
              <a:t>Les gaz vont remplir complètement le contenant dans lequel ils sont plac</a:t>
            </a:r>
            <a:r>
              <a:rPr lang="fr-CA" altLang="fr-FR" sz="2400">
                <a:solidFill>
                  <a:srgbClr val="000000"/>
                </a:solidFill>
              </a:rPr>
              <a:t>é</a:t>
            </a:r>
            <a:r>
              <a:rPr lang="fr-CA" altLang="fr-FR" sz="2600">
                <a:solidFill>
                  <a:srgbClr val="000000"/>
                </a:solidFill>
              </a:rPr>
              <a:t>s.</a:t>
            </a:r>
          </a:p>
          <a:p>
            <a:pPr marL="271463" indent="-271463" eaLnBrk="1" hangingPunct="1">
              <a:spcBef>
                <a:spcPts val="650"/>
              </a:spcBef>
              <a:buClr>
                <a:srgbClr val="0BD0D9"/>
              </a:buClr>
              <a:buSzPct val="9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fr-FR" sz="26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sz="half" idx="1"/>
          </p:nvPr>
        </p:nvSpPr>
        <p:spPr/>
        <p:txBody>
          <a:bodyPr/>
          <a:lstStyle/>
          <a:p>
            <a:pPr marL="0" indent="0">
              <a:buClr>
                <a:srgbClr val="2D2DB9"/>
              </a:buClr>
              <a:buFont typeface="Wingdings" pitchFamily="2" charset="2"/>
              <a:buChar char="²"/>
            </a:pPr>
            <a:r>
              <a:rPr lang="fr-CA" altLang="fr-FR" smtClean="0"/>
              <a:t>Mesure de la force d’attraction que la gravité</a:t>
            </a:r>
            <a:r>
              <a:rPr lang="en-US" altLang="fr-FR" smtClean="0"/>
              <a:t> </a:t>
            </a:r>
            <a:r>
              <a:rPr lang="fr-CA" altLang="fr-FR" smtClean="0"/>
              <a:t>exerce sur ton corps.</a:t>
            </a:r>
          </a:p>
          <a:p>
            <a:pPr marL="0" indent="0">
              <a:buClr>
                <a:srgbClr val="2D2DB9"/>
              </a:buClr>
              <a:buFont typeface="Wingdings" pitchFamily="2" charset="2"/>
              <a:buChar char="²"/>
            </a:pPr>
            <a:r>
              <a:rPr lang="fr-CA" altLang="fr-FR" smtClean="0"/>
              <a:t>Ton poids va changer en fonction</a:t>
            </a:r>
            <a:r>
              <a:rPr lang="en-US" altLang="fr-FR" smtClean="0"/>
              <a:t> </a:t>
            </a:r>
            <a:r>
              <a:rPr lang="fr-CA" altLang="fr-FR" smtClean="0"/>
              <a:t>du lieu o</a:t>
            </a:r>
            <a:r>
              <a:rPr lang="en-US" altLang="fr-FR" sz="2400" smtClean="0"/>
              <a:t>ù</a:t>
            </a:r>
            <a:r>
              <a:rPr lang="fr-CA" altLang="fr-FR" smtClean="0"/>
              <a:t> il est mesuré</a:t>
            </a:r>
          </a:p>
          <a:p>
            <a:pPr marL="0" indent="0">
              <a:buClr>
                <a:srgbClr val="2D2DB9"/>
              </a:buClr>
              <a:buFont typeface="Wingdings" pitchFamily="2" charset="2"/>
              <a:buChar char="²"/>
            </a:pPr>
            <a:r>
              <a:rPr lang="fr-CA" altLang="fr-FR" smtClean="0"/>
              <a:t>la Lune vs. la Terre  </a:t>
            </a:r>
            <a:endParaRPr lang="en-US" altLang="fr-FR" smtClean="0"/>
          </a:p>
          <a:p>
            <a:pPr marL="0" indent="0">
              <a:buFont typeface="Times New Roman" pitchFamily="18" charset="0"/>
              <a:buNone/>
            </a:pPr>
            <a:endParaRPr lang="fr-CA" altLang="fr-FR" smtClean="0"/>
          </a:p>
        </p:txBody>
      </p:sp>
      <p:sp>
        <p:nvSpPr>
          <p:cNvPr id="34820" name="Content Placeholder 3"/>
          <p:cNvSpPr>
            <a:spLocks noGrp="1"/>
          </p:cNvSpPr>
          <p:nvPr>
            <p:ph sz="half" idx="2"/>
          </p:nvPr>
        </p:nvSpPr>
        <p:spPr/>
        <p:txBody>
          <a:bodyPr/>
          <a:lstStyle/>
          <a:p>
            <a:pPr marL="0" indent="0">
              <a:buClr>
                <a:srgbClr val="2D2DB9"/>
              </a:buClr>
              <a:buFont typeface="Wingdings" pitchFamily="2" charset="2"/>
              <a:buChar char="²"/>
            </a:pPr>
            <a:r>
              <a:rPr lang="en-US" altLang="fr-FR" smtClean="0"/>
              <a:t>M</a:t>
            </a:r>
            <a:r>
              <a:rPr lang="fr-CA" altLang="fr-FR" smtClean="0"/>
              <a:t>esure de la quantité de matière dans un objet ou une substance.</a:t>
            </a:r>
          </a:p>
          <a:p>
            <a:pPr marL="0" indent="0">
              <a:buClr>
                <a:srgbClr val="2D2DB9"/>
              </a:buClr>
              <a:buFont typeface="Wingdings" pitchFamily="2" charset="2"/>
              <a:buChar char="²"/>
            </a:pPr>
            <a:r>
              <a:rPr lang="fr-CA" altLang="fr-FR" smtClean="0"/>
              <a:t>La masse ne change pas, ça dépend de l’endroit o</a:t>
            </a:r>
            <a:r>
              <a:rPr lang="en-US" altLang="fr-FR" sz="2400" smtClean="0"/>
              <a:t>ù</a:t>
            </a:r>
            <a:r>
              <a:rPr lang="fr-CA" altLang="fr-FR" smtClean="0"/>
              <a:t> tu la mesures. </a:t>
            </a:r>
            <a:endParaRPr lang="en-US" altLang="fr-FR" smtClean="0"/>
          </a:p>
          <a:p>
            <a:pPr marL="0" indent="0">
              <a:buFont typeface="Times New Roman" pitchFamily="18" charset="0"/>
              <a:buNone/>
            </a:pPr>
            <a:endParaRPr lang="fr-CA" altLang="fr-FR" smtClean="0"/>
          </a:p>
          <a:p>
            <a:pPr marL="0" indent="0">
              <a:buFont typeface="Times New Roman" pitchFamily="18" charset="0"/>
              <a:buNone/>
            </a:pPr>
            <a:endParaRPr lang="fr-CA" altLang="fr-FR" smtClean="0"/>
          </a:p>
        </p:txBody>
      </p:sp>
      <p:sp>
        <p:nvSpPr>
          <p:cNvPr id="34818" name="Title 1"/>
          <p:cNvSpPr>
            <a:spLocks noGrp="1"/>
          </p:cNvSpPr>
          <p:nvPr>
            <p:ph type="title"/>
          </p:nvPr>
        </p:nvSpPr>
        <p:spPr/>
        <p:txBody>
          <a:bodyPr/>
          <a:lstStyle/>
          <a:p>
            <a:pPr algn="ctr"/>
            <a:r>
              <a:rPr lang="fr-CA" altLang="fr-FR" smtClean="0"/>
              <a:t>Poids 		et		 masse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pPr>
              <a:buClr>
                <a:srgbClr val="2D2DB9"/>
              </a:buClr>
              <a:buFont typeface="Wingdings" pitchFamily="2" charset="2"/>
              <a:buChar char="u"/>
            </a:pPr>
            <a:r>
              <a:rPr lang="fr-CA" altLang="fr-FR" sz="3200" b="1" smtClean="0"/>
              <a:t>Volume </a:t>
            </a:r>
            <a:r>
              <a:rPr lang="fr-CA" altLang="fr-FR" sz="3200" smtClean="0"/>
              <a:t>est la mesure de l’espace occupé par un objet.</a:t>
            </a:r>
          </a:p>
          <a:p>
            <a:pPr>
              <a:buClr>
                <a:srgbClr val="2D2DB9"/>
              </a:buClr>
              <a:buFont typeface="Wingdings" pitchFamily="2" charset="2"/>
              <a:buChar char="u"/>
            </a:pPr>
            <a:r>
              <a:rPr lang="fr-CA" altLang="fr-FR" sz="2800" b="1" smtClean="0"/>
              <a:t>Volume </a:t>
            </a:r>
            <a:r>
              <a:rPr lang="fr-FR" altLang="fr-FR" sz="2800" smtClean="0"/>
              <a:t>(m</a:t>
            </a:r>
            <a:r>
              <a:rPr lang="fr-FR" altLang="fr-FR" sz="2800" baseline="30000" smtClean="0"/>
              <a:t>3</a:t>
            </a:r>
            <a:r>
              <a:rPr lang="fr-FR" altLang="fr-FR" sz="2800" smtClean="0"/>
              <a:t>, l, cm</a:t>
            </a:r>
            <a:r>
              <a:rPr lang="fr-FR" altLang="fr-FR" sz="2800" baseline="30000" smtClean="0"/>
              <a:t>3</a:t>
            </a:r>
            <a:r>
              <a:rPr lang="fr-FR" altLang="fr-FR" sz="2800" smtClean="0"/>
              <a:t>, ml) </a:t>
            </a:r>
          </a:p>
          <a:p>
            <a:pPr lvl="1">
              <a:buClr>
                <a:srgbClr val="2D2DB9"/>
              </a:buClr>
              <a:buFont typeface="Times New Roman" pitchFamily="18" charset="0"/>
              <a:buNone/>
            </a:pPr>
            <a:r>
              <a:rPr lang="fr-FR" altLang="fr-FR" sz="2800" b="1" smtClean="0"/>
              <a:t>			</a:t>
            </a:r>
            <a:r>
              <a:rPr lang="fr-CA" altLang="fr-FR" sz="2800" b="1" smtClean="0"/>
              <a:t>= longueur X profondeur X hauteur</a:t>
            </a:r>
            <a:endParaRPr lang="en-US" altLang="fr-FR" sz="2800" smtClean="0"/>
          </a:p>
          <a:p>
            <a:pPr>
              <a:buClr>
                <a:srgbClr val="2D2DB9"/>
              </a:buClr>
              <a:buFont typeface="Wingdings" pitchFamily="2" charset="2"/>
              <a:buChar char="u"/>
            </a:pPr>
            <a:r>
              <a:rPr lang="fr-CA" altLang="fr-FR" sz="3200" b="1" smtClean="0"/>
              <a:t>Gaz – </a:t>
            </a:r>
            <a:r>
              <a:rPr lang="fr-FR" altLang="fr-FR" sz="3200" smtClean="0"/>
              <a:t>m</a:t>
            </a:r>
            <a:r>
              <a:rPr lang="fr-FR" altLang="fr-FR" sz="3200" baseline="30000" smtClean="0"/>
              <a:t>3</a:t>
            </a:r>
            <a:r>
              <a:rPr lang="fr-CA" altLang="fr-FR" sz="3200" smtClean="0"/>
              <a:t> </a:t>
            </a:r>
          </a:p>
          <a:p>
            <a:pPr>
              <a:buClr>
                <a:srgbClr val="2D2DB9"/>
              </a:buClr>
              <a:buFont typeface="Wingdings" pitchFamily="2" charset="2"/>
              <a:buChar char="u"/>
            </a:pPr>
            <a:r>
              <a:rPr lang="fr-CA" altLang="fr-FR" sz="3200" b="1" smtClean="0"/>
              <a:t>Liquides</a:t>
            </a:r>
            <a:r>
              <a:rPr lang="fr-CA" altLang="fr-FR" sz="3200" smtClean="0"/>
              <a:t> (1000 cm</a:t>
            </a:r>
            <a:r>
              <a:rPr lang="fr-FR" altLang="fr-FR" sz="3200" baseline="30000" smtClean="0"/>
              <a:t>3</a:t>
            </a:r>
            <a:r>
              <a:rPr lang="fr-CA" altLang="fr-FR" sz="3200" smtClean="0"/>
              <a:t> = 1000 ml = 1L)</a:t>
            </a:r>
            <a:endParaRPr lang="en-US" altLang="fr-FR" sz="3200" smtClean="0"/>
          </a:p>
          <a:p>
            <a:pPr>
              <a:buFont typeface="Times New Roman" pitchFamily="18" charset="0"/>
              <a:buNone/>
            </a:pPr>
            <a:endParaRPr lang="fr-CA" altLang="fr-FR" smtClean="0"/>
          </a:p>
        </p:txBody>
      </p:sp>
      <p:sp>
        <p:nvSpPr>
          <p:cNvPr id="35842" name="Title 1"/>
          <p:cNvSpPr>
            <a:spLocks noGrp="1"/>
          </p:cNvSpPr>
          <p:nvPr>
            <p:ph type="title"/>
          </p:nvPr>
        </p:nvSpPr>
        <p:spPr/>
        <p:txBody>
          <a:bodyPr/>
          <a:lstStyle/>
          <a:p>
            <a:r>
              <a:rPr lang="fr-CA" altLang="fr-FR" smtClean="0"/>
              <a:t>Volume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1371</TotalTime>
  <Words>2076</Words>
  <Application>Microsoft Office PowerPoint</Application>
  <PresentationFormat>Affichage à l'écran (4:3)</PresentationFormat>
  <Paragraphs>397</Paragraphs>
  <Slides>59</Slides>
  <Notes>23</Notes>
  <HiddenSlides>0</HiddenSlides>
  <MMClips>0</MMClips>
  <ScaleCrop>false</ScaleCrop>
  <HeadingPairs>
    <vt:vector size="8" baseType="variant">
      <vt:variant>
        <vt:lpstr>Polices utilisées</vt:lpstr>
      </vt:variant>
      <vt:variant>
        <vt:i4>26</vt:i4>
      </vt:variant>
      <vt:variant>
        <vt:lpstr>Thème</vt:lpstr>
      </vt:variant>
      <vt:variant>
        <vt:i4>1</vt:i4>
      </vt:variant>
      <vt:variant>
        <vt:lpstr>Serveurs OLE incorporés</vt:lpstr>
      </vt:variant>
      <vt:variant>
        <vt:i4>2</vt:i4>
      </vt:variant>
      <vt:variant>
        <vt:lpstr>Titres des diapositives</vt:lpstr>
      </vt:variant>
      <vt:variant>
        <vt:i4>59</vt:i4>
      </vt:variant>
    </vt:vector>
  </HeadingPairs>
  <TitlesOfParts>
    <vt:vector size="88" baseType="lpstr">
      <vt:lpstr>MS PGothic</vt:lpstr>
      <vt:lpstr>MS PGothic</vt:lpstr>
      <vt:lpstr>Algerian</vt:lpstr>
      <vt:lpstr>Aparajita</vt:lpstr>
      <vt:lpstr>Apple Chancery</vt:lpstr>
      <vt:lpstr>Arabic Typesetting</vt:lpstr>
      <vt:lpstr>Arial</vt:lpstr>
      <vt:lpstr>Calibri</vt:lpstr>
      <vt:lpstr>Cambria Math</vt:lpstr>
      <vt:lpstr>Castellar</vt:lpstr>
      <vt:lpstr>Chalkboard</vt:lpstr>
      <vt:lpstr>CommercialScriptTwo</vt:lpstr>
      <vt:lpstr>Helvetica-Bold</vt:lpstr>
      <vt:lpstr>Lucida Sans Unicode</vt:lpstr>
      <vt:lpstr>Mathematica1</vt:lpstr>
      <vt:lpstr>StarSymbol</vt:lpstr>
      <vt:lpstr>Symbol</vt:lpstr>
      <vt:lpstr>Tahoma</vt:lpstr>
      <vt:lpstr>Times</vt:lpstr>
      <vt:lpstr>Times New Roman</vt:lpstr>
      <vt:lpstr>Times-Bold</vt:lpstr>
      <vt:lpstr>TTE18D0C78t00</vt:lpstr>
      <vt:lpstr>Verdana</vt:lpstr>
      <vt:lpstr>Wingdings</vt:lpstr>
      <vt:lpstr>Wingdings 2</vt:lpstr>
      <vt:lpstr>Wingdings 3</vt:lpstr>
      <vt:lpstr>Rotonde</vt:lpstr>
      <vt:lpstr>Equation</vt:lpstr>
      <vt:lpstr>Équation</vt:lpstr>
      <vt:lpstr>Présentation PowerPoint</vt:lpstr>
      <vt:lpstr>Définition :</vt:lpstr>
      <vt:lpstr>Objectifs de la leçon </vt:lpstr>
      <vt:lpstr>Présentation PowerPoint</vt:lpstr>
      <vt:lpstr>Quelques fluides complexes</vt:lpstr>
      <vt:lpstr>Présentation PowerPoint</vt:lpstr>
      <vt:lpstr>Présentation PowerPoint</vt:lpstr>
      <vt:lpstr>Poids   et   masse</vt:lpstr>
      <vt:lpstr>Volume</vt:lpstr>
      <vt:lpstr>Présentation PowerPoint</vt:lpstr>
      <vt:lpstr>Présentation PowerPoint</vt:lpstr>
      <vt:lpstr>Présentation PowerPoint</vt:lpstr>
      <vt:lpstr>Rappel sur les unités</vt:lpstr>
      <vt:lpstr>Petite histoire:</vt:lpstr>
      <vt:lpstr>Présentation PowerPoint</vt:lpstr>
      <vt:lpstr>Présentation PowerPoint</vt:lpstr>
      <vt:lpstr>Présentation PowerPoint</vt:lpstr>
      <vt:lpstr>Présentation PowerPoint</vt:lpstr>
      <vt:lpstr>Calculer la masse volumique</vt:lpstr>
      <vt:lpstr>La masse volumique</vt:lpstr>
      <vt:lpstr>La masse volumique</vt:lpstr>
      <vt:lpstr>Masse volumique</vt:lpstr>
      <vt:lpstr>2-Volume massique Vs</vt:lpstr>
      <vt:lpstr>3-Poids Volumique ω</vt:lpstr>
      <vt:lpstr>4-Equation d’état   PV=m.r.T PV=n.R.T  T: température absolue en Kelvin K T=t(c)+273  r = m/V=P/r.T  Vs=r.T/P ω= r . g = P.g/r.T  </vt:lpstr>
      <vt:lpstr>r : constante des gaz  r=R/M  R: constante des gaz parfait  R=  8,3144621 J⋅mol-1⋅K-1 M: masse molaire(g/mole)</vt:lpstr>
      <vt:lpstr>5- La Densité ‘D’:</vt:lpstr>
      <vt:lpstr>Pour les Gaz:       ou bien                   =</vt:lpstr>
      <vt:lpstr>Présentation PowerPoint</vt:lpstr>
      <vt:lpstr>Présentation PowerPoint</vt:lpstr>
      <vt:lpstr>Force sur un corps dans un fluide statique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user</cp:lastModifiedBy>
  <cp:revision>67</cp:revision>
  <dcterms:created xsi:type="dcterms:W3CDTF">2017-02-19T03:52:09Z</dcterms:created>
  <dcterms:modified xsi:type="dcterms:W3CDTF">2021-04-13T04:12:39Z</dcterms:modified>
</cp:coreProperties>
</file>