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82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68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FF00"/>
    <a:srgbClr val="CC6600"/>
    <a:srgbClr val="FF9900"/>
    <a:srgbClr val="E2A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FA97-C496-4C5C-B5E8-BAB51D43A958}" type="datetimeFigureOut">
              <a:rPr lang="fr-FR" smtClean="0"/>
              <a:pPr/>
              <a:t>28/11/2008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2A25A-7B3B-4E56-9A0C-CFD911921F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28802"/>
            <a:ext cx="9001156" cy="16430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BACTERIEMIES</a:t>
            </a:r>
            <a:b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BACILLES GRAM NEGATIF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43240" y="4437112"/>
            <a:ext cx="3143272" cy="61437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Dr H. </a:t>
            </a:r>
            <a:r>
              <a:rPr lang="fr-FR" dirty="0" err="1" smtClean="0">
                <a:solidFill>
                  <a:schemeClr val="tx1"/>
                </a:solidFill>
              </a:rPr>
              <a:t>Mahdjoub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CLINIQUE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143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1800" dirty="0" smtClean="0">
                <a:latin typeface="Calibri" pitchFamily="34" charset="0"/>
              </a:rPr>
              <a:t>Manifestations communes aux bactériémies </a:t>
            </a:r>
            <a:r>
              <a:rPr lang="fr-FR" sz="1800" dirty="0" err="1" smtClean="0">
                <a:latin typeface="Calibri" pitchFamily="34" charset="0"/>
              </a:rPr>
              <a:t>thrombophlébitiques</a:t>
            </a:r>
            <a:endParaRPr lang="fr-FR" sz="18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</a:rPr>
              <a:t>état septicémique</a:t>
            </a:r>
            <a:r>
              <a:rPr lang="fr-FR" sz="1800" dirty="0">
                <a:solidFill>
                  <a:srgbClr val="0070C0"/>
                </a:solidFill>
                <a:latin typeface="Calibri" pitchFamily="34" charset="0"/>
              </a:rPr>
              <a:t>, localisations secondaires </a:t>
            </a:r>
            <a:r>
              <a:rPr lang="fr-FR" sz="1800" dirty="0" smtClean="0">
                <a:latin typeface="Calibri" pitchFamily="34" charset="0"/>
              </a:rPr>
              <a:t>et </a:t>
            </a:r>
            <a:r>
              <a:rPr lang="fr-FR" sz="1800" dirty="0">
                <a:solidFill>
                  <a:srgbClr val="0070C0"/>
                </a:solidFill>
                <a:latin typeface="Calibri" pitchFamily="34" charset="0"/>
              </a:rPr>
              <a:t>choc septique</a:t>
            </a:r>
            <a:r>
              <a:rPr lang="fr-FR" sz="1800" dirty="0" smtClean="0">
                <a:latin typeface="Calibri" pitchFamily="34" charset="0"/>
              </a:rPr>
              <a:t>.</a:t>
            </a:r>
          </a:p>
          <a:p>
            <a:pPr lvl="0"/>
            <a:endParaRPr lang="fr-FR" sz="1600" b="1" dirty="0" smtClean="0"/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C00000"/>
                </a:solidFill>
              </a:rPr>
              <a:t>Etat septicémique</a:t>
            </a:r>
            <a:r>
              <a:rPr lang="fr-FR" sz="2000" b="1" dirty="0" smtClean="0"/>
              <a:t>  </a:t>
            </a:r>
            <a:r>
              <a:rPr lang="fr-FR" sz="1600" b="1" dirty="0" smtClean="0"/>
              <a:t>:    </a:t>
            </a:r>
            <a:r>
              <a:rPr lang="fr-FR" sz="2000" b="1" dirty="0">
                <a:solidFill>
                  <a:srgbClr val="C00000"/>
                </a:solidFill>
              </a:rPr>
              <a:t>SEPSIS </a:t>
            </a:r>
            <a:r>
              <a:rPr lang="fr-FR" sz="2000" b="1" dirty="0" smtClean="0"/>
              <a:t> </a:t>
            </a:r>
            <a:r>
              <a:rPr lang="fr-FR" sz="1800" dirty="0" smtClean="0"/>
              <a:t>(SRIS + </a:t>
            </a:r>
            <a:r>
              <a:rPr lang="fr-FR" sz="1800" dirty="0" err="1" smtClean="0"/>
              <a:t>Sd</a:t>
            </a:r>
            <a:r>
              <a:rPr lang="fr-FR" sz="1800" dirty="0" smtClean="0"/>
              <a:t> </a:t>
            </a:r>
            <a:r>
              <a:rPr lang="fr-FR" sz="1800" dirty="0" err="1" smtClean="0"/>
              <a:t>inf</a:t>
            </a:r>
            <a:r>
              <a:rPr lang="fr-FR" sz="1800" dirty="0" smtClean="0"/>
              <a:t>)</a:t>
            </a:r>
            <a:endParaRPr lang="fr-FR" sz="2000" dirty="0" smtClean="0"/>
          </a:p>
          <a:p>
            <a:pPr lvl="0">
              <a:buClr>
                <a:srgbClr val="00FF00"/>
              </a:buCl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600" dirty="0" smtClean="0"/>
              <a:t>		</a:t>
            </a: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</a:rPr>
              <a:t>fièvre élevée</a:t>
            </a:r>
            <a:r>
              <a:rPr lang="fr-FR" sz="1800" dirty="0" smtClean="0">
                <a:latin typeface="Calibri" pitchFamily="34" charset="0"/>
              </a:rPr>
              <a:t>, </a:t>
            </a:r>
            <a:r>
              <a:rPr lang="fr-FR" sz="1800" dirty="0">
                <a:solidFill>
                  <a:srgbClr val="0070C0"/>
                </a:solidFill>
                <a:latin typeface="Calibri" pitchFamily="34" charset="0"/>
              </a:rPr>
              <a:t>frissons, AEG </a:t>
            </a:r>
            <a:r>
              <a:rPr lang="fr-FR" sz="1800" dirty="0" smtClean="0">
                <a:latin typeface="Calibri" pitchFamily="34" charset="0"/>
              </a:rPr>
              <a:t>, </a:t>
            </a:r>
            <a:r>
              <a:rPr lang="fr-FR" sz="1800" dirty="0">
                <a:solidFill>
                  <a:srgbClr val="0070C0"/>
                </a:solidFill>
                <a:latin typeface="Calibri" pitchFamily="34" charset="0"/>
              </a:rPr>
              <a:t>SPM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		Diarrhée et hyperventilation. </a:t>
            </a:r>
          </a:p>
          <a:p>
            <a:pPr>
              <a:buNone/>
            </a:pPr>
            <a:r>
              <a:rPr lang="fr-FR" sz="1600" dirty="0" smtClean="0"/>
              <a:t> </a:t>
            </a:r>
          </a:p>
          <a:p>
            <a:pPr>
              <a:buNone/>
            </a:pPr>
            <a:r>
              <a:rPr lang="fr-FR" sz="1600" dirty="0" smtClean="0"/>
              <a:t>		</a:t>
            </a: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</a:rPr>
              <a:t>Frisson</a:t>
            </a:r>
            <a:r>
              <a:rPr lang="fr-FR" sz="1600" dirty="0" smtClean="0"/>
              <a:t> : </a:t>
            </a:r>
            <a:r>
              <a:rPr lang="fr-FR" sz="1800" dirty="0" smtClean="0"/>
              <a:t>généralisé,</a:t>
            </a:r>
          </a:p>
          <a:p>
            <a:pPr>
              <a:buNone/>
            </a:pPr>
            <a:r>
              <a:rPr lang="fr-FR" sz="1800" dirty="0" smtClean="0"/>
              <a:t>		                sensation intense de froid avec tremblement musculaire et horripilation cutanée</a:t>
            </a:r>
          </a:p>
          <a:p>
            <a:pPr>
              <a:buNone/>
            </a:pPr>
            <a:r>
              <a:rPr lang="fr-FR" sz="1800" dirty="0" smtClean="0"/>
              <a:t>		</a:t>
            </a:r>
            <a:r>
              <a:rPr lang="fr-FR" sz="1600" dirty="0" smtClean="0"/>
              <a:t> </a:t>
            </a:r>
          </a:p>
          <a:p>
            <a:pPr>
              <a:buNone/>
            </a:pPr>
            <a:r>
              <a:rPr lang="fr-FR" sz="1600" dirty="0" smtClean="0"/>
              <a:t>		</a:t>
            </a: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</a:rPr>
              <a:t>Fièvre</a:t>
            </a:r>
            <a:r>
              <a:rPr lang="fr-FR" sz="1600" dirty="0" smtClean="0">
                <a:solidFill>
                  <a:srgbClr val="0070C0"/>
                </a:solidFill>
              </a:rPr>
              <a:t> </a:t>
            </a:r>
            <a:r>
              <a:rPr lang="fr-FR" sz="1600" dirty="0" smtClean="0"/>
              <a:t>: </a:t>
            </a:r>
            <a:r>
              <a:rPr lang="fr-FR" sz="1800" dirty="0" smtClean="0"/>
              <a:t>40°C ou + oscillante, en plateau, irrégulière, rémittente, intermittente…</a:t>
            </a:r>
          </a:p>
          <a:p>
            <a:pPr>
              <a:buNone/>
            </a:pPr>
            <a:r>
              <a:rPr lang="fr-FR" sz="1800" dirty="0" smtClean="0"/>
              <a:t>		              avec tachycardie</a:t>
            </a:r>
          </a:p>
          <a:p>
            <a:pPr>
              <a:buNone/>
            </a:pPr>
            <a:endParaRPr lang="fr-FR" sz="1800" dirty="0" smtClean="0">
              <a:solidFill>
                <a:srgbClr val="FFFFCC"/>
              </a:solidFill>
              <a:latin typeface="Calibri" pitchFamily="34" charset="0"/>
            </a:endParaRPr>
          </a:p>
          <a:p>
            <a:pPr>
              <a:buNone/>
            </a:pPr>
            <a:r>
              <a:rPr lang="fr-FR" sz="1800" dirty="0" smtClean="0">
                <a:solidFill>
                  <a:srgbClr val="FFFFCC"/>
                </a:solidFill>
                <a:latin typeface="Calibri" pitchFamily="34" charset="0"/>
              </a:rPr>
              <a:t>		</a:t>
            </a:r>
            <a:r>
              <a:rPr lang="fr-FR" sz="1800" dirty="0">
                <a:solidFill>
                  <a:srgbClr val="0070C0"/>
                </a:solidFill>
                <a:latin typeface="Calibri" pitchFamily="34" charset="0"/>
              </a:rPr>
              <a:t>AEG</a:t>
            </a:r>
            <a:r>
              <a:rPr lang="fr-FR" sz="1800" dirty="0" smtClean="0"/>
              <a:t>, prostration, obnubilation et parfois délire.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1600" dirty="0" smtClean="0"/>
              <a:t>				</a:t>
            </a:r>
            <a:r>
              <a:rPr lang="fr-FR" sz="1800" dirty="0" smtClean="0">
                <a:solidFill>
                  <a:srgbClr val="7030A0"/>
                </a:solidFill>
                <a:latin typeface="Comic Sans MS" pitchFamily="66" charset="0"/>
              </a:rPr>
              <a:t>P.E      et    localisations secondaires.</a:t>
            </a:r>
          </a:p>
          <a:p>
            <a:pPr>
              <a:buNone/>
            </a:pPr>
            <a:endParaRPr lang="fr-FR" sz="1600" dirty="0" smtClean="0"/>
          </a:p>
        </p:txBody>
      </p:sp>
      <p:cxnSp>
        <p:nvCxnSpPr>
          <p:cNvPr id="7" name="Connecteur droit 6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>
            <a:off x="1785918" y="6215082"/>
            <a:ext cx="857256" cy="357190"/>
          </a:xfrm>
          <a:prstGeom prst="rightArrow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CLINIQUE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72230"/>
          </a:xfrm>
        </p:spPr>
        <p:txBody>
          <a:bodyPr>
            <a:noAutofit/>
          </a:bodyPr>
          <a:lstStyle/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C00000"/>
                </a:solidFill>
              </a:rPr>
              <a:t>Localisations Secondaires </a:t>
            </a:r>
            <a:r>
              <a:rPr lang="fr-FR" sz="2000" b="1" dirty="0" smtClean="0">
                <a:solidFill>
                  <a:srgbClr val="C00000"/>
                </a:solidFill>
              </a:rPr>
              <a:t>:</a:t>
            </a:r>
            <a:endParaRPr lang="fr-F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/>
              <a:t>	Comme toute bactériémie </a:t>
            </a:r>
            <a:r>
              <a:rPr lang="fr-FR" sz="2000" dirty="0" err="1" smtClean="0"/>
              <a:t>thrombophlébitique</a:t>
            </a:r>
            <a:r>
              <a:rPr lang="fr-FR" sz="2000" dirty="0" smtClean="0"/>
              <a:t>  :   Localisations viscérales septiques</a:t>
            </a:r>
          </a:p>
          <a:p>
            <a:pPr>
              <a:buNone/>
            </a:pPr>
            <a:r>
              <a:rPr lang="fr-FR" sz="2000" dirty="0" smtClean="0"/>
              <a:t>			 précoces et révélatrices   ou</a:t>
            </a:r>
          </a:p>
          <a:p>
            <a:pPr>
              <a:buNone/>
            </a:pPr>
            <a:r>
              <a:rPr lang="fr-FR" sz="2000" dirty="0" smtClean="0"/>
              <a:t>			 secondaires au cours de l’évolution.</a:t>
            </a:r>
          </a:p>
          <a:p>
            <a:pPr>
              <a:buNone/>
            </a:pPr>
            <a:endParaRPr lang="fr-FR" sz="2000" dirty="0" smtClean="0"/>
          </a:p>
          <a:p>
            <a:pPr marL="4763" lvl="1" indent="-4763">
              <a:buNone/>
            </a:pPr>
            <a:r>
              <a:rPr lang="fr-FR" sz="1800" b="1" dirty="0" smtClean="0">
                <a:solidFill>
                  <a:srgbClr val="0070C0"/>
                </a:solidFill>
                <a:latin typeface="Comic Sans MS" pitchFamily="66" charset="0"/>
              </a:rPr>
              <a:t>L. pulmonaires</a:t>
            </a:r>
            <a:r>
              <a:rPr lang="fr-FR" dirty="0" smtClean="0">
                <a:solidFill>
                  <a:srgbClr val="0070C0"/>
                </a:solidFill>
              </a:rPr>
              <a:t> </a:t>
            </a:r>
            <a:r>
              <a:rPr lang="fr-FR" dirty="0" smtClean="0"/>
              <a:t>: </a:t>
            </a:r>
          </a:p>
          <a:p>
            <a:pPr marL="4763" lvl="1" indent="-4763">
              <a:buNone/>
              <a:tabLst>
                <a:tab pos="714375" algn="l"/>
              </a:tabLst>
            </a:pPr>
            <a:r>
              <a:rPr lang="fr-FR" sz="2000" dirty="0" smtClean="0"/>
              <a:t>		Embolies pulmonaires suite à une thrombophlébite du territoire cave (origine utérine)</a:t>
            </a:r>
          </a:p>
          <a:p>
            <a:pPr marL="4763" lvl="1" indent="-4763">
              <a:buNone/>
              <a:tabLst>
                <a:tab pos="714375" algn="l"/>
              </a:tabLst>
            </a:pPr>
            <a:r>
              <a:rPr lang="fr-FR" sz="2000" dirty="0" smtClean="0"/>
              <a:t>		Pneumonie ou de Broncho-pneumonie : + rare</a:t>
            </a:r>
          </a:p>
          <a:p>
            <a:pPr marL="4763" lvl="1" indent="-4763">
              <a:buNone/>
              <a:tabLst>
                <a:tab pos="714375" algn="l"/>
              </a:tabLst>
            </a:pPr>
            <a:endParaRPr lang="fr-FR" dirty="0" smtClean="0"/>
          </a:p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Endocardites</a:t>
            </a:r>
            <a:r>
              <a:rPr lang="fr-FR" sz="2000" dirty="0" smtClean="0"/>
              <a:t> : cœur sain ou lésé.</a:t>
            </a:r>
          </a:p>
          <a:p>
            <a:pPr marL="4763" lvl="1" indent="-4763">
              <a:buNone/>
            </a:pPr>
            <a:endParaRPr lang="fr-FR" sz="2000" dirty="0" smtClean="0"/>
          </a:p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hépatiques</a:t>
            </a:r>
            <a:r>
              <a:rPr lang="fr-FR" sz="2000" dirty="0" smtClean="0"/>
              <a:t> : voie veineuse (</a:t>
            </a:r>
            <a:r>
              <a:rPr lang="fr-FR" sz="1800" dirty="0" smtClean="0"/>
              <a:t>foyer infectieux sur territoire porte</a:t>
            </a:r>
            <a:r>
              <a:rPr lang="fr-FR" sz="2000" dirty="0" smtClean="0"/>
              <a:t>)</a:t>
            </a:r>
          </a:p>
          <a:p>
            <a:pPr marL="4763" lvl="1" indent="-4763">
              <a:buNone/>
              <a:tabLst>
                <a:tab pos="1619250" algn="l"/>
              </a:tabLst>
            </a:pPr>
            <a:r>
              <a:rPr lang="fr-FR" sz="2000" dirty="0" smtClean="0"/>
              <a:t>		 voie canaliculaire (</a:t>
            </a:r>
            <a:r>
              <a:rPr lang="fr-FR" sz="1800" dirty="0" smtClean="0"/>
              <a:t>angiocholites</a:t>
            </a:r>
            <a:r>
              <a:rPr lang="fr-FR" sz="2000" dirty="0" smtClean="0"/>
              <a:t>)</a:t>
            </a:r>
          </a:p>
          <a:p>
            <a:pPr marL="4763" lvl="1" indent="-4763">
              <a:buNone/>
              <a:tabLst>
                <a:tab pos="1619250" algn="l"/>
              </a:tabLst>
            </a:pPr>
            <a:endParaRPr lang="fr-FR" sz="2000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CLINIQUE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85688" y="642918"/>
            <a:ext cx="8858312" cy="6072230"/>
          </a:xfrm>
        </p:spPr>
        <p:txBody>
          <a:bodyPr>
            <a:noAutofit/>
          </a:bodyPr>
          <a:lstStyle/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</a:t>
            </a:r>
            <a:r>
              <a:rPr lang="fr-FR" sz="1800" b="1" dirty="0" err="1">
                <a:solidFill>
                  <a:srgbClr val="0070C0"/>
                </a:solidFill>
                <a:latin typeface="Comic Sans MS" pitchFamily="66" charset="0"/>
              </a:rPr>
              <a:t>neuro</a:t>
            </a: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-méningées</a:t>
            </a:r>
            <a:r>
              <a:rPr lang="fr-FR" sz="2000" dirty="0" smtClean="0"/>
              <a:t> : difficiles à reconnaître (gravité de l’état)</a:t>
            </a:r>
          </a:p>
          <a:p>
            <a:pPr marL="4763" lvl="1" indent="-4763">
              <a:buNone/>
            </a:pPr>
            <a:r>
              <a:rPr lang="fr-FR" sz="2000" dirty="0" smtClean="0"/>
              <a:t>			         abcès du cerveau ou de méningites purulentes.</a:t>
            </a:r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C00000"/>
                </a:solidFill>
              </a:rPr>
              <a:t>Localisations Secondaires </a:t>
            </a:r>
            <a:r>
              <a:rPr lang="fr-FR" sz="2000" b="1" dirty="0" smtClean="0">
                <a:solidFill>
                  <a:srgbClr val="C00000"/>
                </a:solidFill>
              </a:rPr>
              <a:t>:</a:t>
            </a:r>
            <a:endParaRPr lang="fr-F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000" dirty="0" smtClean="0"/>
              <a:t>	</a:t>
            </a:r>
          </a:p>
          <a:p>
            <a:pPr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</a:t>
            </a:r>
            <a:r>
              <a:rPr lang="fr-FR" sz="1800" b="1" dirty="0" err="1">
                <a:solidFill>
                  <a:srgbClr val="0070C0"/>
                </a:solidFill>
                <a:latin typeface="Comic Sans MS" pitchFamily="66" charset="0"/>
              </a:rPr>
              <a:t>ostéo</a:t>
            </a: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-articulaires</a:t>
            </a:r>
            <a:r>
              <a:rPr lang="fr-FR" sz="2000" dirty="0" smtClean="0"/>
              <a:t> : </a:t>
            </a:r>
            <a:r>
              <a:rPr lang="fr-FR" sz="2000" dirty="0" err="1" smtClean="0"/>
              <a:t>spondylodiscites</a:t>
            </a:r>
            <a:r>
              <a:rPr lang="fr-FR" sz="2000" dirty="0" smtClean="0"/>
              <a:t> surtout  lombaire</a:t>
            </a:r>
          </a:p>
          <a:p>
            <a:pPr>
              <a:buNone/>
            </a:pPr>
            <a:r>
              <a:rPr lang="fr-FR" sz="2000" dirty="0" smtClean="0"/>
              <a:t>			         arthrites purulentes.</a:t>
            </a:r>
          </a:p>
          <a:p>
            <a:pPr>
              <a:buNone/>
            </a:pPr>
            <a:endParaRPr lang="fr-FR" sz="2000" dirty="0" smtClean="0"/>
          </a:p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cutanées</a:t>
            </a:r>
            <a:r>
              <a:rPr lang="fr-FR" sz="2000" dirty="0" smtClean="0"/>
              <a:t> : </a:t>
            </a:r>
            <a:r>
              <a:rPr lang="fr-FR" sz="2000" dirty="0" err="1" smtClean="0"/>
              <a:t>sepsis</a:t>
            </a:r>
            <a:r>
              <a:rPr lang="fr-FR" sz="2000" dirty="0" smtClean="0"/>
              <a:t> à </a:t>
            </a:r>
            <a:r>
              <a:rPr lang="fr-FR" sz="2000" dirty="0" err="1" smtClean="0"/>
              <a:t>pseudomonas</a:t>
            </a:r>
            <a:r>
              <a:rPr lang="fr-FR" sz="2000" dirty="0" smtClean="0"/>
              <a:t> : ecthyma gangréneux d’</a:t>
            </a:r>
            <a:r>
              <a:rPr lang="fr-FR" sz="2000" dirty="0" err="1" smtClean="0"/>
              <a:t>Ehlers</a:t>
            </a:r>
            <a:r>
              <a:rPr lang="fr-FR" sz="2000" dirty="0" smtClean="0"/>
              <a:t>.</a:t>
            </a:r>
          </a:p>
          <a:p>
            <a:pPr marL="4763" lvl="1" indent="-4763">
              <a:buNone/>
            </a:pPr>
            <a:endParaRPr lang="fr-FR" sz="2000" dirty="0" smtClean="0"/>
          </a:p>
          <a:p>
            <a:pPr marL="4763" lvl="1" indent="-4763">
              <a:buNone/>
            </a:pPr>
            <a:endParaRPr lang="fr-FR" sz="2000" dirty="0" smtClean="0"/>
          </a:p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génitales</a:t>
            </a:r>
            <a:r>
              <a:rPr lang="fr-FR" sz="2000" dirty="0" smtClean="0"/>
              <a:t> :	Prostatites ,  Epididymites.</a:t>
            </a:r>
          </a:p>
          <a:p>
            <a:pPr marL="4763" lvl="1" indent="-4763"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         </a:t>
            </a:r>
          </a:p>
          <a:p>
            <a:pPr marL="4763" lvl="1" indent="-4763">
              <a:buNone/>
            </a:pPr>
            <a:r>
              <a:rPr lang="fr-FR" sz="1800" b="1" dirty="0">
                <a:solidFill>
                  <a:srgbClr val="0070C0"/>
                </a:solidFill>
                <a:latin typeface="Comic Sans MS" pitchFamily="66" charset="0"/>
              </a:rPr>
              <a:t>L. rénales</a:t>
            </a:r>
            <a:r>
              <a:rPr lang="fr-FR" sz="2000" dirty="0" smtClean="0"/>
              <a:t> : atteinte du parenchyme rénal par le germe lui même (néphrite interstitielle) ; 	     manifestations liées au choc septique.</a:t>
            </a:r>
          </a:p>
          <a:p>
            <a:endParaRPr lang="fr-FR" sz="3600" dirty="0" smtClean="0"/>
          </a:p>
        </p:txBody>
      </p:sp>
      <p:cxnSp>
        <p:nvCxnSpPr>
          <p:cNvPr id="7" name="Connecteur droit 6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FORMES CLINIQUES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688" y="1214422"/>
            <a:ext cx="8858312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Associe </a:t>
            </a:r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2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Processus infectieux </a:t>
            </a:r>
            <a:r>
              <a:rPr lang="fr-FR" sz="2200" dirty="0" smtClean="0"/>
              <a:t>confirmé au moins cliniquement</a:t>
            </a:r>
          </a:p>
          <a:p>
            <a:pPr>
              <a:buNone/>
            </a:pPr>
            <a:r>
              <a:rPr lang="fr-FR" sz="2200" b="1" dirty="0">
                <a:solidFill>
                  <a:srgbClr val="FFFFCC"/>
                </a:solidFill>
              </a:rPr>
              <a:t> </a:t>
            </a:r>
            <a:r>
              <a:rPr lang="fr-FR" sz="2200" b="1" dirty="0" smtClean="0">
                <a:solidFill>
                  <a:srgbClr val="FFFFCC"/>
                </a:solidFill>
              </a:rPr>
              <a:t>    </a:t>
            </a:r>
            <a:r>
              <a:rPr lang="fr-FR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 systolique b &lt; 90 mm Hg </a:t>
            </a:r>
            <a:r>
              <a:rPr lang="fr-FR" sz="2200" dirty="0" smtClean="0"/>
              <a:t>ou + 40 mm Hg  /  TA habituelle</a:t>
            </a:r>
          </a:p>
          <a:p>
            <a:pPr>
              <a:buNone/>
            </a:pPr>
            <a:r>
              <a:rPr lang="fr-FR" sz="2200" dirty="0" smtClean="0"/>
              <a:t>	malgré un remplissage vasculaire adapté qualitativement et quantitativement.</a:t>
            </a:r>
          </a:p>
          <a:p>
            <a:pPr>
              <a:buNone/>
            </a:pPr>
            <a:endParaRPr lang="fr-FR" sz="2200" dirty="0" smtClean="0"/>
          </a:p>
          <a:p>
            <a:pPr>
              <a:buNone/>
              <a:tabLst>
                <a:tab pos="3313113" algn="l"/>
              </a:tabLst>
            </a:pPr>
            <a:r>
              <a:rPr lang="fr-FR" sz="2200" dirty="0" smtClean="0"/>
              <a:t>	</a:t>
            </a:r>
            <a:r>
              <a:rPr lang="fr-FR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+  </a:t>
            </a:r>
            <a:r>
              <a:rPr lang="fr-FR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Hypoperfusion</a:t>
            </a:r>
            <a:r>
              <a:rPr lang="fr-FR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cellulaire </a:t>
            </a:r>
            <a:r>
              <a:rPr lang="fr-FR" sz="2200" dirty="0" smtClean="0"/>
              <a:t>:	acidose lactique</a:t>
            </a:r>
          </a:p>
          <a:p>
            <a:pPr>
              <a:buNone/>
              <a:tabLst>
                <a:tab pos="3313113" algn="l"/>
              </a:tabLst>
            </a:pPr>
            <a:r>
              <a:rPr lang="fr-FR" sz="2200" dirty="0" smtClean="0"/>
              <a:t>			altération aiguë de l’état de conscience</a:t>
            </a:r>
          </a:p>
          <a:p>
            <a:pPr>
              <a:buNone/>
              <a:tabLst>
                <a:tab pos="3313113" algn="l"/>
              </a:tabLst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	Evolution : </a:t>
            </a:r>
            <a:r>
              <a:rPr lang="fr-FR" sz="2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défaillance </a:t>
            </a:r>
            <a:r>
              <a:rPr lang="fr-FR" sz="2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multiviscérale</a:t>
            </a:r>
            <a:endParaRPr lang="fr-FR" sz="2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endParaRPr lang="fr-FR" sz="2200" dirty="0" smtClean="0"/>
          </a:p>
          <a:p>
            <a:pPr>
              <a:buNone/>
              <a:tabLst>
                <a:tab pos="4032250" algn="l"/>
              </a:tabLst>
            </a:pPr>
            <a:r>
              <a:rPr lang="fr-FR" sz="2200" dirty="0" smtClean="0"/>
              <a:t>	Gravité de l’état de choc  dépend : 	virulence du germe </a:t>
            </a:r>
          </a:p>
          <a:p>
            <a:pPr>
              <a:buNone/>
              <a:tabLst>
                <a:tab pos="4032250" algn="l"/>
              </a:tabLst>
            </a:pPr>
            <a:r>
              <a:rPr lang="fr-FR" sz="2200" dirty="0" smtClean="0"/>
              <a:t>		Réponse de l’hôte.</a:t>
            </a:r>
          </a:p>
          <a:p>
            <a:endParaRPr lang="fr-FR" sz="2000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142844" y="704839"/>
            <a:ext cx="8777350" cy="4286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bIns="9144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Choc Septique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FORMES CLINIQUES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2786082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lvl="0">
              <a:buClr>
                <a:srgbClr val="00CC0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Phase </a:t>
            </a:r>
            <a:r>
              <a:rPr lang="fr-FR" sz="2000" b="1" dirty="0" err="1" smtClean="0">
                <a:solidFill>
                  <a:srgbClr val="0070C0"/>
                </a:solidFill>
                <a:latin typeface="Calibri" pitchFamily="34" charset="0"/>
              </a:rPr>
              <a:t>hyperkinétique</a:t>
            </a:r>
            <a:r>
              <a:rPr lang="fr-FR" sz="2000" dirty="0" smtClean="0">
                <a:solidFill>
                  <a:srgbClr val="0070C0"/>
                </a:solidFill>
              </a:rPr>
              <a:t> : </a:t>
            </a:r>
          </a:p>
          <a:p>
            <a:pPr lvl="0">
              <a:buNone/>
            </a:pPr>
            <a:r>
              <a:rPr lang="fr-FR" sz="2000" dirty="0" smtClean="0"/>
              <a:t>	Vasodilatation des capillaires               </a:t>
            </a:r>
          </a:p>
          <a:p>
            <a:pPr lvl="0">
              <a:buNone/>
            </a:pPr>
            <a:r>
              <a:rPr lang="fr-FR" sz="2000" dirty="0" smtClean="0">
                <a:latin typeface="Calibri"/>
              </a:rPr>
              <a:t>		</a:t>
            </a:r>
            <a:r>
              <a:rPr lang="fr-FR" sz="2000" dirty="0" smtClean="0">
                <a:solidFill>
                  <a:srgbClr val="7030A0"/>
                </a:solidFill>
                <a:latin typeface="Calibri"/>
              </a:rPr>
              <a:t>↓↓ </a:t>
            </a:r>
            <a:r>
              <a:rPr lang="fr-FR" sz="2000" dirty="0" smtClean="0">
                <a:solidFill>
                  <a:srgbClr val="7030A0"/>
                </a:solidFill>
              </a:rPr>
              <a:t>résistances vasculaires périphériques </a:t>
            </a:r>
          </a:p>
          <a:p>
            <a:pPr lvl="0">
              <a:buNone/>
            </a:pPr>
            <a:r>
              <a:rPr lang="fr-FR" sz="2000" dirty="0" smtClean="0">
                <a:solidFill>
                  <a:srgbClr val="7030A0"/>
                </a:solidFill>
              </a:rPr>
              <a:t>		</a:t>
            </a:r>
            <a:r>
              <a:rPr lang="fr-FR" sz="2000" dirty="0" smtClean="0">
                <a:solidFill>
                  <a:srgbClr val="7030A0"/>
                </a:solidFill>
                <a:latin typeface="Calibri"/>
              </a:rPr>
              <a:t>↑ </a:t>
            </a:r>
            <a:r>
              <a:rPr lang="fr-FR" sz="2000" dirty="0" smtClean="0">
                <a:solidFill>
                  <a:srgbClr val="7030A0"/>
                </a:solidFill>
              </a:rPr>
              <a:t>perméabilité </a:t>
            </a:r>
            <a:r>
              <a:rPr lang="fr-FR" sz="2000" dirty="0" err="1" smtClean="0">
                <a:solidFill>
                  <a:srgbClr val="7030A0"/>
                </a:solidFill>
              </a:rPr>
              <a:t>capilllaire</a:t>
            </a:r>
            <a:r>
              <a:rPr lang="fr-FR" sz="2000" dirty="0" smtClean="0">
                <a:solidFill>
                  <a:srgbClr val="7030A0"/>
                </a:solidFill>
              </a:rPr>
              <a:t> </a:t>
            </a:r>
          </a:p>
          <a:p>
            <a:pPr lvl="0">
              <a:buNone/>
            </a:pPr>
            <a:r>
              <a:rPr lang="fr-FR" sz="2000" dirty="0" smtClean="0">
                <a:solidFill>
                  <a:srgbClr val="7030A0"/>
                </a:solidFill>
              </a:rPr>
              <a:t>		Fuite liquidienne ++ dans l’</a:t>
            </a:r>
            <a:r>
              <a:rPr lang="fr-FR" sz="2000" dirty="0" err="1" smtClean="0">
                <a:solidFill>
                  <a:srgbClr val="7030A0"/>
                </a:solidFill>
              </a:rPr>
              <a:t>interstitium</a:t>
            </a:r>
            <a:r>
              <a:rPr lang="fr-FR" sz="2000" dirty="0" smtClean="0">
                <a:solidFill>
                  <a:srgbClr val="FFFFCC"/>
                </a:solidFill>
              </a:rPr>
              <a:t>.</a:t>
            </a:r>
          </a:p>
          <a:p>
            <a:pPr lvl="1">
              <a:buNone/>
            </a:pPr>
            <a:endParaRPr lang="fr-FR" sz="1800" dirty="0" smtClean="0"/>
          </a:p>
          <a:p>
            <a:pPr lvl="1">
              <a:buNone/>
            </a:pPr>
            <a:r>
              <a:rPr lang="fr-FR" sz="1800" dirty="0" smtClean="0"/>
              <a:t>				</a:t>
            </a:r>
            <a:r>
              <a:rPr lang="fr-FR" sz="1800" dirty="0" smtClean="0">
                <a:latin typeface="Calibri" pitchFamily="34" charset="0"/>
              </a:rPr>
              <a:t>C ,  Facteurs coagulation , Plaquettes		CIVD</a:t>
            </a:r>
            <a:endParaRPr lang="fr-FR" sz="2000" dirty="0" smtClean="0"/>
          </a:p>
          <a:p>
            <a:endParaRPr lang="fr-FR" sz="2000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142844" y="704839"/>
            <a:ext cx="8777350" cy="4286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bIns="9144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latin typeface="+mj-lt"/>
                <a:ea typeface="+mj-ea"/>
                <a:cs typeface="+mj-cs"/>
              </a:rPr>
              <a:t>1.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Choc Septique  /  Physiopathologie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4071934" y="1928802"/>
            <a:ext cx="57150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00034" y="3429000"/>
            <a:ext cx="1071570" cy="71438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alibri" pitchFamily="34" charset="0"/>
              </a:rPr>
              <a:t>LP</a:t>
            </a:r>
            <a:r>
              <a:rPr lang="fr-FR" sz="2000" b="1" dirty="0" smtClean="0">
                <a:latin typeface="Calibri" pitchFamily="34" charset="0"/>
              </a:rPr>
              <a:t>S</a:t>
            </a:r>
            <a:endParaRPr lang="fr-FR" sz="2000" b="1" dirty="0">
              <a:latin typeface="Calibri" pitchFamily="34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5400000" flipH="1" flipV="1">
            <a:off x="215076" y="2837652"/>
            <a:ext cx="1285884" cy="1588"/>
          </a:xfrm>
          <a:prstGeom prst="straightConnector1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571604" y="3776664"/>
            <a:ext cx="1001720" cy="9526"/>
          </a:xfrm>
          <a:prstGeom prst="straightConnector1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droite 15"/>
          <p:cNvSpPr/>
          <p:nvPr/>
        </p:nvSpPr>
        <p:spPr>
          <a:xfrm>
            <a:off x="6572264" y="3752852"/>
            <a:ext cx="571504" cy="142876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142844" y="4429132"/>
            <a:ext cx="8858312" cy="2143140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CC0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Phase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hypokinétique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CC00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Hypovolémie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Hypocontractilité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myocardique 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↓↓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débit cardiaque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CC00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CC00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Réaction adrénergique ++ , 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↑↑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résistances artérielles périphériques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0CC00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aggravation de l’anoxie cellulaire et tissulaire.</a:t>
            </a:r>
          </a:p>
        </p:txBody>
      </p:sp>
      <p:sp>
        <p:nvSpPr>
          <p:cNvPr id="26" name="Flèche droite 25"/>
          <p:cNvSpPr/>
          <p:nvPr/>
        </p:nvSpPr>
        <p:spPr>
          <a:xfrm>
            <a:off x="5072066" y="4929198"/>
            <a:ext cx="571504" cy="142876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>
            <a:off x="500034" y="6072206"/>
            <a:ext cx="571504" cy="142876"/>
          </a:xfrm>
          <a:prstGeom prst="rightArrow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FORMES CLINIQUES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6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357850"/>
          </a:xfrm>
        </p:spPr>
        <p:txBody>
          <a:bodyPr>
            <a:noAutofit/>
          </a:bodyPr>
          <a:lstStyle/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C00000"/>
                </a:solidFill>
                <a:latin typeface="Calibri" pitchFamily="34" charset="0"/>
              </a:rPr>
              <a:t>Phase initiale ou choc chaud</a:t>
            </a:r>
            <a:r>
              <a:rPr lang="fr-FR" sz="2000" dirty="0" smtClean="0">
                <a:solidFill>
                  <a:srgbClr val="C00000"/>
                </a:solidFill>
              </a:rPr>
              <a:t> </a:t>
            </a:r>
          </a:p>
          <a:p>
            <a:pPr>
              <a:buNone/>
            </a:pPr>
            <a:r>
              <a:rPr lang="fr-FR" sz="2000" dirty="0" smtClean="0"/>
              <a:t>	     Clocher thermique + frissons intenses</a:t>
            </a:r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dirty="0" smtClean="0">
                <a:sym typeface="Symbol"/>
              </a:rPr>
              <a:t> </a:t>
            </a:r>
            <a:r>
              <a:rPr lang="fr-FR" sz="2000" dirty="0" smtClean="0"/>
              <a:t>polypnée superficielle, prostration ou angoisse</a:t>
            </a:r>
          </a:p>
          <a:p>
            <a:pPr>
              <a:buNone/>
            </a:pPr>
            <a:r>
              <a:rPr lang="fr-FR" sz="2000" dirty="0" smtClean="0"/>
              <a:t>		      Pouls rapide, TA </a:t>
            </a:r>
            <a:r>
              <a:rPr lang="fr-FR" sz="2000" dirty="0" smtClean="0">
                <a:sym typeface="Symbol"/>
              </a:rPr>
              <a:t> </a:t>
            </a:r>
            <a:r>
              <a:rPr lang="fr-FR" sz="2000" dirty="0" smtClean="0">
                <a:latin typeface="Calibri"/>
                <a:sym typeface="Symbol"/>
              </a:rPr>
              <a:t>↓</a:t>
            </a:r>
          </a:p>
          <a:p>
            <a:pPr>
              <a:buNone/>
            </a:pPr>
            <a:r>
              <a:rPr lang="fr-FR" sz="2000" dirty="0" smtClean="0">
                <a:latin typeface="Calibri"/>
                <a:sym typeface="Symbol"/>
              </a:rPr>
              <a:t>		      </a:t>
            </a:r>
            <a:r>
              <a:rPr lang="fr-FR" sz="2000" dirty="0" smtClean="0"/>
              <a:t>Peau normale ou chaude.</a:t>
            </a:r>
          </a:p>
          <a:p>
            <a:pPr>
              <a:buNone/>
            </a:pPr>
            <a:r>
              <a:rPr lang="fr-FR" sz="2000" dirty="0" smtClean="0"/>
              <a:t>	     </a:t>
            </a:r>
            <a:r>
              <a:rPr lang="fr-FR" sz="2000" dirty="0" smtClean="0">
                <a:solidFill>
                  <a:srgbClr val="0070C0"/>
                </a:solidFill>
              </a:rPr>
              <a:t>PVC </a:t>
            </a:r>
            <a:r>
              <a:rPr lang="fr-FR" sz="2000" dirty="0" smtClean="0">
                <a:solidFill>
                  <a:srgbClr val="0070C0"/>
                </a:solidFill>
                <a:latin typeface="Calibri"/>
              </a:rPr>
              <a:t>↓</a:t>
            </a:r>
            <a:r>
              <a:rPr lang="fr-FR" sz="2000" dirty="0" smtClean="0">
                <a:solidFill>
                  <a:srgbClr val="0070C0"/>
                </a:solidFill>
              </a:rPr>
              <a:t>, débit cardiaque </a:t>
            </a:r>
            <a:r>
              <a:rPr lang="fr-FR" sz="2000" dirty="0" smtClean="0">
                <a:solidFill>
                  <a:srgbClr val="0070C0"/>
                </a:solidFill>
                <a:latin typeface="Calibri"/>
              </a:rPr>
              <a:t>↑ , RP ↓</a:t>
            </a:r>
          </a:p>
          <a:p>
            <a:pPr>
              <a:buNone/>
            </a:pPr>
            <a:endParaRPr lang="fr-FR" sz="2000" dirty="0" smtClean="0"/>
          </a:p>
          <a:p>
            <a:pPr>
              <a:buClr>
                <a:srgbClr val="00FF00"/>
              </a:buClr>
            </a:pPr>
            <a:r>
              <a:rPr lang="fr-FR" sz="2000" b="1" dirty="0">
                <a:solidFill>
                  <a:srgbClr val="C00000"/>
                </a:solidFill>
                <a:latin typeface="Calibri" pitchFamily="34" charset="0"/>
              </a:rPr>
              <a:t>Stade </a:t>
            </a:r>
            <a:r>
              <a:rPr lang="fr-FR" sz="2000" b="1" dirty="0" err="1">
                <a:solidFill>
                  <a:srgbClr val="C00000"/>
                </a:solidFill>
                <a:latin typeface="Calibri" pitchFamily="34" charset="0"/>
              </a:rPr>
              <a:t>hypokinétique</a:t>
            </a:r>
            <a:r>
              <a:rPr lang="fr-FR" sz="2000" b="1" dirty="0">
                <a:solidFill>
                  <a:srgbClr val="C00000"/>
                </a:solidFill>
                <a:latin typeface="Calibri" pitchFamily="34" charset="0"/>
              </a:rPr>
              <a:t> ou choc froid </a:t>
            </a:r>
          </a:p>
          <a:p>
            <a:pPr>
              <a:buNone/>
            </a:pPr>
            <a:r>
              <a:rPr lang="fr-FR" sz="2000" dirty="0" smtClean="0"/>
              <a:t>Le choc est le plus souvent diagnostiqué à ce stade.</a:t>
            </a:r>
          </a:p>
          <a:p>
            <a:pPr>
              <a:buNone/>
            </a:pPr>
            <a:r>
              <a:rPr lang="fr-FR" sz="2000" dirty="0" smtClean="0"/>
              <a:t> 	</a:t>
            </a:r>
            <a:r>
              <a:rPr lang="fr-FR" sz="1800" dirty="0" smtClean="0">
                <a:latin typeface="Calibri" pitchFamily="34" charset="0"/>
              </a:rPr>
              <a:t>Marbrures genoux, Extrémités froides et cyanosées ;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	 TA ↓↓ , pouls rapide petit et filant, diurèse horaire &lt; 20ml/h</a:t>
            </a:r>
            <a:r>
              <a:rPr lang="fr-FR" sz="2000" dirty="0" smtClean="0"/>
              <a:t>.</a:t>
            </a:r>
          </a:p>
          <a:p>
            <a:pPr>
              <a:buNone/>
            </a:pPr>
            <a:r>
              <a:rPr lang="fr-FR" sz="2000" dirty="0" smtClean="0"/>
              <a:t>organe de choc  : </a:t>
            </a:r>
            <a:r>
              <a:rPr lang="fr-FR" sz="2000" dirty="0" err="1" smtClean="0"/>
              <a:t>tubulonéphrite</a:t>
            </a:r>
            <a:r>
              <a:rPr lang="fr-FR" sz="2000" dirty="0" smtClean="0"/>
              <a:t> aiguë, SDRA, diarrhées profuses et</a:t>
            </a:r>
          </a:p>
          <a:p>
            <a:pPr>
              <a:buNone/>
            </a:pPr>
            <a:r>
              <a:rPr lang="fr-FR" sz="2000" dirty="0" smtClean="0"/>
              <a:t>		            tendance aux hémorragies cutanéo- muqueuses.</a:t>
            </a:r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2000" dirty="0" smtClean="0">
                <a:solidFill>
                  <a:srgbClr val="FFFFCC"/>
                </a:solidFill>
              </a:rPr>
              <a:t>PVC </a:t>
            </a:r>
            <a:r>
              <a:rPr lang="fr-FR" sz="2000" dirty="0" smtClean="0">
                <a:solidFill>
                  <a:srgbClr val="FFFFCC"/>
                </a:solidFill>
                <a:latin typeface="Calibri"/>
              </a:rPr>
              <a:t>↑ </a:t>
            </a:r>
            <a:r>
              <a:rPr lang="fr-FR" sz="2000" dirty="0" smtClean="0">
                <a:solidFill>
                  <a:srgbClr val="FFFFCC"/>
                </a:solidFill>
              </a:rPr>
              <a:t>, débit cardiaque </a:t>
            </a:r>
            <a:r>
              <a:rPr lang="fr-FR" sz="2000" dirty="0" smtClean="0">
                <a:solidFill>
                  <a:srgbClr val="FFFFCC"/>
                </a:solidFill>
                <a:latin typeface="Calibri"/>
              </a:rPr>
              <a:t>↓ </a:t>
            </a:r>
            <a:r>
              <a:rPr lang="fr-FR" sz="2000" dirty="0" smtClean="0">
                <a:solidFill>
                  <a:srgbClr val="FFFFCC"/>
                </a:solidFill>
              </a:rPr>
              <a:t>, RP </a:t>
            </a:r>
            <a:r>
              <a:rPr lang="fr-FR" sz="2000" dirty="0" smtClean="0">
                <a:solidFill>
                  <a:srgbClr val="FFFFCC"/>
                </a:solidFill>
                <a:latin typeface="Calibri"/>
              </a:rPr>
              <a:t>↑</a:t>
            </a:r>
            <a:endParaRPr lang="fr-FR" sz="2000" dirty="0">
              <a:solidFill>
                <a:srgbClr val="FFFFCC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re 1"/>
          <p:cNvSpPr txBox="1">
            <a:spLocks/>
          </p:cNvSpPr>
          <p:nvPr/>
        </p:nvSpPr>
        <p:spPr>
          <a:xfrm>
            <a:off x="142844" y="704839"/>
            <a:ext cx="8777350" cy="4286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bIns="9144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Choc Septique / Symptomatologie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FORMES CLINIQUES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2071702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fr-FR" sz="2000" b="1" i="1" dirty="0" smtClean="0">
                <a:solidFill>
                  <a:srgbClr val="0070C0"/>
                </a:solidFill>
              </a:rPr>
              <a:t>Chez le sujet âgé : </a:t>
            </a:r>
          </a:p>
          <a:p>
            <a:pPr>
              <a:buClr>
                <a:srgbClr val="00B050"/>
              </a:buClr>
              <a:buNone/>
            </a:pPr>
            <a:r>
              <a:rPr lang="fr-FR" sz="2000" b="1" i="1" dirty="0" smtClean="0"/>
              <a:t>		T° modérée ou absente ou hypothermie.</a:t>
            </a:r>
          </a:p>
          <a:p>
            <a:pPr>
              <a:buClr>
                <a:srgbClr val="00B050"/>
              </a:buClr>
              <a:buNone/>
            </a:pPr>
            <a:r>
              <a:rPr lang="fr-FR" sz="2000" b="1" i="1" dirty="0" smtClean="0"/>
              <a:t>		Les signes d’accompagnement sont modestes.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endParaRPr lang="fr-FR" sz="2000" dirty="0" smtClean="0"/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fr-FR" sz="2000" b="1" i="1" dirty="0">
                <a:solidFill>
                  <a:srgbClr val="0070C0"/>
                </a:solidFill>
              </a:rPr>
              <a:t>Chez le nourrisson  </a:t>
            </a:r>
            <a:r>
              <a:rPr lang="fr-FR" sz="2000" b="1" i="1" dirty="0" smtClean="0"/>
              <a:t>, présence de diarrhées</a:t>
            </a:r>
            <a:endParaRPr lang="fr-FR" sz="20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re 1"/>
          <p:cNvSpPr txBox="1">
            <a:spLocks/>
          </p:cNvSpPr>
          <p:nvPr/>
        </p:nvSpPr>
        <p:spPr>
          <a:xfrm>
            <a:off x="142844" y="704839"/>
            <a:ext cx="8777350" cy="4286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bIns="9144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Selon le terrain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4282" y="4577372"/>
            <a:ext cx="85725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70C0"/>
                </a:solidFill>
              </a:rPr>
              <a:t>Groupe K E S </a:t>
            </a:r>
            <a:r>
              <a:rPr lang="fr-FR" b="1" dirty="0" smtClean="0"/>
              <a:t>:</a:t>
            </a:r>
            <a:r>
              <a:rPr lang="fr-FR" b="1" i="1" dirty="0" smtClean="0"/>
              <a:t> </a:t>
            </a:r>
            <a:r>
              <a:rPr lang="fr-FR" b="1" i="1" dirty="0" err="1" smtClean="0"/>
              <a:t>klebsielle</a:t>
            </a:r>
            <a:r>
              <a:rPr lang="fr-FR" b="1" i="1" dirty="0" smtClean="0"/>
              <a:t>  - </a:t>
            </a:r>
            <a:r>
              <a:rPr lang="fr-FR" b="1" i="1" dirty="0" err="1" smtClean="0"/>
              <a:t>entrobacter</a:t>
            </a:r>
            <a:r>
              <a:rPr lang="fr-FR" b="1" i="1" dirty="0" smtClean="0"/>
              <a:t>  - </a:t>
            </a:r>
            <a:r>
              <a:rPr lang="fr-FR" b="1" i="1" dirty="0" err="1" smtClean="0"/>
              <a:t>serratia</a:t>
            </a:r>
            <a:endParaRPr lang="fr-FR" b="1" i="1" dirty="0" smtClean="0"/>
          </a:p>
          <a:p>
            <a:endParaRPr lang="fr-FR" b="1" i="1" dirty="0" smtClean="0"/>
          </a:p>
          <a:p>
            <a:r>
              <a:rPr lang="fr-FR" b="1" i="1" dirty="0" smtClean="0"/>
              <a:t>Formes particulières des services de réanimation.</a:t>
            </a:r>
          </a:p>
          <a:p>
            <a:endParaRPr lang="fr-FR" b="1" i="1" dirty="0" smtClean="0"/>
          </a:p>
          <a:p>
            <a:r>
              <a:rPr lang="fr-FR" b="1" i="1" dirty="0" smtClean="0"/>
              <a:t>Avec le </a:t>
            </a:r>
            <a:r>
              <a:rPr lang="fr-FR" sz="2000" b="1" i="1" dirty="0" err="1" smtClean="0">
                <a:solidFill>
                  <a:srgbClr val="0070C0"/>
                </a:solidFill>
              </a:rPr>
              <a:t>pseudomonas</a:t>
            </a:r>
            <a:r>
              <a:rPr lang="fr-FR" sz="2000" b="1" i="1" dirty="0" smtClean="0">
                <a:solidFill>
                  <a:srgbClr val="0070C0"/>
                </a:solidFill>
              </a:rPr>
              <a:t> </a:t>
            </a:r>
            <a:r>
              <a:rPr lang="fr-FR" b="1" i="1" dirty="0" smtClean="0"/>
              <a:t> :  mortalité ++ (résistance aux antibiotiques) </a:t>
            </a:r>
            <a:endParaRPr lang="fr-FR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295244" y="4071950"/>
            <a:ext cx="8634474" cy="428620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txBody>
          <a:bodyPr bIns="9144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Selon le germe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DIAGNOSTIC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2844" y="2000240"/>
            <a:ext cx="8858312" cy="4572032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lvl="0">
              <a:buNone/>
            </a:pPr>
            <a:r>
              <a:rPr lang="fr-FR" sz="2000" dirty="0" smtClean="0">
                <a:solidFill>
                  <a:srgbClr val="0070C0"/>
                </a:solidFill>
              </a:rPr>
              <a:t>Isolement du germe</a:t>
            </a:r>
            <a:r>
              <a:rPr lang="fr-FR" sz="2000" dirty="0" smtClean="0"/>
              <a:t> : Hémocultures +++</a:t>
            </a:r>
          </a:p>
          <a:p>
            <a:pPr lvl="0">
              <a:buNone/>
            </a:pPr>
            <a:r>
              <a:rPr lang="fr-FR" sz="2000" dirty="0" smtClean="0"/>
              <a:t>			    Prélèvements PE et L II accessibles</a:t>
            </a:r>
          </a:p>
          <a:p>
            <a:pPr lvl="0"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>
                <a:solidFill>
                  <a:srgbClr val="0070C0"/>
                </a:solidFill>
              </a:rPr>
              <a:t>FNS</a:t>
            </a:r>
            <a:r>
              <a:rPr lang="fr-FR" sz="2000" dirty="0" smtClean="0"/>
              <a:t> : GB </a:t>
            </a:r>
            <a:r>
              <a:rPr lang="fr-FR" sz="2000" dirty="0" smtClean="0">
                <a:latin typeface="Calibri"/>
              </a:rPr>
              <a:t>↑ PNN , </a:t>
            </a:r>
            <a:r>
              <a:rPr lang="fr-FR" sz="2000" dirty="0" smtClean="0"/>
              <a:t>parfois leucopénie.</a:t>
            </a:r>
          </a:p>
          <a:p>
            <a:pPr>
              <a:buNone/>
            </a:pPr>
            <a:r>
              <a:rPr lang="fr-FR" sz="2000" dirty="0" smtClean="0"/>
              <a:t>  </a:t>
            </a:r>
          </a:p>
          <a:p>
            <a:pPr>
              <a:buNone/>
            </a:pPr>
            <a:r>
              <a:rPr lang="fr-FR" sz="2000" dirty="0">
                <a:solidFill>
                  <a:srgbClr val="0070C0"/>
                </a:solidFill>
              </a:rPr>
              <a:t>Etat de choc</a:t>
            </a:r>
            <a:r>
              <a:rPr lang="fr-FR" sz="2000" dirty="0" smtClean="0"/>
              <a:t> : hyperglycémie, hypo albuminémie, alcalose respiratoire puis acidose mixte.  </a:t>
            </a:r>
          </a:p>
          <a:p>
            <a:pPr>
              <a:buNone/>
            </a:pPr>
            <a:r>
              <a:rPr lang="fr-FR" sz="2000" dirty="0" smtClean="0"/>
              <a:t>                         CIVD (</a:t>
            </a:r>
            <a:r>
              <a:rPr lang="fr-FR" sz="2000" dirty="0" smtClean="0">
                <a:latin typeface="Calibri"/>
              </a:rPr>
              <a:t>↓ TP</a:t>
            </a:r>
            <a:r>
              <a:rPr lang="fr-FR" sz="2000" dirty="0" smtClean="0"/>
              <a:t>, facteur V, fibrinogène, plaquettes).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>
                <a:solidFill>
                  <a:srgbClr val="0070C0"/>
                </a:solidFill>
              </a:rPr>
              <a:t>Insuffisance rénale</a:t>
            </a:r>
            <a:r>
              <a:rPr lang="fr-FR" sz="2000" dirty="0" smtClean="0"/>
              <a:t> : </a:t>
            </a:r>
            <a:r>
              <a:rPr lang="fr-FR" sz="2000" dirty="0" smtClean="0">
                <a:latin typeface="Calibri"/>
              </a:rPr>
              <a:t>↑ </a:t>
            </a:r>
            <a:r>
              <a:rPr lang="fr-FR" sz="2000" dirty="0" smtClean="0"/>
              <a:t>urée, créatinine.</a:t>
            </a:r>
          </a:p>
          <a:p>
            <a:pPr>
              <a:buNone/>
            </a:pPr>
            <a:r>
              <a:rPr lang="fr-FR" sz="2000" dirty="0">
                <a:solidFill>
                  <a:srgbClr val="0070C0"/>
                </a:solidFill>
              </a:rPr>
              <a:t>Souffrance tissulaire</a:t>
            </a:r>
            <a:r>
              <a:rPr lang="fr-FR" sz="2000" dirty="0" smtClean="0"/>
              <a:t> : </a:t>
            </a:r>
            <a:r>
              <a:rPr lang="fr-FR" sz="2000" dirty="0" smtClean="0">
                <a:latin typeface="Calibri"/>
              </a:rPr>
              <a:t>↑ </a:t>
            </a:r>
            <a:r>
              <a:rPr lang="fr-FR" sz="2000" dirty="0" smtClean="0"/>
              <a:t>TGO, TGP, CPK, LDH.</a:t>
            </a:r>
          </a:p>
          <a:p>
            <a:pPr>
              <a:buNone/>
            </a:pPr>
            <a:r>
              <a:rPr lang="fr-FR" sz="2000" b="1" dirty="0" smtClean="0"/>
              <a:t> </a:t>
            </a:r>
            <a:r>
              <a:rPr lang="fr-FR" sz="2000" dirty="0">
                <a:solidFill>
                  <a:srgbClr val="0070C0"/>
                </a:solidFill>
              </a:rPr>
              <a:t>Examens radiologiques</a:t>
            </a:r>
            <a:r>
              <a:rPr lang="fr-FR" sz="2000" b="1" dirty="0" smtClean="0"/>
              <a:t> : </a:t>
            </a:r>
            <a:r>
              <a:rPr lang="fr-FR" sz="2000" dirty="0" err="1" smtClean="0"/>
              <a:t>Rx</a:t>
            </a:r>
            <a:r>
              <a:rPr lang="fr-FR" sz="2000" dirty="0" smtClean="0"/>
              <a:t> du thorax, échographie, TDM.</a:t>
            </a:r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endParaRPr lang="fr-FR" sz="2000" dirty="0">
              <a:solidFill>
                <a:srgbClr val="FFFFCC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42876" y="928670"/>
            <a:ext cx="8929718" cy="1015663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dirty="0" smtClean="0"/>
              <a:t>P.E.</a:t>
            </a:r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dirty="0" smtClean="0"/>
              <a:t>S.G. graves (fièvre, frissons, AEG, SPM, choc septique).</a:t>
            </a:r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dirty="0" smtClean="0"/>
              <a:t>Localisations secondaires.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TRAITEMENT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85688" y="857208"/>
            <a:ext cx="8858312" cy="6000792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fr-FR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Antibiotiques</a:t>
            </a:r>
            <a:r>
              <a:rPr lang="fr-FR" sz="2000" b="1" dirty="0" smtClean="0">
                <a:solidFill>
                  <a:srgbClr val="C00000"/>
                </a:solidFill>
              </a:rPr>
              <a:t> :</a:t>
            </a:r>
          </a:p>
          <a:p>
            <a:pPr marL="457200" indent="-457200">
              <a:buNone/>
            </a:pPr>
            <a:r>
              <a:rPr lang="fr-FR" sz="2000" b="1" dirty="0" smtClean="0"/>
              <a:t>		</a:t>
            </a:r>
            <a:r>
              <a:rPr lang="fr-FR" sz="2000" dirty="0" smtClean="0"/>
              <a:t>Actifs sur les BGN (terrain et PE)</a:t>
            </a:r>
          </a:p>
          <a:p>
            <a:pPr>
              <a:buNone/>
            </a:pPr>
            <a:r>
              <a:rPr lang="fr-FR" sz="2000" dirty="0" smtClean="0"/>
              <a:t>		ATB  initiale empirique</a:t>
            </a:r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dirty="0" smtClean="0">
                <a:solidFill>
                  <a:srgbClr val="0070C0"/>
                </a:solidFill>
              </a:rPr>
              <a:t>M</a:t>
            </a: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assive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sz="2000" dirty="0">
                <a:solidFill>
                  <a:srgbClr val="0070C0"/>
                </a:solidFill>
              </a:rPr>
              <a:t>bactéricide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sz="2000" dirty="0">
                <a:solidFill>
                  <a:srgbClr val="0070C0"/>
                </a:solidFill>
              </a:rPr>
              <a:t>synergique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sz="2000" dirty="0">
                <a:solidFill>
                  <a:srgbClr val="0070C0"/>
                </a:solidFill>
              </a:rPr>
              <a:t>parentérale</a:t>
            </a:r>
            <a:r>
              <a:rPr lang="fr-F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r-FR" sz="2000" dirty="0">
                <a:solidFill>
                  <a:srgbClr val="0070C0"/>
                </a:solidFill>
              </a:rPr>
              <a:t>prolongée</a:t>
            </a:r>
            <a:r>
              <a:rPr lang="fr-FR" sz="2000" dirty="0" smtClean="0"/>
              <a:t> (3 semaines)</a:t>
            </a:r>
          </a:p>
          <a:p>
            <a:pPr>
              <a:buNone/>
            </a:pPr>
            <a:r>
              <a:rPr lang="fr-FR" sz="2000" dirty="0" smtClean="0"/>
              <a:t> </a:t>
            </a:r>
          </a:p>
          <a:p>
            <a:pPr>
              <a:buNone/>
            </a:pPr>
            <a:r>
              <a:rPr lang="fr-FR" sz="2000" b="1" dirty="0" smtClean="0"/>
              <a:t>		</a:t>
            </a:r>
            <a:r>
              <a:rPr lang="fr-FR" sz="2000" dirty="0">
                <a:solidFill>
                  <a:srgbClr val="0070C0"/>
                </a:solidFill>
              </a:rPr>
              <a:t>Antibiothérapie probabiliste des </a:t>
            </a:r>
            <a:r>
              <a:rPr lang="fr-FR" sz="2000" dirty="0" smtClean="0">
                <a:solidFill>
                  <a:srgbClr val="0070C0"/>
                </a:solidFill>
              </a:rPr>
              <a:t>BBGN </a:t>
            </a:r>
            <a:r>
              <a:rPr lang="fr-FR" sz="2000" dirty="0">
                <a:solidFill>
                  <a:srgbClr val="0070C0"/>
                </a:solidFill>
              </a:rPr>
              <a:t>communautaires</a:t>
            </a:r>
            <a:r>
              <a:rPr lang="fr-FR" sz="20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	Céphalosporine (C1G ou C3G) + aminoside (gentamicine)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sz="2000" dirty="0" err="1" smtClean="0"/>
              <a:t>Fluoroquinolone</a:t>
            </a:r>
            <a:r>
              <a:rPr lang="fr-FR" sz="2000" dirty="0" smtClean="0"/>
              <a:t> + aminoside.</a:t>
            </a:r>
          </a:p>
          <a:p>
            <a:pPr>
              <a:buNone/>
            </a:pPr>
            <a:r>
              <a:rPr lang="fr-FR" sz="2000" dirty="0" smtClean="0"/>
              <a:t> 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		</a:t>
            </a:r>
            <a:r>
              <a:rPr lang="fr-FR" sz="2000" dirty="0">
                <a:solidFill>
                  <a:srgbClr val="0070C0"/>
                </a:solidFill>
              </a:rPr>
              <a:t>Antibiothérapie probabiliste des B</a:t>
            </a:r>
            <a:r>
              <a:rPr lang="fr-FR" sz="2000" dirty="0" smtClean="0">
                <a:solidFill>
                  <a:srgbClr val="0070C0"/>
                </a:solidFill>
              </a:rPr>
              <a:t>BGN </a:t>
            </a:r>
            <a:r>
              <a:rPr lang="fr-FR" sz="2000" dirty="0">
                <a:solidFill>
                  <a:srgbClr val="0070C0"/>
                </a:solidFill>
              </a:rPr>
              <a:t>nosocomiales</a:t>
            </a:r>
            <a:r>
              <a:rPr lang="fr-FR" sz="2000" dirty="0" smtClean="0"/>
              <a:t> </a:t>
            </a:r>
          </a:p>
          <a:p>
            <a:pPr>
              <a:buNone/>
            </a:pPr>
            <a:r>
              <a:rPr lang="fr-FR" sz="2000" dirty="0" smtClean="0"/>
              <a:t>			C3G +aminoside (</a:t>
            </a:r>
            <a:r>
              <a:rPr lang="fr-FR" sz="2000" dirty="0" err="1" smtClean="0"/>
              <a:t>amikacine</a:t>
            </a:r>
            <a:r>
              <a:rPr lang="fr-FR" sz="2000" dirty="0" smtClean="0"/>
              <a:t>)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sz="2000" dirty="0" err="1" smtClean="0"/>
              <a:t>Fluoroquinolone</a:t>
            </a:r>
            <a:r>
              <a:rPr lang="fr-FR" sz="2000" dirty="0" smtClean="0"/>
              <a:t> + aminoside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sz="2000" dirty="0" err="1" smtClean="0"/>
              <a:t>Aztréonam</a:t>
            </a:r>
            <a:r>
              <a:rPr lang="fr-FR" sz="2000" dirty="0" smtClean="0"/>
              <a:t> (8 g/j) + aminoside.</a:t>
            </a:r>
          </a:p>
          <a:p>
            <a:pPr>
              <a:buNone/>
            </a:pPr>
            <a:endParaRPr lang="fr-FR" sz="20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TRAITEMENT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00792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1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Suspicion de </a:t>
            </a:r>
            <a:r>
              <a:rPr lang="fr-FR" sz="1800" i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1800" i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aeruginosa</a:t>
            </a:r>
            <a:r>
              <a:rPr lang="fr-FR" sz="20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fr-FR" sz="2000" dirty="0" smtClean="0"/>
              <a:t>: </a:t>
            </a:r>
            <a:r>
              <a:rPr lang="fr-FR" sz="2000" dirty="0" err="1" smtClean="0"/>
              <a:t>ceftazidime</a:t>
            </a:r>
            <a:r>
              <a:rPr lang="fr-FR" sz="2000" dirty="0" smtClean="0"/>
              <a:t> (6g/j) + aminoside (</a:t>
            </a:r>
            <a:r>
              <a:rPr lang="fr-FR" sz="2000" dirty="0" err="1" smtClean="0"/>
              <a:t>amikacine</a:t>
            </a:r>
            <a:r>
              <a:rPr lang="fr-FR" sz="2000" dirty="0" smtClean="0"/>
              <a:t>)</a:t>
            </a:r>
          </a:p>
          <a:p>
            <a:pPr marL="457200" indent="-457200">
              <a:buNone/>
            </a:pPr>
            <a:r>
              <a:rPr lang="fr-FR" sz="2000" dirty="0" smtClean="0"/>
              <a:t>			             ciprofloxacine (1g/j à 1200mg/j) + aminoside,</a:t>
            </a:r>
          </a:p>
          <a:p>
            <a:pPr marL="457200" indent="-457200">
              <a:buNone/>
            </a:pPr>
            <a:r>
              <a:rPr lang="fr-FR" sz="2000" dirty="0" smtClean="0"/>
              <a:t>			             </a:t>
            </a:r>
            <a:r>
              <a:rPr lang="fr-FR" sz="2000" dirty="0" err="1" smtClean="0"/>
              <a:t>Imipénem</a:t>
            </a:r>
            <a:r>
              <a:rPr lang="fr-FR" sz="2000" dirty="0" smtClean="0"/>
              <a:t> (4g/j) + aminoside</a:t>
            </a:r>
            <a:endParaRPr lang="fr-FR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fr-FR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r>
              <a:rPr lang="fr-FR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Mesures associées</a:t>
            </a:r>
          </a:p>
          <a:p>
            <a:pPr marL="457200" indent="-457200">
              <a:buNone/>
            </a:pPr>
            <a:r>
              <a:rPr lang="fr-FR" sz="2000" dirty="0" smtClean="0"/>
              <a:t>	Traitement PE</a:t>
            </a:r>
          </a:p>
          <a:p>
            <a:pPr marL="457200" indent="-457200">
              <a:buNone/>
            </a:pPr>
            <a:r>
              <a:rPr lang="fr-FR" sz="2000" dirty="0" smtClean="0"/>
              <a:t>	 (ablation des cathéters, sondes, drainage des collections suppurées) sous antibiotiques.</a:t>
            </a:r>
          </a:p>
          <a:p>
            <a:pPr marL="457200" indent="-457200"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3. </a:t>
            </a:r>
            <a:r>
              <a:rPr lang="fr-FR" sz="2000" b="1" dirty="0" smtClean="0"/>
              <a:t>Traitement du choc septique : 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Urgence thérapeutique (USI)</a:t>
            </a:r>
          </a:p>
          <a:p>
            <a:pPr>
              <a:buNone/>
            </a:pPr>
            <a:r>
              <a:rPr lang="fr-FR" sz="2000" dirty="0" smtClean="0"/>
              <a:t>		ATB,  PE, </a:t>
            </a:r>
            <a:r>
              <a:rPr lang="fr-FR" sz="2000" dirty="0" err="1" smtClean="0"/>
              <a:t>Hmc</a:t>
            </a: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 </a:t>
            </a:r>
          </a:p>
          <a:p>
            <a:pPr>
              <a:buNone/>
            </a:pPr>
            <a:r>
              <a:rPr lang="fr-FR" sz="2000" dirty="0" smtClean="0"/>
              <a:t>		</a:t>
            </a:r>
          </a:p>
          <a:p>
            <a:pPr marL="457200" indent="-457200">
              <a:buNone/>
            </a:pPr>
            <a:endParaRPr lang="fr-FR" sz="20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tx1"/>
                </a:solidFill>
              </a:rPr>
              <a:t>INTRODUCTION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Chapitre important de la pathologie infectieuse.</a:t>
            </a:r>
          </a:p>
          <a:p>
            <a:endParaRPr lang="fr-FR" sz="2400" dirty="0" smtClean="0"/>
          </a:p>
          <a:p>
            <a:r>
              <a:rPr lang="fr-FR" sz="2400" dirty="0" smtClean="0"/>
              <a:t>Véritable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</a:rPr>
              <a:t>urgence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smtClean="0"/>
              <a:t>médicale.</a:t>
            </a:r>
          </a:p>
          <a:p>
            <a:endParaRPr lang="fr-FR" sz="2400" dirty="0" smtClean="0"/>
          </a:p>
          <a:p>
            <a:r>
              <a:rPr lang="fr-FR" sz="2400" dirty="0" smtClean="0"/>
              <a:t>Nosocomiales et iatrogènes : </a:t>
            </a:r>
            <a:r>
              <a:rPr lang="fr-FR" sz="2400" dirty="0" smtClean="0">
                <a:solidFill>
                  <a:srgbClr val="0070C0"/>
                </a:solidFill>
              </a:rPr>
              <a:t>+ </a:t>
            </a:r>
            <a:r>
              <a:rPr lang="fr-FR" sz="2400" b="1" dirty="0" smtClean="0">
                <a:solidFill>
                  <a:srgbClr val="0070C0"/>
                </a:solidFill>
              </a:rPr>
              <a:t>graves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smtClean="0"/>
              <a:t>(rançon des progrès médicaux).</a:t>
            </a:r>
          </a:p>
          <a:p>
            <a:endParaRPr lang="fr-FR" sz="24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1000100" y="4000504"/>
            <a:ext cx="2714644" cy="78581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0070C0"/>
                </a:solidFill>
              </a:rPr>
              <a:t>Résistance aux ATB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500562" y="4071942"/>
            <a:ext cx="2714644" cy="78581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0070C0"/>
                </a:solidFill>
                <a:latin typeface="Calibri" pitchFamily="34" charset="0"/>
              </a:rPr>
              <a:t>Choc Septique</a:t>
            </a:r>
            <a:endParaRPr lang="fr-FR" sz="2000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2643174" y="3000372"/>
            <a:ext cx="1571636" cy="9286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572000" y="3071810"/>
            <a:ext cx="1214446" cy="8572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TRAITEMENT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Restauration de l’oxygénation tissulaire :</a:t>
            </a:r>
          </a:p>
          <a:p>
            <a:pPr>
              <a:buNone/>
            </a:pPr>
            <a:r>
              <a:rPr lang="fr-FR" sz="2000" dirty="0" smtClean="0"/>
              <a:t>-Correction de l’</a:t>
            </a:r>
            <a:r>
              <a:rPr lang="fr-FR" sz="2000" dirty="0" err="1" smtClean="0"/>
              <a:t>hypovolémie</a:t>
            </a:r>
            <a:r>
              <a:rPr lang="fr-FR" sz="2000" dirty="0" smtClean="0"/>
              <a:t> : remplissage vasculaire (macromolécules)</a:t>
            </a:r>
          </a:p>
          <a:p>
            <a:pPr>
              <a:buNone/>
            </a:pPr>
            <a:r>
              <a:rPr lang="fr-FR" sz="2000" dirty="0" smtClean="0"/>
              <a:t>-Amines </a:t>
            </a:r>
            <a:r>
              <a:rPr lang="fr-FR" sz="2000" dirty="0" err="1" smtClean="0"/>
              <a:t>vasopressives</a:t>
            </a:r>
            <a:r>
              <a:rPr lang="fr-FR" sz="2000" dirty="0" smtClean="0"/>
              <a:t> (Dopamine, </a:t>
            </a:r>
            <a:r>
              <a:rPr lang="fr-FR" sz="2000" dirty="0" err="1" smtClean="0"/>
              <a:t>dobutamine</a:t>
            </a:r>
            <a:r>
              <a:rPr lang="fr-FR" sz="2000" dirty="0" smtClean="0"/>
              <a:t>) :si remplissage supplémentaire n’augmente pas le débit cardiaque.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-</a:t>
            </a:r>
            <a:r>
              <a:rPr lang="fr-FR" sz="2000" smtClean="0"/>
              <a:t> </a:t>
            </a:r>
            <a:r>
              <a:rPr lang="fr-FR" sz="2000" dirty="0" smtClean="0"/>
              <a:t>autres moyens : </a:t>
            </a:r>
          </a:p>
          <a:p>
            <a:pPr>
              <a:buNone/>
            </a:pPr>
            <a:r>
              <a:rPr lang="fr-FR" sz="2000" dirty="0" smtClean="0"/>
              <a:t>         - traitement du SDRA : ventilation assistée.</a:t>
            </a:r>
          </a:p>
          <a:p>
            <a:pPr>
              <a:buNone/>
            </a:pPr>
            <a:r>
              <a:rPr lang="fr-FR" sz="2000" dirty="0" smtClean="0"/>
              <a:t>         - Correction d’une acidose métabolique : bicarbonates.</a:t>
            </a:r>
          </a:p>
          <a:p>
            <a:pPr>
              <a:buNone/>
            </a:pPr>
            <a:r>
              <a:rPr lang="fr-FR" sz="2000" dirty="0" smtClean="0"/>
              <a:t>         - Traitement de l’insuffisance rénale : diurétiques, épuration extra rénale</a:t>
            </a:r>
            <a:endParaRPr lang="fr-FR" sz="20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DEFINITIONS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/>
          </a:bodyPr>
          <a:lstStyle/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C00000"/>
                </a:solidFill>
                <a:latin typeface="Calibri" pitchFamily="34" charset="0"/>
              </a:rPr>
              <a:t>Bactériémie</a:t>
            </a:r>
            <a:r>
              <a:rPr lang="fr-FR" sz="2400" dirty="0" smtClean="0"/>
              <a:t> : présence de bactéries viables dans le sang, affirmée par l’isolement d’un ou plusieurs germes dans les hémocultures. 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>
                <a:solidFill>
                  <a:srgbClr val="C00000"/>
                </a:solidFill>
                <a:latin typeface="Calibri" pitchFamily="34" charset="0"/>
              </a:rPr>
              <a:t>Syndrome de Réponse Inflammatoire Systémique : SRIS </a:t>
            </a:r>
          </a:p>
          <a:p>
            <a:pPr>
              <a:buNone/>
            </a:pPr>
            <a:r>
              <a:rPr lang="fr-FR" sz="2400" dirty="0" smtClean="0"/>
              <a:t>		Réponse inflammatoire systémique à certaines agressions cliniques 	graves, 	avec présence d’au moins 2 de ces signes :</a:t>
            </a:r>
          </a:p>
          <a:p>
            <a:pPr lvl="0">
              <a:buNone/>
            </a:pPr>
            <a:r>
              <a:rPr lang="fr-FR" sz="2400" dirty="0" smtClean="0"/>
              <a:t>			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T° &gt;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38°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 ou    &lt;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36°</a:t>
            </a:r>
          </a:p>
          <a:p>
            <a:pPr lvl="0">
              <a:buNone/>
            </a:pP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			Rythme cardiaque  &gt;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90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p/mn</a:t>
            </a:r>
          </a:p>
          <a:p>
            <a:pPr lvl="0">
              <a:buNone/>
            </a:pP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			Rythme respiratoire  &gt;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20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p/mn</a:t>
            </a:r>
          </a:p>
          <a:p>
            <a:pPr lvl="0">
              <a:buNone/>
            </a:pP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			GB &gt;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12.000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  ou   &lt;  </a:t>
            </a:r>
            <a:r>
              <a:rPr lang="fr-FR" sz="18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4000</a:t>
            </a:r>
            <a:r>
              <a:rPr lang="fr-FR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/mm3</a:t>
            </a:r>
          </a:p>
          <a:p>
            <a:pPr lvl="0">
              <a:buNone/>
            </a:pPr>
            <a:endParaRPr lang="fr-FR" sz="2200" dirty="0" smtClean="0">
              <a:solidFill>
                <a:srgbClr val="FFFFCC"/>
              </a:solidFill>
              <a:latin typeface="Corbel" pitchFamily="34" charset="0"/>
              <a:cs typeface="Arial" pitchFamily="34" charset="0"/>
            </a:endParaRPr>
          </a:p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err="1">
                <a:solidFill>
                  <a:srgbClr val="C00000"/>
                </a:solidFill>
                <a:latin typeface="Calibri" pitchFamily="34" charset="0"/>
              </a:rPr>
              <a:t>Sepsis</a:t>
            </a:r>
            <a:r>
              <a:rPr lang="fr-FR" sz="22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fr-FR" sz="2400" b="1" dirty="0" smtClean="0"/>
              <a:t>:</a:t>
            </a:r>
            <a:r>
              <a:rPr lang="fr-FR" sz="2400" dirty="0" smtClean="0"/>
              <a:t> réponse inflammatoire systémique à une infection.</a:t>
            </a:r>
          </a:p>
          <a:p>
            <a:pPr>
              <a:buClr>
                <a:srgbClr val="00FF00"/>
              </a:buClr>
              <a:buNone/>
            </a:pPr>
            <a:r>
              <a:rPr lang="fr-FR" sz="2400" dirty="0" smtClean="0"/>
              <a:t>		    </a:t>
            </a:r>
            <a:r>
              <a:rPr lang="fr-FR" sz="18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SRIS  + syndrome infectieux.</a:t>
            </a:r>
          </a:p>
          <a:p>
            <a:pPr>
              <a:buNone/>
            </a:pP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DEFINITIONS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2400" dirty="0" smtClean="0"/>
          </a:p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err="1" smtClean="0">
                <a:solidFill>
                  <a:srgbClr val="C00000"/>
                </a:solidFill>
                <a:latin typeface="Calibri" pitchFamily="34" charset="0"/>
              </a:rPr>
              <a:t>Sepsis</a:t>
            </a:r>
            <a:r>
              <a:rPr lang="fr-FR" sz="2200" b="1" dirty="0" smtClean="0">
                <a:solidFill>
                  <a:srgbClr val="C00000"/>
                </a:solidFill>
                <a:latin typeface="Calibri" pitchFamily="34" charset="0"/>
              </a:rPr>
              <a:t> grave</a:t>
            </a:r>
            <a:r>
              <a:rPr lang="fr-FR" sz="2400" b="1" dirty="0" smtClean="0"/>
              <a:t> :</a:t>
            </a:r>
            <a:r>
              <a:rPr lang="fr-FR" sz="2400" dirty="0" smtClean="0"/>
              <a:t> </a:t>
            </a:r>
            <a:r>
              <a:rPr lang="fr-FR" sz="2400" dirty="0" err="1" smtClean="0"/>
              <a:t>sepsis</a:t>
            </a:r>
            <a:r>
              <a:rPr lang="fr-FR" sz="2400" dirty="0" smtClean="0"/>
              <a:t> associé à une </a:t>
            </a:r>
            <a:r>
              <a:rPr lang="fr-FR" sz="2000" dirty="0" smtClean="0">
                <a:latin typeface="Calibri" pitchFamily="34" charset="0"/>
              </a:rPr>
              <a:t>dysfonction d’un organe</a:t>
            </a:r>
            <a:r>
              <a:rPr lang="fr-FR" sz="2400" dirty="0" smtClean="0"/>
              <a:t>,</a:t>
            </a:r>
          </a:p>
          <a:p>
            <a:pPr>
              <a:buClr>
                <a:srgbClr val="00FF00"/>
              </a:buClr>
              <a:buNone/>
            </a:pPr>
            <a:r>
              <a:rPr lang="fr-FR" sz="2400" dirty="0" smtClean="0"/>
              <a:t>				            une </a:t>
            </a:r>
            <a:r>
              <a:rPr lang="fr-FR" sz="2000" dirty="0" smtClean="0">
                <a:latin typeface="Calibri" pitchFamily="34" charset="0"/>
              </a:rPr>
              <a:t>hypotension</a:t>
            </a:r>
            <a:r>
              <a:rPr lang="fr-FR" sz="2400" dirty="0" smtClean="0"/>
              <a:t>   ou</a:t>
            </a:r>
          </a:p>
          <a:p>
            <a:pPr>
              <a:buClr>
                <a:srgbClr val="00FF00"/>
              </a:buClr>
              <a:buNone/>
            </a:pPr>
            <a:r>
              <a:rPr lang="fr-FR" sz="2400" dirty="0" smtClean="0"/>
              <a:t>				            une </a:t>
            </a:r>
            <a:r>
              <a:rPr lang="fr-FR" sz="2000" dirty="0" err="1" smtClean="0">
                <a:latin typeface="Calibri" pitchFamily="34" charset="0"/>
              </a:rPr>
              <a:t>hypoperfusion</a:t>
            </a:r>
            <a:endParaRPr lang="fr-FR" sz="2400" b="1" dirty="0" smtClean="0">
              <a:latin typeface="Calibri" pitchFamily="34" charset="0"/>
            </a:endParaRPr>
          </a:p>
          <a:p>
            <a:pPr>
              <a:buClr>
                <a:srgbClr val="00FF00"/>
              </a:buClr>
              <a:buNone/>
            </a:pPr>
            <a:endParaRPr lang="fr-FR" sz="2400" dirty="0" smtClean="0"/>
          </a:p>
          <a:p>
            <a:pPr>
              <a:lnSpc>
                <a:spcPct val="150000"/>
              </a:lnSpc>
              <a:buClr>
                <a:srgbClr val="00FF00"/>
              </a:buClr>
              <a:buFont typeface="Arial" pitchFamily="34" charset="0"/>
              <a:buChar char="•"/>
              <a:tabLst>
                <a:tab pos="2066925" algn="l"/>
              </a:tabLst>
            </a:pPr>
            <a:r>
              <a:rPr lang="fr-FR" sz="2200" b="1" dirty="0">
                <a:solidFill>
                  <a:srgbClr val="C00000"/>
                </a:solidFill>
                <a:latin typeface="Calibri" pitchFamily="34" charset="0"/>
              </a:rPr>
              <a:t>Choc septique</a:t>
            </a:r>
            <a:r>
              <a:rPr lang="fr-FR" sz="2400" b="1" dirty="0" smtClean="0"/>
              <a:t> :</a:t>
            </a:r>
            <a:r>
              <a:rPr lang="fr-FR" sz="2400" dirty="0" smtClean="0"/>
              <a:t> </a:t>
            </a:r>
            <a:r>
              <a:rPr lang="fr-FR" sz="2400" dirty="0" err="1" smtClean="0"/>
              <a:t>sepsis</a:t>
            </a:r>
            <a:r>
              <a:rPr lang="fr-FR" sz="2400" dirty="0" smtClean="0"/>
              <a:t> associé à </a:t>
            </a:r>
          </a:p>
          <a:p>
            <a:pPr>
              <a:buClr>
                <a:srgbClr val="00FF00"/>
              </a:buClr>
              <a:buNone/>
              <a:tabLst>
                <a:tab pos="1257300" algn="l"/>
                <a:tab pos="2066925" algn="l"/>
              </a:tabLst>
            </a:pPr>
            <a:r>
              <a:rPr lang="fr-FR" sz="2400" dirty="0" smtClean="0"/>
              <a:t>		une </a:t>
            </a:r>
            <a:r>
              <a:rPr lang="fr-FR" sz="2400" dirty="0" smtClean="0">
                <a:solidFill>
                  <a:srgbClr val="0070C0"/>
                </a:solidFill>
              </a:rPr>
              <a:t>hypotension persistante </a:t>
            </a:r>
            <a:r>
              <a:rPr lang="fr-FR" sz="2400" dirty="0" smtClean="0"/>
              <a:t>malgré un remplissage vasculaire 	adapté qualitativement et quantitativement,</a:t>
            </a:r>
          </a:p>
          <a:p>
            <a:pPr>
              <a:lnSpc>
                <a:spcPct val="150000"/>
              </a:lnSpc>
              <a:buClr>
                <a:srgbClr val="00FF00"/>
              </a:buClr>
              <a:buNone/>
              <a:tabLst>
                <a:tab pos="1257300" algn="l"/>
                <a:tab pos="2066925" algn="l"/>
              </a:tabLst>
            </a:pPr>
            <a:r>
              <a:rPr lang="fr-FR" sz="2400" dirty="0" smtClean="0"/>
              <a:t>		accompagné ou non de signes 	d’</a:t>
            </a:r>
            <a:r>
              <a:rPr lang="fr-FR" sz="2400" dirty="0" err="1" smtClean="0"/>
              <a:t>hypoperfusion</a:t>
            </a:r>
            <a:r>
              <a:rPr lang="fr-FR" sz="2400" dirty="0" smtClean="0"/>
              <a:t>.</a:t>
            </a:r>
          </a:p>
          <a:p>
            <a:pPr>
              <a:lnSpc>
                <a:spcPct val="150000"/>
              </a:lnSpc>
              <a:buClr>
                <a:srgbClr val="00FF00"/>
              </a:buClr>
              <a:tabLst>
                <a:tab pos="1257300" algn="l"/>
                <a:tab pos="2066925" algn="l"/>
              </a:tabLst>
            </a:pPr>
            <a:r>
              <a:rPr lang="fr-FR" sz="2400" dirty="0" smtClean="0"/>
              <a:t>Choc septique: présence d’un </a:t>
            </a:r>
            <a:r>
              <a:rPr lang="fr-FR" sz="2400" dirty="0" err="1" smtClean="0"/>
              <a:t>sepsis</a:t>
            </a:r>
            <a:r>
              <a:rPr lang="fr-FR" sz="2400" dirty="0" smtClean="0"/>
              <a:t>+ nécessité d’introduire des drogues </a:t>
            </a:r>
            <a:r>
              <a:rPr lang="fr-FR" sz="2400" dirty="0" err="1" smtClean="0"/>
              <a:t>vaso-pressives</a:t>
            </a:r>
            <a:r>
              <a:rPr lang="fr-FR" sz="2400" dirty="0" smtClean="0"/>
              <a:t>( PAM&gt; OU= à 65mm de Hg </a:t>
            </a:r>
            <a:r>
              <a:rPr lang="fr-FR" sz="2400" dirty="0" smtClean="0"/>
              <a:t>) ou </a:t>
            </a:r>
            <a:r>
              <a:rPr lang="fr-FR" sz="2400" dirty="0" err="1" smtClean="0"/>
              <a:t>si+lactatémie</a:t>
            </a:r>
            <a:r>
              <a:rPr lang="fr-FR" sz="2400" dirty="0" smtClean="0"/>
              <a:t>&gt; ou = à 2mmol/L). </a:t>
            </a: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DEFINITIONS/ GRAVITE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dirty="0" smtClean="0"/>
              <a:t>Signes neurologiques: Glasgow à moins de 8, troubles du comportement, agitation</a:t>
            </a:r>
          </a:p>
          <a:p>
            <a:r>
              <a:rPr lang="fr-FR" sz="2000" dirty="0" smtClean="0"/>
              <a:t>Troubles cardiaques: FC à plus de 120 battements/mn, TAS à – de 90 mm de Hg et TAD à – de 40 mm de Hg</a:t>
            </a:r>
          </a:p>
          <a:p>
            <a:r>
              <a:rPr lang="fr-FR" sz="2000" dirty="0" smtClean="0"/>
              <a:t>Troubles pulmonaires: FR à + de 24 cycles /mn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Signes cutanés: cyanose et froideur des extrémités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Atteinte rénale: oligurie à – de 20ml/mn ou anurie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Atteinte hépatique: ictère parfois encéphalopathie hépatique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Atteinte hématologique: purpura ou saignements</a:t>
            </a:r>
          </a:p>
          <a:p>
            <a:pPr marL="0" indent="0">
              <a:buNone/>
            </a:pPr>
            <a:r>
              <a:rPr lang="fr-FR" sz="2000" dirty="0" smtClean="0"/>
              <a:t> </a:t>
            </a:r>
          </a:p>
          <a:p>
            <a:pPr marL="0" indent="0">
              <a:buNone/>
            </a:pPr>
            <a:r>
              <a:rPr lang="fr-FR" sz="2000" dirty="0" smtClean="0"/>
              <a:t>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623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ETIOLOGIE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929354"/>
          </a:xfrm>
        </p:spPr>
        <p:txBody>
          <a:bodyPr>
            <a:normAutofit/>
          </a:bodyPr>
          <a:lstStyle/>
          <a:p>
            <a:pPr lvl="0"/>
            <a:endParaRPr lang="fr-FR" sz="2200" b="1" dirty="0" smtClean="0">
              <a:solidFill>
                <a:srgbClr val="FFFFCC"/>
              </a:solidFill>
              <a:latin typeface="Calibri" pitchFamily="34" charset="0"/>
              <a:cs typeface="Tahoma" pitchFamily="34" charset="0"/>
            </a:endParaRPr>
          </a:p>
          <a:p>
            <a:pPr lvl="0"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2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Germes en Cause</a:t>
            </a:r>
          </a:p>
          <a:p>
            <a:pPr lvl="0"/>
            <a:endParaRPr lang="fr-FR" sz="2200" b="1" dirty="0" smtClean="0">
              <a:solidFill>
                <a:srgbClr val="FFFFCC"/>
              </a:solidFill>
              <a:latin typeface="Calibri" pitchFamily="34" charset="0"/>
              <a:cs typeface="Tahoma" pitchFamily="34" charset="0"/>
            </a:endParaRPr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dirty="0" smtClean="0">
                <a:solidFill>
                  <a:srgbClr val="C00000"/>
                </a:solidFill>
              </a:rPr>
              <a:t>Entérobactéries</a:t>
            </a:r>
            <a:r>
              <a:rPr lang="fr-FR" sz="2400" dirty="0" smtClean="0">
                <a:solidFill>
                  <a:srgbClr val="00CC00"/>
                </a:solidFill>
              </a:rPr>
              <a:t> :</a:t>
            </a:r>
            <a:r>
              <a:rPr lang="fr-FR" sz="2400" dirty="0" smtClean="0"/>
              <a:t> </a:t>
            </a:r>
            <a:r>
              <a:rPr lang="fr-FR" sz="2400" dirty="0" err="1" smtClean="0"/>
              <a:t>E.coli</a:t>
            </a:r>
            <a:r>
              <a:rPr lang="fr-FR" sz="2400" dirty="0" smtClean="0"/>
              <a:t>, </a:t>
            </a:r>
            <a:r>
              <a:rPr lang="fr-FR" sz="2400" dirty="0" err="1" smtClean="0"/>
              <a:t>Klebsiella</a:t>
            </a:r>
            <a:r>
              <a:rPr lang="fr-FR" sz="2400" dirty="0" smtClean="0"/>
              <a:t>, </a:t>
            </a:r>
            <a:r>
              <a:rPr lang="fr-FR" sz="2400" dirty="0" err="1" smtClean="0"/>
              <a:t>Enterobacter</a:t>
            </a:r>
            <a:r>
              <a:rPr lang="fr-FR" sz="2400" dirty="0" smtClean="0"/>
              <a:t>, </a:t>
            </a:r>
            <a:r>
              <a:rPr lang="fr-FR" sz="2400" dirty="0" err="1" smtClean="0"/>
              <a:t>Serratia</a:t>
            </a:r>
            <a:r>
              <a:rPr lang="fr-FR" sz="2400" dirty="0" smtClean="0"/>
              <a:t>, </a:t>
            </a:r>
            <a:r>
              <a:rPr lang="fr-FR" sz="2400" dirty="0" err="1" smtClean="0"/>
              <a:t>Protéus</a:t>
            </a:r>
            <a:r>
              <a:rPr lang="fr-FR" sz="2400" dirty="0" smtClean="0"/>
              <a:t>,…</a:t>
            </a:r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dirty="0" err="1" smtClean="0"/>
              <a:t>Pseudomonas</a:t>
            </a:r>
            <a:r>
              <a:rPr lang="fr-FR" sz="2400" dirty="0" smtClean="0"/>
              <a:t>, </a:t>
            </a:r>
            <a:r>
              <a:rPr lang="fr-FR" sz="2400" dirty="0" err="1" smtClean="0"/>
              <a:t>Citrobacter</a:t>
            </a:r>
            <a:r>
              <a:rPr lang="fr-FR" sz="2400" dirty="0" smtClean="0"/>
              <a:t>,…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000" dirty="0" smtClean="0">
                <a:latin typeface="Calibri" pitchFamily="34" charset="0"/>
              </a:rPr>
              <a:t>Milieu hospitalier </a:t>
            </a:r>
            <a:r>
              <a:rPr lang="fr-FR" sz="2400" dirty="0" smtClean="0"/>
              <a:t>: sélection de germes </a:t>
            </a:r>
            <a:r>
              <a:rPr lang="fr-FR" sz="22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résistants aux antibiotiques</a:t>
            </a:r>
          </a:p>
          <a:p>
            <a:pPr>
              <a:buNone/>
            </a:pPr>
            <a:r>
              <a:rPr lang="fr-FR" sz="2400" dirty="0" smtClean="0"/>
              <a:t>	 	Malades fragilisés par une affection sous jacente plus ou moins grave.</a:t>
            </a:r>
          </a:p>
          <a:p>
            <a:pPr>
              <a:buNone/>
            </a:pPr>
            <a:endParaRPr lang="fr-FR" sz="2400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ETIOLOGIE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286412"/>
          </a:xfrm>
        </p:spPr>
        <p:txBody>
          <a:bodyPr>
            <a:normAutofit fontScale="32500" lnSpcReduction="20000"/>
          </a:bodyPr>
          <a:lstStyle/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6200" b="1" dirty="0" smtClean="0">
                <a:solidFill>
                  <a:srgbClr val="0070C0"/>
                </a:solidFill>
                <a:latin typeface="Calibri" pitchFamily="34" charset="0"/>
              </a:rPr>
              <a:t>Portes d’entrée</a:t>
            </a:r>
            <a:endParaRPr lang="fr-FR" sz="6200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fr-FR" sz="2400" dirty="0" smtClean="0"/>
          </a:p>
          <a:p>
            <a:pPr>
              <a:buNone/>
            </a:pPr>
            <a:r>
              <a:rPr lang="fr-FR" sz="5500" dirty="0" smtClean="0"/>
              <a:t>		</a:t>
            </a:r>
            <a:r>
              <a:rPr lang="fr-FR" sz="6200" dirty="0" smtClean="0"/>
              <a:t>La majorité des entérobactéries : hôtes normaux du tube digestif</a:t>
            </a:r>
            <a:endParaRPr lang="fr-FR" sz="5500" dirty="0" smtClean="0"/>
          </a:p>
          <a:p>
            <a:pPr>
              <a:buNone/>
            </a:pPr>
            <a:r>
              <a:rPr lang="fr-FR" sz="5500" dirty="0" smtClean="0"/>
              <a:t>		(origine digestive  ou urinaire des bactériémies communautaires)</a:t>
            </a:r>
          </a:p>
          <a:p>
            <a:pPr>
              <a:buNone/>
            </a:pPr>
            <a:endParaRPr lang="fr-FR" sz="5500" dirty="0" smtClean="0"/>
          </a:p>
          <a:p>
            <a:pPr>
              <a:buNone/>
            </a:pPr>
            <a:r>
              <a:rPr lang="fr-FR" sz="5500" dirty="0" smtClean="0"/>
              <a:t>		</a:t>
            </a:r>
            <a:r>
              <a:rPr lang="fr-FR" sz="6200" dirty="0" smtClean="0"/>
              <a:t>Les moyens actuels d’investigation et de traitement ont multiplié les P.E des BBGN.</a:t>
            </a:r>
            <a:endParaRPr lang="fr-FR" sz="5500" dirty="0" smtClean="0"/>
          </a:p>
          <a:p>
            <a:pPr>
              <a:buNone/>
            </a:pPr>
            <a:endParaRPr lang="fr-FR" sz="5500" dirty="0" smtClean="0"/>
          </a:p>
          <a:p>
            <a:pPr lvl="0"/>
            <a:endParaRPr lang="fr-FR" sz="5500" b="1" dirty="0" smtClean="0"/>
          </a:p>
          <a:p>
            <a:pPr lvl="0">
              <a:buNone/>
            </a:pPr>
            <a:r>
              <a:rPr lang="fr-FR" sz="5500" b="1" dirty="0" smtClean="0"/>
              <a:t>	</a:t>
            </a:r>
            <a:r>
              <a:rPr lang="fr-FR" sz="6200" b="1" dirty="0" smtClean="0">
                <a:solidFill>
                  <a:srgbClr val="C00000"/>
                </a:solidFill>
                <a:latin typeface="Calibri" pitchFamily="34" charset="0"/>
              </a:rPr>
              <a:t>Urinaires</a:t>
            </a:r>
            <a:r>
              <a:rPr lang="fr-FR" sz="5500" b="1" dirty="0" smtClean="0"/>
              <a:t> :</a:t>
            </a:r>
            <a:r>
              <a:rPr lang="fr-FR" sz="5500" dirty="0" smtClean="0"/>
              <a:t> </a:t>
            </a:r>
            <a:r>
              <a:rPr lang="fr-FR" sz="6200" dirty="0" smtClean="0"/>
              <a:t>interventions urologiques septiques ou non,</a:t>
            </a:r>
          </a:p>
          <a:p>
            <a:pPr lvl="0">
              <a:buNone/>
              <a:tabLst>
                <a:tab pos="1257300" algn="l"/>
              </a:tabLst>
            </a:pPr>
            <a:r>
              <a:rPr lang="fr-FR" sz="6200" dirty="0" smtClean="0"/>
              <a:t>		 manœuvres instrumentales sur  voies urinaires infectées.</a:t>
            </a:r>
          </a:p>
          <a:p>
            <a:pPr lvl="0">
              <a:buNone/>
            </a:pPr>
            <a:endParaRPr lang="fr-FR" sz="5500" dirty="0" smtClean="0"/>
          </a:p>
          <a:p>
            <a:pPr lvl="0">
              <a:buNone/>
            </a:pPr>
            <a:endParaRPr lang="fr-FR" sz="5500" dirty="0" smtClean="0"/>
          </a:p>
          <a:p>
            <a:pPr lvl="0">
              <a:buNone/>
            </a:pPr>
            <a:r>
              <a:rPr lang="fr-FR" sz="5500" b="1" dirty="0" smtClean="0">
                <a:solidFill>
                  <a:srgbClr val="00CC00"/>
                </a:solidFill>
                <a:latin typeface="Calibri" pitchFamily="34" charset="0"/>
              </a:rPr>
              <a:t>	</a:t>
            </a:r>
            <a:r>
              <a:rPr lang="fr-FR" sz="6200" b="1" dirty="0">
                <a:solidFill>
                  <a:srgbClr val="C00000"/>
                </a:solidFill>
                <a:latin typeface="Calibri" pitchFamily="34" charset="0"/>
              </a:rPr>
              <a:t>Digestives</a:t>
            </a:r>
            <a:r>
              <a:rPr lang="fr-FR" sz="6200" b="1" dirty="0" smtClean="0"/>
              <a:t> </a:t>
            </a:r>
            <a:r>
              <a:rPr lang="fr-FR" sz="5500" dirty="0" smtClean="0"/>
              <a:t>: </a:t>
            </a:r>
            <a:r>
              <a:rPr lang="fr-FR" sz="6200" dirty="0" smtClean="0"/>
              <a:t>ulcérations intestinales, infections du tube digestif,</a:t>
            </a:r>
          </a:p>
          <a:p>
            <a:pPr lvl="0">
              <a:buNone/>
              <a:tabLst>
                <a:tab pos="1343025" algn="l"/>
              </a:tabLst>
            </a:pPr>
            <a:r>
              <a:rPr lang="fr-FR" sz="6200" dirty="0" smtClean="0"/>
              <a:t>		   lâchage post opératoire des sutures. </a:t>
            </a:r>
          </a:p>
          <a:p>
            <a:pPr lvl="0">
              <a:buNone/>
              <a:tabLst>
                <a:tab pos="1343025" algn="l"/>
              </a:tabLst>
            </a:pPr>
            <a:endParaRPr lang="fr-FR" sz="5500" dirty="0" smtClean="0"/>
          </a:p>
          <a:p>
            <a:pPr>
              <a:buNone/>
            </a:pP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7200" b="1" dirty="0" smtClean="0"/>
              <a:t>	</a:t>
            </a:r>
            <a:r>
              <a:rPr lang="fr-FR" sz="6200" b="1" dirty="0">
                <a:solidFill>
                  <a:srgbClr val="C00000"/>
                </a:solidFill>
                <a:latin typeface="Calibri" pitchFamily="34" charset="0"/>
              </a:rPr>
              <a:t>Biliaire </a:t>
            </a:r>
            <a:r>
              <a:rPr lang="fr-FR" sz="7200" dirty="0" smtClean="0"/>
              <a:t>: </a:t>
            </a:r>
            <a:r>
              <a:rPr lang="fr-FR" sz="6200" dirty="0" smtClean="0"/>
              <a:t>angiocholite (</a:t>
            </a:r>
            <a:r>
              <a:rPr lang="fr-FR" sz="5500" dirty="0" smtClean="0">
                <a:latin typeface="Arial Narrow" pitchFamily="34" charset="0"/>
              </a:rPr>
              <a:t>lithiase du cholédoque ou à une obstruction extrinsèque</a:t>
            </a:r>
            <a:r>
              <a:rPr lang="fr-FR" sz="6200" dirty="0" smtClean="0"/>
              <a:t>)</a:t>
            </a:r>
            <a:endParaRPr lang="fr-FR" sz="2200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ETIOLOGIE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Portes d’entrée</a:t>
            </a:r>
            <a:endParaRPr lang="fr-FR" sz="20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2200" dirty="0" smtClean="0">
                <a:solidFill>
                  <a:srgbClr val="C00000"/>
                </a:solidFill>
              </a:rPr>
              <a:t>Cirrhose</a:t>
            </a:r>
            <a:r>
              <a:rPr lang="fr-FR" sz="2200" dirty="0" smtClean="0"/>
              <a:t> : infection spontanée ou provoquée par une ponction d’ascite.</a:t>
            </a:r>
          </a:p>
          <a:p>
            <a:pPr>
              <a:buNone/>
            </a:pPr>
            <a:r>
              <a:rPr lang="fr-FR" sz="2200" dirty="0" smtClean="0"/>
              <a:t>		      Shunts porto-caves.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2200" dirty="0">
                <a:solidFill>
                  <a:srgbClr val="C00000"/>
                </a:solidFill>
              </a:rPr>
              <a:t>Gynécologiques</a:t>
            </a:r>
            <a:r>
              <a:rPr lang="fr-FR" sz="2100" b="1" dirty="0" smtClean="0">
                <a:solidFill>
                  <a:srgbClr val="00CC00"/>
                </a:solidFill>
                <a:latin typeface="Calibri" pitchFamily="34" charset="0"/>
              </a:rPr>
              <a:t>     </a:t>
            </a:r>
            <a:r>
              <a:rPr lang="fr-FR" sz="2200" dirty="0" smtClean="0"/>
              <a:t>ABRT provoqués,</a:t>
            </a:r>
          </a:p>
          <a:p>
            <a:pPr>
              <a:buNone/>
              <a:tabLst>
                <a:tab pos="2238375" algn="l"/>
              </a:tabLst>
            </a:pPr>
            <a:r>
              <a:rPr lang="fr-FR" sz="2200" dirty="0" smtClean="0"/>
              <a:t>		intervention sur le petit bassin,</a:t>
            </a:r>
          </a:p>
          <a:p>
            <a:pPr>
              <a:buNone/>
              <a:tabLst>
                <a:tab pos="2238375" algn="l"/>
              </a:tabLst>
            </a:pPr>
            <a:r>
              <a:rPr lang="fr-FR" sz="2200" dirty="0" smtClean="0"/>
              <a:t>		manœuvres instrumentales sur des voies génitales infectées.</a:t>
            </a:r>
          </a:p>
          <a:p>
            <a:pPr>
              <a:buNone/>
              <a:tabLst>
                <a:tab pos="2238375" algn="l"/>
              </a:tabLst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	</a:t>
            </a:r>
            <a:r>
              <a:rPr lang="fr-FR" sz="2200" dirty="0">
                <a:solidFill>
                  <a:srgbClr val="C00000"/>
                </a:solidFill>
              </a:rPr>
              <a:t>P.E. nosocomiales</a:t>
            </a:r>
            <a:r>
              <a:rPr lang="fr-FR" sz="2000" b="1" dirty="0" smtClean="0"/>
              <a:t> :</a:t>
            </a:r>
            <a:r>
              <a:rPr lang="fr-FR" sz="2000" dirty="0" smtClean="0"/>
              <a:t> </a:t>
            </a:r>
            <a:r>
              <a:rPr lang="fr-FR" sz="2200" dirty="0" smtClean="0"/>
              <a:t>voies d’inoculation multiples</a:t>
            </a:r>
          </a:p>
          <a:p>
            <a:pPr>
              <a:buNone/>
            </a:pPr>
            <a:r>
              <a:rPr lang="fr-FR" sz="2800" dirty="0" smtClean="0"/>
              <a:t>		</a:t>
            </a:r>
            <a:r>
              <a:rPr lang="fr-FR" sz="2000" dirty="0" smtClean="0">
                <a:solidFill>
                  <a:srgbClr val="0070C0"/>
                </a:solidFill>
                <a:latin typeface="Calibri" pitchFamily="34" charset="0"/>
              </a:rPr>
              <a:t>(cathéter, sonde vésicale, trachéotomie, sonde d’intubation,…)</a:t>
            </a:r>
            <a:endParaRPr lang="fr-FR" sz="2800" dirty="0" smtClean="0">
              <a:solidFill>
                <a:srgbClr val="0070C0"/>
              </a:solidFill>
            </a:endParaRPr>
          </a:p>
          <a:p>
            <a:pPr>
              <a:buNone/>
              <a:tabLst>
                <a:tab pos="2238375" algn="l"/>
              </a:tabLst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2000" dirty="0">
                <a:solidFill>
                  <a:srgbClr val="C00000"/>
                </a:solidFill>
                <a:latin typeface="Calibri" pitchFamily="34" charset="0"/>
              </a:rPr>
              <a:t>Autres portes d’entrée</a:t>
            </a:r>
            <a:r>
              <a:rPr lang="fr-FR" sz="2000" dirty="0" smtClean="0"/>
              <a:t> : </a:t>
            </a:r>
            <a:r>
              <a:rPr lang="fr-FR" sz="2000" dirty="0">
                <a:solidFill>
                  <a:srgbClr val="0070C0"/>
                </a:solidFill>
                <a:latin typeface="Calibri" pitchFamily="34" charset="0"/>
              </a:rPr>
              <a:t>cutanées </a:t>
            </a:r>
            <a:r>
              <a:rPr lang="fr-FR" sz="2000" dirty="0" smtClean="0"/>
              <a:t>(escarres, brûlures)</a:t>
            </a:r>
            <a:r>
              <a:rPr lang="fr-FR" sz="2200" dirty="0" smtClean="0"/>
              <a:t>, </a:t>
            </a:r>
            <a:r>
              <a:rPr lang="fr-FR" sz="2000" dirty="0">
                <a:solidFill>
                  <a:srgbClr val="0070C0"/>
                </a:solidFill>
                <a:latin typeface="Calibri" pitchFamily="34" charset="0"/>
              </a:rPr>
              <a:t>pulmonaires</a:t>
            </a:r>
            <a:r>
              <a:rPr lang="fr-FR" sz="2200" dirty="0" smtClean="0"/>
              <a:t>, </a:t>
            </a:r>
            <a:r>
              <a:rPr lang="fr-FR" sz="2200" dirty="0" smtClean="0">
                <a:solidFill>
                  <a:srgbClr val="FFFFCC"/>
                </a:solidFill>
              </a:rPr>
              <a:t>dentaires</a:t>
            </a:r>
            <a:r>
              <a:rPr lang="fr-FR" sz="2200" dirty="0" smtClean="0"/>
              <a:t>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1406" y="71422"/>
            <a:ext cx="9001156" cy="64293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ETIOLOGIE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4929222"/>
          </a:xfrm>
        </p:spPr>
        <p:txBody>
          <a:bodyPr>
            <a:normAutofit/>
          </a:bodyPr>
          <a:lstStyle/>
          <a:p>
            <a:pPr>
              <a:buClr>
                <a:srgbClr val="00FF00"/>
              </a:buCl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facteurs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  <a:latin typeface="Calibri" pitchFamily="34" charset="0"/>
              </a:rPr>
              <a:t>favorisants</a:t>
            </a:r>
            <a:endParaRPr lang="fr-FR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2400" dirty="0" smtClean="0"/>
          </a:p>
          <a:p>
            <a:pPr lvl="0">
              <a:buNone/>
            </a:pPr>
            <a:r>
              <a:rPr lang="fr-FR" sz="2400" dirty="0" smtClean="0"/>
              <a:t>		</a:t>
            </a:r>
            <a:r>
              <a:rPr lang="fr-FR" sz="2200" dirty="0" smtClean="0"/>
              <a:t>Antibiothérapie à large spectre.</a:t>
            </a:r>
          </a:p>
          <a:p>
            <a:pPr lvl="0">
              <a:buNone/>
            </a:pPr>
            <a:endParaRPr lang="fr-FR" sz="2200" dirty="0" smtClean="0"/>
          </a:p>
          <a:p>
            <a:pPr lvl="0">
              <a:buNone/>
            </a:pPr>
            <a:r>
              <a:rPr lang="fr-FR" sz="2200" dirty="0" smtClean="0"/>
              <a:t>		Transmission croisée de ces germes d’un malade à un autre par le personnel 	de  santé.</a:t>
            </a:r>
          </a:p>
          <a:p>
            <a:pPr lvl="0"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		La déficience du terrain : </a:t>
            </a:r>
            <a:r>
              <a:rPr lang="fr-FR" sz="1800" dirty="0" smtClean="0">
                <a:latin typeface="Calibri" pitchFamily="34" charset="0"/>
              </a:rPr>
              <a:t>malades immunodéprimés,</a:t>
            </a:r>
          </a:p>
          <a:p>
            <a:pPr>
              <a:buNone/>
            </a:pPr>
            <a:r>
              <a:rPr lang="fr-FR" sz="1800" dirty="0" smtClean="0">
                <a:latin typeface="Calibri" pitchFamily="34" charset="0"/>
              </a:rPr>
              <a:t>				              thérapeutique </a:t>
            </a:r>
            <a:r>
              <a:rPr lang="fr-FR" sz="1800" dirty="0" err="1" smtClean="0">
                <a:latin typeface="Calibri" pitchFamily="34" charset="0"/>
              </a:rPr>
              <a:t>immuno</a:t>
            </a:r>
            <a:r>
              <a:rPr lang="fr-FR" sz="1800" dirty="0" smtClean="0">
                <a:latin typeface="Calibri" pitchFamily="34" charset="0"/>
              </a:rPr>
              <a:t>- suppressive.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270</Words>
  <Application>Microsoft Office PowerPoint</Application>
  <PresentationFormat>Affichage à l'écran (4:3)</PresentationFormat>
  <Paragraphs>255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BACTERIEMIES A BACILLES GRAM NEGATIF</vt:lpstr>
      <vt:lpstr>INTRODUCTION</vt:lpstr>
      <vt:lpstr>DEFINITIONS</vt:lpstr>
      <vt:lpstr>DEFINITIONS</vt:lpstr>
      <vt:lpstr>DEFINITIONS/ GRAVITE</vt:lpstr>
      <vt:lpstr>ETIOLOGIE</vt:lpstr>
      <vt:lpstr>ETIOLOGIE</vt:lpstr>
      <vt:lpstr>ETIOLOGIE</vt:lpstr>
      <vt:lpstr>ETIOLOGIE</vt:lpstr>
      <vt:lpstr>CLINIQUE</vt:lpstr>
      <vt:lpstr>CLINIQUE</vt:lpstr>
      <vt:lpstr>CLINIQUE</vt:lpstr>
      <vt:lpstr>FORMES CLINIQUES</vt:lpstr>
      <vt:lpstr>FORMES CLINIQUES</vt:lpstr>
      <vt:lpstr>FORMES CLINIQUES</vt:lpstr>
      <vt:lpstr>FORMES CLINIQUES</vt:lpstr>
      <vt:lpstr>DIAGNOSTIC</vt:lpstr>
      <vt:lpstr>TRAITEMENT</vt:lpstr>
      <vt:lpstr>TRAITEMENT</vt:lpstr>
      <vt:lpstr>TRAITEMENT</vt:lpstr>
    </vt:vector>
  </TitlesOfParts>
  <Company>BENYAHIA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BACTERIEMIES A BACILLES GRAM NEGATIF</dc:title>
  <dc:creator>DINA</dc:creator>
  <cp:lastModifiedBy>User</cp:lastModifiedBy>
  <cp:revision>106</cp:revision>
  <dcterms:created xsi:type="dcterms:W3CDTF">2012-10-09T23:00:09Z</dcterms:created>
  <dcterms:modified xsi:type="dcterms:W3CDTF">2008-11-28T04:01:05Z</dcterms:modified>
</cp:coreProperties>
</file>