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80" r:id="rId7"/>
    <p:sldId id="261" r:id="rId8"/>
    <p:sldId id="279" r:id="rId9"/>
    <p:sldId id="262" r:id="rId10"/>
    <p:sldId id="263" r:id="rId11"/>
    <p:sldId id="264" r:id="rId12"/>
    <p:sldId id="281" r:id="rId13"/>
    <p:sldId id="265" r:id="rId14"/>
    <p:sldId id="282" r:id="rId15"/>
    <p:sldId id="266" r:id="rId16"/>
    <p:sldId id="267" r:id="rId17"/>
    <p:sldId id="268" r:id="rId18"/>
    <p:sldId id="269" r:id="rId19"/>
    <p:sldId id="283" r:id="rId20"/>
    <p:sldId id="270" r:id="rId21"/>
    <p:sldId id="284" r:id="rId22"/>
    <p:sldId id="271" r:id="rId23"/>
    <p:sldId id="272" r:id="rId24"/>
    <p:sldId id="285" r:id="rId25"/>
    <p:sldId id="273" r:id="rId26"/>
    <p:sldId id="286" r:id="rId27"/>
    <p:sldId id="274" r:id="rId28"/>
    <p:sldId id="275" r:id="rId29"/>
    <p:sldId id="276" r:id="rId30"/>
    <p:sldId id="277" r:id="rId31"/>
    <p:sldId id="287" r:id="rId32"/>
    <p:sldId id="278" r:id="rId33"/>
    <p:sldId id="28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pPr/>
              <a:t>‹N°›</a:t>
            </a:fld>
            <a:endParaRPr lang="fr-BE"/>
          </a:p>
        </p:txBody>
      </p:sp>
      <p:sp>
        <p:nvSpPr>
          <p:cNvPr id="9" name="Espace réservé du pied de page 8"/>
          <p:cNvSpPr>
            <a:spLocks noGrp="1"/>
          </p:cNvSpPr>
          <p:nvPr>
            <p:ph type="ftr" sz="quarter" idx="12"/>
          </p:nvPr>
        </p:nvSpPr>
        <p:spPr/>
        <p:txBody>
          <a:bodyPr/>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28/11/2008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pPr/>
              <a:t>28/11/2008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pPr/>
              <a:t>28/11/2008</a:t>
            </a:fld>
            <a:endParaRPr lang="fr-BE"/>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1857364"/>
            <a:ext cx="7772400" cy="928694"/>
          </a:xfrm>
        </p:spPr>
        <p:txBody>
          <a:bodyPr>
            <a:noAutofit/>
          </a:bodyPr>
          <a:lstStyle/>
          <a:p>
            <a:pPr algn="ctr"/>
            <a:r>
              <a:rPr lang="fr-FR" sz="5400" dirty="0" smtClean="0">
                <a:solidFill>
                  <a:srgbClr val="FF0000"/>
                </a:solidFill>
                <a:latin typeface="Comic Sans MS" pitchFamily="66" charset="0"/>
              </a:rPr>
              <a:t>La </a:t>
            </a:r>
            <a:r>
              <a:rPr lang="fr-FR" sz="5400" dirty="0" err="1" smtClean="0">
                <a:solidFill>
                  <a:srgbClr val="FF0000"/>
                </a:solidFill>
                <a:latin typeface="Comic Sans MS" pitchFamily="66" charset="0"/>
              </a:rPr>
              <a:t>fièvRE</a:t>
            </a:r>
            <a:r>
              <a:rPr lang="fr-FR" sz="5400" dirty="0" smtClean="0">
                <a:solidFill>
                  <a:srgbClr val="FF0000"/>
                </a:solidFill>
                <a:latin typeface="Comic Sans MS" pitchFamily="66" charset="0"/>
              </a:rPr>
              <a:t> typhoïde</a:t>
            </a:r>
            <a:endParaRPr lang="fr-FR" sz="5400" dirty="0">
              <a:solidFill>
                <a:srgbClr val="FF0000"/>
              </a:solidFill>
              <a:latin typeface="Comic Sans MS" pitchFamily="66" charset="0"/>
            </a:endParaRPr>
          </a:p>
        </p:txBody>
      </p:sp>
      <p:sp>
        <p:nvSpPr>
          <p:cNvPr id="4" name="Sous-titre 2"/>
          <p:cNvSpPr>
            <a:spLocks noGrp="1"/>
          </p:cNvSpPr>
          <p:nvPr>
            <p:ph type="subTitle" idx="1"/>
          </p:nvPr>
        </p:nvSpPr>
        <p:spPr>
          <a:xfrm>
            <a:off x="714348" y="4105292"/>
            <a:ext cx="8001056" cy="895344"/>
          </a:xfrm>
        </p:spPr>
        <p:txBody>
          <a:bodyPr/>
          <a:lstStyle/>
          <a:p>
            <a:pPr algn="ctr"/>
            <a:r>
              <a:rPr lang="fr-FR" sz="2400" dirty="0" smtClean="0">
                <a:solidFill>
                  <a:schemeClr val="tx1">
                    <a:lumMod val="95000"/>
                  </a:schemeClr>
                </a:solidFill>
              </a:rPr>
              <a:t>Pr  H-</a:t>
            </a:r>
            <a:r>
              <a:rPr lang="fr-FR" sz="2400" dirty="0" err="1" smtClean="0">
                <a:solidFill>
                  <a:schemeClr val="tx1">
                    <a:lumMod val="95000"/>
                  </a:schemeClr>
                </a:solidFill>
              </a:rPr>
              <a:t>Mahdjoub</a:t>
            </a:r>
            <a:r>
              <a:rPr lang="fr-FR" sz="2400" dirty="0" smtClean="0">
                <a:solidFill>
                  <a:schemeClr val="tx1">
                    <a:lumMod val="95000"/>
                  </a:schemeClr>
                </a:solidFill>
              </a:rPr>
              <a:t> </a:t>
            </a:r>
          </a:p>
          <a:p>
            <a:pPr algn="ctr"/>
            <a:r>
              <a:rPr lang="fr-FR" dirty="0" smtClean="0">
                <a:solidFill>
                  <a:schemeClr val="tx1">
                    <a:lumMod val="95000"/>
                  </a:schemeClr>
                </a:solidFill>
                <a:latin typeface="Arial Narrow" pitchFamily="34" charset="0"/>
              </a:rPr>
              <a:t>Service des maladies infectieuses  - Batna</a:t>
            </a:r>
            <a:endParaRPr lang="fr-FR" dirty="0">
              <a:solidFill>
                <a:schemeClr val="tx1">
                  <a:lumMod val="9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428604"/>
            <a:ext cx="7772400" cy="559482"/>
          </a:xfrm>
          <a:solidFill>
            <a:schemeClr val="accent5">
              <a:lumMod val="50000"/>
            </a:schemeClr>
          </a:solidFill>
        </p:spPr>
        <p:txBody>
          <a:bodyPr vert="horz" anchor="t">
            <a:noAutofit/>
          </a:bodyPr>
          <a:lstStyle/>
          <a:p>
            <a:pPr algn="ctr"/>
            <a:r>
              <a:rPr lang="fr-FR" sz="3200" b="1" dirty="0" smtClean="0">
                <a:solidFill>
                  <a:srgbClr val="FFFF00"/>
                </a:solidFill>
                <a:latin typeface="Comic Sans MS" pitchFamily="66" charset="0"/>
              </a:rPr>
              <a:t>Physiopathologie</a:t>
            </a:r>
            <a:endParaRPr lang="fr-FR" sz="3200" b="1" dirty="0">
              <a:solidFill>
                <a:srgbClr val="FFFF00"/>
              </a:solidFill>
              <a:latin typeface="Comic Sans MS" pitchFamily="66" charset="0"/>
            </a:endParaRPr>
          </a:p>
        </p:txBody>
      </p:sp>
      <p:sp>
        <p:nvSpPr>
          <p:cNvPr id="3" name="Espace réservé du contenu 2"/>
          <p:cNvSpPr>
            <a:spLocks noGrp="1"/>
          </p:cNvSpPr>
          <p:nvPr>
            <p:ph idx="1"/>
          </p:nvPr>
        </p:nvSpPr>
        <p:spPr>
          <a:xfrm>
            <a:off x="357158" y="1569246"/>
            <a:ext cx="8643998" cy="4860150"/>
          </a:xfrm>
        </p:spPr>
        <p:txBody>
          <a:bodyPr>
            <a:noAutofit/>
          </a:bodyPr>
          <a:lstStyle/>
          <a:p>
            <a:r>
              <a:rPr lang="fr-FR" sz="2000" dirty="0" smtClean="0">
                <a:latin typeface="Arial" pitchFamily="34" charset="0"/>
                <a:cs typeface="Arial" pitchFamily="34" charset="0"/>
              </a:rPr>
              <a:t>Après leur ingestion, les bactéries pénètrent  la muqueuse intestinale, infectent les ganglions mésentériques, s’y multiplient et par les vaisseaux lymphatiques gagnent le courant sanguin : </a:t>
            </a:r>
            <a:r>
              <a:rPr lang="fr-FR" sz="2000" b="1" dirty="0" smtClean="0">
                <a:solidFill>
                  <a:srgbClr val="FFFF66"/>
                </a:solidFill>
                <a:latin typeface="Comic Sans MS" pitchFamily="66" charset="0"/>
                <a:cs typeface="Arial" pitchFamily="34" charset="0"/>
              </a:rPr>
              <a:t>la fièvre typhoïde </a:t>
            </a:r>
            <a:r>
              <a:rPr lang="fr-FR" sz="2000" b="1" dirty="0" smtClean="0">
                <a:solidFill>
                  <a:srgbClr val="FFFF66"/>
                </a:solidFill>
                <a:latin typeface="Comic Sans MS" pitchFamily="66" charset="0"/>
                <a:cs typeface="Arial" pitchFamily="34" charset="0"/>
              </a:rPr>
              <a:t>est une bactériémie à porte d’entrée digestive et à point de départ lymphatique</a:t>
            </a:r>
            <a:r>
              <a:rPr lang="fr-FR" sz="2000" dirty="0" smtClean="0">
                <a:solidFill>
                  <a:srgbClr val="FFFF66"/>
                </a:solidFill>
                <a:latin typeface="Comic Sans MS" pitchFamily="66" charset="0"/>
                <a:cs typeface="Arial" pitchFamily="34" charset="0"/>
              </a:rPr>
              <a:t>.</a:t>
            </a:r>
          </a:p>
          <a:p>
            <a:endParaRPr lang="fr-FR" sz="2000" dirty="0" smtClean="0">
              <a:solidFill>
                <a:srgbClr val="FFFF66"/>
              </a:solidFill>
              <a:latin typeface="Comic Sans MS" pitchFamily="66" charset="0"/>
              <a:cs typeface="Arial" pitchFamily="34" charset="0"/>
            </a:endParaRPr>
          </a:p>
          <a:p>
            <a:r>
              <a:rPr lang="fr-FR" sz="2000" dirty="0" smtClean="0">
                <a:latin typeface="Arial" pitchFamily="34" charset="0"/>
                <a:cs typeface="Arial" pitchFamily="34" charset="0"/>
              </a:rPr>
              <a:t> Ceci explique les éventuelles localisations secondaires. Mais cette bactériémie n’explique pas entièrement la symptomatologie d’allure </a:t>
            </a:r>
            <a:r>
              <a:rPr lang="fr-FR" sz="2000" dirty="0" err="1" smtClean="0">
                <a:latin typeface="Arial" pitchFamily="34" charset="0"/>
                <a:cs typeface="Arial" pitchFamily="34" charset="0"/>
              </a:rPr>
              <a:t>toxinique</a:t>
            </a:r>
            <a:r>
              <a:rPr lang="fr-FR" sz="2000" dirty="0" smtClean="0">
                <a:latin typeface="Arial" pitchFamily="34" charset="0"/>
                <a:cs typeface="Arial" pitchFamily="34" charset="0"/>
              </a:rPr>
              <a:t> (tuphos, myocardite…). Pour certains, la lyse bactérienne provoquée par la réaction de défense, l’antibiothérapie libère l’endotoxine qui aurait un effet sur le système neurovégétatif. Pour d’autres, ces manifestations seraient dues à des médiateurs cellulaires résultant d’ une cascade inflammatoire.</a:t>
            </a:r>
            <a:endParaRPr lang="fr-F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42852"/>
            <a:ext cx="7772400" cy="571504"/>
          </a:xfrm>
          <a:solidFill>
            <a:schemeClr val="accent5">
              <a:lumMod val="50000"/>
            </a:schemeClr>
          </a:solidFill>
        </p:spPr>
        <p:txBody>
          <a:bodyPr vert="horz" anchor="t">
            <a:noAutofit/>
          </a:bodyPr>
          <a:lstStyle/>
          <a:p>
            <a:pPr algn="ctr"/>
            <a:r>
              <a:rPr lang="fr-FR" sz="3200" b="1" dirty="0" smtClean="0">
                <a:solidFill>
                  <a:srgbClr val="FFFF00"/>
                </a:solidFill>
                <a:latin typeface="Comic Sans MS" pitchFamily="66" charset="0"/>
              </a:rPr>
              <a:t>Manifestations cliniques 1</a:t>
            </a:r>
            <a:endParaRPr lang="fr-FR" sz="3200" b="1" dirty="0">
              <a:solidFill>
                <a:srgbClr val="FFFF00"/>
              </a:solidFill>
              <a:latin typeface="Comic Sans MS" pitchFamily="66" charset="0"/>
            </a:endParaRPr>
          </a:p>
        </p:txBody>
      </p:sp>
      <p:sp>
        <p:nvSpPr>
          <p:cNvPr id="3" name="Espace réservé du contenu 2"/>
          <p:cNvSpPr>
            <a:spLocks noGrp="1"/>
          </p:cNvSpPr>
          <p:nvPr>
            <p:ph idx="1"/>
          </p:nvPr>
        </p:nvSpPr>
        <p:spPr>
          <a:xfrm>
            <a:off x="142844" y="928670"/>
            <a:ext cx="8858312" cy="5643602"/>
          </a:xfrm>
        </p:spPr>
        <p:txBody>
          <a:bodyPr>
            <a:noAutofit/>
          </a:bodyPr>
          <a:lstStyle/>
          <a:p>
            <a:r>
              <a:rPr lang="fr-FR" sz="2400" b="1" dirty="0" smtClean="0">
                <a:solidFill>
                  <a:srgbClr val="FFFF00"/>
                </a:solidFill>
                <a:latin typeface="Times New Roman" pitchFamily="18" charset="0"/>
                <a:cs typeface="Times New Roman" pitchFamily="18" charset="0"/>
              </a:rPr>
              <a:t>Forme commune</a:t>
            </a:r>
          </a:p>
          <a:p>
            <a:endParaRPr lang="fr-FR" sz="2400" b="1" dirty="0" smtClean="0">
              <a:solidFill>
                <a:srgbClr val="FFFF00"/>
              </a:solidFill>
              <a:latin typeface="Times New Roman" pitchFamily="18" charset="0"/>
              <a:cs typeface="Times New Roman" pitchFamily="18" charset="0"/>
            </a:endParaRPr>
          </a:p>
          <a:p>
            <a:r>
              <a:rPr lang="fr-FR" sz="2000" b="1" dirty="0" smtClean="0">
                <a:solidFill>
                  <a:srgbClr val="FFFF66"/>
                </a:solidFill>
                <a:latin typeface="Arial Narrow" pitchFamily="34" charset="0"/>
              </a:rPr>
              <a:t>Incubation</a:t>
            </a:r>
            <a:r>
              <a:rPr lang="fr-FR" sz="2000" b="1" dirty="0" smtClean="0"/>
              <a:t> :  </a:t>
            </a:r>
            <a:r>
              <a:rPr lang="fr-FR" sz="2000" dirty="0" smtClean="0"/>
              <a:t>silencieuse de  7-15 jours</a:t>
            </a:r>
          </a:p>
          <a:p>
            <a:endParaRPr lang="fr-FR" sz="2000" b="1" dirty="0" smtClean="0"/>
          </a:p>
          <a:p>
            <a:r>
              <a:rPr lang="fr-FR" sz="2000" b="1" dirty="0" smtClean="0">
                <a:solidFill>
                  <a:srgbClr val="FFFF66"/>
                </a:solidFill>
                <a:latin typeface="Arial Narrow" pitchFamily="34" charset="0"/>
              </a:rPr>
              <a:t>Phase d’invasion</a:t>
            </a:r>
            <a:r>
              <a:rPr lang="fr-FR" sz="2000" b="1" dirty="0" smtClean="0"/>
              <a:t>  (appelée 1</a:t>
            </a:r>
            <a:r>
              <a:rPr lang="fr-FR" sz="2000" b="1" baseline="30000" dirty="0" smtClean="0"/>
              <a:t>er</a:t>
            </a:r>
            <a:r>
              <a:rPr lang="fr-FR" sz="2000" b="1" dirty="0" smtClean="0"/>
              <a:t> septénaire)</a:t>
            </a:r>
          </a:p>
          <a:p>
            <a:endParaRPr lang="fr-FR" sz="2000" b="1" dirty="0" smtClean="0"/>
          </a:p>
          <a:p>
            <a:r>
              <a:rPr lang="fr-FR" sz="2000" dirty="0" smtClean="0">
                <a:latin typeface="Times New Roman" pitchFamily="18" charset="0"/>
                <a:cs typeface="Times New Roman" pitchFamily="18" charset="0"/>
              </a:rPr>
              <a:t>   Début insidieux avec</a:t>
            </a:r>
            <a:r>
              <a:rPr lang="fr-FR" sz="2000" dirty="0" smtClean="0"/>
              <a:t> : </a:t>
            </a:r>
          </a:p>
          <a:p>
            <a:pPr>
              <a:buNone/>
            </a:pPr>
            <a:r>
              <a:rPr lang="fr-FR" sz="2000" dirty="0" smtClean="0"/>
              <a:t>               </a:t>
            </a:r>
            <a:r>
              <a:rPr lang="fr-FR" sz="2000" b="1" dirty="0" smtClean="0">
                <a:solidFill>
                  <a:srgbClr val="FFFF66"/>
                </a:solidFill>
              </a:rPr>
              <a:t>une fièvre </a:t>
            </a:r>
            <a:r>
              <a:rPr lang="fr-FR" sz="2000" dirty="0" smtClean="0"/>
              <a:t>progressive (ascension d’un degré le soir, chute d’un demi degré  la matin) pour atteindre 39-40°C en une semaine</a:t>
            </a:r>
          </a:p>
          <a:p>
            <a:pPr>
              <a:buNone/>
            </a:pPr>
            <a:endParaRPr lang="fr-FR" sz="2000" dirty="0" smtClean="0"/>
          </a:p>
          <a:p>
            <a:pPr>
              <a:buNone/>
            </a:pPr>
            <a:r>
              <a:rPr lang="fr-FR" sz="2000" b="1" dirty="0" smtClean="0">
                <a:solidFill>
                  <a:srgbClr val="FFFF66"/>
                </a:solidFill>
              </a:rPr>
              <a:t>              signes digestifs</a:t>
            </a:r>
            <a:r>
              <a:rPr lang="fr-FR" sz="2000" dirty="0" smtClean="0"/>
              <a:t> : nausées, constipation, anorexie, douleurs abdominales</a:t>
            </a:r>
          </a:p>
          <a:p>
            <a:endParaRPr lang="fr-FR" sz="2000" dirty="0" smtClean="0"/>
          </a:p>
          <a:p>
            <a:pPr>
              <a:buNone/>
            </a:pPr>
            <a:r>
              <a:rPr lang="fr-FR" sz="2000" b="1" dirty="0" smtClean="0">
                <a:solidFill>
                  <a:srgbClr val="FFFF66"/>
                </a:solidFill>
              </a:rPr>
              <a:t>             signes nerveux</a:t>
            </a:r>
            <a:r>
              <a:rPr lang="fr-FR" sz="2000" dirty="0" smtClean="0"/>
              <a:t> : céphalée rebelle, insomnie, épistaxis inhabituelle très évocatrice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42976" y="785794"/>
            <a:ext cx="7429552" cy="4683333"/>
          </a:xfrm>
          <a:prstGeom prst="rect">
            <a:avLst/>
          </a:prstGeom>
          <a:noFill/>
        </p:spPr>
        <p:txBody>
          <a:bodyPr wrap="square" rtlCol="0">
            <a:spAutoFit/>
          </a:bodyPr>
          <a:lstStyle/>
          <a:p>
            <a:pPr marL="411480" lvl="0" indent="-342900">
              <a:spcBef>
                <a:spcPts val="700"/>
              </a:spcBef>
              <a:buClr>
                <a:srgbClr val="D6ECFF"/>
              </a:buClr>
              <a:buSzPct val="95000"/>
            </a:pPr>
            <a:r>
              <a:rPr lang="fr-FR" sz="2000" b="1" dirty="0" smtClean="0">
                <a:solidFill>
                  <a:srgbClr val="FFFF66"/>
                </a:solidFill>
              </a:rPr>
              <a:t>l’examen physique retrouve</a:t>
            </a:r>
            <a:r>
              <a:rPr lang="fr-FR" sz="2000" b="1" dirty="0" smtClean="0">
                <a:solidFill>
                  <a:prstClr val="white"/>
                </a:solidFill>
              </a:rPr>
              <a:t> : </a:t>
            </a:r>
          </a:p>
          <a:p>
            <a:pPr marL="411480" lvl="0" indent="-342900">
              <a:spcBef>
                <a:spcPts val="700"/>
              </a:spcBef>
              <a:buClr>
                <a:srgbClr val="D6ECFF"/>
              </a:buClr>
              <a:buSzPct val="95000"/>
            </a:pPr>
            <a:endParaRPr lang="fr-FR" sz="2000" b="1" dirty="0" smtClean="0">
              <a:solidFill>
                <a:prstClr val="white"/>
              </a:solidFill>
            </a:endParaRPr>
          </a:p>
          <a:p>
            <a:pPr marL="411480" lvl="0" indent="-342900">
              <a:spcBef>
                <a:spcPts val="700"/>
              </a:spcBef>
              <a:buClr>
                <a:srgbClr val="D6ECFF"/>
              </a:buClr>
              <a:buSzPct val="95000"/>
              <a:buFont typeface="Wingdings"/>
              <a:buChar char=""/>
            </a:pPr>
            <a:r>
              <a:rPr lang="fr-FR" sz="2000" dirty="0" smtClean="0">
                <a:solidFill>
                  <a:prstClr val="white"/>
                </a:solidFill>
              </a:rPr>
              <a:t>un patient asthénique, peu éloquent</a:t>
            </a:r>
          </a:p>
          <a:p>
            <a:pPr marL="411480" lvl="0" indent="-342900">
              <a:spcBef>
                <a:spcPts val="700"/>
              </a:spcBef>
              <a:buClr>
                <a:srgbClr val="D6ECFF"/>
              </a:buClr>
              <a:buSzPct val="95000"/>
              <a:buFont typeface="Wingdings"/>
              <a:buChar char=""/>
            </a:pPr>
            <a:endParaRPr lang="fr-FR" sz="2000" dirty="0" smtClean="0">
              <a:solidFill>
                <a:prstClr val="white"/>
              </a:solidFill>
            </a:endParaRPr>
          </a:p>
          <a:p>
            <a:pPr marL="411480" lvl="0" indent="-342900">
              <a:spcBef>
                <a:spcPts val="700"/>
              </a:spcBef>
              <a:buClr>
                <a:srgbClr val="D6ECFF"/>
              </a:buClr>
              <a:buSzPct val="95000"/>
              <a:buFont typeface="Wingdings"/>
              <a:buChar char=""/>
            </a:pPr>
            <a:r>
              <a:rPr lang="fr-FR" sz="2000" dirty="0" smtClean="0">
                <a:solidFill>
                  <a:prstClr val="white"/>
                </a:solidFill>
              </a:rPr>
              <a:t>un pouls peu accéléré, dicrote, dissocié de la température</a:t>
            </a:r>
          </a:p>
          <a:p>
            <a:pPr marL="411480" lvl="0" indent="-342900">
              <a:spcBef>
                <a:spcPts val="700"/>
              </a:spcBef>
              <a:buClr>
                <a:srgbClr val="D6ECFF"/>
              </a:buClr>
              <a:buSzPct val="95000"/>
              <a:buFont typeface="Wingdings"/>
              <a:buChar char=""/>
            </a:pPr>
            <a:endParaRPr lang="fr-FR" sz="2000" dirty="0" smtClean="0">
              <a:solidFill>
                <a:prstClr val="white"/>
              </a:solidFill>
            </a:endParaRPr>
          </a:p>
          <a:p>
            <a:pPr marL="411480" lvl="0" indent="-342900">
              <a:spcBef>
                <a:spcPts val="700"/>
              </a:spcBef>
              <a:buClr>
                <a:srgbClr val="D6ECFF"/>
              </a:buClr>
              <a:buSzPct val="95000"/>
              <a:buFont typeface="Wingdings"/>
              <a:buChar char=""/>
            </a:pPr>
            <a:r>
              <a:rPr lang="fr-FR" sz="2000" dirty="0" smtClean="0">
                <a:solidFill>
                  <a:prstClr val="white"/>
                </a:solidFill>
              </a:rPr>
              <a:t>une langue saburrale, des lèvre sèches</a:t>
            </a:r>
          </a:p>
          <a:p>
            <a:pPr marL="411480" lvl="0" indent="-342900">
              <a:spcBef>
                <a:spcPts val="700"/>
              </a:spcBef>
              <a:buClr>
                <a:srgbClr val="D6ECFF"/>
              </a:buClr>
              <a:buSzPct val="95000"/>
              <a:buFont typeface="Wingdings"/>
              <a:buChar char=""/>
            </a:pPr>
            <a:endParaRPr lang="fr-FR" sz="2000" dirty="0" smtClean="0">
              <a:solidFill>
                <a:prstClr val="white"/>
              </a:solidFill>
            </a:endParaRPr>
          </a:p>
          <a:p>
            <a:pPr marL="411480" lvl="0" indent="-342900">
              <a:spcBef>
                <a:spcPts val="700"/>
              </a:spcBef>
              <a:buClr>
                <a:srgbClr val="D6ECFF"/>
              </a:buClr>
              <a:buSzPct val="95000"/>
              <a:buFont typeface="Wingdings"/>
              <a:buChar char=""/>
            </a:pPr>
            <a:r>
              <a:rPr lang="fr-FR" sz="2000" dirty="0" smtClean="0">
                <a:solidFill>
                  <a:prstClr val="white"/>
                </a:solidFill>
              </a:rPr>
              <a:t>un météorisme abdominal avec une fosse iliaque légèrement sensible et </a:t>
            </a:r>
            <a:r>
              <a:rPr lang="fr-FR" sz="2000" dirty="0" err="1" smtClean="0">
                <a:solidFill>
                  <a:prstClr val="white"/>
                </a:solidFill>
              </a:rPr>
              <a:t>gargouillante</a:t>
            </a:r>
            <a:r>
              <a:rPr lang="fr-FR" sz="2000" dirty="0" smtClean="0">
                <a:solidFill>
                  <a:prstClr val="white"/>
                </a:solidFill>
              </a:rPr>
              <a:t> (en dehors de la diarrhée).</a:t>
            </a:r>
          </a:p>
          <a:p>
            <a:pPr marL="411480" lvl="0" indent="-342900">
              <a:spcBef>
                <a:spcPts val="700"/>
              </a:spcBef>
              <a:buClr>
                <a:srgbClr val="D6ECFF"/>
              </a:buClr>
              <a:buSzPct val="95000"/>
              <a:buFont typeface="Wingdings"/>
              <a:buChar char=""/>
            </a:pPr>
            <a:endParaRPr lang="fr-FR" sz="2000" dirty="0" smtClean="0">
              <a:solidFill>
                <a:prstClr val="white"/>
              </a:solidFill>
            </a:endParaRPr>
          </a:p>
          <a:p>
            <a:pPr marL="411480" lvl="0" indent="-342900">
              <a:spcBef>
                <a:spcPts val="700"/>
              </a:spcBef>
              <a:buClr>
                <a:srgbClr val="D6ECFF"/>
              </a:buClr>
              <a:buSzPct val="95000"/>
              <a:buFont typeface="Wingdings"/>
              <a:buChar char=""/>
            </a:pPr>
            <a:r>
              <a:rPr lang="fr-FR" sz="2000" dirty="0" smtClean="0">
                <a:solidFill>
                  <a:prstClr val="white"/>
                </a:solidFill>
              </a:rPr>
              <a:t>Une SPM et parfois quelques râles bronchiques</a:t>
            </a:r>
            <a:endParaRPr lang="fr-FR" sz="2000" dirty="0">
              <a:solidFill>
                <a:prstClr val="whit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571480"/>
            <a:ext cx="8858312" cy="5572164"/>
          </a:xfrm>
        </p:spPr>
        <p:txBody>
          <a:bodyPr>
            <a:noAutofit/>
          </a:bodyPr>
          <a:lstStyle/>
          <a:p>
            <a:r>
              <a:rPr lang="fr-FR" sz="2400" b="1" dirty="0" smtClean="0">
                <a:solidFill>
                  <a:srgbClr val="FFFF00"/>
                </a:solidFill>
                <a:latin typeface="Arial Narrow" pitchFamily="34" charset="0"/>
              </a:rPr>
              <a:t>phase d’état (appelée 2eme septénaire</a:t>
            </a:r>
            <a:r>
              <a:rPr lang="fr-FR" sz="2400" b="1" dirty="0" smtClean="0">
                <a:solidFill>
                  <a:srgbClr val="FFFF66"/>
                </a:solidFill>
                <a:latin typeface="Arial Narrow" pitchFamily="34" charset="0"/>
              </a:rPr>
              <a:t>)</a:t>
            </a:r>
          </a:p>
          <a:p>
            <a:endParaRPr lang="fr-FR" sz="1900" b="1" dirty="0" smtClean="0"/>
          </a:p>
          <a:p>
            <a:r>
              <a:rPr lang="fr-FR" sz="1900" b="1" dirty="0" smtClean="0"/>
              <a:t>la symptomatologie est plus riche :</a:t>
            </a:r>
          </a:p>
          <a:p>
            <a:pPr>
              <a:buNone/>
            </a:pPr>
            <a:r>
              <a:rPr lang="fr-FR" sz="2000" dirty="0" smtClean="0">
                <a:latin typeface="Times New Roman" pitchFamily="18" charset="0"/>
                <a:cs typeface="Times New Roman" pitchFamily="18" charset="0"/>
              </a:rPr>
              <a:t>             </a:t>
            </a:r>
            <a:r>
              <a:rPr lang="fr-FR" sz="2000" dirty="0" smtClean="0">
                <a:solidFill>
                  <a:srgbClr val="FFFF00"/>
                </a:solidFill>
                <a:latin typeface="Times New Roman" pitchFamily="18" charset="0"/>
                <a:cs typeface="Times New Roman" pitchFamily="18" charset="0"/>
              </a:rPr>
              <a:t>l’état général est altéré</a:t>
            </a:r>
            <a:r>
              <a:rPr lang="fr-FR" sz="1900" dirty="0" smtClean="0"/>
              <a:t> : pâleur, fièvre à 39-40 °C classiquement en plateau,</a:t>
            </a:r>
          </a:p>
          <a:p>
            <a:pPr>
              <a:buNone/>
            </a:pPr>
            <a:r>
              <a:rPr lang="fr-FR" sz="1900" dirty="0" smtClean="0"/>
              <a:t>                  asthénie, visage toxique, des lèvres fuligineuses, fendillées</a:t>
            </a:r>
          </a:p>
          <a:p>
            <a:pPr>
              <a:buNone/>
            </a:pPr>
            <a:endParaRPr lang="fr-FR" sz="1900" dirty="0" smtClean="0"/>
          </a:p>
          <a:p>
            <a:pPr>
              <a:buNone/>
            </a:pPr>
            <a:r>
              <a:rPr lang="fr-FR" sz="2000" dirty="0" smtClean="0">
                <a:solidFill>
                  <a:srgbClr val="FFFF00"/>
                </a:solidFill>
                <a:latin typeface="Times New Roman" pitchFamily="18" charset="0"/>
                <a:cs typeface="Times New Roman" pitchFamily="18" charset="0"/>
              </a:rPr>
              <a:t>            signes nerveux</a:t>
            </a:r>
            <a:r>
              <a:rPr lang="fr-FR" sz="1900" dirty="0" smtClean="0"/>
              <a:t> : céphalée, tuphos : apathie, indifférence, prostration, délire,   inversion du sommeil (veille la nuit, dort le jour), mouvements carphologiques (cherche à attraper des objets imaginaires)</a:t>
            </a:r>
          </a:p>
          <a:p>
            <a:pPr>
              <a:buNone/>
            </a:pPr>
            <a:endParaRPr lang="fr-FR" sz="1900" dirty="0" smtClean="0"/>
          </a:p>
          <a:p>
            <a:pPr>
              <a:buNone/>
            </a:pPr>
            <a:r>
              <a:rPr lang="fr-FR" sz="2000" dirty="0" smtClean="0">
                <a:solidFill>
                  <a:srgbClr val="FFFF00"/>
                </a:solidFill>
                <a:latin typeface="Times New Roman" pitchFamily="18" charset="0"/>
                <a:cs typeface="Times New Roman" pitchFamily="18" charset="0"/>
              </a:rPr>
              <a:t>           signes digestifs</a:t>
            </a:r>
            <a:r>
              <a:rPr lang="fr-FR" sz="1900" dirty="0" smtClean="0"/>
              <a:t> : anorexie, langue saburrale, diarrhée fétide, ocre en ‘’jus de  melon’’ </a:t>
            </a:r>
          </a:p>
          <a:p>
            <a:pPr>
              <a:buNone/>
            </a:pPr>
            <a:endParaRPr lang="fr-FR" sz="1900" dirty="0" smtClean="0"/>
          </a:p>
          <a:p>
            <a:pPr>
              <a:buNone/>
            </a:pPr>
            <a:r>
              <a:rPr lang="fr-FR" sz="1900" dirty="0" smtClean="0"/>
              <a:t>             </a:t>
            </a:r>
            <a:r>
              <a:rPr lang="fr-FR" sz="1900" dirty="0" smtClean="0">
                <a:solidFill>
                  <a:srgbClr val="FFFF00"/>
                </a:solidFill>
              </a:rPr>
              <a:t>pouls lent dissocié</a:t>
            </a:r>
            <a:r>
              <a:rPr lang="fr-FR" sz="1900" dirty="0" smtClean="0"/>
              <a:t>, dicrote, la TA pincée.</a:t>
            </a:r>
          </a:p>
          <a:p>
            <a:endParaRPr lang="fr-FR" sz="19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42910" y="785794"/>
            <a:ext cx="8143932" cy="4585871"/>
          </a:xfrm>
          <a:prstGeom prst="rect">
            <a:avLst/>
          </a:prstGeom>
          <a:noFill/>
        </p:spPr>
        <p:txBody>
          <a:bodyPr wrap="square" rtlCol="0">
            <a:spAutoFit/>
          </a:bodyPr>
          <a:lstStyle/>
          <a:p>
            <a:r>
              <a:rPr lang="fr-FR" sz="2000" b="1" dirty="0" smtClean="0">
                <a:solidFill>
                  <a:srgbClr val="FFFF00"/>
                </a:solidFill>
                <a:latin typeface="Arial Narrow" pitchFamily="34" charset="0"/>
              </a:rPr>
              <a:t>Examen physique : </a:t>
            </a:r>
          </a:p>
          <a:p>
            <a:endParaRPr lang="fr-FR" sz="2000" b="1" dirty="0" smtClean="0">
              <a:solidFill>
                <a:srgbClr val="FFFF00"/>
              </a:solidFill>
              <a:latin typeface="Arial Narrow" pitchFamily="34" charset="0"/>
            </a:endParaRPr>
          </a:p>
          <a:p>
            <a:r>
              <a:rPr lang="fr-FR" dirty="0" smtClean="0"/>
              <a:t>météorisme abdominal avec fosse iliaque sensible et </a:t>
            </a:r>
            <a:r>
              <a:rPr lang="fr-FR" dirty="0" err="1" smtClean="0"/>
              <a:t>gargouillante</a:t>
            </a:r>
            <a:endParaRPr lang="fr-FR" dirty="0" smtClean="0"/>
          </a:p>
          <a:p>
            <a:endParaRPr lang="fr-FR" dirty="0" smtClean="0"/>
          </a:p>
          <a:p>
            <a:endParaRPr lang="fr-FR" dirty="0" smtClean="0"/>
          </a:p>
          <a:p>
            <a:r>
              <a:rPr lang="fr-FR" dirty="0" smtClean="0"/>
              <a:t>splénomégalie : modérée, molle, non douloureuse, parfois associée à une hépatomégalie</a:t>
            </a:r>
          </a:p>
          <a:p>
            <a:endParaRPr lang="fr-FR" dirty="0" smtClean="0"/>
          </a:p>
          <a:p>
            <a:endParaRPr lang="fr-FR" dirty="0" smtClean="0"/>
          </a:p>
          <a:p>
            <a:r>
              <a:rPr lang="fr-FR" dirty="0" smtClean="0"/>
              <a:t>taches rosées lenticulaires (TRL) : inconstantes mais pathognomoniques : petites macules rondes (2-3mm), roses s’effaçant à la vitro-pression observées sur l’abdomen, la base du thorax, les flancs, évoluant par poussées.</a:t>
            </a:r>
          </a:p>
          <a:p>
            <a:endParaRPr lang="fr-FR" dirty="0" smtClean="0"/>
          </a:p>
          <a:p>
            <a:endParaRPr lang="fr-FR" dirty="0" smtClean="0"/>
          </a:p>
          <a:p>
            <a:r>
              <a:rPr lang="fr-FR" dirty="0" smtClean="0"/>
              <a:t>Ulcération de </a:t>
            </a:r>
            <a:r>
              <a:rPr lang="fr-FR" dirty="0" err="1" smtClean="0"/>
              <a:t>Duguet</a:t>
            </a:r>
            <a:r>
              <a:rPr lang="fr-FR" dirty="0" smtClean="0"/>
              <a:t> : ulcération verticale ovalaire sur les piliers antérieurs du voile du palais. Elle est rare</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85728"/>
            <a:ext cx="7772400" cy="630920"/>
          </a:xfrm>
          <a:solidFill>
            <a:schemeClr val="accent5">
              <a:lumMod val="50000"/>
            </a:schemeClr>
          </a:solidFill>
        </p:spPr>
        <p:txBody>
          <a:bodyPr vert="horz" anchor="t">
            <a:noAutofit/>
          </a:bodyPr>
          <a:lstStyle/>
          <a:p>
            <a:pPr algn="ctr"/>
            <a:r>
              <a:rPr lang="fr-FR" sz="3200" b="1" dirty="0" smtClean="0">
                <a:solidFill>
                  <a:srgbClr val="FFFF00"/>
                </a:solidFill>
                <a:latin typeface="Comic Sans MS" pitchFamily="66" charset="0"/>
              </a:rPr>
              <a:t>formes cliniques</a:t>
            </a:r>
            <a:endParaRPr lang="fr-FR" sz="3200" b="1" dirty="0">
              <a:solidFill>
                <a:srgbClr val="FFFF00"/>
              </a:solidFill>
              <a:latin typeface="Comic Sans MS" pitchFamily="66" charset="0"/>
            </a:endParaRPr>
          </a:p>
        </p:txBody>
      </p:sp>
      <p:sp>
        <p:nvSpPr>
          <p:cNvPr id="3" name="Espace réservé du contenu 2"/>
          <p:cNvSpPr>
            <a:spLocks noGrp="1"/>
          </p:cNvSpPr>
          <p:nvPr>
            <p:ph idx="1"/>
          </p:nvPr>
        </p:nvSpPr>
        <p:spPr>
          <a:xfrm>
            <a:off x="214282" y="1142984"/>
            <a:ext cx="8643998" cy="4572000"/>
          </a:xfrm>
        </p:spPr>
        <p:txBody>
          <a:bodyPr>
            <a:noAutofit/>
          </a:bodyPr>
          <a:lstStyle/>
          <a:p>
            <a:pPr>
              <a:buNone/>
            </a:pPr>
            <a:r>
              <a:rPr lang="fr-FR" sz="2400" b="1" dirty="0" smtClean="0">
                <a:solidFill>
                  <a:srgbClr val="FFFF00"/>
                </a:solidFill>
                <a:latin typeface="Arial Narrow" pitchFamily="34" charset="0"/>
              </a:rPr>
              <a:t>Formes graves</a:t>
            </a:r>
            <a:r>
              <a:rPr lang="fr-FR" sz="2400" b="1" dirty="0" smtClean="0"/>
              <a:t> :</a:t>
            </a:r>
          </a:p>
          <a:p>
            <a:r>
              <a:rPr lang="fr-FR" sz="2000" dirty="0" smtClean="0">
                <a:latin typeface="Times New Roman" pitchFamily="18" charset="0"/>
                <a:cs typeface="Times New Roman" pitchFamily="18" charset="0"/>
              </a:rPr>
              <a:t>Sont de plus en plus rares. Elles son souvent dues à un retard dans la prise en charge et/ou une antibiothérapie inadaptée. </a:t>
            </a:r>
          </a:p>
          <a:p>
            <a:pPr>
              <a:buNone/>
            </a:pPr>
            <a:r>
              <a:rPr lang="fr-FR" sz="2000" dirty="0" smtClean="0">
                <a:latin typeface="Times New Roman" pitchFamily="18" charset="0"/>
                <a:cs typeface="Times New Roman" pitchFamily="18" charset="0"/>
              </a:rPr>
              <a:t>            Le tableau clinique est souvent impressionnant avec :</a:t>
            </a:r>
          </a:p>
          <a:p>
            <a:endParaRPr lang="fr-FR" sz="2000" dirty="0" smtClean="0">
              <a:latin typeface="Times New Roman" pitchFamily="18" charset="0"/>
              <a:cs typeface="Times New Roman" pitchFamily="18" charset="0"/>
            </a:endParaRPr>
          </a:p>
          <a:p>
            <a:pPr lvl="1"/>
            <a:r>
              <a:rPr lang="fr-FR" sz="2000" dirty="0" smtClean="0">
                <a:latin typeface="Times New Roman" pitchFamily="18" charset="0"/>
                <a:cs typeface="Times New Roman" pitchFamily="18" charset="0"/>
              </a:rPr>
              <a:t>Une altération de l’état général, pâleur cireuse. La fièvre perd son aspect en plateau et devient hectique</a:t>
            </a:r>
          </a:p>
          <a:p>
            <a:endParaRPr lang="fr-FR" sz="2000" dirty="0" smtClean="0">
              <a:latin typeface="Times New Roman" pitchFamily="18" charset="0"/>
              <a:cs typeface="Times New Roman" pitchFamily="18" charset="0"/>
            </a:endParaRPr>
          </a:p>
          <a:p>
            <a:pPr lvl="1"/>
            <a:r>
              <a:rPr lang="fr-FR" sz="2000" dirty="0" smtClean="0">
                <a:latin typeface="Times New Roman" pitchFamily="18" charset="0"/>
                <a:cs typeface="Times New Roman" pitchFamily="18" charset="0"/>
              </a:rPr>
              <a:t>Le pouls est rapide, la TA artérielle pincée témoignant d’un collapsus cardio-vasculaire</a:t>
            </a:r>
          </a:p>
          <a:p>
            <a:endParaRPr lang="fr-FR" sz="2000" dirty="0" smtClean="0">
              <a:latin typeface="Times New Roman" pitchFamily="18" charset="0"/>
              <a:cs typeface="Times New Roman" pitchFamily="18" charset="0"/>
            </a:endParaRPr>
          </a:p>
          <a:p>
            <a:pPr lvl="1"/>
            <a:r>
              <a:rPr lang="fr-FR" sz="2000" dirty="0" smtClean="0">
                <a:latin typeface="Times New Roman" pitchFamily="18" charset="0"/>
                <a:cs typeface="Times New Roman" pitchFamily="18" charset="0"/>
              </a:rPr>
              <a:t>Les troubles encéphalitiques sont majorés : délire agité, confusion, obnubilation</a:t>
            </a:r>
          </a:p>
          <a:p>
            <a:pPr lvl="1"/>
            <a:r>
              <a:rPr lang="fr-FR" sz="2000" dirty="0" smtClean="0">
                <a:latin typeface="Times New Roman" pitchFamily="18" charset="0"/>
                <a:cs typeface="Times New Roman" pitchFamily="18" charset="0"/>
              </a:rPr>
              <a:t>Troubles digestifs : diarrhée, météorisme abdominal, sd pseudo perforatif</a:t>
            </a:r>
          </a:p>
          <a:p>
            <a:pPr lvl="1"/>
            <a:r>
              <a:rPr lang="fr-FR" sz="2000" dirty="0" smtClean="0">
                <a:latin typeface="Times New Roman" pitchFamily="18" charset="0"/>
                <a:cs typeface="Times New Roman" pitchFamily="18" charset="0"/>
              </a:rPr>
              <a:t>Syndrome hémorragique : épistaxis, gingivorragie, rectorragie</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928670"/>
            <a:ext cx="7772400" cy="4572000"/>
          </a:xfrm>
        </p:spPr>
        <p:txBody>
          <a:bodyPr>
            <a:normAutofit/>
          </a:bodyPr>
          <a:lstStyle/>
          <a:p>
            <a:pPr>
              <a:buNone/>
            </a:pPr>
            <a:r>
              <a:rPr lang="fr-FR" sz="2400" b="1" dirty="0" smtClean="0">
                <a:solidFill>
                  <a:srgbClr val="FFFF00"/>
                </a:solidFill>
                <a:latin typeface="Arial Narrow" pitchFamily="34" charset="0"/>
              </a:rPr>
              <a:t>Forme de l’enfant</a:t>
            </a:r>
            <a:r>
              <a:rPr lang="fr-FR" sz="2400" b="1" dirty="0" smtClean="0"/>
              <a:t> </a:t>
            </a:r>
          </a:p>
          <a:p>
            <a:pPr>
              <a:buNone/>
            </a:pPr>
            <a:r>
              <a:rPr lang="fr-FR" sz="2400" b="1" dirty="0" smtClean="0"/>
              <a:t> </a:t>
            </a:r>
          </a:p>
          <a:p>
            <a:r>
              <a:rPr lang="fr-FR" sz="2400" dirty="0" smtClean="0"/>
              <a:t>Le tableau peut être trompeur avec des signes méningés, respiratoires ou digestifs.</a:t>
            </a:r>
          </a:p>
          <a:p>
            <a:endParaRPr lang="fr-FR" sz="2400" dirty="0" smtClean="0"/>
          </a:p>
          <a:p>
            <a:r>
              <a:rPr lang="fr-FR" sz="2400" b="1" dirty="0" smtClean="0"/>
              <a:t>Rechutes</a:t>
            </a:r>
          </a:p>
          <a:p>
            <a:endParaRPr lang="fr-FR" sz="2400" b="1" dirty="0" smtClean="0"/>
          </a:p>
          <a:p>
            <a:r>
              <a:rPr lang="fr-FR" sz="2400" dirty="0" smtClean="0"/>
              <a:t>Des rechutes sont observées quand la qualité et la durée de traitement est inadéquates.</a:t>
            </a: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559482"/>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Manifestations cliniques: </a:t>
            </a:r>
            <a:r>
              <a:rPr lang="fr-FR" sz="2800" b="1" dirty="0" smtClean="0">
                <a:solidFill>
                  <a:srgbClr val="FFFF00"/>
                </a:solidFill>
                <a:latin typeface="Times New Roman" pitchFamily="18" charset="0"/>
                <a:cs typeface="Times New Roman" pitchFamily="18" charset="0"/>
              </a:rPr>
              <a:t>formes compliquées</a:t>
            </a:r>
            <a:endParaRPr lang="fr-FR" sz="2800" b="1" dirty="0">
              <a:solidFill>
                <a:srgbClr val="FFFF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928662" y="1214422"/>
            <a:ext cx="7772400" cy="5500726"/>
          </a:xfrm>
        </p:spPr>
        <p:txBody>
          <a:bodyPr>
            <a:noAutofit/>
          </a:bodyPr>
          <a:lstStyle/>
          <a:p>
            <a:pPr>
              <a:buNone/>
            </a:pPr>
            <a:r>
              <a:rPr lang="fr-FR" sz="2400" b="1" dirty="0" smtClean="0">
                <a:solidFill>
                  <a:srgbClr val="FFFF00"/>
                </a:solidFill>
                <a:latin typeface="Arial Narrow" pitchFamily="34" charset="0"/>
              </a:rPr>
              <a:t>Complications</a:t>
            </a:r>
            <a:r>
              <a:rPr lang="fr-FR" sz="2400" b="1" dirty="0" smtClean="0"/>
              <a:t> </a:t>
            </a:r>
          </a:p>
          <a:p>
            <a:pPr>
              <a:buNone/>
            </a:pPr>
            <a:r>
              <a:rPr lang="fr-FR" sz="2400" dirty="0" smtClean="0"/>
              <a:t>     </a:t>
            </a:r>
            <a:r>
              <a:rPr lang="fr-FR" sz="2400" dirty="0" smtClean="0">
                <a:latin typeface="Times New Roman" pitchFamily="18" charset="0"/>
                <a:cs typeface="Times New Roman" pitchFamily="18" charset="0"/>
              </a:rPr>
              <a:t>Complications septiques dues aux localisations secondaires du germe et les complications toxiniques</a:t>
            </a:r>
            <a:r>
              <a:rPr lang="fr-FR" sz="2400" dirty="0" smtClean="0"/>
              <a:t>. </a:t>
            </a:r>
          </a:p>
          <a:p>
            <a:pPr>
              <a:buNone/>
            </a:pPr>
            <a:endParaRPr lang="fr-FR" sz="2400" dirty="0" smtClean="0"/>
          </a:p>
          <a:p>
            <a:r>
              <a:rPr lang="fr-FR" sz="2000" b="1" dirty="0" smtClean="0">
                <a:solidFill>
                  <a:srgbClr val="FFFF00"/>
                </a:solidFill>
                <a:latin typeface="Arial" pitchFamily="34" charset="0"/>
                <a:cs typeface="Arial" pitchFamily="34" charset="0"/>
              </a:rPr>
              <a:t>Les complications septiques</a:t>
            </a:r>
            <a:r>
              <a:rPr lang="fr-FR" sz="2000" dirty="0" smtClean="0">
                <a:latin typeface="Arial" pitchFamily="34" charset="0"/>
                <a:cs typeface="Arial" pitchFamily="34" charset="0"/>
              </a:rPr>
              <a:t> : sont devenues rares depuis l’avènement des antibiotiques. Certaines d’entre elles peuvent encore s’observer chez le nourrisson (méningite), ostéite (drépanocytaire), cholécystite (porteur de lithiase vésiculaire. </a:t>
            </a:r>
          </a:p>
          <a:p>
            <a:endParaRPr lang="fr-FR" sz="2000" dirty="0" smtClean="0">
              <a:latin typeface="Arial" pitchFamily="34" charset="0"/>
              <a:cs typeface="Arial" pitchFamily="34" charset="0"/>
            </a:endParaRPr>
          </a:p>
          <a:p>
            <a:r>
              <a:rPr lang="fr-FR" sz="2000" b="1" dirty="0" smtClean="0">
                <a:solidFill>
                  <a:srgbClr val="FFFF00"/>
                </a:solidFill>
                <a:latin typeface="Arial" pitchFamily="34" charset="0"/>
                <a:cs typeface="Arial" pitchFamily="34" charset="0"/>
              </a:rPr>
              <a:t>Les complications toxiniques</a:t>
            </a:r>
            <a:r>
              <a:rPr lang="fr-FR" sz="2000" dirty="0" smtClean="0">
                <a:latin typeface="Arial" pitchFamily="34" charset="0"/>
                <a:cs typeface="Arial" pitchFamily="34" charset="0"/>
              </a:rPr>
              <a:t> : restent les plus fréquentes, les plus redoutables et touchent plusieurs organes: digestif, systèmes cardiovasculaire et nerveux. </a:t>
            </a:r>
            <a:endParaRPr lang="fr-F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Complications cardio-vasculaires</a:t>
            </a:r>
            <a:endParaRPr lang="fr-FR" sz="2800" dirty="0"/>
          </a:p>
        </p:txBody>
      </p:sp>
      <p:sp>
        <p:nvSpPr>
          <p:cNvPr id="3" name="Espace réservé du contenu 2"/>
          <p:cNvSpPr>
            <a:spLocks noGrp="1"/>
          </p:cNvSpPr>
          <p:nvPr>
            <p:ph idx="1"/>
          </p:nvPr>
        </p:nvSpPr>
        <p:spPr>
          <a:xfrm>
            <a:off x="214282" y="1214422"/>
            <a:ext cx="8786874" cy="5357850"/>
          </a:xfrm>
        </p:spPr>
        <p:txBody>
          <a:bodyPr>
            <a:noAutofit/>
          </a:bodyPr>
          <a:lstStyle/>
          <a:p>
            <a:pPr>
              <a:buNone/>
            </a:pPr>
            <a:endParaRPr lang="fr-FR" sz="2000" b="1" dirty="0" smtClean="0"/>
          </a:p>
          <a:p>
            <a:pPr>
              <a:buNone/>
            </a:pPr>
            <a:r>
              <a:rPr lang="fr-FR" sz="2200" b="1" dirty="0" smtClean="0">
                <a:solidFill>
                  <a:srgbClr val="FFFF00"/>
                </a:solidFill>
                <a:latin typeface="Arial Narrow" pitchFamily="34" charset="0"/>
              </a:rPr>
              <a:t>La  myocardite </a:t>
            </a:r>
          </a:p>
          <a:p>
            <a:pPr>
              <a:buNone/>
            </a:pPr>
            <a:endParaRPr lang="fr-FR" sz="2000" b="1" dirty="0" smtClean="0"/>
          </a:p>
          <a:p>
            <a:r>
              <a:rPr lang="fr-FR" sz="2000" dirty="0" smtClean="0">
                <a:latin typeface="Arial" pitchFamily="34" charset="0"/>
                <a:cs typeface="Arial" pitchFamily="34" charset="0"/>
              </a:rPr>
              <a:t>Rarement elle peut revêtir un tableau aigu avec tachycardie, assourdissement des bruits du cœur, bruit de galop, insuffisance cardiaque</a:t>
            </a:r>
          </a:p>
          <a:p>
            <a:endParaRPr lang="fr-FR" sz="2000" dirty="0" smtClean="0">
              <a:latin typeface="Arial" pitchFamily="34" charset="0"/>
              <a:cs typeface="Arial" pitchFamily="34" charset="0"/>
            </a:endParaRPr>
          </a:p>
          <a:p>
            <a:r>
              <a:rPr lang="fr-FR" sz="2000" dirty="0" smtClean="0">
                <a:latin typeface="Arial" pitchFamily="34" charset="0"/>
                <a:cs typeface="Arial" pitchFamily="34" charset="0"/>
              </a:rPr>
              <a:t>Souvent, </a:t>
            </a:r>
            <a:r>
              <a:rPr lang="fr-FR" sz="2000" b="1" dirty="0" smtClean="0">
                <a:latin typeface="Arial" pitchFamily="34" charset="0"/>
                <a:cs typeface="Arial" pitchFamily="34" charset="0"/>
              </a:rPr>
              <a:t>elle est latente de découverte électrique</a:t>
            </a:r>
            <a:r>
              <a:rPr lang="fr-FR" sz="2000" dirty="0" smtClean="0">
                <a:latin typeface="Arial" pitchFamily="34" charset="0"/>
                <a:cs typeface="Arial" pitchFamily="34" charset="0"/>
              </a:rPr>
              <a:t>. Les troubles les plus fréquents sont la bradycardie sinusale, mais également un trouble de la conduction auriculo-ventriculaire ou de la repolarisation.</a:t>
            </a:r>
            <a:r>
              <a:rPr lang="fr-FR" sz="2000" dirty="0" smtClean="0"/>
              <a:t> </a:t>
            </a:r>
          </a:p>
          <a:p>
            <a:endParaRPr lang="fr-FR" sz="2000" dirty="0" smtClean="0"/>
          </a:p>
          <a:p>
            <a:pPr algn="ctr">
              <a:buNone/>
            </a:pPr>
            <a:r>
              <a:rPr lang="fr-FR" sz="2000" b="1" dirty="0" smtClean="0">
                <a:solidFill>
                  <a:srgbClr val="FFFF00"/>
                </a:solidFill>
                <a:latin typeface="Comic Sans MS" pitchFamily="66" charset="0"/>
              </a:rPr>
              <a:t>   D’ou la nécessité de pratiquer régulièrement un ECG dans le  suivi d’une fièvre typhoïde.</a:t>
            </a:r>
            <a:endParaRPr lang="fr-FR" sz="2000" dirty="0" smtClean="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258204" cy="5926956"/>
          </a:xfrm>
        </p:spPr>
        <p:txBody>
          <a:bodyPr>
            <a:normAutofit/>
          </a:bodyPr>
          <a:lstStyle/>
          <a:p>
            <a:pPr lvl="0">
              <a:buClr>
                <a:srgbClr val="D6ECFF"/>
              </a:buClr>
              <a:buNone/>
            </a:pPr>
            <a:r>
              <a:rPr lang="fr-FR" sz="2200" b="1" dirty="0" smtClean="0">
                <a:solidFill>
                  <a:srgbClr val="FFFF00"/>
                </a:solidFill>
                <a:latin typeface="Arial Narrow" pitchFamily="34" charset="0"/>
              </a:rPr>
              <a:t>Le collapsus cardio-vasculaire</a:t>
            </a:r>
          </a:p>
          <a:p>
            <a:pPr lvl="0">
              <a:buClr>
                <a:srgbClr val="D6ECFF"/>
              </a:buClr>
              <a:buNone/>
            </a:pPr>
            <a:endParaRPr lang="fr-FR" sz="2200" b="1" dirty="0" smtClean="0">
              <a:solidFill>
                <a:srgbClr val="FFFF00"/>
              </a:solidFill>
              <a:latin typeface="Arial Narrow" pitchFamily="34" charset="0"/>
            </a:endParaRPr>
          </a:p>
          <a:p>
            <a:pPr lvl="0">
              <a:buClr>
                <a:srgbClr val="D6ECFF"/>
              </a:buClr>
            </a:pPr>
            <a:r>
              <a:rPr lang="fr-FR" sz="2000" dirty="0" smtClean="0">
                <a:solidFill>
                  <a:prstClr val="white"/>
                </a:solidFill>
              </a:rPr>
              <a:t>Complication redoutable mais peu fréquente. Il s’observe dans les formes graves et est souvent associé à d’autres complications. Il se traduit par une tachycardie, chute brutale de la température, de la TA, une altération de l’état de conscience, oligurie. </a:t>
            </a:r>
          </a:p>
          <a:p>
            <a:pPr lvl="0">
              <a:buClr>
                <a:srgbClr val="D6ECFF"/>
              </a:buClr>
              <a:buNone/>
            </a:pPr>
            <a:r>
              <a:rPr lang="fr-FR" sz="2000" b="1" dirty="0" smtClean="0">
                <a:solidFill>
                  <a:srgbClr val="FFFF66"/>
                </a:solidFill>
                <a:latin typeface="Comic Sans MS" pitchFamily="66" charset="0"/>
              </a:rPr>
              <a:t>Un croisement de la courbe du pouls et celle de la température sur la feuille de surveillance doit toujours faire redouter cette complication</a:t>
            </a:r>
            <a:r>
              <a:rPr lang="fr-FR" sz="2000" dirty="0" smtClean="0">
                <a:solidFill>
                  <a:srgbClr val="FFFF66"/>
                </a:solidFill>
                <a:latin typeface="Comic Sans MS" pitchFamily="66" charset="0"/>
              </a:rPr>
              <a:t>.</a:t>
            </a:r>
          </a:p>
          <a:p>
            <a:pPr lvl="0">
              <a:buClr>
                <a:srgbClr val="D6ECFF"/>
              </a:buClr>
            </a:pPr>
            <a:endParaRPr lang="fr-FR" sz="2000" u="sng" dirty="0" smtClean="0">
              <a:solidFill>
                <a:prstClr val="white"/>
              </a:solidFill>
            </a:endParaRPr>
          </a:p>
          <a:p>
            <a:pPr lvl="0">
              <a:buClr>
                <a:srgbClr val="D6ECFF"/>
              </a:buClr>
            </a:pPr>
            <a:endParaRPr lang="fr-FR" sz="2000" dirty="0" smtClean="0">
              <a:solidFill>
                <a:prstClr val="white"/>
              </a:solidFill>
            </a:endParaRPr>
          </a:p>
          <a:p>
            <a:pPr lvl="0">
              <a:buClr>
                <a:srgbClr val="D6ECFF"/>
              </a:buClr>
              <a:buNone/>
            </a:pPr>
            <a:r>
              <a:rPr lang="fr-FR" sz="2200" b="1" dirty="0" smtClean="0">
                <a:solidFill>
                  <a:srgbClr val="FFFF00"/>
                </a:solidFill>
                <a:latin typeface="Arial Narrow" pitchFamily="34" charset="0"/>
              </a:rPr>
              <a:t>Autres</a:t>
            </a:r>
          </a:p>
          <a:p>
            <a:pPr lvl="0">
              <a:buClr>
                <a:srgbClr val="D6ECFF"/>
              </a:buClr>
            </a:pPr>
            <a:r>
              <a:rPr lang="fr-FR" sz="2000" dirty="0" smtClean="0">
                <a:solidFill>
                  <a:prstClr val="white"/>
                </a:solidFill>
              </a:rPr>
              <a:t>Phlébite, artérite : sont exceptionnelles.</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357166"/>
            <a:ext cx="7901014" cy="630920"/>
          </a:xfrm>
          <a:solidFill>
            <a:schemeClr val="accent5">
              <a:lumMod val="50000"/>
            </a:schemeClr>
          </a:solidFill>
        </p:spPr>
        <p:txBody>
          <a:bodyPr>
            <a:normAutofit/>
          </a:bodyPr>
          <a:lstStyle/>
          <a:p>
            <a:pPr algn="ctr"/>
            <a:r>
              <a:rPr lang="fr-FR" sz="3200" b="1" dirty="0" smtClean="0">
                <a:solidFill>
                  <a:srgbClr val="FFFF00"/>
                </a:solidFill>
                <a:latin typeface="Comic Sans MS" pitchFamily="66" charset="0"/>
              </a:rPr>
              <a:t>Introduction</a:t>
            </a:r>
            <a:r>
              <a:rPr lang="fr-FR" sz="2800" dirty="0" smtClean="0"/>
              <a:t> </a:t>
            </a:r>
            <a:endParaRPr lang="fr-FR" sz="2800" dirty="0"/>
          </a:p>
        </p:txBody>
      </p:sp>
      <p:sp>
        <p:nvSpPr>
          <p:cNvPr id="3" name="Espace réservé du contenu 2"/>
          <p:cNvSpPr>
            <a:spLocks noGrp="1"/>
          </p:cNvSpPr>
          <p:nvPr>
            <p:ph idx="1"/>
          </p:nvPr>
        </p:nvSpPr>
        <p:spPr>
          <a:xfrm>
            <a:off x="785786" y="1571644"/>
            <a:ext cx="7901014" cy="4572000"/>
          </a:xfrm>
        </p:spPr>
        <p:txBody>
          <a:bodyPr>
            <a:normAutofit fontScale="85000" lnSpcReduction="10000"/>
          </a:bodyPr>
          <a:lstStyle/>
          <a:p>
            <a:r>
              <a:rPr lang="fr-FR" sz="2400" dirty="0" smtClean="0"/>
              <a:t>Maladie </a:t>
            </a:r>
            <a:r>
              <a:rPr lang="fr-FR" sz="2400" dirty="0" smtClean="0"/>
              <a:t>contagieuse due à certains </a:t>
            </a:r>
            <a:r>
              <a:rPr lang="fr-FR" sz="2400" dirty="0" err="1" smtClean="0"/>
              <a:t>sérotypes</a:t>
            </a:r>
            <a:r>
              <a:rPr lang="fr-FR" sz="2400" dirty="0" smtClean="0"/>
              <a:t> de salmonella </a:t>
            </a:r>
            <a:r>
              <a:rPr lang="fr-FR" sz="2400" dirty="0" err="1" smtClean="0"/>
              <a:t>entérica</a:t>
            </a:r>
            <a:endParaRPr lang="fr-FR" sz="2400" dirty="0" smtClean="0"/>
          </a:p>
          <a:p>
            <a:endParaRPr lang="fr-FR" sz="2400" dirty="0" smtClean="0"/>
          </a:p>
          <a:p>
            <a:r>
              <a:rPr lang="fr-FR" sz="2400" dirty="0" smtClean="0"/>
              <a:t>Due à </a:t>
            </a:r>
            <a:r>
              <a:rPr lang="fr-FR" sz="2400" i="1" dirty="0" smtClean="0">
                <a:solidFill>
                  <a:srgbClr val="FFFF00"/>
                </a:solidFill>
              </a:rPr>
              <a:t>Salmonella </a:t>
            </a:r>
            <a:r>
              <a:rPr lang="fr-FR" sz="2400" i="1" dirty="0" err="1" smtClean="0">
                <a:solidFill>
                  <a:srgbClr val="FFFF00"/>
                </a:solidFill>
              </a:rPr>
              <a:t>typhi</a:t>
            </a:r>
            <a:r>
              <a:rPr lang="fr-FR" sz="2400" dirty="0" smtClean="0">
                <a:solidFill>
                  <a:srgbClr val="FFFF00"/>
                </a:solidFill>
              </a:rPr>
              <a:t> </a:t>
            </a:r>
            <a:r>
              <a:rPr lang="fr-FR" sz="2400" dirty="0" smtClean="0"/>
              <a:t>(bacille d’Eberth), </a:t>
            </a:r>
            <a:r>
              <a:rPr lang="fr-FR" sz="2400" i="1" dirty="0" smtClean="0"/>
              <a:t>S</a:t>
            </a:r>
            <a:r>
              <a:rPr lang="fr-FR" sz="2400" i="1" dirty="0" smtClean="0">
                <a:solidFill>
                  <a:srgbClr val="FFFF00"/>
                </a:solidFill>
              </a:rPr>
              <a:t>. </a:t>
            </a:r>
            <a:r>
              <a:rPr lang="fr-FR" sz="2400" i="1" dirty="0" err="1" smtClean="0">
                <a:solidFill>
                  <a:srgbClr val="FFFF00"/>
                </a:solidFill>
              </a:rPr>
              <a:t>paratyphi</a:t>
            </a:r>
            <a:r>
              <a:rPr lang="fr-FR" sz="2400" i="1" dirty="0" smtClean="0">
                <a:solidFill>
                  <a:srgbClr val="FFFF00"/>
                </a:solidFill>
              </a:rPr>
              <a:t> </a:t>
            </a:r>
            <a:r>
              <a:rPr lang="fr-FR" sz="2400" dirty="0" smtClean="0">
                <a:solidFill>
                  <a:srgbClr val="FFFF00"/>
                </a:solidFill>
              </a:rPr>
              <a:t>A</a:t>
            </a:r>
            <a:r>
              <a:rPr lang="fr-FR" sz="2400" i="1" dirty="0" smtClean="0"/>
              <a:t>, </a:t>
            </a:r>
            <a:r>
              <a:rPr lang="fr-FR" sz="2400" i="1" dirty="0" smtClean="0"/>
              <a:t> rarement </a:t>
            </a:r>
            <a:r>
              <a:rPr lang="fr-FR" sz="2400" i="1" dirty="0" smtClean="0">
                <a:solidFill>
                  <a:srgbClr val="FFFF00"/>
                </a:solidFill>
              </a:rPr>
              <a:t>S</a:t>
            </a:r>
            <a:r>
              <a:rPr lang="fr-FR" sz="2400" i="1" dirty="0" smtClean="0">
                <a:solidFill>
                  <a:srgbClr val="FFFF00"/>
                </a:solidFill>
              </a:rPr>
              <a:t>. </a:t>
            </a:r>
            <a:r>
              <a:rPr lang="fr-FR" sz="2400" i="1" dirty="0" err="1" smtClean="0">
                <a:solidFill>
                  <a:srgbClr val="FFFF00"/>
                </a:solidFill>
              </a:rPr>
              <a:t>paratyphi</a:t>
            </a:r>
            <a:r>
              <a:rPr lang="fr-FR" sz="2400" dirty="0" smtClean="0">
                <a:solidFill>
                  <a:srgbClr val="FFFF00"/>
                </a:solidFill>
              </a:rPr>
              <a:t> B</a:t>
            </a:r>
            <a:r>
              <a:rPr lang="fr-FR" sz="2400" dirty="0" smtClean="0"/>
              <a:t>, et exceptionnellement </a:t>
            </a:r>
            <a:r>
              <a:rPr lang="fr-FR" sz="2400" i="1" dirty="0" smtClean="0">
                <a:solidFill>
                  <a:srgbClr val="FFFF66"/>
                </a:solidFill>
              </a:rPr>
              <a:t>S. </a:t>
            </a:r>
            <a:r>
              <a:rPr lang="fr-FR" sz="2400" i="1" dirty="0" err="1" smtClean="0">
                <a:solidFill>
                  <a:srgbClr val="FFFF66"/>
                </a:solidFill>
              </a:rPr>
              <a:t>paratyphi</a:t>
            </a:r>
            <a:r>
              <a:rPr lang="fr-FR" sz="2400" dirty="0" smtClean="0">
                <a:solidFill>
                  <a:srgbClr val="FFFF66"/>
                </a:solidFill>
              </a:rPr>
              <a:t> C</a:t>
            </a:r>
            <a:r>
              <a:rPr lang="fr-FR" sz="2400" dirty="0" smtClean="0"/>
              <a:t>.</a:t>
            </a:r>
          </a:p>
          <a:p>
            <a:endParaRPr lang="fr-FR" sz="2400" dirty="0" smtClean="0"/>
          </a:p>
          <a:p>
            <a:r>
              <a:rPr lang="fr-FR" sz="2400" dirty="0" smtClean="0"/>
              <a:t> </a:t>
            </a:r>
            <a:r>
              <a:rPr lang="fr-FR" sz="2400" cap="all" dirty="0" smtClean="0"/>
              <a:t>m</a:t>
            </a:r>
            <a:r>
              <a:rPr lang="fr-FR" sz="2400" dirty="0" smtClean="0"/>
              <a:t>aladie du péril fécal.</a:t>
            </a:r>
          </a:p>
          <a:p>
            <a:endParaRPr lang="fr-FR" sz="2400" dirty="0" smtClean="0"/>
          </a:p>
          <a:p>
            <a:r>
              <a:rPr lang="fr-FR" sz="2400" dirty="0" smtClean="0"/>
              <a:t>Sévit à l’état endémo-épidémique en Algérie comme dans tous les pays sous-développés.</a:t>
            </a:r>
          </a:p>
          <a:p>
            <a:endParaRPr lang="fr-FR" sz="2400" dirty="0" smtClean="0"/>
          </a:p>
          <a:p>
            <a:r>
              <a:rPr lang="fr-FR" sz="2400" dirty="0" smtClean="0"/>
              <a:t>Elle constitue un problème de santé publique.</a:t>
            </a:r>
          </a:p>
          <a:p>
            <a:endParaRPr lang="fr-FR" sz="2400" dirty="0" smtClean="0"/>
          </a:p>
          <a:p>
            <a:r>
              <a:rPr lang="fr-FR" sz="2400" dirty="0" smtClean="0"/>
              <a:t> </a:t>
            </a:r>
            <a:r>
              <a:rPr lang="fr-FR" sz="2400" b="1" dirty="0" smtClean="0">
                <a:solidFill>
                  <a:srgbClr val="FFFF00"/>
                </a:solidFill>
              </a:rPr>
              <a:t>C’est une maladie à déclaration obligatoire</a:t>
            </a:r>
            <a:r>
              <a:rPr lang="fr-FR" sz="2400" dirty="0" smtClean="0"/>
              <a:t>.</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85708"/>
            <a:ext cx="7772400" cy="914400"/>
          </a:xfrm>
        </p:spPr>
        <p:txBody>
          <a:bodyPr>
            <a:normAutofit/>
          </a:bodyPr>
          <a:lstStyle/>
          <a:p>
            <a:r>
              <a:rPr lang="fr-FR" sz="2800" dirty="0" smtClean="0"/>
              <a:t>Complications nerveuses</a:t>
            </a:r>
            <a:endParaRPr lang="fr-FR" sz="2800" dirty="0"/>
          </a:p>
        </p:txBody>
      </p:sp>
      <p:sp>
        <p:nvSpPr>
          <p:cNvPr id="3" name="Espace réservé du contenu 2"/>
          <p:cNvSpPr>
            <a:spLocks noGrp="1"/>
          </p:cNvSpPr>
          <p:nvPr>
            <p:ph idx="1"/>
          </p:nvPr>
        </p:nvSpPr>
        <p:spPr>
          <a:xfrm>
            <a:off x="214282" y="1000140"/>
            <a:ext cx="8786874" cy="4572000"/>
          </a:xfrm>
        </p:spPr>
        <p:txBody>
          <a:bodyPr>
            <a:noAutofit/>
          </a:bodyPr>
          <a:lstStyle/>
          <a:p>
            <a:r>
              <a:rPr lang="fr-FR" sz="2000" b="1" dirty="0" smtClean="0">
                <a:solidFill>
                  <a:srgbClr val="FFFF00"/>
                </a:solidFill>
              </a:rPr>
              <a:t>L’encéphalite typhoïdique</a:t>
            </a:r>
          </a:p>
          <a:p>
            <a:pPr>
              <a:buNone/>
            </a:pPr>
            <a:r>
              <a:rPr lang="fr-FR" sz="2000" dirty="0" smtClean="0"/>
              <a:t>      Concept vague, car le tuphos en lui même est une atteinte </a:t>
            </a:r>
            <a:r>
              <a:rPr lang="fr-FR" sz="2000" dirty="0" err="1" smtClean="0"/>
              <a:t>encéphalitique</a:t>
            </a:r>
            <a:r>
              <a:rPr lang="fr-FR" sz="2000" dirty="0" smtClean="0"/>
              <a:t>. Le terme d’encéphalite est réservé à un tableau plus grave associant des troubles de la conscience allant jusqu’au coma, des signes </a:t>
            </a:r>
            <a:r>
              <a:rPr lang="fr-FR" sz="2000" dirty="0" err="1" smtClean="0"/>
              <a:t>neuro-végatatifs</a:t>
            </a:r>
            <a:r>
              <a:rPr lang="fr-FR" sz="2000" dirty="0" smtClean="0"/>
              <a:t> (troubles cardio-respiratoires, instabilité </a:t>
            </a:r>
            <a:r>
              <a:rPr lang="fr-FR" sz="2000" dirty="0" err="1" smtClean="0"/>
              <a:t>tensionnelle</a:t>
            </a:r>
            <a:r>
              <a:rPr lang="fr-FR" sz="2000" dirty="0" smtClean="0"/>
              <a:t>), crise d’hypotonie ou d’hypertonie</a:t>
            </a:r>
          </a:p>
          <a:p>
            <a:pPr>
              <a:buNone/>
            </a:pPr>
            <a:endParaRPr lang="fr-FR" sz="2000" dirty="0" smtClean="0"/>
          </a:p>
          <a:p>
            <a:r>
              <a:rPr lang="fr-FR" sz="2000" b="1" dirty="0" smtClean="0">
                <a:solidFill>
                  <a:srgbClr val="FFFF00"/>
                </a:solidFill>
              </a:rPr>
              <a:t>La cérébellite</a:t>
            </a:r>
          </a:p>
          <a:p>
            <a:pPr>
              <a:buNone/>
            </a:pPr>
            <a:r>
              <a:rPr lang="fr-FR" sz="2000" dirty="0" smtClean="0"/>
              <a:t>       C’est une complication neurologique fréquemment observée et serait même indicative diagnostique d’une fièvre </a:t>
            </a:r>
            <a:r>
              <a:rPr lang="fr-FR" sz="2000" dirty="0" err="1" smtClean="0"/>
              <a:t>typhoide</a:t>
            </a:r>
            <a:r>
              <a:rPr lang="fr-FR" sz="2000" dirty="0" smtClean="0"/>
              <a:t>. Elle se manifeste par une dysarthrie, un tremblement fin des extrémités, une hypermétrie (épreuve doigt-nez), une </a:t>
            </a:r>
            <a:r>
              <a:rPr lang="fr-FR" sz="2000" dirty="0" err="1" smtClean="0"/>
              <a:t>adiadicocynésie</a:t>
            </a:r>
            <a:r>
              <a:rPr lang="fr-FR" sz="2000" dirty="0" smtClean="0"/>
              <a:t> (mouvement rapide de marionnettes) et un trouble de l’équilibre (élargissement du polygone de sustentation).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6"/>
            <a:ext cx="8329642" cy="5998394"/>
          </a:xfrm>
        </p:spPr>
        <p:txBody>
          <a:bodyPr>
            <a:normAutofit/>
          </a:bodyPr>
          <a:lstStyle/>
          <a:p>
            <a:pPr lvl="0">
              <a:buClr>
                <a:srgbClr val="D6ECFF"/>
              </a:buClr>
            </a:pPr>
            <a:endParaRPr lang="fr-FR" sz="2000" b="1" dirty="0" smtClean="0">
              <a:solidFill>
                <a:srgbClr val="FFFF00"/>
              </a:solidFill>
            </a:endParaRPr>
          </a:p>
          <a:p>
            <a:pPr lvl="0">
              <a:buClr>
                <a:srgbClr val="D6ECFF"/>
              </a:buClr>
            </a:pPr>
            <a:r>
              <a:rPr lang="fr-FR" sz="2000" b="1" dirty="0" smtClean="0">
                <a:solidFill>
                  <a:srgbClr val="FFFF00"/>
                </a:solidFill>
              </a:rPr>
              <a:t>La méningite</a:t>
            </a:r>
          </a:p>
          <a:p>
            <a:pPr lvl="0">
              <a:buClr>
                <a:srgbClr val="D6ECFF"/>
              </a:buClr>
              <a:buNone/>
            </a:pPr>
            <a:r>
              <a:rPr lang="fr-FR" sz="2000" dirty="0" smtClean="0">
                <a:solidFill>
                  <a:prstClr val="white"/>
                </a:solidFill>
              </a:rPr>
              <a:t>      La méningite à </a:t>
            </a:r>
            <a:r>
              <a:rPr lang="fr-FR" sz="2000" i="1" dirty="0" smtClean="0">
                <a:solidFill>
                  <a:prstClr val="white"/>
                </a:solidFill>
              </a:rPr>
              <a:t>S. </a:t>
            </a:r>
            <a:r>
              <a:rPr lang="fr-FR" sz="2000" i="1" dirty="0" err="1" smtClean="0">
                <a:solidFill>
                  <a:prstClr val="white"/>
                </a:solidFill>
              </a:rPr>
              <a:t>typhi</a:t>
            </a:r>
            <a:r>
              <a:rPr lang="fr-FR" sz="2000" dirty="0" smtClean="0">
                <a:solidFill>
                  <a:prstClr val="white"/>
                </a:solidFill>
              </a:rPr>
              <a:t> avec isolement de germe dans le LCR est exceptionnelle contrairement aux salmonelloses mineures. Par contre, la découverte d’un </a:t>
            </a:r>
            <a:r>
              <a:rPr lang="fr-FR" sz="2000" dirty="0" err="1" smtClean="0">
                <a:solidFill>
                  <a:prstClr val="white"/>
                </a:solidFill>
              </a:rPr>
              <a:t>sd</a:t>
            </a:r>
            <a:r>
              <a:rPr lang="fr-FR" sz="2000" dirty="0" smtClean="0">
                <a:solidFill>
                  <a:prstClr val="white"/>
                </a:solidFill>
              </a:rPr>
              <a:t> méningé avec une réaction cellulaire de type lymphocytaire à été décrite.</a:t>
            </a:r>
          </a:p>
          <a:p>
            <a:pPr lvl="0">
              <a:buClr>
                <a:srgbClr val="D6ECFF"/>
              </a:buClr>
            </a:pPr>
            <a:endParaRPr lang="fr-FR" sz="2000" b="1" dirty="0" smtClean="0">
              <a:solidFill>
                <a:prstClr val="white"/>
              </a:solidFill>
            </a:endParaRPr>
          </a:p>
          <a:p>
            <a:pPr lvl="0">
              <a:buClr>
                <a:srgbClr val="D6ECFF"/>
              </a:buClr>
            </a:pPr>
            <a:endParaRPr lang="fr-FR" sz="2000" b="1" dirty="0" smtClean="0">
              <a:solidFill>
                <a:prstClr val="white"/>
              </a:solidFill>
            </a:endParaRPr>
          </a:p>
          <a:p>
            <a:pPr lvl="0">
              <a:buClr>
                <a:srgbClr val="D6ECFF"/>
              </a:buClr>
            </a:pPr>
            <a:endParaRPr lang="fr-FR" sz="2000" b="1" dirty="0" smtClean="0">
              <a:solidFill>
                <a:prstClr val="white"/>
              </a:solidFill>
            </a:endParaRPr>
          </a:p>
          <a:p>
            <a:pPr lvl="0">
              <a:buClr>
                <a:srgbClr val="D6ECFF"/>
              </a:buClr>
            </a:pPr>
            <a:r>
              <a:rPr lang="fr-FR" sz="2200" b="1" dirty="0" smtClean="0">
                <a:solidFill>
                  <a:srgbClr val="FFFF00"/>
                </a:solidFill>
                <a:latin typeface="Arial Narrow" pitchFamily="34" charset="0"/>
              </a:rPr>
              <a:t>4. autres complications : rares</a:t>
            </a:r>
          </a:p>
          <a:p>
            <a:pPr lvl="0">
              <a:buClr>
                <a:srgbClr val="D6ECFF"/>
              </a:buClr>
            </a:pPr>
            <a:endParaRPr lang="fr-FR" sz="2200" b="1" dirty="0" smtClean="0">
              <a:solidFill>
                <a:srgbClr val="FFFF00"/>
              </a:solidFill>
              <a:latin typeface="Arial Narrow" pitchFamily="34" charset="0"/>
            </a:endParaRPr>
          </a:p>
          <a:p>
            <a:pPr lvl="0">
              <a:buClr>
                <a:srgbClr val="D6ECFF"/>
              </a:buClr>
              <a:buNone/>
            </a:pPr>
            <a:r>
              <a:rPr lang="fr-FR" sz="2000" dirty="0" smtClean="0">
                <a:solidFill>
                  <a:prstClr val="white"/>
                </a:solidFill>
              </a:rPr>
              <a:t>Néphrite glomérulaire (</a:t>
            </a:r>
            <a:r>
              <a:rPr lang="fr-FR" sz="2000" dirty="0" err="1" smtClean="0">
                <a:solidFill>
                  <a:prstClr val="white"/>
                </a:solidFill>
              </a:rPr>
              <a:t>néphro</a:t>
            </a:r>
            <a:r>
              <a:rPr lang="fr-FR" sz="2000" dirty="0" smtClean="0">
                <a:solidFill>
                  <a:prstClr val="white"/>
                </a:solidFill>
              </a:rPr>
              <a:t>-typhus), </a:t>
            </a:r>
          </a:p>
          <a:p>
            <a:pPr lvl="0">
              <a:buClr>
                <a:srgbClr val="D6ECFF"/>
              </a:buClr>
              <a:buNone/>
            </a:pPr>
            <a:r>
              <a:rPr lang="fr-FR" sz="2000" dirty="0" smtClean="0">
                <a:solidFill>
                  <a:prstClr val="white"/>
                </a:solidFill>
              </a:rPr>
              <a:t>Ostéites chez les drépanocytaire, </a:t>
            </a:r>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57166"/>
            <a:ext cx="7772400" cy="914400"/>
          </a:xfrm>
        </p:spPr>
        <p:txBody>
          <a:bodyPr>
            <a:normAutofit/>
          </a:bodyPr>
          <a:lstStyle/>
          <a:p>
            <a:r>
              <a:rPr lang="fr-FR" sz="2800" dirty="0" smtClean="0"/>
              <a:t>Complications digestives 1</a:t>
            </a:r>
            <a:endParaRPr lang="fr-FR" sz="2800" dirty="0"/>
          </a:p>
        </p:txBody>
      </p:sp>
      <p:sp>
        <p:nvSpPr>
          <p:cNvPr id="3" name="Espace réservé du contenu 2"/>
          <p:cNvSpPr>
            <a:spLocks noGrp="1"/>
          </p:cNvSpPr>
          <p:nvPr>
            <p:ph idx="1"/>
          </p:nvPr>
        </p:nvSpPr>
        <p:spPr>
          <a:xfrm>
            <a:off x="142844" y="1071546"/>
            <a:ext cx="8858312" cy="5643602"/>
          </a:xfrm>
        </p:spPr>
        <p:txBody>
          <a:bodyPr>
            <a:normAutofit/>
          </a:bodyPr>
          <a:lstStyle/>
          <a:p>
            <a:r>
              <a:rPr lang="fr-FR" sz="2400" b="1" dirty="0" smtClean="0">
                <a:solidFill>
                  <a:srgbClr val="FFFF00"/>
                </a:solidFill>
              </a:rPr>
              <a:t>Les hémorragies digestives</a:t>
            </a:r>
          </a:p>
          <a:p>
            <a:endParaRPr lang="fr-FR" sz="2400" b="1" dirty="0" smtClean="0">
              <a:solidFill>
                <a:srgbClr val="FFFF00"/>
              </a:solidFill>
            </a:endParaRPr>
          </a:p>
          <a:p>
            <a:pPr>
              <a:buNone/>
            </a:pPr>
            <a:r>
              <a:rPr lang="fr-FR" sz="2400" dirty="0" smtClean="0"/>
              <a:t>     </a:t>
            </a:r>
            <a:r>
              <a:rPr lang="fr-FR" sz="2200" dirty="0" smtClean="0"/>
              <a:t>Les hémorragies intestinales s’ observent dans les formes graves. Elles sont dues soit à une CIVD (hémorragie diffuse extériorisée), ou une ulcération intestinale annonçant une perforation, ou une thrombopénie. Elles peuvent être massives (diarrhée sanglante, </a:t>
            </a:r>
            <a:r>
              <a:rPr lang="fr-FR" sz="2200" dirty="0" err="1" smtClean="0"/>
              <a:t>rectorragies</a:t>
            </a:r>
            <a:r>
              <a:rPr lang="fr-FR" sz="2200" dirty="0" smtClean="0"/>
              <a:t>) et entraîner une </a:t>
            </a:r>
            <a:r>
              <a:rPr lang="fr-FR" sz="2200" dirty="0" err="1" smtClean="0"/>
              <a:t>hypovolémie</a:t>
            </a:r>
            <a:r>
              <a:rPr lang="fr-FR" sz="2200" dirty="0" smtClean="0"/>
              <a:t> mais elles peuvent être occultes dépistées par la recherche de sang dans les selles et par la chute du taux d’hémoglobine. L’examen régulier des selles et la surveillance de la NFS (</a:t>
            </a:r>
            <a:r>
              <a:rPr lang="fr-FR" sz="2200" dirty="0" err="1" smtClean="0"/>
              <a:t>Hb</a:t>
            </a:r>
            <a:r>
              <a:rPr lang="fr-FR" sz="2200" dirty="0" smtClean="0"/>
              <a:t>, plaquettes) du malade.</a:t>
            </a:r>
          </a:p>
          <a:p>
            <a:r>
              <a:rPr lang="fr-FR" sz="2200" dirty="0" smtClean="0"/>
              <a:t>les abcès hépatiques sont exceptionnels.</a:t>
            </a:r>
            <a:endParaRPr lang="fr-FR" sz="2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142852"/>
            <a:ext cx="7772400" cy="914400"/>
          </a:xfrm>
        </p:spPr>
        <p:txBody>
          <a:bodyPr>
            <a:normAutofit/>
          </a:bodyPr>
          <a:lstStyle/>
          <a:p>
            <a:r>
              <a:rPr lang="fr-FR" sz="2800" dirty="0" smtClean="0"/>
              <a:t>Complications digestives 2</a:t>
            </a:r>
            <a:endParaRPr lang="fr-FR" sz="2800" dirty="0"/>
          </a:p>
        </p:txBody>
      </p:sp>
      <p:sp>
        <p:nvSpPr>
          <p:cNvPr id="3" name="Espace réservé du contenu 2"/>
          <p:cNvSpPr>
            <a:spLocks noGrp="1"/>
          </p:cNvSpPr>
          <p:nvPr>
            <p:ph idx="1"/>
          </p:nvPr>
        </p:nvSpPr>
        <p:spPr>
          <a:xfrm>
            <a:off x="285688" y="1028696"/>
            <a:ext cx="8858312" cy="5329262"/>
          </a:xfrm>
        </p:spPr>
        <p:txBody>
          <a:bodyPr>
            <a:noAutofit/>
          </a:bodyPr>
          <a:lstStyle/>
          <a:p>
            <a:pPr>
              <a:buNone/>
            </a:pPr>
            <a:r>
              <a:rPr lang="fr-FR" sz="2200" b="1" dirty="0" smtClean="0">
                <a:solidFill>
                  <a:srgbClr val="FFFF00"/>
                </a:solidFill>
                <a:latin typeface="Arial Narrow" pitchFamily="34" charset="0"/>
              </a:rPr>
              <a:t>Les perforations intestinales</a:t>
            </a:r>
          </a:p>
          <a:p>
            <a:pPr>
              <a:buNone/>
            </a:pPr>
            <a:endParaRPr lang="fr-FR" sz="2200" b="1" dirty="0" smtClean="0">
              <a:solidFill>
                <a:srgbClr val="FFFF00"/>
              </a:solidFill>
              <a:latin typeface="Arial Narrow" pitchFamily="34" charset="0"/>
            </a:endParaRPr>
          </a:p>
          <a:p>
            <a:r>
              <a:rPr lang="fr-FR" sz="1900" dirty="0" smtClean="0"/>
              <a:t>Sont une complication grave et doivent être évoquées devant toute douleur abdominale et une hyperleucocytose. Deux tableaux classiques sont décrits :</a:t>
            </a:r>
          </a:p>
          <a:p>
            <a:r>
              <a:rPr lang="fr-FR" sz="1900" dirty="0" smtClean="0"/>
              <a:t>La perforation sthénique : il s’agit d’un tableau de perforation en péritoine libre avec douleur abdominale, défense et contracture. L’abdomen sans préparation debout (s’il est possible) ou à défaut de profil montre un croissant gazeux. l’échographie est impérative et suffisante au diagnostic..</a:t>
            </a:r>
          </a:p>
          <a:p>
            <a:r>
              <a:rPr lang="fr-FR" sz="1900" dirty="0" smtClean="0"/>
              <a:t>La perforation asthénique : il s’agit souvent d’une petite perforation en péritoine cloisonné, se résumant en une douleur abdominale sans défense ni contracture. De diagnostic difficile, l’hyperleucocytose et l’échographie abdominale sont indicatives. </a:t>
            </a:r>
          </a:p>
          <a:p>
            <a:r>
              <a:rPr lang="fr-FR" sz="1900" dirty="0" smtClean="0"/>
              <a:t>Le traitement de ces perforations est délicat. La tendance générale est à la surveillance en milieu de soins intensifs. L’acte chirurgical n’est pas simple car si les perforations sont multiples, le chirurgien doit faire une résection intestinale avec anastomose avec un pronostic sombre.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500042"/>
            <a:ext cx="7772400" cy="4500594"/>
          </a:xfrm>
        </p:spPr>
        <p:txBody>
          <a:bodyPr/>
          <a:lstStyle/>
          <a:p>
            <a:pPr lvl="0">
              <a:buClr>
                <a:srgbClr val="D6ECFF"/>
              </a:buClr>
              <a:buNone/>
            </a:pPr>
            <a:r>
              <a:rPr lang="fr-FR" sz="2200" b="1" dirty="0" err="1" smtClean="0">
                <a:solidFill>
                  <a:srgbClr val="FFFF00"/>
                </a:solidFill>
                <a:latin typeface="Arial Narrow" pitchFamily="34" charset="0"/>
              </a:rPr>
              <a:t>Hépato-biliaires</a:t>
            </a:r>
            <a:r>
              <a:rPr lang="fr-FR" sz="2200" b="1" dirty="0" smtClean="0">
                <a:solidFill>
                  <a:srgbClr val="FFFF00"/>
                </a:solidFill>
                <a:latin typeface="Arial Narrow" pitchFamily="34" charset="0"/>
              </a:rPr>
              <a:t> et autres</a:t>
            </a:r>
          </a:p>
          <a:p>
            <a:pPr lvl="0">
              <a:buClr>
                <a:srgbClr val="D6ECFF"/>
              </a:buClr>
              <a:buNone/>
            </a:pPr>
            <a:endParaRPr lang="fr-FR" sz="2200" b="1" dirty="0" smtClean="0">
              <a:solidFill>
                <a:srgbClr val="FFFF00"/>
              </a:solidFill>
              <a:latin typeface="Arial Narrow" pitchFamily="34" charset="0"/>
            </a:endParaRPr>
          </a:p>
          <a:p>
            <a:pPr lvl="0">
              <a:buClr>
                <a:srgbClr val="D6ECFF"/>
              </a:buClr>
              <a:buNone/>
            </a:pPr>
            <a:endParaRPr lang="fr-FR" sz="2200" b="1" dirty="0" smtClean="0">
              <a:solidFill>
                <a:srgbClr val="FFFF00"/>
              </a:solidFill>
              <a:latin typeface="Arial Narrow" pitchFamily="34" charset="0"/>
            </a:endParaRPr>
          </a:p>
          <a:p>
            <a:pPr lvl="0">
              <a:buClr>
                <a:srgbClr val="D6ECFF"/>
              </a:buClr>
            </a:pPr>
            <a:r>
              <a:rPr lang="fr-FR" sz="1900" dirty="0" smtClean="0">
                <a:solidFill>
                  <a:prstClr val="white"/>
                </a:solidFill>
              </a:rPr>
              <a:t>Il est fréquent d’observer une cytolyse hépatique correspondant à une hépatite </a:t>
            </a:r>
            <a:r>
              <a:rPr lang="fr-FR" sz="1900" dirty="0" err="1" smtClean="0">
                <a:solidFill>
                  <a:prstClr val="white"/>
                </a:solidFill>
              </a:rPr>
              <a:t>granulomateuse</a:t>
            </a:r>
            <a:r>
              <a:rPr lang="fr-FR" sz="1900" dirty="0" smtClean="0">
                <a:solidFill>
                  <a:prstClr val="white"/>
                </a:solidFill>
              </a:rPr>
              <a:t> ( ?)</a:t>
            </a:r>
          </a:p>
          <a:p>
            <a:pPr lvl="0">
              <a:buClr>
                <a:srgbClr val="D6ECFF"/>
              </a:buClr>
            </a:pPr>
            <a:endParaRPr lang="fr-FR" sz="1900" dirty="0" smtClean="0">
              <a:solidFill>
                <a:prstClr val="white"/>
              </a:solidFill>
            </a:endParaRPr>
          </a:p>
          <a:p>
            <a:pPr lvl="0">
              <a:buClr>
                <a:srgbClr val="D6ECFF"/>
              </a:buClr>
            </a:pPr>
            <a:r>
              <a:rPr lang="fr-FR" sz="1900" dirty="0" smtClean="0">
                <a:solidFill>
                  <a:prstClr val="white"/>
                </a:solidFill>
              </a:rPr>
              <a:t>Les cholécystites</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14290"/>
            <a:ext cx="7772400" cy="571504"/>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Diagnostic positif</a:t>
            </a:r>
            <a:endParaRPr lang="fr-FR" sz="2800" b="1" dirty="0">
              <a:solidFill>
                <a:srgbClr val="FFFF00"/>
              </a:solidFill>
              <a:latin typeface="Comic Sans MS" pitchFamily="66" charset="0"/>
            </a:endParaRPr>
          </a:p>
        </p:txBody>
      </p:sp>
      <p:sp>
        <p:nvSpPr>
          <p:cNvPr id="3" name="Espace réservé du contenu 2"/>
          <p:cNvSpPr>
            <a:spLocks noGrp="1"/>
          </p:cNvSpPr>
          <p:nvPr>
            <p:ph idx="1"/>
          </p:nvPr>
        </p:nvSpPr>
        <p:spPr>
          <a:xfrm>
            <a:off x="428596" y="928670"/>
            <a:ext cx="8572560" cy="5072098"/>
          </a:xfrm>
        </p:spPr>
        <p:txBody>
          <a:bodyPr>
            <a:noAutofit/>
          </a:bodyPr>
          <a:lstStyle/>
          <a:p>
            <a:r>
              <a:rPr lang="fr-FR" sz="2200" b="1" dirty="0" smtClean="0">
                <a:solidFill>
                  <a:srgbClr val="FFFF00"/>
                </a:solidFill>
                <a:latin typeface="Arial Narrow" pitchFamily="34" charset="0"/>
              </a:rPr>
              <a:t>Arguments épidémiologiques</a:t>
            </a:r>
            <a:r>
              <a:rPr lang="fr-FR" sz="2000" b="1" dirty="0" smtClean="0"/>
              <a:t> </a:t>
            </a:r>
          </a:p>
          <a:p>
            <a:endParaRPr lang="fr-FR" sz="2000" b="1" dirty="0" smtClean="0"/>
          </a:p>
          <a:p>
            <a:pPr lvl="4">
              <a:buNone/>
            </a:pPr>
            <a:r>
              <a:rPr lang="fr-FR" sz="1800" dirty="0" smtClean="0">
                <a:latin typeface="Arial" pitchFamily="34" charset="0"/>
                <a:cs typeface="Arial" pitchFamily="34" charset="0"/>
              </a:rPr>
              <a:t>Notion de séjour en zone d’endémie, en zone d’épidémie</a:t>
            </a:r>
          </a:p>
          <a:p>
            <a:pPr lvl="4">
              <a:buNone/>
            </a:pPr>
            <a:r>
              <a:rPr lang="fr-FR" sz="1800" dirty="0" smtClean="0">
                <a:latin typeface="Arial" pitchFamily="34" charset="0"/>
                <a:cs typeface="Arial" pitchFamily="34" charset="0"/>
              </a:rPr>
              <a:t>Age : âges extrêmes exclus</a:t>
            </a:r>
          </a:p>
          <a:p>
            <a:pPr lvl="4">
              <a:buNone/>
            </a:pPr>
            <a:r>
              <a:rPr lang="fr-FR" sz="1800" dirty="0" smtClean="0">
                <a:latin typeface="Arial" pitchFamily="34" charset="0"/>
                <a:cs typeface="Arial" pitchFamily="34" charset="0"/>
              </a:rPr>
              <a:t>Notion de cas similaires</a:t>
            </a:r>
          </a:p>
          <a:p>
            <a:pPr lvl="4">
              <a:buNone/>
            </a:pPr>
            <a:endParaRPr lang="fr-FR" sz="1800" dirty="0" smtClean="0">
              <a:latin typeface="Arial" pitchFamily="34" charset="0"/>
              <a:cs typeface="Arial" pitchFamily="34" charset="0"/>
            </a:endParaRPr>
          </a:p>
          <a:p>
            <a:r>
              <a:rPr lang="fr-FR" sz="2200" b="1" dirty="0" smtClean="0">
                <a:solidFill>
                  <a:srgbClr val="FFFF00"/>
                </a:solidFill>
                <a:latin typeface="Arial Narrow" pitchFamily="34" charset="0"/>
              </a:rPr>
              <a:t>Arguments cliniques</a:t>
            </a:r>
            <a:r>
              <a:rPr lang="fr-FR" sz="2000" b="1" dirty="0" smtClean="0"/>
              <a:t> : sont évocateurs</a:t>
            </a:r>
          </a:p>
          <a:p>
            <a:endParaRPr lang="fr-FR" sz="2000" b="1" dirty="0" smtClean="0"/>
          </a:p>
          <a:p>
            <a:pPr lvl="4">
              <a:buNone/>
            </a:pPr>
            <a:r>
              <a:rPr lang="fr-FR" sz="1800" dirty="0" smtClean="0">
                <a:latin typeface="Arial" pitchFamily="34" charset="0"/>
                <a:cs typeface="Arial" pitchFamily="34" charset="0"/>
              </a:rPr>
              <a:t>Fièvre d’installation progressive, en plateau</a:t>
            </a:r>
          </a:p>
          <a:p>
            <a:pPr lvl="4">
              <a:buNone/>
            </a:pPr>
            <a:r>
              <a:rPr lang="fr-FR" sz="1800" dirty="0" smtClean="0">
                <a:latin typeface="Arial" pitchFamily="34" charset="0"/>
                <a:cs typeface="Arial" pitchFamily="34" charset="0"/>
              </a:rPr>
              <a:t>Pouls dicrote dissocié</a:t>
            </a:r>
          </a:p>
          <a:p>
            <a:pPr lvl="4">
              <a:buNone/>
            </a:pPr>
            <a:r>
              <a:rPr lang="fr-FR" sz="1800" dirty="0" smtClean="0">
                <a:latin typeface="Arial" pitchFamily="34" charset="0"/>
                <a:cs typeface="Arial" pitchFamily="34" charset="0"/>
              </a:rPr>
              <a:t>FID gargouillante, SPMG</a:t>
            </a:r>
          </a:p>
          <a:p>
            <a:pPr lvl="4">
              <a:buNone/>
            </a:pPr>
            <a:r>
              <a:rPr lang="fr-FR" sz="1800" dirty="0" smtClean="0">
                <a:latin typeface="Arial" pitchFamily="34" charset="0"/>
                <a:cs typeface="Arial" pitchFamily="34" charset="0"/>
              </a:rPr>
              <a:t>Tâches rosées lenticulaires</a:t>
            </a:r>
          </a:p>
          <a:p>
            <a:pPr lvl="4">
              <a:buNone/>
            </a:pPr>
            <a:r>
              <a:rPr lang="fr-FR" sz="1800" dirty="0" smtClean="0">
                <a:latin typeface="Arial" pitchFamily="34" charset="0"/>
                <a:cs typeface="Arial" pitchFamily="34" charset="0"/>
              </a:rPr>
              <a:t>Tuphos, cérébellite</a:t>
            </a:r>
          </a:p>
          <a:p>
            <a:pPr lvl="4">
              <a:buNone/>
            </a:pPr>
            <a:r>
              <a:rPr lang="fr-FR" sz="1800" dirty="0" smtClean="0">
                <a:latin typeface="Arial" pitchFamily="34" charset="0"/>
                <a:cs typeface="Arial" pitchFamily="34" charset="0"/>
              </a:rPr>
              <a:t>Epistaxis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buClr>
                <a:srgbClr val="D6ECFF"/>
              </a:buClr>
            </a:pPr>
            <a:r>
              <a:rPr lang="fr-FR" sz="2200" b="1" dirty="0" smtClean="0">
                <a:solidFill>
                  <a:srgbClr val="FFFF00"/>
                </a:solidFill>
                <a:latin typeface="Arial Narrow" pitchFamily="34" charset="0"/>
              </a:rPr>
              <a:t>Arguments biologiques :</a:t>
            </a:r>
          </a:p>
          <a:p>
            <a:pPr lvl="0">
              <a:buClr>
                <a:srgbClr val="D6ECFF"/>
              </a:buClr>
            </a:pPr>
            <a:endParaRPr lang="fr-FR" sz="2200" b="1" dirty="0" smtClean="0">
              <a:solidFill>
                <a:srgbClr val="FFFF00"/>
              </a:solidFill>
              <a:latin typeface="Arial Narrow" pitchFamily="34" charset="0"/>
            </a:endParaRPr>
          </a:p>
          <a:p>
            <a:pPr lvl="3">
              <a:buClr>
                <a:srgbClr val="D6ECFF"/>
              </a:buClr>
              <a:buNone/>
            </a:pPr>
            <a:r>
              <a:rPr lang="fr-FR" sz="1800" dirty="0" smtClean="0">
                <a:solidFill>
                  <a:prstClr val="white"/>
                </a:solidFill>
                <a:latin typeface="Arial" pitchFamily="34" charset="0"/>
                <a:cs typeface="Arial" pitchFamily="34" charset="0"/>
              </a:rPr>
              <a:t>NFS : leuco neutropénie. (une hyperleucocytose indique une complication)</a:t>
            </a:r>
          </a:p>
          <a:p>
            <a:pPr lvl="3">
              <a:buClr>
                <a:srgbClr val="D6ECFF"/>
              </a:buClr>
              <a:buNone/>
            </a:pPr>
            <a:endParaRPr lang="fr-FR" sz="1800" dirty="0" smtClean="0">
              <a:solidFill>
                <a:prstClr val="white"/>
              </a:solidFill>
              <a:latin typeface="Arial" pitchFamily="34" charset="0"/>
              <a:cs typeface="Arial" pitchFamily="34" charset="0"/>
            </a:endParaRPr>
          </a:p>
          <a:p>
            <a:pPr lvl="3">
              <a:buClr>
                <a:srgbClr val="D6ECFF"/>
              </a:buClr>
              <a:buNone/>
            </a:pPr>
            <a:r>
              <a:rPr lang="fr-FR" sz="1800" dirty="0" smtClean="0">
                <a:solidFill>
                  <a:prstClr val="white"/>
                </a:solidFill>
                <a:latin typeface="Arial" pitchFamily="34" charset="0"/>
                <a:cs typeface="Arial" pitchFamily="34" charset="0"/>
              </a:rPr>
              <a:t>VS : peu élevée</a:t>
            </a:r>
          </a:p>
          <a:p>
            <a:pPr lvl="3">
              <a:buClr>
                <a:srgbClr val="D6ECFF"/>
              </a:buClr>
              <a:buNone/>
            </a:pPr>
            <a:endParaRPr lang="fr-FR" sz="1800" dirty="0" smtClean="0">
              <a:solidFill>
                <a:prstClr val="white"/>
              </a:solidFill>
              <a:latin typeface="Arial" pitchFamily="34" charset="0"/>
              <a:cs typeface="Arial" pitchFamily="34" charset="0"/>
            </a:endParaRPr>
          </a:p>
          <a:p>
            <a:pPr lvl="3">
              <a:buClr>
                <a:srgbClr val="D6ECFF"/>
              </a:buClr>
              <a:buNone/>
            </a:pPr>
            <a:r>
              <a:rPr lang="fr-FR" sz="1800" dirty="0" smtClean="0">
                <a:solidFill>
                  <a:prstClr val="white"/>
                </a:solidFill>
                <a:latin typeface="Arial" pitchFamily="34" charset="0"/>
                <a:cs typeface="Arial" pitchFamily="34" charset="0"/>
              </a:rPr>
              <a:t>Cytolyse hépatique modérée</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8662" y="428604"/>
            <a:ext cx="7772400" cy="5643602"/>
          </a:xfrm>
        </p:spPr>
        <p:txBody>
          <a:bodyPr>
            <a:noAutofit/>
          </a:bodyPr>
          <a:lstStyle/>
          <a:p>
            <a:r>
              <a:rPr lang="fr-FR" sz="2000" b="1" dirty="0" smtClean="0">
                <a:solidFill>
                  <a:srgbClr val="FFFF00"/>
                </a:solidFill>
                <a:latin typeface="Arial Narrow" pitchFamily="34" charset="0"/>
              </a:rPr>
              <a:t>Hémoculture</a:t>
            </a:r>
            <a:r>
              <a:rPr lang="fr-FR" sz="2000" dirty="0" smtClean="0"/>
              <a:t> : </a:t>
            </a:r>
            <a:r>
              <a:rPr lang="fr-FR" sz="2000" dirty="0" smtClean="0">
                <a:latin typeface="Times New Roman" pitchFamily="18" charset="0"/>
                <a:cs typeface="Times New Roman" pitchFamily="18" charset="0"/>
              </a:rPr>
              <a:t>signe le diagnostic. la positivité est plus fréquente au 1</a:t>
            </a:r>
            <a:r>
              <a:rPr lang="fr-FR" sz="2000" baseline="30000" dirty="0" smtClean="0">
                <a:latin typeface="Times New Roman" pitchFamily="18" charset="0"/>
                <a:cs typeface="Times New Roman" pitchFamily="18" charset="0"/>
              </a:rPr>
              <a:t>er</a:t>
            </a:r>
            <a:r>
              <a:rPr lang="fr-FR" sz="2000" dirty="0" smtClean="0">
                <a:latin typeface="Times New Roman" pitchFamily="18" charset="0"/>
                <a:cs typeface="Times New Roman" pitchFamily="18" charset="0"/>
              </a:rPr>
              <a:t> et 2</a:t>
            </a:r>
            <a:r>
              <a:rPr lang="fr-FR" sz="2000" baseline="30000" dirty="0" smtClean="0">
                <a:latin typeface="Times New Roman" pitchFamily="18" charset="0"/>
                <a:cs typeface="Times New Roman" pitchFamily="18" charset="0"/>
              </a:rPr>
              <a:t>ème</a:t>
            </a:r>
            <a:r>
              <a:rPr lang="fr-FR" sz="2000" dirty="0" smtClean="0">
                <a:latin typeface="Times New Roman" pitchFamily="18" charset="0"/>
                <a:cs typeface="Times New Roman" pitchFamily="18" charset="0"/>
              </a:rPr>
              <a:t> septénaire mais diminue par la suite. Elle constamment positive en cas de </a:t>
            </a:r>
            <a:r>
              <a:rPr lang="fr-FR" sz="2000" dirty="0" smtClean="0">
                <a:latin typeface="Times New Roman" pitchFamily="18" charset="0"/>
                <a:cs typeface="Times New Roman" pitchFamily="18" charset="0"/>
              </a:rPr>
              <a:t>rechute</a:t>
            </a:r>
            <a:endParaRPr lang="fr-FR" sz="2000" dirty="0" smtClean="0"/>
          </a:p>
          <a:p>
            <a:r>
              <a:rPr lang="fr-FR" sz="2000" b="1" dirty="0" smtClean="0">
                <a:solidFill>
                  <a:srgbClr val="FFFF00"/>
                </a:solidFill>
                <a:latin typeface="Arial Narrow" pitchFamily="34" charset="0"/>
              </a:rPr>
              <a:t>Coproculture</a:t>
            </a:r>
            <a:r>
              <a:rPr lang="fr-FR" sz="2000" dirty="0" smtClean="0"/>
              <a:t> : </a:t>
            </a:r>
            <a:r>
              <a:rPr lang="fr-FR" sz="2000" dirty="0" smtClean="0">
                <a:latin typeface="Times New Roman" pitchFamily="18" charset="0"/>
                <a:cs typeface="Times New Roman" pitchFamily="18" charset="0"/>
              </a:rPr>
              <a:t>l’élimination des salmonelles est intermittente. La coproculture doit être répétée et peut rester positive après traitement signant un portage biliaire ou intestinal</a:t>
            </a:r>
            <a:r>
              <a:rPr lang="fr-FR" sz="2000" dirty="0" smtClean="0">
                <a:latin typeface="Times New Roman" pitchFamily="18" charset="0"/>
                <a:cs typeface="Times New Roman" pitchFamily="18" charset="0"/>
              </a:rPr>
              <a:t>.</a:t>
            </a:r>
            <a:endParaRPr lang="fr-FR" sz="2000" dirty="0" smtClean="0"/>
          </a:p>
          <a:p>
            <a:r>
              <a:rPr lang="fr-FR" sz="2000" b="1" dirty="0" smtClean="0">
                <a:solidFill>
                  <a:srgbClr val="FFFF00"/>
                </a:solidFill>
                <a:latin typeface="Arial Narrow" pitchFamily="34" charset="0"/>
              </a:rPr>
              <a:t>Sérologie </a:t>
            </a:r>
            <a:r>
              <a:rPr lang="fr-FR" sz="2000" dirty="0" smtClean="0"/>
              <a:t>: </a:t>
            </a:r>
            <a:r>
              <a:rPr lang="fr-FR" sz="2000" dirty="0" smtClean="0">
                <a:latin typeface="Times New Roman" pitchFamily="18" charset="0"/>
                <a:cs typeface="Times New Roman" pitchFamily="18" charset="0"/>
              </a:rPr>
              <a:t>recherche d ‘anticorps agglutinants (sérodiagnostic de Widal et </a:t>
            </a:r>
            <a:r>
              <a:rPr lang="fr-FR" sz="2000" dirty="0" err="1" smtClean="0">
                <a:latin typeface="Times New Roman" pitchFamily="18" charset="0"/>
                <a:cs typeface="Times New Roman" pitchFamily="18" charset="0"/>
              </a:rPr>
              <a:t>Felix</a:t>
            </a:r>
            <a:r>
              <a:rPr lang="fr-FR" sz="2000" dirty="0" smtClean="0">
                <a:latin typeface="Times New Roman" pitchFamily="18" charset="0"/>
                <a:cs typeface="Times New Roman" pitchFamily="18" charset="0"/>
              </a:rPr>
              <a:t>). Les agglutinines O apparaissent à partir du 8ème jour s’élèvent rapidement et décroissent vers le 30ème jour et disparaissent entre 2-3 mois</a:t>
            </a:r>
          </a:p>
          <a:p>
            <a:pPr lvl="1"/>
            <a:r>
              <a:rPr lang="fr-FR" sz="2000" dirty="0" smtClean="0">
                <a:solidFill>
                  <a:srgbClr val="FFFF66"/>
                </a:solidFill>
              </a:rPr>
              <a:t>Les agglutinines H </a:t>
            </a:r>
            <a:r>
              <a:rPr lang="fr-FR" sz="2000" dirty="0" smtClean="0"/>
              <a:t>sont détectables à partir du 12ème jour, s’élèvent rapidement et décroissent lentement pendant des années</a:t>
            </a:r>
          </a:p>
          <a:p>
            <a:pPr lvl="1"/>
            <a:r>
              <a:rPr lang="fr-FR" sz="2000" dirty="0" smtClean="0"/>
              <a:t>Une sérologie est positive si les </a:t>
            </a:r>
            <a:r>
              <a:rPr lang="fr-FR" sz="2000" dirty="0" smtClean="0">
                <a:solidFill>
                  <a:srgbClr val="FFFF66"/>
                </a:solidFill>
              </a:rPr>
              <a:t>agglutinines anti O  &gt;1/200 et anti H &gt; </a:t>
            </a:r>
            <a:r>
              <a:rPr lang="fr-FR" sz="2000" dirty="0" smtClean="0">
                <a:solidFill>
                  <a:srgbClr val="FFFF66"/>
                </a:solidFill>
              </a:rPr>
              <a:t>1/400</a:t>
            </a:r>
          </a:p>
          <a:p>
            <a:pPr lvl="1"/>
            <a:r>
              <a:rPr lang="fr-FR" sz="2000" dirty="0" smtClean="0">
                <a:solidFill>
                  <a:srgbClr val="FFFF00"/>
                </a:solidFill>
              </a:rPr>
              <a:t>Il doit être abandonné actuellement </a:t>
            </a:r>
            <a:r>
              <a:rPr lang="fr-FR" sz="2000" dirty="0" smtClean="0"/>
              <a:t>car faible sensibilité et </a:t>
            </a:r>
            <a:r>
              <a:rPr lang="fr-FR" sz="2000" dirty="0" err="1" smtClean="0"/>
              <a:t>spécifité</a:t>
            </a:r>
            <a:r>
              <a:rPr lang="fr-FR" sz="2000" dirty="0" smtClean="0"/>
              <a:t> ; existence de faux positifs </a:t>
            </a:r>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559482"/>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Diagnostic différentiel</a:t>
            </a:r>
            <a:endParaRPr lang="fr-FR" sz="2800" b="1" dirty="0">
              <a:solidFill>
                <a:srgbClr val="FFFF00"/>
              </a:solidFill>
              <a:latin typeface="Comic Sans MS" pitchFamily="66" charset="0"/>
            </a:endParaRPr>
          </a:p>
        </p:txBody>
      </p:sp>
      <p:sp>
        <p:nvSpPr>
          <p:cNvPr id="3" name="Espace réservé du contenu 2"/>
          <p:cNvSpPr>
            <a:spLocks noGrp="1"/>
          </p:cNvSpPr>
          <p:nvPr>
            <p:ph idx="1"/>
          </p:nvPr>
        </p:nvSpPr>
        <p:spPr>
          <a:xfrm>
            <a:off x="857224" y="1643050"/>
            <a:ext cx="7772400" cy="4572000"/>
          </a:xfrm>
        </p:spPr>
        <p:txBody>
          <a:bodyPr>
            <a:normAutofit/>
          </a:bodyPr>
          <a:lstStyle/>
          <a:p>
            <a:pPr>
              <a:buNone/>
            </a:pPr>
            <a:r>
              <a:rPr lang="fr-FR" sz="2400" dirty="0" smtClean="0"/>
              <a:t>    Il se fait avec toutes les diarrhées fébriles.</a:t>
            </a:r>
          </a:p>
          <a:p>
            <a:pPr>
              <a:buNone/>
            </a:pPr>
            <a:endParaRPr lang="fr-FR" sz="2400" dirty="0" smtClean="0"/>
          </a:p>
          <a:p>
            <a:pPr>
              <a:buNone/>
            </a:pPr>
            <a:endParaRPr lang="fr-FR" sz="2400" dirty="0" smtClean="0"/>
          </a:p>
          <a:p>
            <a:pPr>
              <a:buNone/>
            </a:pPr>
            <a:r>
              <a:rPr lang="fr-FR" sz="2400" dirty="0" smtClean="0"/>
              <a:t> Dans tous les cas c’est l’hémoculture et la coproculture qui permettent de redresser le diagnostic.</a:t>
            </a:r>
            <a:endParaRPr lang="fr-FR"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1414"/>
            <a:ext cx="7772400" cy="559482"/>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Traitement Curatif 1:</a:t>
            </a:r>
            <a:endParaRPr lang="fr-FR" sz="2800" b="1" dirty="0">
              <a:solidFill>
                <a:srgbClr val="FFFF00"/>
              </a:solidFill>
              <a:latin typeface="Comic Sans MS" pitchFamily="66" charset="0"/>
            </a:endParaRPr>
          </a:p>
        </p:txBody>
      </p:sp>
      <p:sp>
        <p:nvSpPr>
          <p:cNvPr id="3" name="Espace réservé du contenu 2"/>
          <p:cNvSpPr>
            <a:spLocks noGrp="1"/>
          </p:cNvSpPr>
          <p:nvPr>
            <p:ph idx="1"/>
          </p:nvPr>
        </p:nvSpPr>
        <p:spPr>
          <a:xfrm>
            <a:off x="142844" y="785818"/>
            <a:ext cx="8858312" cy="5572140"/>
          </a:xfrm>
        </p:spPr>
        <p:txBody>
          <a:bodyPr>
            <a:normAutofit fontScale="77500" lnSpcReduction="20000"/>
          </a:bodyPr>
          <a:lstStyle/>
          <a:p>
            <a:r>
              <a:rPr lang="fr-FR" b="1" dirty="0" smtClean="0">
                <a:solidFill>
                  <a:srgbClr val="FFFF00"/>
                </a:solidFill>
                <a:latin typeface="Arial Narrow" pitchFamily="34" charset="0"/>
              </a:rPr>
              <a:t>Antibiotiques : </a:t>
            </a:r>
          </a:p>
          <a:p>
            <a:pPr>
              <a:buNone/>
            </a:pPr>
            <a:r>
              <a:rPr lang="fr-FR" sz="2600" dirty="0" smtClean="0">
                <a:latin typeface="Times New Roman" pitchFamily="18" charset="0"/>
                <a:cs typeface="Times New Roman" pitchFamily="18" charset="0"/>
              </a:rPr>
              <a:t>      les phénicolés, le </a:t>
            </a:r>
            <a:r>
              <a:rPr lang="fr-FR" sz="2600" dirty="0" err="1" smtClean="0">
                <a:latin typeface="Times New Roman" pitchFamily="18" charset="0"/>
                <a:cs typeface="Times New Roman" pitchFamily="18" charset="0"/>
              </a:rPr>
              <a:t>cotrimoxazole</a:t>
            </a:r>
            <a:r>
              <a:rPr lang="fr-FR" sz="2600" dirty="0" smtClean="0">
                <a:latin typeface="Times New Roman" pitchFamily="18" charset="0"/>
                <a:cs typeface="Times New Roman" pitchFamily="18" charset="0"/>
              </a:rPr>
              <a:t>, les C3G (</a:t>
            </a:r>
            <a:r>
              <a:rPr lang="fr-FR" sz="2600" dirty="0" err="1" smtClean="0">
                <a:latin typeface="Times New Roman" pitchFamily="18" charset="0"/>
                <a:cs typeface="Times New Roman" pitchFamily="18" charset="0"/>
              </a:rPr>
              <a:t>rocéphine</a:t>
            </a:r>
            <a:r>
              <a:rPr lang="fr-FR" sz="2600" dirty="0" smtClean="0">
                <a:latin typeface="Times New Roman" pitchFamily="18" charset="0"/>
                <a:cs typeface="Times New Roman" pitchFamily="18" charset="0"/>
              </a:rPr>
              <a:t>), pénicilline A (ampicilline, amoxicilline), fluoroquinolones sont les ATB utilisés selon les pays</a:t>
            </a:r>
            <a:r>
              <a:rPr lang="fr-FR" sz="2600" dirty="0" smtClean="0">
                <a:latin typeface="Times New Roman" pitchFamily="18" charset="0"/>
                <a:cs typeface="Times New Roman" pitchFamily="18" charset="0"/>
              </a:rPr>
              <a:t>.</a:t>
            </a:r>
          </a:p>
          <a:p>
            <a:pPr>
              <a:buNone/>
            </a:pPr>
            <a:endParaRPr lang="fr-FR" sz="2600" dirty="0" smtClean="0">
              <a:latin typeface="Times New Roman" pitchFamily="18" charset="0"/>
              <a:cs typeface="Times New Roman" pitchFamily="18" charset="0"/>
            </a:endParaRPr>
          </a:p>
          <a:p>
            <a:r>
              <a:rPr lang="fr-FR" sz="2800" dirty="0" smtClean="0">
                <a:solidFill>
                  <a:srgbClr val="FFFF66"/>
                </a:solidFill>
              </a:rPr>
              <a:t>Phénicolés</a:t>
            </a:r>
            <a:r>
              <a:rPr lang="fr-FR" sz="2800" dirty="0" smtClean="0"/>
              <a:t> </a:t>
            </a:r>
            <a:r>
              <a:rPr lang="fr-FR" sz="2300" dirty="0" smtClean="0">
                <a:latin typeface="Arial" pitchFamily="34" charset="0"/>
                <a:cs typeface="Arial" pitchFamily="34" charset="0"/>
              </a:rPr>
              <a:t>(bonne activité, bonne diffusion lymphatique et biliaire). Toxicité hématopoïétique (agranulocytose, défaut d’incorporation du fer). CI : grossesse, </a:t>
            </a:r>
            <a:r>
              <a:rPr lang="fr-FR" sz="2300" dirty="0" smtClean="0">
                <a:latin typeface="Arial" pitchFamily="34" charset="0"/>
                <a:cs typeface="Arial" pitchFamily="34" charset="0"/>
              </a:rPr>
              <a:t>n-né</a:t>
            </a:r>
            <a:endParaRPr lang="fr-FR" sz="2300" dirty="0" smtClean="0">
              <a:latin typeface="Arial" pitchFamily="34" charset="0"/>
              <a:cs typeface="Arial" pitchFamily="34" charset="0"/>
            </a:endParaRPr>
          </a:p>
          <a:p>
            <a:r>
              <a:rPr lang="fr-FR" sz="2800" dirty="0" smtClean="0">
                <a:solidFill>
                  <a:srgbClr val="FFFF66"/>
                </a:solidFill>
              </a:rPr>
              <a:t>Pénicilline A </a:t>
            </a:r>
            <a:r>
              <a:rPr lang="fr-FR" sz="2300" dirty="0" smtClean="0">
                <a:latin typeface="Arial" pitchFamily="34" charset="0"/>
                <a:cs typeface="Arial" pitchFamily="34" charset="0"/>
              </a:rPr>
              <a:t>: l’ </a:t>
            </a:r>
            <a:r>
              <a:rPr lang="fr-FR" sz="2300" dirty="0" err="1" smtClean="0">
                <a:latin typeface="Arial" pitchFamily="34" charset="0"/>
                <a:cs typeface="Arial" pitchFamily="34" charset="0"/>
              </a:rPr>
              <a:t>amoxicilline</a:t>
            </a:r>
            <a:r>
              <a:rPr lang="fr-FR" sz="2300" dirty="0" smtClean="0">
                <a:latin typeface="Arial" pitchFamily="34" charset="0"/>
                <a:cs typeface="Arial" pitchFamily="34" charset="0"/>
              </a:rPr>
              <a:t> est mieux absorbée au niveau intestinal que l’ampicilline. CI : allergie au Bêta-</a:t>
            </a:r>
            <a:r>
              <a:rPr lang="fr-FR" sz="2300" dirty="0" err="1" smtClean="0">
                <a:latin typeface="Arial" pitchFamily="34" charset="0"/>
                <a:cs typeface="Arial" pitchFamily="34" charset="0"/>
              </a:rPr>
              <a:t>lactamines</a:t>
            </a:r>
            <a:endParaRPr lang="fr-FR" sz="2300" dirty="0" smtClean="0">
              <a:latin typeface="Arial" pitchFamily="34" charset="0"/>
              <a:cs typeface="Arial" pitchFamily="34" charset="0"/>
            </a:endParaRPr>
          </a:p>
          <a:p>
            <a:endParaRPr lang="fr-FR" sz="2300" dirty="0" smtClean="0">
              <a:latin typeface="Arial" pitchFamily="34" charset="0"/>
              <a:cs typeface="Arial" pitchFamily="34" charset="0"/>
            </a:endParaRPr>
          </a:p>
          <a:p>
            <a:r>
              <a:rPr lang="fr-FR" sz="2800" dirty="0" smtClean="0">
                <a:solidFill>
                  <a:srgbClr val="FFFF66"/>
                </a:solidFill>
              </a:rPr>
              <a:t>Ceftriaxone</a:t>
            </a:r>
            <a:r>
              <a:rPr lang="fr-FR" sz="2800" dirty="0" smtClean="0"/>
              <a:t> : </a:t>
            </a:r>
            <a:r>
              <a:rPr lang="fr-FR" sz="2300" dirty="0" smtClean="0">
                <a:latin typeface="Arial" pitchFamily="34" charset="0"/>
                <a:cs typeface="Arial" pitchFamily="34" charset="0"/>
              </a:rPr>
              <a:t>C3G, bonne activité. CI allergie aux </a:t>
            </a:r>
            <a:r>
              <a:rPr lang="fr-FR" sz="2300" dirty="0" smtClean="0">
                <a:latin typeface="Arial" pitchFamily="34" charset="0"/>
                <a:cs typeface="Arial" pitchFamily="34" charset="0"/>
              </a:rPr>
              <a:t>céphalosporines</a:t>
            </a:r>
          </a:p>
          <a:p>
            <a:pPr marL="36576" indent="0">
              <a:buNone/>
            </a:pPr>
            <a:endParaRPr lang="fr-FR" sz="2300" dirty="0" smtClean="0">
              <a:latin typeface="Arial" pitchFamily="34" charset="0"/>
              <a:cs typeface="Arial" pitchFamily="34" charset="0"/>
            </a:endParaRPr>
          </a:p>
          <a:p>
            <a:r>
              <a:rPr lang="fr-FR" sz="2600" dirty="0" smtClean="0">
                <a:solidFill>
                  <a:srgbClr val="FFFF00"/>
                </a:solidFill>
                <a:latin typeface="Arial" pitchFamily="34" charset="0"/>
                <a:cs typeface="Arial" pitchFamily="34" charset="0"/>
              </a:rPr>
              <a:t>L’</a:t>
            </a:r>
            <a:r>
              <a:rPr lang="fr-FR" sz="2600" dirty="0" err="1" smtClean="0">
                <a:solidFill>
                  <a:srgbClr val="FFFF00"/>
                </a:solidFill>
                <a:latin typeface="Arial" pitchFamily="34" charset="0"/>
                <a:cs typeface="Arial" pitchFamily="34" charset="0"/>
              </a:rPr>
              <a:t>Azithromycine</a:t>
            </a:r>
            <a:r>
              <a:rPr lang="fr-FR" sz="2300" dirty="0" smtClean="0">
                <a:latin typeface="Arial" pitchFamily="34" charset="0"/>
                <a:cs typeface="Arial" pitchFamily="34" charset="0"/>
              </a:rPr>
              <a:t>: 10 m/kg/J dans les typhoïdes non compliquées</a:t>
            </a:r>
            <a:endParaRPr lang="fr-FR" sz="2300" dirty="0" smtClean="0">
              <a:latin typeface="Arial" pitchFamily="34" charset="0"/>
              <a:cs typeface="Arial" pitchFamily="34" charset="0"/>
            </a:endParaRPr>
          </a:p>
          <a:p>
            <a:endParaRPr lang="fr-FR" sz="2300" dirty="0" smtClean="0">
              <a:latin typeface="Arial" pitchFamily="34" charset="0"/>
              <a:cs typeface="Arial" pitchFamily="34" charset="0"/>
            </a:endParaRPr>
          </a:p>
          <a:p>
            <a:r>
              <a:rPr lang="fr-FR" sz="2800" dirty="0" err="1" smtClean="0">
                <a:solidFill>
                  <a:srgbClr val="FFFF66"/>
                </a:solidFill>
              </a:rPr>
              <a:t>Sulfametoxazole</a:t>
            </a:r>
            <a:r>
              <a:rPr lang="fr-FR" sz="2800" dirty="0" smtClean="0">
                <a:solidFill>
                  <a:srgbClr val="FFFF66"/>
                </a:solidFill>
              </a:rPr>
              <a:t>-</a:t>
            </a:r>
            <a:r>
              <a:rPr lang="fr-FR" sz="2800" dirty="0" err="1" smtClean="0">
                <a:solidFill>
                  <a:srgbClr val="FFFF66"/>
                </a:solidFill>
              </a:rPr>
              <a:t>trimethoprime</a:t>
            </a:r>
            <a:r>
              <a:rPr lang="fr-FR" sz="2800" dirty="0" smtClean="0">
                <a:solidFill>
                  <a:srgbClr val="FFFF66"/>
                </a:solidFill>
              </a:rPr>
              <a:t> (SMTZ)</a:t>
            </a:r>
            <a:r>
              <a:rPr lang="fr-FR" sz="2800" dirty="0" smtClean="0"/>
              <a:t> : </a:t>
            </a:r>
            <a:r>
              <a:rPr lang="fr-FR" sz="2300" dirty="0" smtClean="0">
                <a:latin typeface="Arial" pitchFamily="34" charset="0"/>
                <a:cs typeface="Arial" pitchFamily="34" charset="0"/>
              </a:rPr>
              <a:t>le </a:t>
            </a:r>
            <a:r>
              <a:rPr lang="fr-FR" sz="2300" dirty="0" err="1" smtClean="0">
                <a:latin typeface="Arial" pitchFamily="34" charset="0"/>
                <a:cs typeface="Arial" pitchFamily="34" charset="0"/>
              </a:rPr>
              <a:t>bactrim</a:t>
            </a:r>
            <a:r>
              <a:rPr lang="fr-FR" sz="2300" dirty="0" smtClean="0">
                <a:latin typeface="Arial" pitchFamily="34" charset="0"/>
                <a:cs typeface="Arial" pitchFamily="34" charset="0"/>
              </a:rPr>
              <a:t> possède une bonne activité. toxicité : toxidermie, anémie par déficit en </a:t>
            </a:r>
            <a:r>
              <a:rPr lang="fr-FR" sz="2300" dirty="0" err="1" smtClean="0">
                <a:latin typeface="Arial" pitchFamily="34" charset="0"/>
                <a:cs typeface="Arial" pitchFamily="34" charset="0"/>
              </a:rPr>
              <a:t>folates</a:t>
            </a:r>
            <a:r>
              <a:rPr lang="fr-FR" sz="2300" dirty="0" smtClean="0">
                <a:latin typeface="Arial" pitchFamily="34" charset="0"/>
                <a:cs typeface="Arial" pitchFamily="34" charset="0"/>
              </a:rPr>
              <a:t>. CI : grossesse</a:t>
            </a:r>
          </a:p>
          <a:p>
            <a:endParaRPr lang="fr-FR" sz="2300" dirty="0" smtClean="0">
              <a:latin typeface="Arial" pitchFamily="34" charset="0"/>
              <a:cs typeface="Arial" pitchFamily="34" charset="0"/>
            </a:endParaRPr>
          </a:p>
          <a:p>
            <a:r>
              <a:rPr lang="fr-FR" sz="2800" dirty="0" err="1" smtClean="0">
                <a:solidFill>
                  <a:srgbClr val="FFFF66"/>
                </a:solidFill>
              </a:rPr>
              <a:t>Fluoroquinolones</a:t>
            </a:r>
            <a:r>
              <a:rPr lang="fr-FR" sz="2800" dirty="0" smtClean="0">
                <a:solidFill>
                  <a:srgbClr val="FFFF66"/>
                </a:solidFill>
              </a:rPr>
              <a:t> </a:t>
            </a:r>
            <a:r>
              <a:rPr lang="fr-FR" sz="2300" dirty="0" smtClean="0">
                <a:latin typeface="Arial" pitchFamily="34" charset="0"/>
                <a:cs typeface="Arial" pitchFamily="34" charset="0"/>
              </a:rPr>
              <a:t>(</a:t>
            </a:r>
            <a:r>
              <a:rPr lang="fr-FR" sz="2300" dirty="0" err="1" smtClean="0">
                <a:latin typeface="Arial" pitchFamily="34" charset="0"/>
                <a:cs typeface="Arial" pitchFamily="34" charset="0"/>
              </a:rPr>
              <a:t>ofloxacine</a:t>
            </a:r>
            <a:r>
              <a:rPr lang="fr-FR" sz="2300" dirty="0" smtClean="0">
                <a:latin typeface="Arial" pitchFamily="34" charset="0"/>
                <a:cs typeface="Arial" pitchFamily="34" charset="0"/>
              </a:rPr>
              <a:t>, </a:t>
            </a:r>
            <a:r>
              <a:rPr lang="fr-FR" sz="2300" dirty="0" err="1" smtClean="0">
                <a:latin typeface="Arial" pitchFamily="34" charset="0"/>
                <a:cs typeface="Arial" pitchFamily="34" charset="0"/>
              </a:rPr>
              <a:t>pefloxacine</a:t>
            </a:r>
            <a:r>
              <a:rPr lang="fr-FR" sz="2300" dirty="0" smtClean="0">
                <a:latin typeface="Arial" pitchFamily="34" charset="0"/>
                <a:cs typeface="Arial" pitchFamily="34" charset="0"/>
              </a:rPr>
              <a:t>, </a:t>
            </a:r>
            <a:r>
              <a:rPr lang="fr-FR" sz="2300" dirty="0" err="1" smtClean="0">
                <a:latin typeface="Arial" pitchFamily="34" charset="0"/>
                <a:cs typeface="Arial" pitchFamily="34" charset="0"/>
              </a:rPr>
              <a:t>ciprofloxacine</a:t>
            </a:r>
            <a:r>
              <a:rPr lang="fr-FR" sz="2300" dirty="0" smtClean="0">
                <a:latin typeface="Arial" pitchFamily="34" charset="0"/>
                <a:cs typeface="Arial" pitchFamily="34" charset="0"/>
              </a:rPr>
              <a:t>) :très bonne activité. CI : grossesse, enfant &lt; 15 ans</a:t>
            </a:r>
            <a:endParaRPr lang="fr-FR" sz="23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85728"/>
            <a:ext cx="7772400" cy="642942"/>
          </a:xfrm>
          <a:solidFill>
            <a:schemeClr val="accent5">
              <a:lumMod val="50000"/>
            </a:schemeClr>
          </a:solidFill>
        </p:spPr>
        <p:txBody>
          <a:bodyPr vert="horz" anchor="t">
            <a:normAutofit/>
          </a:bodyPr>
          <a:lstStyle/>
          <a:p>
            <a:pPr algn="ctr"/>
            <a:r>
              <a:rPr lang="fr-FR" sz="3200" b="1" dirty="0" smtClean="0">
                <a:solidFill>
                  <a:srgbClr val="FFFF00"/>
                </a:solidFill>
                <a:latin typeface="Comic Sans MS" pitchFamily="66" charset="0"/>
              </a:rPr>
              <a:t>Epidémiologie  : </a:t>
            </a:r>
            <a:r>
              <a:rPr lang="fr-FR" sz="3200" b="1" dirty="0" smtClean="0">
                <a:solidFill>
                  <a:srgbClr val="FFFF00"/>
                </a:solidFill>
                <a:latin typeface="Times New Roman" pitchFamily="18" charset="0"/>
                <a:cs typeface="Times New Roman" pitchFamily="18" charset="0"/>
              </a:rPr>
              <a:t>agent pathogène</a:t>
            </a:r>
            <a:endParaRPr lang="fr-FR" sz="3200" b="1" dirty="0">
              <a:solidFill>
                <a:srgbClr val="FFFF00"/>
              </a:solidFill>
              <a:latin typeface="Times New Roman" pitchFamily="18" charset="0"/>
              <a:cs typeface="Times New Roman" pitchFamily="18" charset="0"/>
            </a:endParaRPr>
          </a:p>
        </p:txBody>
      </p:sp>
      <p:sp>
        <p:nvSpPr>
          <p:cNvPr id="3" name="Espace réservé du contenu 2"/>
          <p:cNvSpPr>
            <a:spLocks noGrp="1"/>
          </p:cNvSpPr>
          <p:nvPr>
            <p:ph idx="1"/>
          </p:nvPr>
        </p:nvSpPr>
        <p:spPr>
          <a:xfrm>
            <a:off x="285720" y="1431134"/>
            <a:ext cx="8858280" cy="4926824"/>
          </a:xfrm>
        </p:spPr>
        <p:txBody>
          <a:bodyPr>
            <a:noAutofit/>
          </a:bodyPr>
          <a:lstStyle/>
          <a:p>
            <a:r>
              <a:rPr lang="fr-FR" sz="2000" dirty="0" smtClean="0">
                <a:latin typeface="Times New Roman" pitchFamily="18" charset="0"/>
                <a:cs typeface="Times New Roman" pitchFamily="18" charset="0"/>
              </a:rPr>
              <a:t>Dans le genre</a:t>
            </a:r>
            <a:r>
              <a:rPr lang="fr-FR" sz="2000" i="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Salmonella on distingue deux groupes</a:t>
            </a:r>
            <a:r>
              <a:rPr lang="fr-FR" sz="1800" dirty="0" smtClean="0">
                <a:latin typeface="Arial" pitchFamily="34" charset="0"/>
                <a:cs typeface="Arial" pitchFamily="34" charset="0"/>
              </a:rPr>
              <a:t> : </a:t>
            </a:r>
          </a:p>
          <a:p>
            <a:pPr>
              <a:buClr>
                <a:srgbClr val="FFFF00"/>
              </a:buClr>
              <a:buNone/>
            </a:pPr>
            <a:r>
              <a:rPr lang="fr-FR" sz="1800" dirty="0" smtClean="0">
                <a:latin typeface="Arial" pitchFamily="34" charset="0"/>
                <a:cs typeface="Arial" pitchFamily="34" charset="0"/>
              </a:rPr>
              <a:t>       - </a:t>
            </a:r>
            <a:r>
              <a:rPr lang="fr-FR" sz="1800" dirty="0" smtClean="0">
                <a:solidFill>
                  <a:srgbClr val="FFFF00"/>
                </a:solidFill>
                <a:latin typeface="Arial" pitchFamily="34" charset="0"/>
                <a:cs typeface="Arial" pitchFamily="34" charset="0"/>
              </a:rPr>
              <a:t>salmonelles non typhiques: </a:t>
            </a:r>
            <a:r>
              <a:rPr lang="fr-FR" sz="1800" dirty="0" smtClean="0">
                <a:latin typeface="Arial" pitchFamily="34" charset="0"/>
                <a:cs typeface="Arial" pitchFamily="34" charset="0"/>
              </a:rPr>
              <a:t>(plus de 2000 </a:t>
            </a:r>
            <a:r>
              <a:rPr lang="fr-FR" sz="1800" dirty="0" err="1" smtClean="0">
                <a:latin typeface="Arial" pitchFamily="34" charset="0"/>
                <a:cs typeface="Arial" pitchFamily="34" charset="0"/>
              </a:rPr>
              <a:t>sérotypes</a:t>
            </a:r>
            <a:r>
              <a:rPr lang="fr-FR" sz="1800" dirty="0" smtClean="0">
                <a:latin typeface="Arial" pitchFamily="34" charset="0"/>
                <a:cs typeface="Arial" pitchFamily="34" charset="0"/>
              </a:rPr>
              <a:t>) </a:t>
            </a:r>
            <a:r>
              <a:rPr lang="fr-FR" sz="1800" dirty="0" smtClean="0">
                <a:latin typeface="Arial" pitchFamily="34" charset="0"/>
                <a:cs typeface="Arial" pitchFamily="34" charset="0"/>
                <a:sym typeface="Symbol"/>
              </a:rPr>
              <a:t> </a:t>
            </a:r>
            <a:r>
              <a:rPr lang="fr-FR" sz="1800" dirty="0" smtClean="0">
                <a:latin typeface="Arial" pitchFamily="34" charset="0"/>
                <a:cs typeface="Arial" pitchFamily="34" charset="0"/>
              </a:rPr>
              <a:t> TIAC </a:t>
            </a:r>
          </a:p>
          <a:p>
            <a:pPr>
              <a:buNone/>
            </a:pPr>
            <a:r>
              <a:rPr lang="fr-FR" sz="1800" dirty="0" smtClean="0">
                <a:latin typeface="Arial" pitchFamily="34" charset="0"/>
                <a:cs typeface="Arial" pitchFamily="34" charset="0"/>
              </a:rPr>
              <a:t>       </a:t>
            </a:r>
            <a:r>
              <a:rPr lang="fr-FR" sz="1800" smtClean="0">
                <a:latin typeface="Arial" pitchFamily="34" charset="0"/>
                <a:cs typeface="Arial" pitchFamily="34" charset="0"/>
              </a:rPr>
              <a:t>- </a:t>
            </a:r>
            <a:r>
              <a:rPr lang="fr-FR" sz="1800" smtClean="0">
                <a:solidFill>
                  <a:srgbClr val="FFFF00"/>
                </a:solidFill>
                <a:latin typeface="Arial" pitchFamily="34" charset="0"/>
                <a:cs typeface="Arial" pitchFamily="34" charset="0"/>
              </a:rPr>
              <a:t>salmonelles </a:t>
            </a:r>
            <a:r>
              <a:rPr lang="fr-FR" sz="1800" dirty="0" smtClean="0">
                <a:solidFill>
                  <a:srgbClr val="FFFF00"/>
                </a:solidFill>
                <a:latin typeface="Arial" pitchFamily="34" charset="0"/>
                <a:cs typeface="Arial" pitchFamily="34" charset="0"/>
              </a:rPr>
              <a:t>typhiques</a:t>
            </a:r>
            <a:r>
              <a:rPr lang="fr-FR" sz="1800" dirty="0" smtClean="0">
                <a:latin typeface="Arial" pitchFamily="34" charset="0"/>
                <a:cs typeface="Arial" pitchFamily="34" charset="0"/>
              </a:rPr>
              <a:t>:  </a:t>
            </a:r>
            <a:r>
              <a:rPr lang="fr-FR" sz="1800" i="1" dirty="0" smtClean="0">
                <a:latin typeface="Arial" pitchFamily="34" charset="0"/>
                <a:cs typeface="Arial" pitchFamily="34" charset="0"/>
              </a:rPr>
              <a:t>S. </a:t>
            </a:r>
            <a:r>
              <a:rPr lang="fr-FR" sz="1800" i="1" dirty="0" err="1" smtClean="0">
                <a:latin typeface="Arial" pitchFamily="34" charset="0"/>
                <a:cs typeface="Arial" pitchFamily="34" charset="0"/>
              </a:rPr>
              <a:t>typhi</a:t>
            </a:r>
            <a:r>
              <a:rPr lang="fr-FR" sz="1800" i="1" dirty="0" smtClean="0">
                <a:latin typeface="Arial" pitchFamily="34" charset="0"/>
                <a:cs typeface="Arial" pitchFamily="34" charset="0"/>
              </a:rPr>
              <a:t>, S. para A., S. para B, S. para C </a:t>
            </a:r>
            <a:r>
              <a:rPr lang="fr-FR" sz="1800" dirty="0" smtClean="0">
                <a:latin typeface="Arial" pitchFamily="34" charset="0"/>
                <a:cs typeface="Arial" pitchFamily="34" charset="0"/>
                <a:sym typeface="Symbol"/>
              </a:rPr>
              <a:t></a:t>
            </a:r>
            <a:r>
              <a:rPr lang="fr-FR" sz="1800" dirty="0" smtClean="0">
                <a:latin typeface="Arial" pitchFamily="34" charset="0"/>
                <a:cs typeface="Arial" pitchFamily="34" charset="0"/>
              </a:rPr>
              <a:t> F. typhoïde</a:t>
            </a:r>
          </a:p>
          <a:p>
            <a:pPr>
              <a:buNone/>
            </a:pPr>
            <a:endParaRPr lang="fr-FR" sz="1800" dirty="0" smtClean="0">
              <a:latin typeface="Arial" pitchFamily="34" charset="0"/>
              <a:cs typeface="Arial" pitchFamily="34" charset="0"/>
            </a:endParaRPr>
          </a:p>
          <a:p>
            <a:r>
              <a:rPr lang="fr-FR" sz="1800" dirty="0" smtClean="0">
                <a:solidFill>
                  <a:srgbClr val="FFFF00"/>
                </a:solidFill>
                <a:latin typeface="Arial" pitchFamily="34" charset="0"/>
                <a:cs typeface="Arial" pitchFamily="34" charset="0"/>
              </a:rPr>
              <a:t>Bacilles Gram négatif</a:t>
            </a:r>
            <a:r>
              <a:rPr lang="fr-FR" sz="1800" dirty="0" smtClean="0">
                <a:latin typeface="Arial" pitchFamily="34" charset="0"/>
                <a:cs typeface="Arial" pitchFamily="34" charset="0"/>
              </a:rPr>
              <a:t>, faciles à cultiver, mobiles grâce à une ciliature </a:t>
            </a:r>
            <a:r>
              <a:rPr lang="fr-FR" sz="1800" dirty="0" err="1" smtClean="0">
                <a:latin typeface="Arial" pitchFamily="34" charset="0"/>
                <a:cs typeface="Arial" pitchFamily="34" charset="0"/>
              </a:rPr>
              <a:t>péritriche</a:t>
            </a:r>
            <a:r>
              <a:rPr lang="fr-FR" sz="1800" dirty="0" smtClean="0">
                <a:latin typeface="Arial" pitchFamily="34" charset="0"/>
                <a:cs typeface="Arial" pitchFamily="34" charset="0"/>
              </a:rPr>
              <a:t>. </a:t>
            </a:r>
          </a:p>
          <a:p>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Elles portent deux complexes antigéniques : </a:t>
            </a:r>
          </a:p>
          <a:p>
            <a:pPr>
              <a:buNone/>
            </a:pPr>
            <a:r>
              <a:rPr lang="fr-FR" sz="1800" dirty="0" smtClean="0">
                <a:latin typeface="Arial" pitchFamily="34" charset="0"/>
                <a:cs typeface="Arial" pitchFamily="34" charset="0"/>
              </a:rPr>
              <a:t>          - </a:t>
            </a:r>
            <a:r>
              <a:rPr lang="fr-FR" sz="2000" dirty="0" smtClean="0">
                <a:solidFill>
                  <a:srgbClr val="FFFF66"/>
                </a:solidFill>
                <a:latin typeface="Times New Roman" pitchFamily="18" charset="0"/>
                <a:cs typeface="Times New Roman" pitchFamily="18" charset="0"/>
              </a:rPr>
              <a:t>Un antigène O</a:t>
            </a:r>
            <a:r>
              <a:rPr lang="fr-FR" sz="1800" dirty="0" smtClean="0">
                <a:solidFill>
                  <a:srgbClr val="FFFF66"/>
                </a:solidFill>
                <a:latin typeface="Arial" pitchFamily="34" charset="0"/>
                <a:cs typeface="Arial" pitchFamily="34" charset="0"/>
              </a:rPr>
              <a:t> </a:t>
            </a:r>
            <a:r>
              <a:rPr lang="fr-FR" sz="1800" dirty="0" smtClean="0">
                <a:latin typeface="Arial" pitchFamily="34" charset="0"/>
                <a:cs typeface="Arial" pitchFamily="34" charset="0"/>
              </a:rPr>
              <a:t>somatique </a:t>
            </a:r>
            <a:r>
              <a:rPr lang="fr-FR" sz="1800" dirty="0" err="1" smtClean="0">
                <a:latin typeface="Arial" pitchFamily="34" charset="0"/>
                <a:cs typeface="Arial" pitchFamily="34" charset="0"/>
              </a:rPr>
              <a:t>lipopolysaccharidique</a:t>
            </a:r>
            <a:r>
              <a:rPr lang="fr-FR" sz="1800" dirty="0" smtClean="0">
                <a:latin typeface="Arial" pitchFamily="34" charset="0"/>
                <a:cs typeface="Arial" pitchFamily="34" charset="0"/>
              </a:rPr>
              <a:t>  (endotoxine du germe)</a:t>
            </a:r>
          </a:p>
          <a:p>
            <a:pPr>
              <a:buNone/>
            </a:pPr>
            <a:r>
              <a:rPr lang="fr-FR" sz="1800" dirty="0" smtClean="0">
                <a:latin typeface="Arial" pitchFamily="34" charset="0"/>
                <a:cs typeface="Arial" pitchFamily="34" charset="0"/>
              </a:rPr>
              <a:t>          </a:t>
            </a:r>
            <a:r>
              <a:rPr lang="fr-FR" sz="1800" dirty="0" smtClean="0">
                <a:solidFill>
                  <a:srgbClr val="FFFF66"/>
                </a:solidFill>
                <a:latin typeface="Arial" pitchFamily="34" charset="0"/>
                <a:cs typeface="Arial" pitchFamily="34" charset="0"/>
              </a:rPr>
              <a:t>-</a:t>
            </a:r>
            <a:r>
              <a:rPr lang="fr-FR" sz="1800" dirty="0" smtClean="0">
                <a:solidFill>
                  <a:srgbClr val="FFFF66"/>
                </a:solidFill>
                <a:latin typeface="Times New Roman" pitchFamily="18" charset="0"/>
                <a:cs typeface="Times New Roman" pitchFamily="18" charset="0"/>
              </a:rPr>
              <a:t> </a:t>
            </a:r>
            <a:r>
              <a:rPr lang="fr-FR" sz="2000" dirty="0" smtClean="0">
                <a:solidFill>
                  <a:srgbClr val="FFFF66"/>
                </a:solidFill>
                <a:latin typeface="Times New Roman" pitchFamily="18" charset="0"/>
                <a:cs typeface="Times New Roman" pitchFamily="18" charset="0"/>
              </a:rPr>
              <a:t>Un antigène H</a:t>
            </a:r>
            <a:r>
              <a:rPr lang="fr-FR" sz="1800" dirty="0" smtClean="0">
                <a:solidFill>
                  <a:srgbClr val="FFFF66"/>
                </a:solidFill>
                <a:latin typeface="Arial" pitchFamily="34" charset="0"/>
                <a:cs typeface="Arial" pitchFamily="34" charset="0"/>
              </a:rPr>
              <a:t> </a:t>
            </a:r>
            <a:r>
              <a:rPr lang="fr-FR" sz="1800" dirty="0" smtClean="0">
                <a:latin typeface="Arial" pitchFamily="34" charset="0"/>
                <a:cs typeface="Arial" pitchFamily="34" charset="0"/>
              </a:rPr>
              <a:t>flagellaire</a:t>
            </a:r>
          </a:p>
          <a:p>
            <a:pPr>
              <a:buNone/>
            </a:pPr>
            <a:r>
              <a:rPr lang="fr-FR" sz="1800" dirty="0" smtClean="0">
                <a:latin typeface="Arial" pitchFamily="34" charset="0"/>
                <a:cs typeface="Arial" pitchFamily="34" charset="0"/>
              </a:rPr>
              <a:t>          - </a:t>
            </a:r>
            <a:r>
              <a:rPr lang="fr-FR" sz="2000" dirty="0" smtClean="0">
                <a:solidFill>
                  <a:srgbClr val="FFFF66"/>
                </a:solidFill>
                <a:latin typeface="Times New Roman" pitchFamily="18" charset="0"/>
                <a:cs typeface="Times New Roman" pitchFamily="18" charset="0"/>
              </a:rPr>
              <a:t>Un antigène Vi</a:t>
            </a:r>
            <a:r>
              <a:rPr lang="fr-FR" sz="1800" dirty="0" smtClean="0">
                <a:solidFill>
                  <a:srgbClr val="FFFF66"/>
                </a:solidFill>
                <a:latin typeface="Times New Roman" pitchFamily="18" charset="0"/>
                <a:cs typeface="Times New Roman" pitchFamily="18" charset="0"/>
              </a:rPr>
              <a:t> </a:t>
            </a:r>
            <a:r>
              <a:rPr lang="fr-FR" sz="1800" dirty="0" smtClean="0">
                <a:latin typeface="Arial" pitchFamily="34" charset="0"/>
                <a:cs typeface="Arial" pitchFamily="34" charset="0"/>
              </a:rPr>
              <a:t>(dit de virulence) porté seulement par S. </a:t>
            </a:r>
            <a:r>
              <a:rPr lang="fr-FR" sz="1800" dirty="0" err="1" smtClean="0">
                <a:latin typeface="Arial" pitchFamily="34" charset="0"/>
                <a:cs typeface="Arial" pitchFamily="34" charset="0"/>
              </a:rPr>
              <a:t>typhi</a:t>
            </a:r>
            <a:r>
              <a:rPr lang="fr-FR" sz="1800" dirty="0" smtClean="0">
                <a:latin typeface="Arial" pitchFamily="34" charset="0"/>
                <a:cs typeface="Arial" pitchFamily="34" charset="0"/>
              </a:rPr>
              <a:t> et S . para C</a:t>
            </a:r>
          </a:p>
          <a:p>
            <a:pPr>
              <a:buNone/>
            </a:pPr>
            <a:endParaRPr lang="fr-FR" sz="1800" dirty="0" smtClean="0">
              <a:latin typeface="Arial" pitchFamily="34" charset="0"/>
              <a:cs typeface="Arial" pitchFamily="34" charset="0"/>
            </a:endParaRPr>
          </a:p>
          <a:p>
            <a:r>
              <a:rPr lang="fr-FR" sz="1800" dirty="0" smtClean="0">
                <a:latin typeface="Arial" pitchFamily="34" charset="0"/>
                <a:cs typeface="Arial" pitchFamily="34" charset="0"/>
              </a:rPr>
              <a:t>Les antigènes O et H induisent une réponse humorale mise en évidence par le sérodiagnostic de Widal et Félix.</a:t>
            </a: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14290"/>
            <a:ext cx="7772400" cy="571504"/>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Traitement Curatif 2:</a:t>
            </a:r>
            <a:endParaRPr lang="fr-FR" sz="2800" b="1" dirty="0">
              <a:solidFill>
                <a:srgbClr val="FFFF00"/>
              </a:solidFill>
              <a:latin typeface="Comic Sans MS" pitchFamily="66" charset="0"/>
            </a:endParaRPr>
          </a:p>
        </p:txBody>
      </p:sp>
      <p:sp>
        <p:nvSpPr>
          <p:cNvPr id="3" name="Espace réservé du contenu 2"/>
          <p:cNvSpPr>
            <a:spLocks noGrp="1"/>
          </p:cNvSpPr>
          <p:nvPr>
            <p:ph idx="1"/>
          </p:nvPr>
        </p:nvSpPr>
        <p:spPr>
          <a:xfrm>
            <a:off x="357158" y="714356"/>
            <a:ext cx="8643998" cy="5212576"/>
          </a:xfrm>
        </p:spPr>
        <p:txBody>
          <a:bodyPr>
            <a:noAutofit/>
          </a:bodyPr>
          <a:lstStyle/>
          <a:p>
            <a:pPr>
              <a:buNone/>
            </a:pPr>
            <a:r>
              <a:rPr lang="fr-FR" sz="2200" b="1" dirty="0" smtClean="0">
                <a:solidFill>
                  <a:srgbClr val="FFFF00"/>
                </a:solidFill>
                <a:latin typeface="Arial Narrow" pitchFamily="34" charset="0"/>
              </a:rPr>
              <a:t>Conduite du traitement</a:t>
            </a:r>
            <a:r>
              <a:rPr lang="fr-FR" sz="2000" b="1" dirty="0" smtClean="0"/>
              <a:t> : </a:t>
            </a:r>
          </a:p>
          <a:p>
            <a:pPr>
              <a:buNone/>
            </a:pPr>
            <a:endParaRPr lang="fr-FR" sz="2000" b="1" dirty="0" smtClean="0"/>
          </a:p>
          <a:p>
            <a:r>
              <a:rPr lang="fr-FR" sz="2000" b="1" dirty="0" smtClean="0"/>
              <a:t>Repos au lit avec une alimentation liquide</a:t>
            </a:r>
          </a:p>
          <a:p>
            <a:endParaRPr lang="fr-FR" sz="2000" b="1" dirty="0" smtClean="0"/>
          </a:p>
          <a:p>
            <a:r>
              <a:rPr lang="fr-FR" sz="2000" b="1" dirty="0" smtClean="0"/>
              <a:t>Antibiothérapie : </a:t>
            </a:r>
          </a:p>
          <a:p>
            <a:pPr>
              <a:buNone/>
            </a:pPr>
            <a:r>
              <a:rPr lang="fr-FR" sz="2000" dirty="0" smtClean="0"/>
              <a:t>	</a:t>
            </a:r>
            <a:r>
              <a:rPr lang="fr-FR" sz="2000" b="1" dirty="0" smtClean="0">
                <a:solidFill>
                  <a:srgbClr val="FFFF66"/>
                </a:solidFill>
              </a:rPr>
              <a:t>1</a:t>
            </a:r>
            <a:r>
              <a:rPr lang="fr-FR" sz="2000" b="1" baseline="30000" dirty="0" smtClean="0">
                <a:solidFill>
                  <a:srgbClr val="FFFF66"/>
                </a:solidFill>
              </a:rPr>
              <a:t>ère</a:t>
            </a:r>
            <a:r>
              <a:rPr lang="fr-FR" sz="2000" b="1" dirty="0" smtClean="0">
                <a:solidFill>
                  <a:srgbClr val="FFFF66"/>
                </a:solidFill>
              </a:rPr>
              <a:t> intention</a:t>
            </a:r>
            <a:r>
              <a:rPr lang="fr-FR" sz="2000" dirty="0" smtClean="0"/>
              <a:t> : </a:t>
            </a:r>
            <a:r>
              <a:rPr lang="fr-FR" sz="2000" dirty="0" err="1" smtClean="0"/>
              <a:t>sulfamétoxazole</a:t>
            </a:r>
            <a:r>
              <a:rPr lang="fr-FR" sz="2000" dirty="0" smtClean="0"/>
              <a:t>-</a:t>
            </a:r>
            <a:r>
              <a:rPr lang="fr-FR" sz="2000" dirty="0" err="1" smtClean="0"/>
              <a:t>trimethoprime</a:t>
            </a:r>
            <a:r>
              <a:rPr lang="fr-FR" sz="2000" dirty="0" smtClean="0"/>
              <a:t> </a:t>
            </a:r>
            <a:r>
              <a:rPr lang="fr-FR" sz="2000" dirty="0" err="1" smtClean="0"/>
              <a:t>cp</a:t>
            </a:r>
            <a:r>
              <a:rPr lang="fr-FR" sz="2000" dirty="0" smtClean="0"/>
              <a:t> à 400/80 : 4-6 </a:t>
            </a:r>
            <a:r>
              <a:rPr lang="fr-FR" sz="2000" dirty="0" err="1" smtClean="0"/>
              <a:t>cp</a:t>
            </a:r>
            <a:r>
              <a:rPr lang="fr-FR" sz="2000" dirty="0" smtClean="0"/>
              <a:t> /J pendant 15 jours</a:t>
            </a:r>
          </a:p>
          <a:p>
            <a:pPr>
              <a:buNone/>
            </a:pPr>
            <a:r>
              <a:rPr lang="fr-FR" sz="2000" b="1" dirty="0" smtClean="0"/>
              <a:t>	</a:t>
            </a:r>
            <a:r>
              <a:rPr lang="fr-FR" sz="2000" b="1" dirty="0" smtClean="0">
                <a:solidFill>
                  <a:srgbClr val="FFFF66"/>
                </a:solidFill>
              </a:rPr>
              <a:t>Alternative</a:t>
            </a:r>
            <a:r>
              <a:rPr lang="fr-FR" sz="2000" dirty="0" smtClean="0"/>
              <a:t> </a:t>
            </a:r>
            <a:r>
              <a:rPr lang="fr-FR" sz="2000" dirty="0" smtClean="0"/>
              <a:t>:amoxicilline </a:t>
            </a:r>
            <a:r>
              <a:rPr lang="fr-FR" sz="2000" dirty="0" smtClean="0"/>
              <a:t>(4-6 g/j) , </a:t>
            </a:r>
            <a:r>
              <a:rPr lang="fr-FR" sz="2000" dirty="0" err="1" smtClean="0"/>
              <a:t>Thiophénicol</a:t>
            </a:r>
            <a:r>
              <a:rPr lang="fr-FR" sz="2000" dirty="0" smtClean="0"/>
              <a:t> (2-3 g/j) : jusqu’à 15 d’apyrexie, </a:t>
            </a:r>
            <a:r>
              <a:rPr lang="fr-FR" sz="2000" b="1" dirty="0" smtClean="0"/>
              <a:t>ou </a:t>
            </a:r>
            <a:r>
              <a:rPr lang="fr-FR" sz="2000" dirty="0" err="1" smtClean="0"/>
              <a:t>ceftriaxone</a:t>
            </a:r>
            <a:r>
              <a:rPr lang="fr-FR" sz="2000" dirty="0" smtClean="0"/>
              <a:t> </a:t>
            </a:r>
            <a:r>
              <a:rPr lang="fr-FR" sz="2000" dirty="0" smtClean="0"/>
              <a:t>(75 mg/kg/j) pendant 5 jours</a:t>
            </a:r>
          </a:p>
          <a:p>
            <a:pPr>
              <a:buNone/>
            </a:pPr>
            <a:endParaRPr lang="fr-FR" sz="2000" dirty="0" smtClean="0"/>
          </a:p>
          <a:p>
            <a:pPr>
              <a:buNone/>
            </a:pPr>
            <a:r>
              <a:rPr lang="fr-FR" sz="2000" dirty="0" smtClean="0"/>
              <a:t>	</a:t>
            </a:r>
            <a:r>
              <a:rPr lang="fr-FR" sz="2000" u="sng" dirty="0" smtClean="0"/>
              <a:t>Dans les pays développés</a:t>
            </a:r>
            <a:r>
              <a:rPr lang="fr-FR" sz="2000" dirty="0" smtClean="0"/>
              <a:t> : Adulte : </a:t>
            </a:r>
            <a:r>
              <a:rPr lang="fr-FR" sz="2000" u="sng" dirty="0" err="1" smtClean="0"/>
              <a:t>ofloxacine</a:t>
            </a:r>
            <a:r>
              <a:rPr lang="fr-FR" sz="2000" dirty="0" smtClean="0"/>
              <a:t> 200 mgx2/j,  </a:t>
            </a:r>
            <a:r>
              <a:rPr lang="fr-FR" sz="2000" u="sng" dirty="0" err="1" smtClean="0"/>
              <a:t>pefloxacine</a:t>
            </a:r>
            <a:r>
              <a:rPr lang="fr-FR" sz="2000" u="sng" dirty="0" smtClean="0"/>
              <a:t> </a:t>
            </a:r>
            <a:r>
              <a:rPr lang="fr-FR" sz="2000" dirty="0" smtClean="0"/>
              <a:t>400 mgx2/j, </a:t>
            </a:r>
            <a:r>
              <a:rPr lang="fr-FR" sz="2000" u="sng" dirty="0" err="1" smtClean="0"/>
              <a:t>ciprofloxacine</a:t>
            </a:r>
            <a:r>
              <a:rPr lang="fr-FR" sz="2000" dirty="0" smtClean="0"/>
              <a:t> 500 mgx2/j )pendant 5-10 j</a:t>
            </a:r>
          </a:p>
          <a:p>
            <a:pPr>
              <a:buNone/>
            </a:pPr>
            <a:r>
              <a:rPr lang="fr-FR" sz="2000" dirty="0" smtClean="0"/>
              <a:t>	Enfant, grossesse : </a:t>
            </a:r>
            <a:r>
              <a:rPr lang="fr-FR" sz="2000" dirty="0" err="1" smtClean="0"/>
              <a:t>ceftriaxone</a:t>
            </a:r>
            <a:r>
              <a:rPr lang="fr-FR" sz="2000" dirty="0" smtClean="0"/>
              <a:t> </a:t>
            </a:r>
            <a:r>
              <a:rPr lang="fr-FR" sz="2000" dirty="0" smtClean="0"/>
              <a:t>(75 mg/kg/j) pendant 5 jours</a:t>
            </a:r>
          </a:p>
          <a:p>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214422"/>
            <a:ext cx="8472518" cy="4357718"/>
          </a:xfrm>
        </p:spPr>
        <p:txBody>
          <a:bodyPr/>
          <a:lstStyle/>
          <a:p>
            <a:pPr lvl="0">
              <a:buClr>
                <a:srgbClr val="D6ECFF"/>
              </a:buClr>
            </a:pPr>
            <a:r>
              <a:rPr lang="fr-FR" sz="2000" b="1" dirty="0" smtClean="0">
                <a:solidFill>
                  <a:srgbClr val="FFFF66"/>
                </a:solidFill>
              </a:rPr>
              <a:t>Corticothérapie </a:t>
            </a:r>
            <a:r>
              <a:rPr lang="fr-FR" sz="2000" dirty="0" smtClean="0">
                <a:solidFill>
                  <a:prstClr val="white"/>
                </a:solidFill>
              </a:rPr>
              <a:t>: utilisée en complément de l’antibiothérapie dans certaines complications </a:t>
            </a:r>
            <a:r>
              <a:rPr lang="fr-FR" sz="2000" dirty="0" err="1" smtClean="0">
                <a:solidFill>
                  <a:prstClr val="white"/>
                </a:solidFill>
              </a:rPr>
              <a:t>toxiniques</a:t>
            </a:r>
            <a:r>
              <a:rPr lang="fr-FR" sz="2000" dirty="0" smtClean="0">
                <a:solidFill>
                  <a:prstClr val="white"/>
                </a:solidFill>
              </a:rPr>
              <a:t> :encéphalite, </a:t>
            </a:r>
            <a:r>
              <a:rPr lang="fr-FR" sz="2000" dirty="0" err="1" smtClean="0">
                <a:solidFill>
                  <a:prstClr val="white"/>
                </a:solidFill>
              </a:rPr>
              <a:t>cérébellite</a:t>
            </a:r>
            <a:r>
              <a:rPr lang="fr-FR" sz="2000" dirty="0" smtClean="0">
                <a:solidFill>
                  <a:prstClr val="white"/>
                </a:solidFill>
              </a:rPr>
              <a:t>, myocardite, thrombopénie.</a:t>
            </a:r>
          </a:p>
          <a:p>
            <a:pPr lvl="0">
              <a:buClr>
                <a:srgbClr val="D6ECFF"/>
              </a:buClr>
            </a:pPr>
            <a:endParaRPr lang="fr-FR" sz="2000" dirty="0" smtClean="0">
              <a:solidFill>
                <a:prstClr val="white"/>
              </a:solidFill>
            </a:endParaRPr>
          </a:p>
          <a:p>
            <a:pPr lvl="0">
              <a:buClr>
                <a:srgbClr val="D6ECFF"/>
              </a:buClr>
            </a:pPr>
            <a:endParaRPr lang="fr-FR" sz="2000" dirty="0" smtClean="0">
              <a:solidFill>
                <a:prstClr val="white"/>
              </a:solidFill>
            </a:endParaRPr>
          </a:p>
          <a:p>
            <a:pPr lvl="0">
              <a:buClr>
                <a:srgbClr val="D6ECFF"/>
              </a:buClr>
            </a:pPr>
            <a:r>
              <a:rPr lang="fr-FR" sz="2000" b="1" dirty="0" smtClean="0">
                <a:solidFill>
                  <a:srgbClr val="FFFF66"/>
                </a:solidFill>
              </a:rPr>
              <a:t>Adjuvants</a:t>
            </a:r>
            <a:r>
              <a:rPr lang="fr-FR" sz="2000" dirty="0" smtClean="0">
                <a:solidFill>
                  <a:srgbClr val="FFFF66"/>
                </a:solidFill>
              </a:rPr>
              <a:t> </a:t>
            </a:r>
            <a:r>
              <a:rPr lang="fr-FR" sz="2000" dirty="0" smtClean="0">
                <a:solidFill>
                  <a:prstClr val="white"/>
                </a:solidFill>
              </a:rPr>
              <a:t>:  atropine (myocardite avec bradycardie, BAV), Grosses molécules : collapsus cardio-vasculaire, </a:t>
            </a:r>
            <a:r>
              <a:rPr lang="fr-FR" sz="2000" dirty="0" err="1" smtClean="0">
                <a:solidFill>
                  <a:prstClr val="white"/>
                </a:solidFill>
              </a:rPr>
              <a:t>hypovolémie</a:t>
            </a:r>
            <a:r>
              <a:rPr lang="fr-FR" sz="2000" dirty="0" smtClean="0">
                <a:solidFill>
                  <a:prstClr val="white"/>
                </a:solidFill>
              </a:rPr>
              <a:t>, Transfusion (rarement): hémorragies intestinales importantes</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488044"/>
          </a:xfrm>
          <a:solidFill>
            <a:schemeClr val="accent5">
              <a:lumMod val="50000"/>
            </a:schemeClr>
          </a:solidFill>
        </p:spPr>
        <p:txBody>
          <a:bodyPr vert="horz" anchor="t">
            <a:noAutofit/>
          </a:bodyPr>
          <a:lstStyle/>
          <a:p>
            <a:pPr algn="ctr"/>
            <a:r>
              <a:rPr lang="fr-FR" sz="2800" b="1" dirty="0" smtClean="0">
                <a:solidFill>
                  <a:srgbClr val="FFFF00"/>
                </a:solidFill>
                <a:latin typeface="Comic Sans MS" pitchFamily="66" charset="0"/>
              </a:rPr>
              <a:t>Traitement  prophylactique</a:t>
            </a:r>
            <a:endParaRPr lang="fr-FR" sz="2800" b="1" dirty="0">
              <a:solidFill>
                <a:srgbClr val="FFFF00"/>
              </a:solidFill>
              <a:latin typeface="Comic Sans MS" pitchFamily="66" charset="0"/>
            </a:endParaRPr>
          </a:p>
        </p:txBody>
      </p:sp>
      <p:sp>
        <p:nvSpPr>
          <p:cNvPr id="3" name="Espace réservé du contenu 2"/>
          <p:cNvSpPr>
            <a:spLocks noGrp="1"/>
          </p:cNvSpPr>
          <p:nvPr>
            <p:ph idx="1"/>
          </p:nvPr>
        </p:nvSpPr>
        <p:spPr/>
        <p:txBody>
          <a:bodyPr>
            <a:normAutofit/>
          </a:bodyPr>
          <a:lstStyle/>
          <a:p>
            <a:r>
              <a:rPr lang="fr-FR" sz="2000" b="1" dirty="0" smtClean="0">
                <a:solidFill>
                  <a:srgbClr val="FFFF66"/>
                </a:solidFill>
                <a:latin typeface="Comic Sans MS" pitchFamily="66" charset="0"/>
              </a:rPr>
              <a:t>c’est la prophylaxie des maladies à transmission hydrique</a:t>
            </a:r>
          </a:p>
          <a:p>
            <a:endParaRPr lang="fr-FR" sz="2000" b="1" dirty="0" smtClean="0">
              <a:solidFill>
                <a:srgbClr val="FFFF66"/>
              </a:solidFill>
              <a:latin typeface="Comic Sans MS" pitchFamily="66" charset="0"/>
            </a:endParaRPr>
          </a:p>
          <a:p>
            <a:r>
              <a:rPr lang="fr-FR" sz="2000" dirty="0" smtClean="0"/>
              <a:t>Hygiène individuelle et collective, la vaccination</a:t>
            </a:r>
          </a:p>
          <a:p>
            <a:endParaRPr lang="fr-FR" sz="2000" dirty="0" smtClean="0"/>
          </a:p>
          <a:p>
            <a:r>
              <a:rPr lang="fr-FR" sz="2000" dirty="0" smtClean="0"/>
              <a:t>Lavage des mains, lavage des crudités</a:t>
            </a:r>
          </a:p>
          <a:p>
            <a:endParaRPr lang="fr-FR" sz="2000" dirty="0" smtClean="0"/>
          </a:p>
          <a:p>
            <a:r>
              <a:rPr lang="fr-FR" sz="2000" dirty="0" smtClean="0"/>
              <a:t>chloration de l’eau de boisson, chaulage de puits</a:t>
            </a:r>
          </a:p>
          <a:p>
            <a:endParaRPr lang="fr-FR" sz="2000" dirty="0" smtClean="0"/>
          </a:p>
          <a:p>
            <a:r>
              <a:rPr lang="fr-FR" sz="2000" dirty="0" smtClean="0"/>
              <a:t>hygiène des établissements à caractère alimentaire</a:t>
            </a:r>
          </a:p>
          <a:p>
            <a:endParaRPr lang="fr-FR" sz="2000" dirty="0" smtClean="0"/>
          </a:p>
          <a:p>
            <a:r>
              <a:rPr lang="fr-FR" sz="2000" dirty="0" smtClean="0"/>
              <a:t>tout à l‘égout,</a:t>
            </a:r>
          </a:p>
          <a:p>
            <a:pPr>
              <a:buNone/>
            </a:pP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57224" y="428604"/>
            <a:ext cx="7772400" cy="4572000"/>
          </a:xfrm>
        </p:spPr>
        <p:txBody>
          <a:bodyPr>
            <a:normAutofit lnSpcReduction="10000"/>
          </a:bodyPr>
          <a:lstStyle/>
          <a:p>
            <a:pPr>
              <a:buNone/>
            </a:pPr>
            <a:r>
              <a:rPr lang="fr-FR" sz="2400" b="1" dirty="0" smtClean="0">
                <a:solidFill>
                  <a:srgbClr val="FFFF00"/>
                </a:solidFill>
                <a:latin typeface="Arial Narrow" pitchFamily="34" charset="0"/>
              </a:rPr>
              <a:t>Vaccination</a:t>
            </a:r>
          </a:p>
          <a:p>
            <a:pPr>
              <a:buNone/>
            </a:pPr>
            <a:endParaRPr lang="fr-FR" sz="2400" b="1" dirty="0" smtClean="0">
              <a:solidFill>
                <a:srgbClr val="FFFF66"/>
              </a:solidFill>
              <a:latin typeface="Arial Narrow" pitchFamily="34" charset="0"/>
            </a:endParaRPr>
          </a:p>
          <a:p>
            <a:r>
              <a:rPr lang="fr-FR" sz="2400" dirty="0" smtClean="0">
                <a:solidFill>
                  <a:srgbClr val="FFFF66"/>
                </a:solidFill>
              </a:rPr>
              <a:t>le vaccin </a:t>
            </a:r>
            <a:r>
              <a:rPr lang="fr-FR" sz="2400" dirty="0" err="1" smtClean="0">
                <a:solidFill>
                  <a:srgbClr val="FFFF66"/>
                </a:solidFill>
              </a:rPr>
              <a:t>Typhim</a:t>
            </a:r>
            <a:r>
              <a:rPr lang="fr-FR" sz="2400" dirty="0" smtClean="0">
                <a:solidFill>
                  <a:srgbClr val="FFFF66"/>
                </a:solidFill>
              </a:rPr>
              <a:t> Vi</a:t>
            </a:r>
            <a:r>
              <a:rPr lang="fr-FR" sz="2400" dirty="0" smtClean="0"/>
              <a:t> : recommandé dans les pays développés pour les voyageurs se rendant en zone d’endémie. N’est pas disponible en Algérie. Protège contre </a:t>
            </a:r>
            <a:r>
              <a:rPr lang="fr-FR" sz="2400" dirty="0" err="1" smtClean="0"/>
              <a:t>S.Typhy</a:t>
            </a:r>
            <a:r>
              <a:rPr lang="fr-FR" sz="2400" dirty="0" smtClean="0"/>
              <a:t> et non contre </a:t>
            </a:r>
            <a:r>
              <a:rPr lang="fr-FR" sz="2400" dirty="0" err="1" smtClean="0"/>
              <a:t>S.paratyphi</a:t>
            </a:r>
            <a:r>
              <a:rPr lang="fr-FR" sz="2400" dirty="0" smtClean="0"/>
              <a:t> A ou B</a:t>
            </a:r>
          </a:p>
          <a:p>
            <a:pPr>
              <a:buNone/>
            </a:pPr>
            <a:r>
              <a:rPr lang="fr-FR" sz="2400" dirty="0" smtClean="0"/>
              <a:t>    Revaccination tous les 3 ans; utilisé à partir de 2ans</a:t>
            </a:r>
            <a:r>
              <a:rPr lang="fr-FR" sz="2400" dirty="0" smtClean="0"/>
              <a:t>.</a:t>
            </a:r>
            <a:endParaRPr lang="fr-FR" sz="2400" dirty="0" smtClean="0"/>
          </a:p>
          <a:p>
            <a:r>
              <a:rPr lang="fr-FR" sz="2400" dirty="0" smtClean="0"/>
              <a:t>Vaccin oral 5souche Ty21a) disponible en Suisse</a:t>
            </a:r>
            <a:r>
              <a:rPr lang="fr-FR" sz="2400" dirty="0" smtClean="0"/>
              <a:t>.</a:t>
            </a:r>
          </a:p>
          <a:p>
            <a:r>
              <a:rPr lang="fr-FR" sz="2400" dirty="0" smtClean="0"/>
              <a:t>Vaccin Vi conjugués d’efficacité supérieure et immunogènes en cours de développement ( 6 mois)</a:t>
            </a:r>
            <a:endParaRPr lang="fr-FR" sz="2400" dirty="0" smtClean="0"/>
          </a:p>
          <a:p>
            <a:r>
              <a:rPr lang="fr-FR" sz="2400" dirty="0" smtClean="0">
                <a:solidFill>
                  <a:srgbClr val="FFFF66"/>
                </a:solidFill>
              </a:rPr>
              <a:t>Le TAB </a:t>
            </a:r>
            <a:r>
              <a:rPr lang="fr-FR" sz="2400" dirty="0" smtClean="0"/>
              <a:t>(ancien vaccin anti-Typhoïde, paratyphoïde A, paratyphoïde B) : est abandonné</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630920"/>
          </a:xfrm>
          <a:solidFill>
            <a:schemeClr val="accent5">
              <a:lumMod val="50000"/>
            </a:schemeClr>
          </a:solidFill>
        </p:spPr>
        <p:txBody>
          <a:bodyPr vert="horz" anchor="t">
            <a:normAutofit/>
          </a:bodyPr>
          <a:lstStyle/>
          <a:p>
            <a:pPr algn="ctr"/>
            <a:r>
              <a:rPr lang="fr-FR" sz="3200" b="1" dirty="0" smtClean="0">
                <a:solidFill>
                  <a:srgbClr val="FFFF00"/>
                </a:solidFill>
                <a:latin typeface="Comic Sans MS" pitchFamily="66" charset="0"/>
              </a:rPr>
              <a:t>Epidémiologie : </a:t>
            </a:r>
            <a:r>
              <a:rPr lang="fr-FR" sz="3200" b="1" dirty="0" smtClean="0">
                <a:solidFill>
                  <a:srgbClr val="FFFF00"/>
                </a:solidFill>
                <a:latin typeface="Times New Roman" pitchFamily="18" charset="0"/>
                <a:cs typeface="Times New Roman" pitchFamily="18" charset="0"/>
              </a:rPr>
              <a:t>réservoir de germes</a:t>
            </a:r>
            <a:endParaRPr lang="fr-FR" sz="3200" b="1" dirty="0">
              <a:solidFill>
                <a:srgbClr val="FFFF00"/>
              </a:solidFill>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buNone/>
            </a:pPr>
            <a:r>
              <a:rPr lang="fr-FR" sz="2400" dirty="0" smtClean="0"/>
              <a:t>Réservoir  strictement humain </a:t>
            </a:r>
          </a:p>
          <a:p>
            <a:pPr>
              <a:buNone/>
            </a:pPr>
            <a:endParaRPr lang="fr-FR" sz="2400" dirty="0" smtClean="0"/>
          </a:p>
          <a:p>
            <a:pPr lvl="3"/>
            <a:r>
              <a:rPr lang="fr-FR" sz="2400" dirty="0" smtClean="0"/>
              <a:t> M</a:t>
            </a:r>
            <a:r>
              <a:rPr lang="fr-FR" sz="2400" dirty="0" smtClean="0">
                <a:latin typeface="Times New Roman" pitchFamily="18" charset="0"/>
                <a:cs typeface="Times New Roman" pitchFamily="18" charset="0"/>
              </a:rPr>
              <a:t>alade</a:t>
            </a:r>
          </a:p>
          <a:p>
            <a:pPr lvl="3"/>
            <a:endParaRPr lang="fr-FR" sz="2400" dirty="0" smtClean="0">
              <a:latin typeface="Times New Roman" pitchFamily="18" charset="0"/>
              <a:cs typeface="Times New Roman" pitchFamily="18" charset="0"/>
            </a:endParaRPr>
          </a:p>
          <a:p>
            <a:pPr lvl="3"/>
            <a:r>
              <a:rPr lang="fr-FR" sz="2400" dirty="0" smtClean="0">
                <a:latin typeface="Times New Roman" pitchFamily="18" charset="0"/>
                <a:cs typeface="Times New Roman" pitchFamily="18" charset="0"/>
              </a:rPr>
              <a:t>Convalescent</a:t>
            </a:r>
          </a:p>
          <a:p>
            <a:pPr lvl="3"/>
            <a:endParaRPr lang="fr-FR" sz="2400" dirty="0" smtClean="0">
              <a:latin typeface="Times New Roman" pitchFamily="18" charset="0"/>
              <a:cs typeface="Times New Roman" pitchFamily="18" charset="0"/>
            </a:endParaRPr>
          </a:p>
          <a:p>
            <a:pPr lvl="3"/>
            <a:r>
              <a:rPr lang="fr-FR" sz="2400" dirty="0" smtClean="0">
                <a:latin typeface="Times New Roman" pitchFamily="18" charset="0"/>
                <a:cs typeface="Times New Roman" pitchFamily="18" charset="0"/>
              </a:rPr>
              <a:t> Porteur asymptomatique qui élimine les germes de façon intermittente par les selles, accessoirement les urines</a:t>
            </a:r>
            <a:r>
              <a:rPr lang="fr-FR" sz="2400" dirty="0" smtClean="0"/>
              <a:t>.</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142852"/>
            <a:ext cx="7772400" cy="642942"/>
          </a:xfrm>
          <a:solidFill>
            <a:schemeClr val="accent5">
              <a:lumMod val="50000"/>
            </a:schemeClr>
          </a:solidFill>
        </p:spPr>
        <p:txBody>
          <a:bodyPr vert="horz" anchor="t">
            <a:normAutofit/>
          </a:bodyPr>
          <a:lstStyle/>
          <a:p>
            <a:pPr algn="ctr"/>
            <a:r>
              <a:rPr lang="fr-FR" sz="3200" b="1" dirty="0" smtClean="0">
                <a:solidFill>
                  <a:srgbClr val="FFFF00"/>
                </a:solidFill>
                <a:latin typeface="Comic Sans MS" pitchFamily="66" charset="0"/>
              </a:rPr>
              <a:t>Epidémiologie  :  </a:t>
            </a:r>
            <a:r>
              <a:rPr lang="fr-FR" sz="3200" b="1" dirty="0" smtClean="0">
                <a:solidFill>
                  <a:srgbClr val="FFFF00"/>
                </a:solidFill>
                <a:latin typeface="Times New Roman" pitchFamily="18" charset="0"/>
                <a:cs typeface="Times New Roman" pitchFamily="18" charset="0"/>
              </a:rPr>
              <a:t>modes de transmission</a:t>
            </a:r>
            <a:endParaRPr lang="fr-FR" sz="3200" b="1" dirty="0">
              <a:solidFill>
                <a:srgbClr val="FFFF00"/>
              </a:solidFill>
              <a:latin typeface="Times New Roman" pitchFamily="18" charset="0"/>
              <a:cs typeface="Times New Roman" pitchFamily="18" charset="0"/>
            </a:endParaRPr>
          </a:p>
        </p:txBody>
      </p:sp>
      <p:sp>
        <p:nvSpPr>
          <p:cNvPr id="4" name="ZoneTexte 3"/>
          <p:cNvSpPr txBox="1"/>
          <p:nvPr/>
        </p:nvSpPr>
        <p:spPr>
          <a:xfrm>
            <a:off x="428596" y="1342613"/>
            <a:ext cx="8072494" cy="2800767"/>
          </a:xfrm>
          <a:prstGeom prst="rect">
            <a:avLst/>
          </a:prstGeom>
          <a:noFill/>
        </p:spPr>
        <p:txBody>
          <a:bodyPr wrap="square" rtlCol="0">
            <a:spAutoFit/>
          </a:bodyPr>
          <a:lstStyle/>
          <a:p>
            <a:pPr>
              <a:lnSpc>
                <a:spcPct val="150000"/>
              </a:lnSpc>
            </a:pPr>
            <a:r>
              <a:rPr lang="fr-FR" sz="2400" b="1" dirty="0" smtClean="0">
                <a:solidFill>
                  <a:srgbClr val="FFFF00"/>
                </a:solidFill>
                <a:latin typeface="Arial Narrow" pitchFamily="34" charset="0"/>
              </a:rPr>
              <a:t>Directe</a:t>
            </a:r>
          </a:p>
          <a:p>
            <a:pPr>
              <a:lnSpc>
                <a:spcPct val="150000"/>
              </a:lnSpc>
            </a:pPr>
            <a:endParaRPr lang="fr-FR" sz="2400" b="1" dirty="0" smtClean="0"/>
          </a:p>
          <a:p>
            <a:pPr>
              <a:buNone/>
            </a:pPr>
            <a:r>
              <a:rPr lang="fr-FR" sz="2000" dirty="0" smtClean="0">
                <a:latin typeface="Arial" pitchFamily="34" charset="0"/>
                <a:cs typeface="Arial" pitchFamily="34" charset="0"/>
              </a:rPr>
              <a:t>transmission manu-portée à partir d’un porteur </a:t>
            </a:r>
            <a:r>
              <a:rPr lang="fr-FR" sz="2000" smtClean="0">
                <a:latin typeface="Arial" pitchFamily="34" charset="0"/>
                <a:cs typeface="Arial" pitchFamily="34" charset="0"/>
              </a:rPr>
              <a:t>de germes</a:t>
            </a:r>
            <a:endParaRPr lang="fr-FR" sz="2000" dirty="0" smtClean="0">
              <a:latin typeface="Arial" pitchFamily="34" charset="0"/>
              <a:cs typeface="Arial" pitchFamily="34" charset="0"/>
            </a:endParaRPr>
          </a:p>
          <a:p>
            <a:pPr>
              <a:buNone/>
            </a:pPr>
            <a:r>
              <a:rPr lang="fr-FR" sz="2000" dirty="0" smtClean="0">
                <a:latin typeface="Arial" pitchFamily="34" charset="0"/>
                <a:cs typeface="Arial" pitchFamily="34" charset="0"/>
              </a:rPr>
              <a:t>(malade, porteur chronique). </a:t>
            </a:r>
          </a:p>
          <a:p>
            <a:pPr>
              <a:buNone/>
            </a:pPr>
            <a:endParaRPr lang="fr-FR" sz="2000" dirty="0" smtClean="0">
              <a:latin typeface="Arial" pitchFamily="34" charset="0"/>
              <a:cs typeface="Arial" pitchFamily="34" charset="0"/>
            </a:endParaRPr>
          </a:p>
          <a:p>
            <a:pPr>
              <a:buNone/>
            </a:pPr>
            <a:endParaRPr lang="fr-FR" sz="2000" dirty="0" smtClean="0">
              <a:latin typeface="Arial" pitchFamily="34" charset="0"/>
              <a:cs typeface="Arial" pitchFamily="34" charset="0"/>
            </a:endParaRPr>
          </a:p>
          <a:p>
            <a:pPr>
              <a:buNone/>
            </a:pPr>
            <a:r>
              <a:rPr lang="fr-FR" b="1" dirty="0" smtClean="0">
                <a:latin typeface="Arial" pitchFamily="34" charset="0"/>
                <a:cs typeface="Arial" pitchFamily="34" charset="0"/>
              </a:rPr>
              <a:t>                     </a:t>
            </a:r>
            <a:r>
              <a:rPr lang="fr-FR" sz="2400" b="1" dirty="0" smtClean="0">
                <a:solidFill>
                  <a:srgbClr val="FFFF66"/>
                </a:solidFill>
                <a:latin typeface="Arial Narrow" pitchFamily="34" charset="0"/>
                <a:cs typeface="Arial" pitchFamily="34" charset="0"/>
              </a:rPr>
              <a:t>C’est une maladie des mains sales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1472" y="285728"/>
            <a:ext cx="8482387" cy="6304290"/>
          </a:xfrm>
          <a:prstGeom prst="rect">
            <a:avLst/>
          </a:prstGeom>
          <a:noFill/>
        </p:spPr>
        <p:txBody>
          <a:bodyPr wrap="none" rtlCol="0">
            <a:spAutoFit/>
          </a:bodyPr>
          <a:lstStyle/>
          <a:p>
            <a:pPr marL="411480" lvl="0" indent="-342900">
              <a:spcBef>
                <a:spcPts val="700"/>
              </a:spcBef>
              <a:buClr>
                <a:srgbClr val="D6ECFF"/>
              </a:buClr>
              <a:buSzPct val="95000"/>
            </a:pPr>
            <a:r>
              <a:rPr lang="fr-FR" sz="2400" b="1" dirty="0" smtClean="0">
                <a:solidFill>
                  <a:srgbClr val="FFFF00"/>
                </a:solidFill>
                <a:latin typeface="Arial Narrow" pitchFamily="34" charset="0"/>
              </a:rPr>
              <a:t>Indirecte</a:t>
            </a:r>
            <a:r>
              <a:rPr lang="fr-FR" sz="2400" b="1" dirty="0" smtClean="0">
                <a:solidFill>
                  <a:prstClr val="white"/>
                </a:solidFill>
              </a:rPr>
              <a:t> </a:t>
            </a:r>
          </a:p>
          <a:p>
            <a:pPr marL="411480" lvl="0" indent="-342900">
              <a:spcBef>
                <a:spcPts val="700"/>
              </a:spcBef>
              <a:buClr>
                <a:srgbClr val="D6ECFF"/>
              </a:buClr>
              <a:buSzPct val="95000"/>
              <a:buFont typeface="Wingdings"/>
              <a:buChar char=""/>
            </a:pPr>
            <a:r>
              <a:rPr lang="fr-FR" sz="2000" dirty="0" smtClean="0">
                <a:solidFill>
                  <a:prstClr val="white"/>
                </a:solidFill>
                <a:latin typeface="Arial" pitchFamily="34" charset="0"/>
                <a:cs typeface="Arial" pitchFamily="34" charset="0"/>
              </a:rPr>
              <a:t>la plus fréquente par ingestion d’aliments souillés:</a:t>
            </a:r>
          </a:p>
          <a:p>
            <a:pPr marL="411480" lvl="0" indent="-342900">
              <a:spcBef>
                <a:spcPts val="700"/>
              </a:spcBef>
              <a:buClr>
                <a:srgbClr val="D6ECFF"/>
              </a:buClr>
              <a:buSzPct val="95000"/>
              <a:buFont typeface="Wingdings"/>
              <a:buChar char=""/>
            </a:pPr>
            <a:endParaRPr lang="fr-FR" sz="2000" b="1" dirty="0" smtClean="0">
              <a:solidFill>
                <a:prstClr val="white"/>
              </a:solidFill>
              <a:latin typeface="Arial" pitchFamily="34" charset="0"/>
              <a:cs typeface="Arial" pitchFamily="34" charset="0"/>
            </a:endParaRPr>
          </a:p>
          <a:p>
            <a:pPr marL="411480" lvl="0" indent="-342900">
              <a:spcBef>
                <a:spcPts val="700"/>
              </a:spcBef>
              <a:buClr>
                <a:srgbClr val="D6ECFF"/>
              </a:buClr>
              <a:buSzPct val="95000"/>
            </a:pPr>
            <a:r>
              <a:rPr lang="fr-FR" sz="2000" b="1" dirty="0" smtClean="0">
                <a:solidFill>
                  <a:prstClr val="white"/>
                </a:solidFill>
                <a:latin typeface="Arial" pitchFamily="34" charset="0"/>
                <a:cs typeface="Arial" pitchFamily="34" charset="0"/>
              </a:rPr>
              <a:t>     </a:t>
            </a:r>
            <a:r>
              <a:rPr lang="fr-FR" sz="2000" b="1" dirty="0" smtClean="0">
                <a:solidFill>
                  <a:srgbClr val="FFFF66"/>
                </a:solidFill>
                <a:latin typeface="Arial" pitchFamily="34" charset="0"/>
                <a:cs typeface="Arial" pitchFamily="34" charset="0"/>
              </a:rPr>
              <a:t>1. L’eau</a:t>
            </a:r>
            <a:r>
              <a:rPr lang="fr-FR" sz="2000" b="1" dirty="0" smtClean="0">
                <a:solidFill>
                  <a:prstClr val="white"/>
                </a:solidFill>
                <a:latin typeface="Arial" pitchFamily="34" charset="0"/>
                <a:cs typeface="Arial" pitchFamily="34" charset="0"/>
              </a:rPr>
              <a:t> : </a:t>
            </a:r>
            <a:r>
              <a:rPr lang="fr-FR" sz="2000" dirty="0" smtClean="0">
                <a:solidFill>
                  <a:prstClr val="white"/>
                </a:solidFill>
                <a:latin typeface="Arial" pitchFamily="34" charset="0"/>
                <a:cs typeface="Arial" pitchFamily="34" charset="0"/>
              </a:rPr>
              <a:t>la plus fréquente et responsable de flambées épidémiques.</a:t>
            </a:r>
          </a:p>
          <a:p>
            <a:pPr marL="411480" lvl="0" indent="-342900">
              <a:spcBef>
                <a:spcPts val="700"/>
              </a:spcBef>
              <a:buClr>
                <a:srgbClr val="D6ECFF"/>
              </a:buClr>
              <a:buSzPct val="95000"/>
            </a:pPr>
            <a:r>
              <a:rPr lang="fr-FR" sz="2000" dirty="0" smtClean="0">
                <a:solidFill>
                  <a:prstClr val="white"/>
                </a:solidFill>
                <a:latin typeface="Arial" pitchFamily="34" charset="0"/>
                <a:cs typeface="Arial" pitchFamily="34" charset="0"/>
              </a:rPr>
              <a:t>		La contamination de l’eau de boisson se fait :</a:t>
            </a:r>
            <a:r>
              <a:rPr lang="fr-FR" sz="2000" b="1" dirty="0" smtClean="0">
                <a:solidFill>
                  <a:prstClr val="white"/>
                </a:solidFill>
                <a:latin typeface="Arial" pitchFamily="34" charset="0"/>
                <a:cs typeface="Arial" pitchFamily="34" charset="0"/>
              </a:rPr>
              <a:t> </a:t>
            </a:r>
          </a:p>
          <a:p>
            <a:pPr marL="411480" lvl="0" indent="-342900">
              <a:spcBef>
                <a:spcPts val="700"/>
              </a:spcBef>
              <a:buClr>
                <a:srgbClr val="D6ECFF"/>
              </a:buClr>
              <a:buSzPct val="95000"/>
            </a:pPr>
            <a:endParaRPr lang="fr-FR" sz="2000" b="1" dirty="0" smtClean="0">
              <a:solidFill>
                <a:prstClr val="white"/>
              </a:solidFill>
              <a:latin typeface="Arial" pitchFamily="34" charset="0"/>
              <a:cs typeface="Arial" pitchFamily="34" charset="0"/>
            </a:endParaRPr>
          </a:p>
          <a:p>
            <a:pPr marL="411480" lvl="0" indent="-342900">
              <a:spcBef>
                <a:spcPts val="700"/>
              </a:spcBef>
              <a:buClr>
                <a:srgbClr val="D6ECFF"/>
              </a:buClr>
              <a:buSzPct val="95000"/>
              <a:buFont typeface="Wingdings"/>
              <a:buChar char=""/>
            </a:pPr>
            <a:r>
              <a:rPr lang="fr-FR" sz="2200" dirty="0" smtClean="0">
                <a:solidFill>
                  <a:prstClr val="white"/>
                </a:solidFill>
                <a:latin typeface="Times New Roman" pitchFamily="18" charset="0"/>
                <a:cs typeface="Times New Roman" pitchFamily="18" charset="0"/>
              </a:rPr>
              <a:t>souvent à l’occasion d’une cross-connexion (infiltration des eaux</a:t>
            </a:r>
          </a:p>
          <a:p>
            <a:pPr marL="411480" lvl="0" indent="-342900">
              <a:spcBef>
                <a:spcPts val="700"/>
              </a:spcBef>
              <a:buClr>
                <a:srgbClr val="D6ECFF"/>
              </a:buClr>
              <a:buSzPct val="95000"/>
            </a:pPr>
            <a:r>
              <a:rPr lang="fr-FR" sz="2200" dirty="0" smtClean="0">
                <a:solidFill>
                  <a:prstClr val="white"/>
                </a:solidFill>
                <a:latin typeface="Times New Roman" pitchFamily="18" charset="0"/>
                <a:cs typeface="Times New Roman" pitchFamily="18" charset="0"/>
              </a:rPr>
              <a:t>usées dans les circuits de canalisations d’eau de boissons), causée par</a:t>
            </a:r>
          </a:p>
          <a:p>
            <a:pPr marL="411480" lvl="0" indent="-342900">
              <a:spcBef>
                <a:spcPts val="700"/>
              </a:spcBef>
              <a:buClr>
                <a:srgbClr val="D6ECFF"/>
              </a:buClr>
              <a:buSzPct val="95000"/>
            </a:pPr>
            <a:r>
              <a:rPr lang="fr-FR" sz="2200" dirty="0" smtClean="0">
                <a:solidFill>
                  <a:prstClr val="white"/>
                </a:solidFill>
                <a:latin typeface="Times New Roman" pitchFamily="18" charset="0"/>
                <a:cs typeface="Times New Roman" pitchFamily="18" charset="0"/>
              </a:rPr>
              <a:t>la vétusté des réseaux, les coupures d’eau et différents travaux. </a:t>
            </a:r>
          </a:p>
          <a:p>
            <a:pPr marL="411480" lvl="0" indent="-342900">
              <a:spcBef>
                <a:spcPts val="700"/>
              </a:spcBef>
              <a:buClr>
                <a:srgbClr val="D6ECFF"/>
              </a:buClr>
              <a:buSzPct val="95000"/>
            </a:pPr>
            <a:endParaRPr lang="fr-FR" sz="2200" dirty="0" smtClean="0">
              <a:solidFill>
                <a:prstClr val="white"/>
              </a:solidFill>
              <a:latin typeface="Times New Roman" pitchFamily="18" charset="0"/>
              <a:cs typeface="Times New Roman" pitchFamily="18" charset="0"/>
            </a:endParaRPr>
          </a:p>
          <a:p>
            <a:pPr marL="411480" lvl="0" indent="-342900">
              <a:spcBef>
                <a:spcPts val="700"/>
              </a:spcBef>
              <a:buClr>
                <a:srgbClr val="D6ECFF"/>
              </a:buClr>
              <a:buSzPct val="95000"/>
              <a:buFont typeface="Wingdings"/>
              <a:buChar char=""/>
            </a:pPr>
            <a:r>
              <a:rPr lang="fr-FR" sz="2200" dirty="0" smtClean="0">
                <a:solidFill>
                  <a:prstClr val="white"/>
                </a:solidFill>
                <a:latin typeface="Times New Roman" pitchFamily="18" charset="0"/>
                <a:cs typeface="Times New Roman" pitchFamily="18" charset="0"/>
              </a:rPr>
              <a:t>Alimentation en eau par citernes non contrôlées, alimentation à</a:t>
            </a:r>
          </a:p>
          <a:p>
            <a:pPr marL="411480" lvl="0" indent="-342900">
              <a:spcBef>
                <a:spcPts val="700"/>
              </a:spcBef>
              <a:buClr>
                <a:srgbClr val="D6ECFF"/>
              </a:buClr>
              <a:buSzPct val="95000"/>
            </a:pPr>
            <a:r>
              <a:rPr lang="fr-FR" sz="2200" dirty="0" smtClean="0">
                <a:solidFill>
                  <a:prstClr val="white"/>
                </a:solidFill>
                <a:latin typeface="Times New Roman" pitchFamily="18" charset="0"/>
                <a:cs typeface="Times New Roman" pitchFamily="18" charset="0"/>
              </a:rPr>
              <a:t>partir de puits urbains non traités. </a:t>
            </a:r>
          </a:p>
          <a:p>
            <a:pPr marL="411480" lvl="0" indent="-342900">
              <a:spcBef>
                <a:spcPts val="700"/>
              </a:spcBef>
              <a:buClr>
                <a:srgbClr val="D6ECFF"/>
              </a:buClr>
              <a:buSzPct val="95000"/>
            </a:pPr>
            <a:endParaRPr lang="fr-FR" sz="2200" dirty="0" smtClean="0">
              <a:solidFill>
                <a:prstClr val="white"/>
              </a:solidFill>
              <a:latin typeface="Times New Roman" pitchFamily="18" charset="0"/>
              <a:cs typeface="Times New Roman" pitchFamily="18" charset="0"/>
            </a:endParaRPr>
          </a:p>
          <a:p>
            <a:pPr marL="411480" lvl="0" indent="-342900">
              <a:spcBef>
                <a:spcPts val="700"/>
              </a:spcBef>
              <a:buClr>
                <a:srgbClr val="D6ECFF"/>
              </a:buClr>
              <a:buSzPct val="95000"/>
              <a:buFont typeface="Wingdings"/>
              <a:buChar char=""/>
            </a:pPr>
            <a:r>
              <a:rPr lang="fr-FR" sz="2200" dirty="0" smtClean="0">
                <a:solidFill>
                  <a:prstClr val="white"/>
                </a:solidFill>
                <a:latin typeface="Times New Roman" pitchFamily="18" charset="0"/>
                <a:cs typeface="Times New Roman" pitchFamily="18" charset="0"/>
              </a:rPr>
              <a:t>En milieu rural, la contamination des puits, des sources, est causée</a:t>
            </a:r>
          </a:p>
          <a:p>
            <a:pPr marL="411480" lvl="0" indent="-342900">
              <a:spcBef>
                <a:spcPts val="700"/>
              </a:spcBef>
              <a:buClr>
                <a:srgbClr val="D6ECFF"/>
              </a:buClr>
              <a:buSzPct val="95000"/>
              <a:buFont typeface="Wingdings"/>
              <a:buChar char=""/>
            </a:pPr>
            <a:r>
              <a:rPr lang="fr-FR" sz="2200" dirty="0" smtClean="0">
                <a:solidFill>
                  <a:prstClr val="white"/>
                </a:solidFill>
                <a:latin typeface="Times New Roman" pitchFamily="18" charset="0"/>
                <a:cs typeface="Times New Roman" pitchFamily="18" charset="0"/>
              </a:rPr>
              <a:t>par des infiltrations d’eaux usées des latrines et des fosses perdues.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428604"/>
            <a:ext cx="8358246" cy="5926956"/>
          </a:xfrm>
        </p:spPr>
        <p:txBody>
          <a:bodyPr>
            <a:noAutofit/>
          </a:bodyPr>
          <a:lstStyle/>
          <a:p>
            <a:pPr>
              <a:buNone/>
            </a:pPr>
            <a:r>
              <a:rPr lang="fr-FR" sz="2400" dirty="0" smtClean="0"/>
              <a:t>   </a:t>
            </a:r>
            <a:r>
              <a:rPr lang="fr-FR" sz="2400" b="1" dirty="0" smtClean="0">
                <a:solidFill>
                  <a:srgbClr val="FFFF66"/>
                </a:solidFill>
                <a:latin typeface="Arial" pitchFamily="34" charset="0"/>
                <a:cs typeface="Arial" pitchFamily="34" charset="0"/>
              </a:rPr>
              <a:t>2. Crudités, légumes non lavés</a:t>
            </a:r>
          </a:p>
          <a:p>
            <a:pPr>
              <a:buNone/>
            </a:pPr>
            <a:endParaRPr lang="fr-FR" sz="2400" dirty="0" smtClean="0"/>
          </a:p>
          <a:p>
            <a:r>
              <a:rPr lang="fr-FR" sz="2400" dirty="0" smtClean="0">
                <a:latin typeface="Times New Roman" pitchFamily="18" charset="0"/>
                <a:cs typeface="Times New Roman" pitchFamily="18" charset="0"/>
              </a:rPr>
              <a:t>L’irrigation des cultures maraîchères  se fait quelque fois encore à partir d’oued souvent pollués par les eaux usées.</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Lait et dérivés</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Aliments non cuits manipulés par un porteur (pâtisserie….)</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Coquillages consommés crus : les huîtres , les moules en filtrant l’eau de mer concentrent dans leur chair les germes pathogènes.</a:t>
            </a:r>
            <a:endParaRPr lang="fr-FR"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642918"/>
            <a:ext cx="7929618" cy="4247317"/>
          </a:xfrm>
          <a:prstGeom prst="rect">
            <a:avLst/>
          </a:prstGeom>
        </p:spPr>
        <p:txBody>
          <a:bodyPr wrap="square">
            <a:spAutoFit/>
          </a:bodyPr>
          <a:lstStyle/>
          <a:p>
            <a:endParaRPr lang="fr-FR" dirty="0" smtClean="0">
              <a:latin typeface="Times New Roman" pitchFamily="18" charset="0"/>
              <a:cs typeface="Times New Roman" pitchFamily="18" charset="0"/>
            </a:endParaRPr>
          </a:p>
          <a:p>
            <a:r>
              <a:rPr lang="fr-FR" sz="2400" b="1" dirty="0" smtClean="0">
                <a:solidFill>
                  <a:srgbClr val="FFFF66"/>
                </a:solidFill>
                <a:latin typeface="Arial" pitchFamily="34" charset="0"/>
                <a:cs typeface="Arial" pitchFamily="34" charset="0"/>
              </a:rPr>
              <a:t>3. Objets souillés par le malade</a:t>
            </a:r>
            <a:r>
              <a:rPr lang="fr-FR" b="1" dirty="0" smtClean="0"/>
              <a:t> </a:t>
            </a:r>
          </a:p>
          <a:p>
            <a:endParaRPr lang="fr-FR" b="1" dirty="0" smtClean="0"/>
          </a:p>
          <a:p>
            <a:pPr lvl="2"/>
            <a:r>
              <a:rPr lang="fr-FR" sz="2400" dirty="0" smtClean="0">
                <a:latin typeface="Times New Roman" pitchFamily="18" charset="0"/>
                <a:cs typeface="Times New Roman" pitchFamily="18" charset="0"/>
              </a:rPr>
              <a:t>bassin à selles,</a:t>
            </a:r>
          </a:p>
          <a:p>
            <a:pPr lvl="2"/>
            <a:r>
              <a:rPr lang="fr-FR" sz="2400" dirty="0" smtClean="0">
                <a:latin typeface="Times New Roman" pitchFamily="18" charset="0"/>
                <a:cs typeface="Times New Roman" pitchFamily="18" charset="0"/>
              </a:rPr>
              <a:t>linge, literie,</a:t>
            </a:r>
          </a:p>
          <a:p>
            <a:pPr lvl="2"/>
            <a:r>
              <a:rPr lang="fr-FR" sz="2400" dirty="0" smtClean="0">
                <a:latin typeface="Times New Roman" pitchFamily="18" charset="0"/>
                <a:cs typeface="Times New Roman" pitchFamily="18" charset="0"/>
              </a:rPr>
              <a:t>poignées de portes, robinets…</a:t>
            </a: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r>
              <a:rPr lang="fr-FR" sz="2400" b="1" dirty="0" smtClean="0">
                <a:solidFill>
                  <a:srgbClr val="FFFF66"/>
                </a:solidFill>
                <a:latin typeface="Arial" pitchFamily="34" charset="0"/>
                <a:cs typeface="Arial" pitchFamily="34" charset="0"/>
              </a:rPr>
              <a:t>4. les insectes (mouches)</a:t>
            </a:r>
            <a:r>
              <a:rPr lang="fr-FR" b="1" dirty="0" smtClean="0"/>
              <a:t> </a:t>
            </a:r>
          </a:p>
          <a:p>
            <a:endParaRPr lang="fr-FR" b="1" dirty="0" smtClean="0"/>
          </a:p>
          <a:p>
            <a:r>
              <a:rPr lang="fr-FR" sz="2400" dirty="0" smtClean="0">
                <a:latin typeface="Times New Roman" pitchFamily="18" charset="0"/>
                <a:cs typeface="Times New Roman" pitchFamily="18" charset="0"/>
              </a:rPr>
              <a:t>peuvent contaminer les aliments de leurs pattes souillées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85728"/>
            <a:ext cx="7772400" cy="559482"/>
          </a:xfrm>
          <a:solidFill>
            <a:schemeClr val="accent5">
              <a:lumMod val="50000"/>
            </a:schemeClr>
          </a:solidFill>
        </p:spPr>
        <p:txBody>
          <a:bodyPr vert="horz" anchor="t">
            <a:noAutofit/>
          </a:bodyPr>
          <a:lstStyle/>
          <a:p>
            <a:pPr algn="ctr"/>
            <a:r>
              <a:rPr lang="fr-FR" sz="3200" b="1" dirty="0" smtClean="0">
                <a:solidFill>
                  <a:srgbClr val="FFFF00"/>
                </a:solidFill>
                <a:latin typeface="Comic Sans MS" pitchFamily="66" charset="0"/>
              </a:rPr>
              <a:t>Répartition géographique</a:t>
            </a:r>
            <a:endParaRPr lang="fr-FR" sz="3200" b="1" dirty="0">
              <a:solidFill>
                <a:srgbClr val="FFFF00"/>
              </a:solidFill>
              <a:latin typeface="Comic Sans MS" pitchFamily="66" charset="0"/>
            </a:endParaRPr>
          </a:p>
        </p:txBody>
      </p:sp>
      <p:sp>
        <p:nvSpPr>
          <p:cNvPr id="3" name="Espace réservé du contenu 2"/>
          <p:cNvSpPr>
            <a:spLocks noGrp="1"/>
          </p:cNvSpPr>
          <p:nvPr>
            <p:ph idx="1"/>
          </p:nvPr>
        </p:nvSpPr>
        <p:spPr>
          <a:xfrm>
            <a:off x="571472" y="1214422"/>
            <a:ext cx="8229600" cy="5429288"/>
          </a:xfrm>
        </p:spPr>
        <p:txBody>
          <a:bodyPr>
            <a:noAutofit/>
          </a:bodyPr>
          <a:lstStyle/>
          <a:p>
            <a:r>
              <a:rPr lang="fr-FR" sz="2400" dirty="0" smtClean="0">
                <a:solidFill>
                  <a:srgbClr val="FFFF66"/>
                </a:solidFill>
                <a:latin typeface="Arial Narrow" pitchFamily="34" charset="0"/>
              </a:rPr>
              <a:t>Dans les pays développés</a:t>
            </a:r>
            <a:r>
              <a:rPr lang="fr-FR" sz="2400" dirty="0" smtClean="0"/>
              <a:t>: </a:t>
            </a:r>
            <a:r>
              <a:rPr lang="fr-FR" sz="2200" dirty="0" smtClean="0">
                <a:latin typeface="Times New Roman" pitchFamily="18" charset="0"/>
                <a:cs typeface="Times New Roman" pitchFamily="18" charset="0"/>
              </a:rPr>
              <a:t>la fièvre typhoïde est rare et considérée comme pathologie d’importation et des voyages</a:t>
            </a:r>
            <a:r>
              <a:rPr lang="fr-FR" sz="2400" dirty="0" smtClean="0"/>
              <a:t>.</a:t>
            </a:r>
          </a:p>
          <a:p>
            <a:endParaRPr lang="fr-FR" sz="2400" dirty="0" smtClean="0"/>
          </a:p>
          <a:p>
            <a:r>
              <a:rPr lang="fr-FR" sz="2400" dirty="0" smtClean="0">
                <a:solidFill>
                  <a:srgbClr val="FFFF66"/>
                </a:solidFill>
                <a:latin typeface="Arial Narrow" pitchFamily="34" charset="0"/>
              </a:rPr>
              <a:t>Dans les pays sous développés</a:t>
            </a:r>
            <a:r>
              <a:rPr lang="fr-FR" sz="2400" dirty="0" smtClean="0"/>
              <a:t>: </a:t>
            </a:r>
            <a:r>
              <a:rPr lang="fr-FR" sz="2200" dirty="0" smtClean="0"/>
              <a:t> sévit à l’état endémique avec des flambées épidémiques. </a:t>
            </a:r>
          </a:p>
          <a:p>
            <a:r>
              <a:rPr lang="fr-FR" sz="2200" dirty="0" smtClean="0"/>
              <a:t>C’est un indicateur d’hygiène individuelle et du milieu.</a:t>
            </a:r>
          </a:p>
          <a:p>
            <a:r>
              <a:rPr lang="fr-FR" sz="2200" dirty="0" smtClean="0"/>
              <a:t>En Algérie, maladie épidémique avec  recrudescences estivo-automnales. </a:t>
            </a:r>
          </a:p>
          <a:p>
            <a:r>
              <a:rPr lang="fr-FR" sz="2200" dirty="0" smtClean="0"/>
              <a:t>Depuis quelques années, elle provoque des flambées épidémiques en milieu urbain ou suburbain provoquant des centaines de cas (Ain </a:t>
            </a:r>
            <a:r>
              <a:rPr lang="fr-FR" sz="2200" dirty="0" err="1" smtClean="0"/>
              <a:t>Taya</a:t>
            </a:r>
            <a:r>
              <a:rPr lang="fr-FR" sz="2200" dirty="0" smtClean="0"/>
              <a:t>, Sétif, Arris, Batna, Constantine…)</a:t>
            </a:r>
            <a:r>
              <a:rPr lang="fr-FR" sz="2400" dirty="0" smtClean="0"/>
              <a:t>.</a:t>
            </a:r>
          </a:p>
          <a:p>
            <a:endParaRPr lang="fr-FR" sz="2400" dirty="0" smtClean="0"/>
          </a:p>
          <a:p>
            <a:pPr algn="ctr">
              <a:buNone/>
            </a:pPr>
            <a:r>
              <a:rPr lang="fr-FR" sz="2400" b="1" dirty="0" smtClean="0"/>
              <a:t>     </a:t>
            </a:r>
            <a:r>
              <a:rPr lang="fr-FR" sz="2200" b="1" dirty="0" smtClean="0">
                <a:solidFill>
                  <a:srgbClr val="FFFF00"/>
                </a:solidFill>
                <a:latin typeface="Comic Sans MS" pitchFamily="66" charset="0"/>
              </a:rPr>
              <a:t>En Algérie, la fièvre typhoïde est une maladie urbaine</a:t>
            </a:r>
            <a:r>
              <a:rPr lang="fr-FR" sz="2200" dirty="0" smtClean="0">
                <a:solidFill>
                  <a:srgbClr val="FFFF00"/>
                </a:solidFill>
                <a:latin typeface="Comic Sans MS" pitchFamily="66" charset="0"/>
              </a:rPr>
              <a:t>.</a:t>
            </a:r>
            <a:endParaRPr lang="fr-FR" sz="2200" dirty="0">
              <a:solidFill>
                <a:srgbClr val="FFFF00"/>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522</TotalTime>
  <Words>902</Words>
  <Application>Microsoft Office PowerPoint</Application>
  <PresentationFormat>Affichage à l'écran (4:3)</PresentationFormat>
  <Paragraphs>298</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Technique</vt:lpstr>
      <vt:lpstr>La fièvRE typhoïde</vt:lpstr>
      <vt:lpstr>Introduction </vt:lpstr>
      <vt:lpstr>Epidémiologie  : agent pathogène</vt:lpstr>
      <vt:lpstr>Epidémiologie : réservoir de germes</vt:lpstr>
      <vt:lpstr>Epidémiologie  :  modes de transmission</vt:lpstr>
      <vt:lpstr>Présentation PowerPoint</vt:lpstr>
      <vt:lpstr>Présentation PowerPoint</vt:lpstr>
      <vt:lpstr>Présentation PowerPoint</vt:lpstr>
      <vt:lpstr>Répartition géographique</vt:lpstr>
      <vt:lpstr>Physiopathologie</vt:lpstr>
      <vt:lpstr>Manifestations cliniques 1</vt:lpstr>
      <vt:lpstr>Présentation PowerPoint</vt:lpstr>
      <vt:lpstr>Présentation PowerPoint</vt:lpstr>
      <vt:lpstr>Présentation PowerPoint</vt:lpstr>
      <vt:lpstr>formes cliniques</vt:lpstr>
      <vt:lpstr>Présentation PowerPoint</vt:lpstr>
      <vt:lpstr>Manifestations cliniques: formes compliquées</vt:lpstr>
      <vt:lpstr>Complications cardio-vasculaires</vt:lpstr>
      <vt:lpstr>Présentation PowerPoint</vt:lpstr>
      <vt:lpstr>Complications nerveuses</vt:lpstr>
      <vt:lpstr>Présentation PowerPoint</vt:lpstr>
      <vt:lpstr>Complications digestives 1</vt:lpstr>
      <vt:lpstr>Complications digestives 2</vt:lpstr>
      <vt:lpstr>Présentation PowerPoint</vt:lpstr>
      <vt:lpstr>Diagnostic positif</vt:lpstr>
      <vt:lpstr>Présentation PowerPoint</vt:lpstr>
      <vt:lpstr>Présentation PowerPoint</vt:lpstr>
      <vt:lpstr>Diagnostic différentiel</vt:lpstr>
      <vt:lpstr>Traitement Curatif 1:</vt:lpstr>
      <vt:lpstr>Traitement Curatif 2:</vt:lpstr>
      <vt:lpstr>Présentation PowerPoint</vt:lpstr>
      <vt:lpstr>Traitement  prophylactique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fièvre typhoide</dc:title>
  <dc:creator>User</dc:creator>
  <cp:lastModifiedBy>User</cp:lastModifiedBy>
  <cp:revision>127</cp:revision>
  <dcterms:modified xsi:type="dcterms:W3CDTF">2008-11-28T00:52:59Z</dcterms:modified>
</cp:coreProperties>
</file>