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BCB5-1346-478A-A3CD-82A3436927F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A38E-39EE-4A83-B187-484187EEF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95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lésions traumatiques</a:t>
            </a:r>
            <a:r>
              <a:rPr lang="fr-FR" baseline="0" dirty="0" smtClean="0"/>
              <a:t> fermées   sont classées selon leurs gravitées  par ordre de croissance ( la gravité est liée à leurs conséquences hémorragiques et / ou péritonéales) pour chaque organe.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Chaque lésion d’un organe constatée par la TDM ou par l’exploration chirurgicale doit être classée.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Par exemple:</a:t>
            </a:r>
            <a:r>
              <a:rPr lang="fr-FR" baseline="0" dirty="0" smtClean="0"/>
              <a:t> </a:t>
            </a:r>
            <a:r>
              <a:rPr lang="fr-FR" dirty="0" smtClean="0"/>
              <a:t>La rate est l'organe abdominal le plus fréquemment lésé</a:t>
            </a:r>
            <a:r>
              <a:rPr lang="fr-FR" baseline="0" dirty="0" smtClean="0"/>
              <a:t> et  ses lésions sont classées en cinq grades de gravité croissante ( la gravité est liée à l’hémorragie):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 les lésions de grade I et II sont dites mineures car elles ne sont pas hémorragiques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 les lésions de grade III et IV sont graves car elles sont hémorragiques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 et  les lésions de grade V   sont majeures car elle entrainent une  </a:t>
            </a:r>
            <a:r>
              <a:rPr lang="fr-FR" sz="1200" dirty="0" smtClean="0"/>
              <a:t>Hémorragie </a:t>
            </a:r>
            <a:r>
              <a:rPr lang="fr-FR" sz="1200" baseline="0" dirty="0" smtClean="0"/>
              <a:t> cataclysmique </a:t>
            </a:r>
            <a:endParaRPr lang="fr-FR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 </a:t>
            </a:r>
            <a:r>
              <a:rPr lang="fr-FR" dirty="0" smtClean="0"/>
              <a:t> 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88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Sur la Coupe tomodensitométrique A</a:t>
            </a:r>
            <a:r>
              <a:rPr lang="fr-FR" baseline="0" dirty="0" smtClean="0"/>
              <a:t> : une lésion splénique grade  V: lacération complexe, avec un </a:t>
            </a:r>
            <a:r>
              <a:rPr lang="fr-FR" baseline="0" dirty="0" err="1" smtClean="0"/>
              <a:t>hémopéritoine</a:t>
            </a:r>
            <a:r>
              <a:rPr lang="fr-FR" baseline="0" dirty="0" smtClean="0"/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intra-péritonéale autour de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rate.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 la coupe TDM B: un hématome sous capsulaire </a:t>
            </a:r>
            <a:r>
              <a:rPr lang="fr-FR" sz="1200" dirty="0" smtClean="0"/>
              <a:t>&gt; 5cm </a:t>
            </a:r>
            <a:r>
              <a:rPr lang="fr-FR" sz="1200" baseline="0" dirty="0" smtClean="0"/>
              <a:t> </a:t>
            </a:r>
            <a:r>
              <a:rPr lang="fr-FR" sz="1200" b="0" dirty="0" smtClean="0"/>
              <a:t>Grade III et une lacération polaire supérieure de la rate &lt; 3cm donc grade II, on note l’absence d’</a:t>
            </a:r>
            <a:r>
              <a:rPr lang="fr-FR" sz="1200" b="0" dirty="0" err="1" smtClean="0"/>
              <a:t>hémopéritoine</a:t>
            </a:r>
            <a:r>
              <a:rPr lang="fr-FR" sz="1200" b="0" baseline="0" dirty="0" smtClean="0"/>
              <a:t> car les lésions ne saignent pas.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32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20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9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4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35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32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72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0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28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0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2FAD5-5E79-4B3F-B9B2-EB89674D6E7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EAB7-B1D0-46CF-88D5-88DBD1943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08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-302894" y="11251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chemeClr val="accent3">
                    <a:lumMod val="75000"/>
                  </a:schemeClr>
                </a:solidFill>
              </a:rPr>
              <a:t>V. Évaluation de la gravité des lésions</a:t>
            </a:r>
          </a:p>
          <a:p>
            <a:r>
              <a:rPr lang="fr-FR" sz="1800" b="1" dirty="0" smtClean="0">
                <a:solidFill>
                  <a:schemeClr val="accent3">
                    <a:lumMod val="75000"/>
                  </a:schemeClr>
                </a:solidFill>
              </a:rPr>
              <a:t>Exemple: Traumatismes de la rate </a:t>
            </a:r>
            <a:endParaRPr lang="fr-FR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75"/>
            <a:ext cx="883920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53"/>
    </mc:Choice>
    <mc:Fallback xmlns="">
      <p:transition spd="slow" advTm="319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371" y="3720961"/>
            <a:ext cx="329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A.  3. Lacérations  Grade  V de 1. la rate (2) avec </a:t>
            </a:r>
            <a:r>
              <a:rPr lang="fr-FR" sz="1600" dirty="0" err="1" smtClean="0">
                <a:solidFill>
                  <a:schemeClr val="accent4">
                    <a:lumMod val="50000"/>
                  </a:schemeClr>
                </a:solidFill>
              </a:rPr>
              <a:t>hémopérioine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endParaRPr lang="fr-FR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057" name="Groupe 2056"/>
          <p:cNvGrpSpPr>
            <a:grpSpLocks noChangeAspect="1"/>
          </p:cNvGrpSpPr>
          <p:nvPr/>
        </p:nvGrpSpPr>
        <p:grpSpPr>
          <a:xfrm>
            <a:off x="683562" y="692696"/>
            <a:ext cx="3624173" cy="2916000"/>
            <a:chOff x="683568" y="692696"/>
            <a:chExt cx="3089275" cy="24955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92696"/>
              <a:ext cx="3076575" cy="24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58457" y="87557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58457" y="1571139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71157" y="206084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</a:t>
              </a:r>
              <a:endParaRPr lang="fr-FR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 flipH="1" flipV="1">
              <a:off x="2987824" y="2245514"/>
              <a:ext cx="470634" cy="1033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2753545" y="2348880"/>
              <a:ext cx="717612" cy="9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4557616" y="3709764"/>
            <a:ext cx="4586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</a:rPr>
              <a:t>B.  1.Un 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hématome sous capsulaire </a:t>
            </a:r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Grade </a:t>
            </a:r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</a:rPr>
              <a:t>III</a:t>
            </a:r>
          </a:p>
          <a:p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</a:rPr>
              <a:t>     2. Une 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lacération polaire </a:t>
            </a:r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</a:rPr>
              <a:t>supérieure Grade II de la rate (3)</a:t>
            </a:r>
            <a:endParaRPr lang="fr-F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056" name="Groupe 2055"/>
          <p:cNvGrpSpPr>
            <a:grpSpLocks noChangeAspect="1"/>
          </p:cNvGrpSpPr>
          <p:nvPr/>
        </p:nvGrpSpPr>
        <p:grpSpPr>
          <a:xfrm>
            <a:off x="4860028" y="875569"/>
            <a:ext cx="3609765" cy="2448000"/>
            <a:chOff x="4860032" y="875570"/>
            <a:chExt cx="3124200" cy="21050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875570"/>
              <a:ext cx="312420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682546" y="91294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</a:t>
              </a:r>
              <a:endParaRPr lang="fr-FR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41978" y="1282272"/>
              <a:ext cx="1898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  <a:endParaRPr lang="fr-FR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 flipH="1">
              <a:off x="7471082" y="1097606"/>
              <a:ext cx="250508" cy="369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7471082" y="1466938"/>
              <a:ext cx="362307" cy="161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5" name="Rectangle 2054"/>
            <p:cNvSpPr/>
            <p:nvPr/>
          </p:nvSpPr>
          <p:spPr>
            <a:xfrm>
              <a:off x="7169396" y="187618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/>
                <a:t>3</a:t>
              </a:r>
              <a:endParaRPr lang="fr-FR" dirty="0"/>
            </a:p>
          </p:txBody>
        </p:sp>
      </p:grp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"/>
    </mc:Choice>
    <mc:Fallback xmlns="">
      <p:transition spd="slow" advTm="1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Affichage à l'écran (4:3)</PresentationFormat>
  <Paragraphs>27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dr_mdaregnarou</dc:creator>
  <cp:lastModifiedBy>dr_mdaregnarou</cp:lastModifiedBy>
  <cp:revision>1</cp:revision>
  <dcterms:created xsi:type="dcterms:W3CDTF">2020-09-22T15:29:53Z</dcterms:created>
  <dcterms:modified xsi:type="dcterms:W3CDTF">2020-09-22T15:30:07Z</dcterms:modified>
</cp:coreProperties>
</file>