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875F1-5210-4064-B942-A59C17E418A2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9F44D-102C-4646-A97C-4D39899CA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80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mécanismes physiques qui entrent en jeu dans la survenue d’un traumatisme.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Autrement dit, le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type d’énergie impliquée .</a:t>
            </a:r>
            <a:endParaRPr lang="fr-FR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smtClean="0"/>
              <a:t>Les</a:t>
            </a:r>
            <a:r>
              <a:rPr lang="fr-FR" baseline="0" dirty="0" smtClean="0"/>
              <a:t> </a:t>
            </a:r>
            <a:r>
              <a:rPr lang="fr-FR" dirty="0" smtClean="0"/>
              <a:t> traumatismes résultent d’ un transfert aigue</a:t>
            </a:r>
            <a:r>
              <a:rPr lang="fr-FR" baseline="0" dirty="0" smtClean="0"/>
              <a:t> </a:t>
            </a:r>
            <a:r>
              <a:rPr lang="fr-FR" dirty="0" smtClean="0"/>
              <a:t> d’une énergie qui dépasse les capacités de résistance</a:t>
            </a:r>
            <a:r>
              <a:rPr lang="fr-FR" baseline="0" dirty="0" smtClean="0"/>
              <a:t> physiologiques du corps humain.</a:t>
            </a:r>
            <a:r>
              <a:rPr lang="fr-FR" dirty="0" smtClean="0"/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smtClean="0"/>
              <a:t> Pour les traumatismes de l’abdomen,</a:t>
            </a:r>
            <a:r>
              <a:rPr lang="fr-FR" baseline="0" dirty="0" smtClean="0"/>
              <a:t> </a:t>
            </a:r>
            <a:r>
              <a:rPr lang="fr-FR" dirty="0" smtClean="0"/>
              <a:t> la nature du transfert d'énergie est  </a:t>
            </a:r>
            <a:r>
              <a:rPr lang="fr-FR" i="1" dirty="0" smtClean="0"/>
              <a:t>mécanique</a:t>
            </a:r>
            <a:r>
              <a:rPr lang="fr-FR" i="0" dirty="0" smtClean="0"/>
              <a:t>. ( à savoir qu’il existe les traumatismes thermiques tel</a:t>
            </a:r>
            <a:r>
              <a:rPr lang="fr-FR" i="0" baseline="0" dirty="0" smtClean="0"/>
              <a:t> les brulures, chimiques tel les intoxications, ,,,,,).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i="0" baseline="0" dirty="0" smtClean="0"/>
              <a:t>La vitesse et /ou la force de l’agent traumatisant  vont produire </a:t>
            </a:r>
            <a:r>
              <a:rPr lang="fr-FR" dirty="0" smtClean="0"/>
              <a:t> des</a:t>
            </a:r>
            <a:r>
              <a:rPr lang="fr-FR" baseline="0" dirty="0" smtClean="0"/>
              <a:t> </a:t>
            </a:r>
            <a:r>
              <a:rPr lang="fr-FR" dirty="0" smtClean="0"/>
              <a:t>énergie</a:t>
            </a:r>
            <a:r>
              <a:rPr lang="fr-FR" baseline="0" dirty="0" smtClean="0"/>
              <a:t>  qui </a:t>
            </a:r>
            <a:r>
              <a:rPr lang="fr-FR" dirty="0" smtClean="0"/>
              <a:t> seront</a:t>
            </a:r>
            <a:r>
              <a:rPr lang="fr-FR" baseline="0" dirty="0" smtClean="0"/>
              <a:t> absorbée par la paroi et les organes abdominaux sous forme d’une énergie mécanique. Celle-ci va  engendrer des  lésions. </a:t>
            </a:r>
            <a:endParaRPr lang="fr-FR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263E-F8CE-4F63-8670-D08826D8FDD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24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Il faut distinguer les traumatismes fermés et les traumatismes ouverts: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traumatismes « fermés », sans  rupture de la continuité pariétale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(= sans solution de la continuité pariétale= sans interruption)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et les traumatismes « ouverts », avec rupture de la continuité pariétale. Sur la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fig. n°, un traumatisé de l’abdomen qui présente des lésions cutanée type ecchymoses abdominales, dermabrasions abdominales mais pas de plaies donc c’est un traumatisme fermé par contre sur la fig. n°, on voit une plaie pariétale au niveau de la région épigastrique: c’est un traumatisme ouvert.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Cette distinction est logique car le mécanisme lésionnel, les circonstances de survenue, la démarche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suivie pour établir un bilan lésionnel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la stratégie thérapeutique, sont différentes.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faut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savoir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traumatismes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fermés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représentent 80% des traumatismes de l’abdomen et  les traumatismes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ouverts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représentent 20% des blessés abdominaux en pratique civile. </a:t>
            </a:r>
          </a:p>
          <a:p>
            <a:pPr marL="0" indent="0">
              <a:buFont typeface="+mj-lt"/>
              <a:buNone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263E-F8CE-4F63-8670-D08826D8FDD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9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20D2-8B50-4286-B56B-E5D77A0583EB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74B5-6BC1-4339-9F06-C780CAB270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58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20D2-8B50-4286-B56B-E5D77A0583EB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74B5-6BC1-4339-9F06-C780CAB270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20D2-8B50-4286-B56B-E5D77A0583EB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74B5-6BC1-4339-9F06-C780CAB270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27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20D2-8B50-4286-B56B-E5D77A0583EB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74B5-6BC1-4339-9F06-C780CAB270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30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20D2-8B50-4286-B56B-E5D77A0583EB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74B5-6BC1-4339-9F06-C780CAB270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50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20D2-8B50-4286-B56B-E5D77A0583EB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74B5-6BC1-4339-9F06-C780CAB270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19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20D2-8B50-4286-B56B-E5D77A0583EB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74B5-6BC1-4339-9F06-C780CAB270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355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20D2-8B50-4286-B56B-E5D77A0583EB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74B5-6BC1-4339-9F06-C780CAB270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23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20D2-8B50-4286-B56B-E5D77A0583EB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74B5-6BC1-4339-9F06-C780CAB270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52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20D2-8B50-4286-B56B-E5D77A0583EB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74B5-6BC1-4339-9F06-C780CAB270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55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20D2-8B50-4286-B56B-E5D77A0583EB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74B5-6BC1-4339-9F06-C780CAB270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91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C20D2-8B50-4286-B56B-E5D77A0583EB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F74B5-6BC1-4339-9F06-C780CAB270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15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4434" y="260648"/>
            <a:ext cx="8229600" cy="778098"/>
          </a:xfrm>
        </p:spPr>
        <p:txBody>
          <a:bodyPr>
            <a:noAutofit/>
          </a:bodyPr>
          <a:lstStyle/>
          <a:p>
            <a:r>
              <a:rPr lang="fr-FR" sz="1800" b="1" dirty="0" smtClean="0">
                <a:solidFill>
                  <a:schemeClr val="accent3">
                    <a:lumMod val="50000"/>
                  </a:schemeClr>
                </a:solidFill>
              </a:rPr>
              <a:t>III. Causes </a:t>
            </a:r>
            <a:br>
              <a:rPr lang="fr-FR" sz="1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fr-FR" sz="1800" b="1" dirty="0" smtClean="0">
                <a:solidFill>
                  <a:schemeClr val="accent3">
                    <a:lumMod val="75000"/>
                  </a:schemeClr>
                </a:solidFill>
              </a:rPr>
              <a:t>1. Mécanismes physiques des traumatismes de l’abdomen </a:t>
            </a:r>
            <a:r>
              <a:rPr lang="fr-FR" sz="18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fr-FR" sz="18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fr-FR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991370" y="3020530"/>
            <a:ext cx="1" cy="307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59832" y="3426064"/>
            <a:ext cx="2277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Énergique </a:t>
            </a:r>
            <a:r>
              <a:rPr lang="fr-FR" dirty="0" smtClean="0"/>
              <a:t>mécanique 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2941042" y="5021570"/>
            <a:ext cx="282986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Traumatismes mécaniques  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flipH="1">
            <a:off x="4016435" y="3795396"/>
            <a:ext cx="1" cy="1042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254300" y="1415065"/>
            <a:ext cx="2541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 smtClean="0"/>
              <a:t> Évènement accident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2173532" y="1738230"/>
            <a:ext cx="2182445" cy="323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452759" y="1986013"/>
            <a:ext cx="906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 smtClean="0"/>
              <a:t>Vitesse 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4355976" y="1738230"/>
            <a:ext cx="749744" cy="279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888849" y="2017422"/>
            <a:ext cx="752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 smtClean="0"/>
              <a:t>Force </a:t>
            </a:r>
            <a:endParaRPr lang="fr-FR" dirty="0"/>
          </a:p>
        </p:txBody>
      </p:sp>
      <p:sp>
        <p:nvSpPr>
          <p:cNvPr id="22" name="Parenthèse ouvrante 21"/>
          <p:cNvSpPr/>
          <p:nvPr/>
        </p:nvSpPr>
        <p:spPr>
          <a:xfrm rot="16200000">
            <a:off x="3392176" y="1136701"/>
            <a:ext cx="654029" cy="3091315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3550108" y="2613148"/>
            <a:ext cx="891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Énergie</a:t>
            </a:r>
            <a:endParaRPr lang="fr-FR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8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539"/>
    </mc:Choice>
    <mc:Fallback xmlns="">
      <p:transition spd="slow" advTm="257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2. Types des traumatismes de l’abdomen  </a:t>
            </a:r>
            <a:b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fr-FR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044" y="1916832"/>
            <a:ext cx="3716017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accent4">
                    <a:lumMod val="75000"/>
                  </a:schemeClr>
                </a:solidFill>
              </a:rPr>
              <a:t>Les traumatisme  abdominaux 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</a:rPr>
              <a:t>fermés </a:t>
            </a:r>
            <a:r>
              <a:rPr lang="fr-FR" sz="1600" dirty="0" smtClean="0">
                <a:solidFill>
                  <a:schemeClr val="accent4">
                    <a:lumMod val="50000"/>
                  </a:schemeClr>
                </a:solidFill>
              </a:rPr>
              <a:t>80</a:t>
            </a:r>
            <a:r>
              <a:rPr lang="fr-FR" sz="1600" dirty="0">
                <a:solidFill>
                  <a:schemeClr val="accent4">
                    <a:lumMod val="50000"/>
                  </a:schemeClr>
                </a:solidFill>
              </a:rPr>
              <a:t>%</a:t>
            </a:r>
          </a:p>
        </p:txBody>
      </p:sp>
      <p:sp>
        <p:nvSpPr>
          <p:cNvPr id="5" name="Rectangle 4"/>
          <p:cNvSpPr/>
          <p:nvPr/>
        </p:nvSpPr>
        <p:spPr>
          <a:xfrm>
            <a:off x="4860032" y="1916832"/>
            <a:ext cx="381534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accent4">
                    <a:lumMod val="75000"/>
                  </a:schemeClr>
                </a:solidFill>
              </a:rPr>
              <a:t>Les traumatisme  abdominaux 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</a:rPr>
              <a:t>ouverts </a:t>
            </a:r>
            <a:r>
              <a:rPr lang="fr-FR" sz="1600" dirty="0" smtClean="0">
                <a:solidFill>
                  <a:schemeClr val="accent4">
                    <a:lumMod val="50000"/>
                  </a:schemeClr>
                </a:solidFill>
              </a:rPr>
              <a:t>20</a:t>
            </a:r>
            <a:r>
              <a:rPr lang="fr-FR" sz="1600" dirty="0">
                <a:solidFill>
                  <a:schemeClr val="accent4">
                    <a:lumMod val="50000"/>
                  </a:schemeClr>
                </a:solidFill>
              </a:rPr>
              <a:t>%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endParaRPr lang="fr-FR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1979712" y="1476060"/>
            <a:ext cx="2376264" cy="440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4572000" y="1476060"/>
            <a:ext cx="2335480" cy="368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044716" y="772111"/>
            <a:ext cx="3248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/>
              <a:t>Lésion pariétale=</a:t>
            </a:r>
          </a:p>
          <a:p>
            <a:pPr algn="ctr"/>
            <a:r>
              <a:rPr lang="fr-FR" dirty="0" smtClean="0"/>
              <a:t>Solution de continuité pariétale  </a:t>
            </a:r>
            <a:endParaRPr lang="fr-FR" dirty="0"/>
          </a:p>
        </p:txBody>
      </p:sp>
      <p:sp>
        <p:nvSpPr>
          <p:cNvPr id="12" name="Plus 11"/>
          <p:cNvSpPr/>
          <p:nvPr/>
        </p:nvSpPr>
        <p:spPr>
          <a:xfrm>
            <a:off x="6241412" y="1350060"/>
            <a:ext cx="252000" cy="252000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Moins 12"/>
          <p:cNvSpPr/>
          <p:nvPr/>
        </p:nvSpPr>
        <p:spPr>
          <a:xfrm>
            <a:off x="2469362" y="1414213"/>
            <a:ext cx="180000" cy="180000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76" y="2636912"/>
            <a:ext cx="8882063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6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851"/>
    </mc:Choice>
    <mc:Fallback xmlns="">
      <p:transition spd="slow" advTm="1408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Affichage à l'écran (4:3)</PresentationFormat>
  <Paragraphs>27</Paragraphs>
  <Slides>2</Slides>
  <Notes>2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III. Causes  1. Mécanismes physiques des traumatismes de l’abdomen  </vt:lpstr>
      <vt:lpstr>2. Types des traumatismes de l’abdomen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Causes  1. Mécanismes physiques des traumatismes de l’abdomen  </dc:title>
  <dc:creator>dr_mdaregnarou</dc:creator>
  <cp:lastModifiedBy>dr_mdaregnarou</cp:lastModifiedBy>
  <cp:revision>1</cp:revision>
  <dcterms:created xsi:type="dcterms:W3CDTF">2020-09-22T13:38:15Z</dcterms:created>
  <dcterms:modified xsi:type="dcterms:W3CDTF">2020-09-22T13:38:28Z</dcterms:modified>
</cp:coreProperties>
</file>