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7" r:id="rId2"/>
    <p:sldId id="258" r:id="rId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91C74F-E08D-472F-8DFD-5CAEC656F954}" type="datetimeFigureOut">
              <a:rPr lang="fr-FR" smtClean="0"/>
              <a:t>22/09/2020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C68980-99CB-40F9-988A-6DB277409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6552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traumatismes abdominaux 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ouverts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Causes: deux causes principales sont  impliquées: </a:t>
            </a:r>
            <a:endParaRPr lang="fr-FR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="1" dirty="0" smtClean="0"/>
              <a:t>Armes blanches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Une arme blanche correspond par définition à une arme  constituée par une lame tranchante ou pointue.  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Donc, tout objet pointu ou tranchant quelle que soit sa matière peut être considéré comme une arme blanche, qu’il s’agisse d’arme par nature (sabre, poignard...)ou par destination: </a:t>
            </a:r>
            <a:r>
              <a:rPr lang="fr-FR" dirty="0" smtClean="0"/>
              <a:t>un objet dont la fonction première n’est pas d’être une arme mais qui est  destiné à être utilisé comme tel dans certaines situations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(comme un ustensile de cuisine: couteaux, un tesson de bouteille...)</a:t>
            </a:r>
            <a:endParaRPr lang="fr-FR" b="1" dirty="0" smtClean="0"/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fr-FR" dirty="0" smtClean="0"/>
              <a:t> Les </a:t>
            </a:r>
            <a:r>
              <a:rPr lang="fr-FR" baseline="0" dirty="0" smtClean="0"/>
              <a:t> traumatismes de l’abdomen ouverts</a:t>
            </a:r>
            <a:r>
              <a:rPr lang="fr-FR" dirty="0" smtClean="0"/>
              <a:t> par arme blanche surviennent principalement au décours d'une agression physique ou d'une tentative de suicide.</a:t>
            </a:r>
          </a:p>
          <a:p>
            <a:endParaRPr lang="fr-FR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="1" dirty="0" smtClean="0"/>
              <a:t>Projectiles d'armes à feu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 smtClean="0"/>
              <a:t>Une </a:t>
            </a:r>
            <a:r>
              <a:rPr lang="fr-FR" b="1" dirty="0" smtClean="0"/>
              <a:t>arme à feu</a:t>
            </a:r>
            <a:r>
              <a:rPr lang="fr-FR" dirty="0" smtClean="0"/>
              <a:t> est une arme visant à projeter un corps (un</a:t>
            </a:r>
            <a:r>
              <a:rPr lang="fr-FR" baseline="0" dirty="0" smtClean="0"/>
              <a:t> projectile)</a:t>
            </a:r>
            <a:r>
              <a:rPr lang="fr-FR" dirty="0" smtClean="0"/>
              <a:t> pour atteindre une cible</a:t>
            </a:r>
            <a:r>
              <a:rPr lang="fr-FR" baseline="0" dirty="0" smtClean="0"/>
              <a:t>  grâce  à </a:t>
            </a:r>
            <a:r>
              <a:rPr lang="fr-FR" dirty="0" smtClean="0"/>
              <a:t>une déflagration ( une combustion  d'un composé chimique explosif d’où </a:t>
            </a:r>
            <a:r>
              <a:rPr lang="fr-FR" baseline="0" dirty="0" smtClean="0"/>
              <a:t> elle </a:t>
            </a:r>
            <a:r>
              <a:rPr lang="fr-FR" dirty="0" smtClean="0"/>
              <a:t> tire  son nom du feu). </a:t>
            </a:r>
          </a:p>
          <a:p>
            <a:pPr marL="0" indent="0">
              <a:buFontTx/>
              <a:buNone/>
            </a:pPr>
            <a:r>
              <a:rPr lang="fr-FR" dirty="0" smtClean="0"/>
              <a:t>Dans</a:t>
            </a:r>
            <a:r>
              <a:rPr lang="fr-FR" baseline="0" dirty="0" smtClean="0"/>
              <a:t> ce cours,  les traumatismes de l’abdomen  par arme à feu sont exclut ( leurs mécanismes  lésionnels et leur prise en charge sont spécifiques)</a:t>
            </a:r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C263E-F8CE-4F63-8670-D08826D8FDD9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171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aseline="0" dirty="0" smtClean="0"/>
              <a:t>Comment ces circonstances peuvent engendrer des lésions traumatiques  de l’abdomen ? Les mécanismes lésionnels sont: </a:t>
            </a:r>
            <a:r>
              <a:rPr lang="fr-FR" dirty="0" smtClean="0"/>
              <a:t> </a:t>
            </a:r>
          </a:p>
          <a:p>
            <a:r>
              <a:rPr lang="fr-FR" dirty="0" smtClean="0"/>
              <a:t>1. Pour  les traumatismes de l’abdomen fermés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fr-FR" dirty="0" smtClean="0"/>
              <a:t>Trois mécanismes sont à</a:t>
            </a:r>
            <a:r>
              <a:rPr lang="fr-FR" baseline="0" dirty="0" smtClean="0"/>
              <a:t> l’origine des lésions traumatiques,</a:t>
            </a:r>
            <a:r>
              <a:rPr lang="fr-FR" dirty="0" smtClean="0"/>
              <a:t> seuls ou associés :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b="1" baseline="0" dirty="0" smtClean="0"/>
              <a:t> un mécanisme statique ou </a:t>
            </a:r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choc direct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fr-FR" dirty="0" smtClean="0">
                <a:effectLst/>
              </a:rPr>
              <a:t>Les lésions</a:t>
            </a:r>
            <a:r>
              <a:rPr lang="fr-FR" baseline="0" dirty="0" smtClean="0">
                <a:effectLst/>
              </a:rPr>
              <a:t> </a:t>
            </a:r>
            <a:r>
              <a:rPr lang="fr-FR" dirty="0" smtClean="0">
                <a:effectLst/>
              </a:rPr>
              <a:t> par choc direct résultent du contact direct d'un objet contondant avec l’abdomen. 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fr-FR" dirty="0" smtClean="0">
                <a:effectLst/>
              </a:rPr>
              <a:t>La zone de contact</a:t>
            </a:r>
            <a:r>
              <a:rPr lang="fr-FR" baseline="0" dirty="0" smtClean="0">
                <a:effectLst/>
              </a:rPr>
              <a:t> est dite « </a:t>
            </a:r>
            <a:r>
              <a:rPr lang="fr-FR" dirty="0" smtClean="0"/>
              <a:t>point d'impact »</a:t>
            </a:r>
            <a:endParaRPr lang="fr-FR" dirty="0" smtClean="0">
              <a:effectLst/>
            </a:endParaRPr>
          </a:p>
          <a:p>
            <a:pPr marL="628650" lvl="1" indent="-171450">
              <a:buFont typeface="Wingdings" panose="05000000000000000000" pitchFamily="2" charset="2"/>
              <a:buChar char="ü"/>
            </a:pPr>
            <a:r>
              <a:rPr lang="fr-FR" dirty="0" smtClean="0"/>
              <a:t>Lésions traumatiques  consécutives à un choc direct sont dites « </a:t>
            </a:r>
            <a:r>
              <a:rPr lang="fr-FR" sz="1200" dirty="0" smtClean="0"/>
              <a:t>Lésions  de contact »:</a:t>
            </a:r>
            <a:r>
              <a:rPr lang="fr-FR" dirty="0" smtClean="0">
                <a:effectLst/>
              </a:rPr>
              <a:t> 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fr-FR" dirty="0" smtClean="0">
                <a:effectLst/>
              </a:rPr>
              <a:t>des lésions pariétales </a:t>
            </a:r>
            <a:r>
              <a:rPr lang="fr-FR" dirty="0" smtClean="0"/>
              <a:t>en regard du point d'impact. 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fr-FR" dirty="0" smtClean="0"/>
              <a:t>des lésions des organes sous-jacents</a:t>
            </a:r>
            <a:r>
              <a:rPr lang="fr-FR" baseline="0" dirty="0" smtClean="0"/>
              <a:t> ( si le point d’impact siège au niveau de l’hypochondre droit, seul les organes de cette région  sera lésés) par:</a:t>
            </a:r>
            <a:endParaRPr lang="fr-FR" dirty="0" smtClean="0">
              <a:effectLst/>
            </a:endParaRPr>
          </a:p>
          <a:p>
            <a:pPr marL="1543050" lvl="3" indent="-171450">
              <a:buFont typeface="Wingdings" panose="05000000000000000000" pitchFamily="2" charset="2"/>
              <a:buChar char="v"/>
            </a:pPr>
            <a:r>
              <a:rPr lang="fr-FR" dirty="0" smtClean="0">
                <a:effectLst/>
              </a:rPr>
              <a:t>une compression des organes  entrainant</a:t>
            </a:r>
            <a:r>
              <a:rPr lang="fr-FR" baseline="0" dirty="0" smtClean="0">
                <a:effectLst/>
              </a:rPr>
              <a:t> une</a:t>
            </a:r>
            <a:r>
              <a:rPr lang="fr-FR" dirty="0" smtClean="0">
                <a:effectLst/>
              </a:rPr>
              <a:t> hyperpression brutale à leur intérieur</a:t>
            </a:r>
          </a:p>
          <a:p>
            <a:pPr marL="1543050" marR="0" lvl="3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fr-FR" dirty="0" smtClean="0">
                <a:effectLst/>
              </a:rPr>
              <a:t>un écrasement des organes profonds</a:t>
            </a:r>
            <a:r>
              <a:rPr lang="fr-FR" baseline="0" dirty="0" smtClean="0">
                <a:effectLst/>
              </a:rPr>
              <a:t> contre la colonne vertébrale</a:t>
            </a:r>
            <a:endParaRPr lang="fr-FR" sz="1200" dirty="0" smtClean="0"/>
          </a:p>
          <a:p>
            <a:pPr marL="1371600" lvl="3" indent="0">
              <a:buFont typeface="Wingdings" panose="05000000000000000000" pitchFamily="2" charset="2"/>
              <a:buNone/>
            </a:pPr>
            <a:endParaRPr lang="fr-FR" dirty="0" smtClean="0">
              <a:effectLst/>
            </a:endParaRPr>
          </a:p>
          <a:p>
            <a:pPr marL="171450" lvl="0" indent="-171450">
              <a:buFont typeface="Wingdings" panose="05000000000000000000" pitchFamily="2" charset="2"/>
              <a:buChar char="q"/>
            </a:pPr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 mécanisme</a:t>
            </a:r>
            <a:r>
              <a:rPr lang="fr-FR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dynamique ou </a:t>
            </a:r>
            <a:r>
              <a:rPr lang="fr-FR" b="1" dirty="0" smtClean="0"/>
              <a:t>u</a:t>
            </a:r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 choc indirect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</a:p>
          <a:p>
            <a:pPr marL="1085850" lvl="2" indent="-171450">
              <a:buFont typeface="Wingdings" panose="05000000000000000000" pitchFamily="2" charset="2"/>
              <a:buChar char="ü"/>
            </a:pPr>
            <a:r>
              <a:rPr lang="fr-FR" b="1" dirty="0" smtClean="0"/>
              <a:t> par la décélération</a:t>
            </a:r>
            <a:r>
              <a:rPr lang="fr-FR" b="1" baseline="0" dirty="0" smtClean="0"/>
              <a:t> brutale</a:t>
            </a:r>
            <a:endParaRPr lang="fr-FR" b="0" baseline="0" dirty="0" smtClean="0"/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 s’agit d’un arrêt brutal du corps humain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mouvement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lors des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accidents de la voie publique à grande vitesse (véhicule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&gt; 64 km/h,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vélo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8 km/h,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Moto &gt; 35 km/h) ou des chutes d’une hauteur  de plus de 6 mètres. 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organes deviennent mobiles et il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  subissent une </a:t>
            </a:r>
            <a:r>
              <a:rPr lang="fr-FR" baseline="0" dirty="0" smtClean="0"/>
              <a:t> </a:t>
            </a:r>
            <a:r>
              <a:rPr lang="fr-FR" b="1" baseline="0" dirty="0" smtClean="0"/>
              <a:t>désinsertion</a:t>
            </a:r>
            <a:r>
              <a:rPr lang="fr-FR" baseline="0" dirty="0" smtClean="0"/>
              <a:t> (</a:t>
            </a:r>
            <a:r>
              <a:rPr lang="fr-FR" dirty="0" smtClean="0"/>
              <a:t>Rupture du point d'attache entre l’organe et son pédicule vasculaire)   de leurs pédicules vasculaires ( pour les organes pleins) et de leur méso</a:t>
            </a:r>
            <a:r>
              <a:rPr lang="fr-FR" baseline="0" dirty="0" smtClean="0"/>
              <a:t> ( pour les organes creux: mésentère et </a:t>
            </a:r>
            <a:r>
              <a:rPr lang="fr-FR" baseline="0" dirty="0" err="1" smtClean="0"/>
              <a:t>mésocôlon</a:t>
            </a:r>
            <a:r>
              <a:rPr lang="fr-FR" baseline="0" dirty="0" smtClean="0"/>
              <a:t>)</a:t>
            </a:r>
            <a:r>
              <a:rPr lang="fr-FR" dirty="0" smtClean="0"/>
              <a:t>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fr-FR" sz="1200" dirty="0" smtClean="0"/>
              <a:t> </a:t>
            </a:r>
            <a:endParaRPr lang="fr-FR" dirty="0" smtClean="0"/>
          </a:p>
          <a:p>
            <a:pPr marL="1085850" lvl="2" indent="-171450">
              <a:buFont typeface="Wingdings" panose="05000000000000000000" pitchFamily="2" charset="2"/>
              <a:buChar char="ü"/>
            </a:pPr>
            <a:r>
              <a:rPr lang="fr-FR" dirty="0" smtClean="0"/>
              <a:t>Lésions traumatiques  consécutives à une</a:t>
            </a:r>
            <a:r>
              <a:rPr lang="fr-FR" baseline="0" dirty="0" smtClean="0"/>
              <a:t> décélération </a:t>
            </a:r>
            <a:r>
              <a:rPr lang="fr-FR" dirty="0" smtClean="0"/>
              <a:t>sont dites « </a:t>
            </a:r>
            <a:r>
              <a:rPr lang="fr-FR" sz="1200" dirty="0" smtClean="0"/>
              <a:t>Lésions  disséminées » autrement dit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elles peuvent se situer à tout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endroit dans l’abdomen.</a:t>
            </a:r>
            <a:endParaRPr lang="fr-FR" sz="1200" dirty="0" smtClean="0"/>
          </a:p>
          <a:p>
            <a:pPr marL="1085850" lvl="2" indent="-171450">
              <a:buFont typeface="Wingdings" panose="05000000000000000000" pitchFamily="2" charset="2"/>
              <a:buChar char="ü"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 n’y a pas de point d’impact et les lésions pariétales sont souvent absentes.  </a:t>
            </a:r>
          </a:p>
          <a:p>
            <a:endParaRPr lang="fr-FR" b="1" dirty="0" smtClean="0"/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dirty="0" smtClean="0"/>
              <a:t> Les deux mécanismes sont  souvent combinés  dans les accidents de la voie public et les chutes d’une hauteur.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C263E-F8CE-4F63-8670-D08826D8FDD9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4384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2271E-B391-47FD-8189-0B4C56E2621C}" type="datetimeFigureOut">
              <a:rPr lang="fr-FR" smtClean="0"/>
              <a:t>22/09/2020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8D849-362D-4C9E-AE0E-5DB43931B4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3728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2271E-B391-47FD-8189-0B4C56E2621C}" type="datetimeFigureOut">
              <a:rPr lang="fr-FR" smtClean="0"/>
              <a:t>22/09/2020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8D849-362D-4C9E-AE0E-5DB43931B4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6873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2271E-B391-47FD-8189-0B4C56E2621C}" type="datetimeFigureOut">
              <a:rPr lang="fr-FR" smtClean="0"/>
              <a:t>22/09/2020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8D849-362D-4C9E-AE0E-5DB43931B4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7733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2271E-B391-47FD-8189-0B4C56E2621C}" type="datetimeFigureOut">
              <a:rPr lang="fr-FR" smtClean="0"/>
              <a:t>22/09/2020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8D849-362D-4C9E-AE0E-5DB43931B4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6807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2271E-B391-47FD-8189-0B4C56E2621C}" type="datetimeFigureOut">
              <a:rPr lang="fr-FR" smtClean="0"/>
              <a:t>22/09/2020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8D849-362D-4C9E-AE0E-5DB43931B4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9894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2271E-B391-47FD-8189-0B4C56E2621C}" type="datetimeFigureOut">
              <a:rPr lang="fr-FR" smtClean="0"/>
              <a:t>22/09/2020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8D849-362D-4C9E-AE0E-5DB43931B4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0787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2271E-B391-47FD-8189-0B4C56E2621C}" type="datetimeFigureOut">
              <a:rPr lang="fr-FR" smtClean="0"/>
              <a:t>22/09/2020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8D849-362D-4C9E-AE0E-5DB43931B4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9533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2271E-B391-47FD-8189-0B4C56E2621C}" type="datetimeFigureOut">
              <a:rPr lang="fr-FR" smtClean="0"/>
              <a:t>22/09/2020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8D849-362D-4C9E-AE0E-5DB43931B4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5187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2271E-B391-47FD-8189-0B4C56E2621C}" type="datetimeFigureOut">
              <a:rPr lang="fr-FR" smtClean="0"/>
              <a:t>22/09/2020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8D849-362D-4C9E-AE0E-5DB43931B4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4169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2271E-B391-47FD-8189-0B4C56E2621C}" type="datetimeFigureOut">
              <a:rPr lang="fr-FR" smtClean="0"/>
              <a:t>22/09/2020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8D849-362D-4C9E-AE0E-5DB43931B4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8545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2271E-B391-47FD-8189-0B4C56E2621C}" type="datetimeFigureOut">
              <a:rPr lang="fr-FR" smtClean="0"/>
              <a:t>22/09/2020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8D849-362D-4C9E-AE0E-5DB43931B4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7751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2271E-B391-47FD-8189-0B4C56E2621C}" type="datetimeFigureOut">
              <a:rPr lang="fr-FR" smtClean="0"/>
              <a:t>22/09/2020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8D849-362D-4C9E-AE0E-5DB43931B4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1179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5" descr="Attaquer avec un tesson de bouteille, c'est signé... - Les Observateurs"/>
          <p:cNvSpPr>
            <a:spLocks noChangeAspect="1" noChangeArrowheads="1"/>
          </p:cNvSpPr>
          <p:nvPr/>
        </p:nvSpPr>
        <p:spPr bwMode="auto">
          <a:xfrm>
            <a:off x="155575" y="-822325"/>
            <a:ext cx="262890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8" descr="Williamsville : un jeune homme égorgé avec un tesson de bouteille - Vivez  vos passions.."/>
          <p:cNvSpPr>
            <a:spLocks noChangeAspect="1" noChangeArrowheads="1"/>
          </p:cNvSpPr>
          <p:nvPr/>
        </p:nvSpPr>
        <p:spPr bwMode="auto">
          <a:xfrm>
            <a:off x="155575" y="-769938"/>
            <a:ext cx="2847975" cy="160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" name="AutoShape 12" descr="Williamsville : un jeune homme égorgé avec un tesson de bouteille - Vivez  vos passions.."/>
          <p:cNvSpPr>
            <a:spLocks noChangeAspect="1" noChangeArrowheads="1"/>
          </p:cNvSpPr>
          <p:nvPr/>
        </p:nvSpPr>
        <p:spPr bwMode="auto">
          <a:xfrm>
            <a:off x="307975" y="-617538"/>
            <a:ext cx="2847975" cy="160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1800200" y="44624"/>
            <a:ext cx="51480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fr-FR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fr-FR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fr-FR" dirty="0" smtClean="0">
                <a:solidFill>
                  <a:schemeClr val="accent3">
                    <a:lumMod val="50000"/>
                  </a:schemeClr>
                </a:solidFill>
              </a:rPr>
              <a:t>Traumatismes de l’abdomen  </a:t>
            </a:r>
            <a:r>
              <a:rPr lang="fr-FR" dirty="0">
                <a:solidFill>
                  <a:schemeClr val="accent3">
                    <a:lumMod val="50000"/>
                  </a:schemeClr>
                </a:solidFill>
              </a:rPr>
              <a:t>ouverts</a:t>
            </a:r>
            <a:br>
              <a:rPr lang="fr-FR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fr-FR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fr-FR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1" name="AutoShape 16" descr="Résultat de recherche d'images pour &quot;pistolet revolver&quot;"/>
          <p:cNvSpPr>
            <a:spLocks noChangeAspect="1" noChangeArrowheads="1"/>
          </p:cNvSpPr>
          <p:nvPr/>
        </p:nvSpPr>
        <p:spPr bwMode="auto">
          <a:xfrm>
            <a:off x="155575" y="-661988"/>
            <a:ext cx="1381125" cy="138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145" name="AutoShape 19" descr="Pistolet-mitrailleur — Wikipédia"/>
          <p:cNvSpPr>
            <a:spLocks noChangeAspect="1" noChangeArrowheads="1"/>
          </p:cNvSpPr>
          <p:nvPr/>
        </p:nvSpPr>
        <p:spPr bwMode="auto">
          <a:xfrm>
            <a:off x="155575" y="-746125"/>
            <a:ext cx="2924175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152" name="AutoShape 24" descr="Plombs de chasse... | Chasse | Patrimoine naturel | Article | Humanité et  Biodiversité, Ensemble protégeons le vivant !"/>
          <p:cNvSpPr>
            <a:spLocks noChangeAspect="1" noChangeArrowheads="1"/>
          </p:cNvSpPr>
          <p:nvPr/>
        </p:nvSpPr>
        <p:spPr bwMode="auto">
          <a:xfrm>
            <a:off x="155575" y="-822325"/>
            <a:ext cx="20574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" name="AutoShape 2" descr="Pollution des venaisons par le plomb : mythe ou réalité ? - Fédération  Départementale des Chasseurs de l'Isère"/>
          <p:cNvSpPr>
            <a:spLocks noChangeAspect="1" noChangeArrowheads="1"/>
          </p:cNvSpPr>
          <p:nvPr/>
        </p:nvSpPr>
        <p:spPr bwMode="auto">
          <a:xfrm>
            <a:off x="155575" y="-822325"/>
            <a:ext cx="259080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857399"/>
            <a:ext cx="7864475" cy="559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Audio 1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07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1351"/>
    </mc:Choice>
    <mc:Fallback xmlns="">
      <p:transition spd="slow" advTm="1813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076"/>
          </a:xfrm>
        </p:spPr>
        <p:txBody>
          <a:bodyPr>
            <a:noAutofit/>
          </a:bodyPr>
          <a:lstStyle/>
          <a:p>
            <a:r>
              <a:rPr lang="fr-FR" sz="1800" b="1" dirty="0" smtClean="0">
                <a:solidFill>
                  <a:schemeClr val="accent3">
                    <a:lumMod val="75000"/>
                  </a:schemeClr>
                </a:solidFill>
              </a:rPr>
              <a:t>III.  Mécanismes lésionnels</a:t>
            </a:r>
            <a:br>
              <a:rPr lang="fr-FR" sz="18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fr-FR" sz="1800" dirty="0" smtClean="0">
                <a:solidFill>
                  <a:schemeClr val="accent3">
                    <a:lumMod val="75000"/>
                  </a:schemeClr>
                </a:solidFill>
              </a:rPr>
              <a:t>1. Traumatismes fermés  </a:t>
            </a:r>
            <a:r>
              <a:rPr lang="fr-FR" sz="1800" dirty="0">
                <a:solidFill>
                  <a:schemeClr val="accent3">
                    <a:lumMod val="75000"/>
                  </a:schemeClr>
                </a:solidFill>
              </a:rPr>
              <a:t>de l’abdomen </a:t>
            </a:r>
            <a:br>
              <a:rPr lang="fr-FR" sz="1800" dirty="0">
                <a:solidFill>
                  <a:schemeClr val="accent3">
                    <a:lumMod val="75000"/>
                  </a:schemeClr>
                </a:solidFill>
              </a:rPr>
            </a:br>
            <a:endParaRPr lang="fr-FR" sz="1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0979" y="1313473"/>
            <a:ext cx="168988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C00000"/>
                </a:solidFill>
              </a:rPr>
              <a:t>Mécanisme statique</a:t>
            </a:r>
          </a:p>
          <a:p>
            <a:pPr algn="ctr"/>
            <a:r>
              <a:rPr lang="fr-FR" sz="1400" b="1" dirty="0" smtClean="0">
                <a:solidFill>
                  <a:srgbClr val="C00000"/>
                </a:solidFill>
              </a:rPr>
              <a:t>Choc direct  </a:t>
            </a:r>
          </a:p>
          <a:p>
            <a:pPr algn="ctr"/>
            <a:r>
              <a:rPr lang="fr-FR" sz="1400" dirty="0" smtClean="0">
                <a:solidFill>
                  <a:srgbClr val="C00000"/>
                </a:solidFill>
              </a:rPr>
              <a:t>La force </a:t>
            </a:r>
            <a:endParaRPr lang="fr-FR" sz="1400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21188" y="2572647"/>
            <a:ext cx="15195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 Décélération 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1089951" y="2699628"/>
            <a:ext cx="12688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 smtClean="0"/>
              <a:t>Compression</a:t>
            </a:r>
          </a:p>
          <a:p>
            <a:r>
              <a:rPr lang="fr-FR" sz="1600" dirty="0"/>
              <a:t> </a:t>
            </a:r>
            <a:r>
              <a:rPr lang="fr-FR" sz="1600" dirty="0" smtClean="0"/>
              <a:t>Écrasement</a:t>
            </a:r>
            <a:endParaRPr lang="fr-FR" sz="1600" dirty="0"/>
          </a:p>
        </p:txBody>
      </p:sp>
      <p:sp>
        <p:nvSpPr>
          <p:cNvPr id="12" name="Rectangle 11"/>
          <p:cNvSpPr/>
          <p:nvPr/>
        </p:nvSpPr>
        <p:spPr>
          <a:xfrm>
            <a:off x="5531482" y="1352600"/>
            <a:ext cx="200144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400" b="1" dirty="0">
                <a:solidFill>
                  <a:srgbClr val="C00000"/>
                </a:solidFill>
              </a:rPr>
              <a:t>Mécanisme </a:t>
            </a:r>
            <a:r>
              <a:rPr lang="fr-FR" sz="1400" b="1" dirty="0" smtClean="0">
                <a:solidFill>
                  <a:srgbClr val="C00000"/>
                </a:solidFill>
              </a:rPr>
              <a:t>dynamique  </a:t>
            </a:r>
            <a:endParaRPr lang="fr-FR" sz="1400" b="1" dirty="0">
              <a:solidFill>
                <a:srgbClr val="C00000"/>
              </a:solidFill>
            </a:endParaRPr>
          </a:p>
          <a:p>
            <a:pPr algn="ctr"/>
            <a:r>
              <a:rPr lang="fr-FR" sz="1400" b="1" dirty="0" smtClean="0">
                <a:solidFill>
                  <a:srgbClr val="C00000"/>
                </a:solidFill>
              </a:rPr>
              <a:t>Choc indirect </a:t>
            </a:r>
          </a:p>
          <a:p>
            <a:pPr algn="ctr"/>
            <a:r>
              <a:rPr lang="fr-FR" sz="1400" dirty="0" smtClean="0">
                <a:solidFill>
                  <a:srgbClr val="C00000"/>
                </a:solidFill>
              </a:rPr>
              <a:t>La vitesse </a:t>
            </a:r>
            <a:endParaRPr lang="fr-FR" sz="1400" dirty="0">
              <a:solidFill>
                <a:srgbClr val="C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40978" y="3851756"/>
            <a:ext cx="196675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Lésions  de contact</a:t>
            </a:r>
          </a:p>
        </p:txBody>
      </p:sp>
      <p:cxnSp>
        <p:nvCxnSpPr>
          <p:cNvPr id="17" name="Connecteur droit avec flèche 16"/>
          <p:cNvCxnSpPr/>
          <p:nvPr/>
        </p:nvCxnSpPr>
        <p:spPr>
          <a:xfrm>
            <a:off x="1585922" y="3284403"/>
            <a:ext cx="0" cy="4953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>
            <a:off x="1569432" y="2132856"/>
            <a:ext cx="15807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375429" y="3779748"/>
            <a:ext cx="2129109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Lésions  disséminées</a:t>
            </a:r>
          </a:p>
        </p:txBody>
      </p:sp>
      <p:cxnSp>
        <p:nvCxnSpPr>
          <p:cNvPr id="24" name="Connecteur droit avec flèche 23"/>
          <p:cNvCxnSpPr/>
          <p:nvPr/>
        </p:nvCxnSpPr>
        <p:spPr>
          <a:xfrm>
            <a:off x="6555488" y="2941979"/>
            <a:ext cx="0" cy="5836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1" name="Connecteur droit avec flèche 1030"/>
          <p:cNvCxnSpPr>
            <a:stCxn id="12" idx="2"/>
          </p:cNvCxnSpPr>
          <p:nvPr/>
        </p:nvCxnSpPr>
        <p:spPr>
          <a:xfrm flipH="1">
            <a:off x="6532204" y="2091264"/>
            <a:ext cx="1" cy="4813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52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2980"/>
    </mc:Choice>
    <mc:Fallback xmlns="">
      <p:transition spd="slow" advTm="5729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262</Words>
  <Application>Microsoft Office PowerPoint</Application>
  <PresentationFormat>Affichage à l'écran (4:3)</PresentationFormat>
  <Paragraphs>47</Paragraphs>
  <Slides>2</Slides>
  <Notes>2</Notes>
  <HiddenSlides>0</HiddenSlides>
  <MMClips>2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Thème Office</vt:lpstr>
      <vt:lpstr>Présentation PowerPoint</vt:lpstr>
      <vt:lpstr>III.  Mécanismes lésionnels 1. Traumatismes fermés  de l’abdomen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dr_mdaregnarou</dc:creator>
  <cp:lastModifiedBy>dr_mdaregnarou</cp:lastModifiedBy>
  <cp:revision>1</cp:revision>
  <dcterms:created xsi:type="dcterms:W3CDTF">2020-09-22T14:03:01Z</dcterms:created>
  <dcterms:modified xsi:type="dcterms:W3CDTF">2020-09-22T14:03:48Z</dcterms:modified>
</cp:coreProperties>
</file>