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42048-CF49-4DF7-B52C-5F2FACB13F15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763C9F-BB00-4E72-8048-40DAAF69BA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7257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lésions  anatomiques traumatiques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sont mentionnées dans le tableau n°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lésions pariétales : </a:t>
            </a:r>
          </a:p>
          <a:p>
            <a:pPr marL="1543050" lvl="3" indent="-171450">
              <a:buFont typeface="Wingdings" panose="05000000000000000000" pitchFamily="2" charset="2"/>
              <a:buChar char="v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ecchymoses </a:t>
            </a:r>
            <a:r>
              <a:rPr lang="fr-FR" dirty="0" smtClean="0">
                <a:effectLst/>
              </a:rPr>
              <a:t>cutanée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les abrasions </a:t>
            </a:r>
            <a:r>
              <a:rPr lang="fr-FR" dirty="0" smtClean="0">
                <a:effectLst/>
              </a:rPr>
              <a:t>(grattage de l’épiderme) et l’hématome sous cutanée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543050" lvl="3" indent="-171450">
              <a:buFont typeface="Wingdings" panose="05000000000000000000" pitchFamily="2" charset="2"/>
              <a:buChar char="v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plaies non pénétrantes.</a:t>
            </a:r>
          </a:p>
          <a:p>
            <a:pPr marL="1543050" lvl="3" indent="-171450">
              <a:buFont typeface="Wingdings" panose="05000000000000000000" pitchFamily="2" charset="2"/>
              <a:buChar char="v"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plaie pénétrantes </a:t>
            </a:r>
          </a:p>
          <a:p>
            <a:pPr marL="1085850" lvl="2" indent="-171450">
              <a:buFont typeface="Wingdings" panose="05000000000000000000" pitchFamily="2" charset="2"/>
              <a:buChar char="q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Lésions viscérales et vasculaires:</a:t>
            </a:r>
          </a:p>
          <a:p>
            <a:pPr marL="1543050" lvl="3" indent="-171450">
              <a:buFont typeface="Wingdings" panose="05000000000000000000" pitchFamily="2" charset="2"/>
              <a:buChar char="v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hématomes sous-scapulaire ou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intraparenchymateux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 collection hématique entre le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parenchyme et sa capsule ou confiné à l’intérieure du parenchyme due à l’éclatement des petits vaisseaux)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pPr marL="1543050" lvl="3" indent="-171450">
              <a:buFont typeface="Wingdings" panose="05000000000000000000" pitchFamily="2" charset="2"/>
              <a:buChar char="v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lacérations des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organes pleins (Le terme de lacération signifie la rupture de la continuité d’un organe plein et il est synonyme de plaie)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543050" lvl="3" indent="-171450">
              <a:buFont typeface="Wingdings" panose="05000000000000000000" pitchFamily="2" charset="2"/>
              <a:buChar char="v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Lésions de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désinsertion des méso et des 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pédicules vasculaires.  </a:t>
            </a:r>
          </a:p>
          <a:p>
            <a:pPr marL="1543050" lvl="3" indent="-171450">
              <a:buFont typeface="Wingdings" panose="05000000000000000000" pitchFamily="2" charset="2"/>
              <a:buChar char="v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laies ou perforations des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organes creux (Estomac, duodénum, intestin,,,,)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C263E-F8CE-4F63-8670-D08826D8FDD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37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Quelques images  de lésions traumatiques  graves des organes les plus fréquemment atteints:</a:t>
            </a:r>
            <a:r>
              <a:rPr lang="fr-FR" baseline="0" dirty="0" smtClean="0"/>
              <a:t> </a:t>
            </a:r>
            <a:endParaRPr lang="fr-F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      A. Une lacération &gt; 3 cm  </a:t>
            </a:r>
            <a:r>
              <a:rPr lang="fr-FR" baseline="0" dirty="0" smtClean="0"/>
              <a:t> de la rate  saignante à l’origine d’un épanchement péritonéal hématique: responsable d’un état de choc hémorragique  </a:t>
            </a:r>
            <a:endParaRPr lang="fr-FR" dirty="0" smtClean="0"/>
          </a:p>
          <a:p>
            <a:r>
              <a:rPr lang="fr-FR" dirty="0" smtClean="0"/>
              <a:t>      B.</a:t>
            </a:r>
            <a:r>
              <a:rPr lang="fr-FR" baseline="0" dirty="0" smtClean="0"/>
              <a:t> </a:t>
            </a:r>
            <a:r>
              <a:rPr lang="fr-FR" dirty="0" smtClean="0"/>
              <a:t>Désinsertion du mésentère d’une anse grêle,</a:t>
            </a:r>
            <a:r>
              <a:rPr lang="fr-FR" baseline="0" dirty="0" smtClean="0"/>
              <a:t> donc l’anse est privée de sa  vascularisation,  donc elle est nécrosée: on aura le saignement actif des vaisseaux du méso à l’origine d’un choc hémorragique et une nécrose intestinale pouvant générer un tableau d’occlusion intestinale aigue. </a:t>
            </a:r>
            <a:endParaRPr lang="fr-FR" dirty="0" smtClean="0"/>
          </a:p>
          <a:p>
            <a:r>
              <a:rPr lang="fr-FR" dirty="0" smtClean="0"/>
              <a:t>      C. Un énorme hématome sous la capsule du foie droit &gt; 50% de la surface (  la</a:t>
            </a:r>
            <a:r>
              <a:rPr lang="fr-FR" baseline="0" dirty="0" smtClean="0"/>
              <a:t> rupture des capillaires sanguins du parenchyme hépatique est à l’origine d’un saignement active retenue ou confiné sous la capsule hépatique réalisant ainsi   </a:t>
            </a:r>
            <a:r>
              <a:rPr lang="fr-FR" dirty="0" smtClean="0"/>
              <a:t>une collection hématique: c’est l’hématome)</a:t>
            </a:r>
            <a:r>
              <a:rPr lang="fr-FR" baseline="0" dirty="0" smtClean="0"/>
              <a:t>.  Il se coagule, ensuite </a:t>
            </a:r>
            <a:r>
              <a:rPr lang="fr-FR" dirty="0" smtClean="0"/>
              <a:t> </a:t>
            </a:r>
            <a:r>
              <a:rPr lang="fr-FR" baseline="0" dirty="0" smtClean="0"/>
              <a:t>se liquéfie et disparait après quelques semaines d’évolution.  Parfois,  il y’a une rupture  de l’hématome par déchirure de la capsule et un épanchement péritonéal hématique: responsable d’un état de choc hémorragique  </a:t>
            </a:r>
          </a:p>
          <a:p>
            <a:r>
              <a:rPr lang="fr-FR" baseline="0" dirty="0" smtClean="0"/>
              <a:t>     D. Une plaie d’une anse grêle et tout le contenu digestif est déversé dans la cavité abdominale réalisant un tableau de péritonite aigue.</a:t>
            </a:r>
          </a:p>
          <a:p>
            <a:endParaRPr lang="fr-FR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 smtClean="0"/>
              <a:t>Comme vous venez</a:t>
            </a:r>
            <a:r>
              <a:rPr lang="fr-FR" baseline="0" dirty="0" smtClean="0"/>
              <a:t> de le constater, les traumatismes graves ( Lacérations&gt; 3 cm ,  plaies d’un organe creux, désinsertions vasculaires et des méso, hématomes sous capsulaires&gt; 5cm  ) sont à l’origine d’urgences vitales: choc hémorragique, péritonite aigue, occlusion intestinale, ,,,, autrement dit,  des urgences vitales ( on parle de péritonite aigue post-traumatique, un choc hémorragique post-traumatique, une occlusion intestinale post- traumatique,,,,).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 smtClean="0"/>
              <a:t>Pour les traumatismes mineurs ( Lacérations &lt; 3cm ,  hématomes &lt;5cm  de diamètre)  s’expriment  par des douleurs abdominales aigues  post- traumatique et ne présente aucune urgence vitale.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Traumatismes majeurs (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désinsertion des gros vaisseaux: pédicule splénique, pédicule hépatique,  aorte abdominale, veine cave,,,,)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sont dramatiques car ils sont à l’origine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 décès immédiat.</a:t>
            </a:r>
            <a:endParaRPr lang="fr-F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C263E-F8CE-4F63-8670-D08826D8FDD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2494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C2E8-3BDF-4804-942E-A811A8DEA6C0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1FD16-A4ED-493D-AC6A-FFE69A24D5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7875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C2E8-3BDF-4804-942E-A811A8DEA6C0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1FD16-A4ED-493D-AC6A-FFE69A24D5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7229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C2E8-3BDF-4804-942E-A811A8DEA6C0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1FD16-A4ED-493D-AC6A-FFE69A24D5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1531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C2E8-3BDF-4804-942E-A811A8DEA6C0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1FD16-A4ED-493D-AC6A-FFE69A24D5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8571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C2E8-3BDF-4804-942E-A811A8DEA6C0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1FD16-A4ED-493D-AC6A-FFE69A24D5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5037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C2E8-3BDF-4804-942E-A811A8DEA6C0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1FD16-A4ED-493D-AC6A-FFE69A24D5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3296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C2E8-3BDF-4804-942E-A811A8DEA6C0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1FD16-A4ED-493D-AC6A-FFE69A24D5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2564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C2E8-3BDF-4804-942E-A811A8DEA6C0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1FD16-A4ED-493D-AC6A-FFE69A24D5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4185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C2E8-3BDF-4804-942E-A811A8DEA6C0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1FD16-A4ED-493D-AC6A-FFE69A24D5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0037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C2E8-3BDF-4804-942E-A811A8DEA6C0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1FD16-A4ED-493D-AC6A-FFE69A24D5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896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C2E8-3BDF-4804-942E-A811A8DEA6C0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1FD16-A4ED-493D-AC6A-FFE69A24D5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3578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2C2E8-3BDF-4804-942E-A811A8DEA6C0}" type="datetimeFigureOut">
              <a:rPr lang="fr-FR" smtClean="0"/>
              <a:t>22/09/2020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1FD16-A4ED-493D-AC6A-FFE69A24D5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878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000125"/>
            <a:ext cx="8401050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82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958"/>
    </mc:Choice>
    <mc:Fallback xmlns="">
      <p:transition spd="slow" advTm="1799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2388" y="368300"/>
            <a:ext cx="9248776" cy="612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" name="Audio 204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51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1625"/>
    </mc:Choice>
    <mc:Fallback xmlns="">
      <p:transition spd="slow" advTm="4116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464</Words>
  <Application>Microsoft Office PowerPoint</Application>
  <PresentationFormat>Affichage à l'écran (4:3)</PresentationFormat>
  <Paragraphs>21</Paragraphs>
  <Slides>2</Slides>
  <Notes>2</Notes>
  <HiddenSlides>0</HiddenSlides>
  <MMClips>2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dr_mdaregnarou</dc:creator>
  <cp:lastModifiedBy>dr_mdaregnarou</cp:lastModifiedBy>
  <cp:revision>1</cp:revision>
  <dcterms:created xsi:type="dcterms:W3CDTF">2020-09-22T14:41:38Z</dcterms:created>
  <dcterms:modified xsi:type="dcterms:W3CDTF">2020-09-22T14:42:20Z</dcterms:modified>
</cp:coreProperties>
</file>