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29AC-14FF-4D4D-B121-AAE3A12D5A31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B90B-F4AB-4BD0-9F10-03817F7FA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/index.php?title=Oxyg%C3%A9nation&amp;action=edit&amp;redlink=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On passe  à la partie la plus importante du cours la</a:t>
            </a:r>
            <a:r>
              <a:rPr lang="fr-FR" baseline="0" dirty="0" smtClean="0"/>
              <a:t> physiopathologie de l’ischémie intestinale aigue,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Comme vous le savez déjà  </a:t>
            </a:r>
            <a:r>
              <a:rPr lang="fr-FR" dirty="0" smtClean="0"/>
              <a:t>la paroi intestinale est constituée</a:t>
            </a:r>
            <a:r>
              <a:rPr lang="fr-FR" baseline="0" dirty="0" smtClean="0"/>
              <a:t> de quatre couches tissulaires: la muqueuse qui présente des villosités au niveau du grêle, la sous muqueuse, la musculeuse et la séreuse, voir le schéma, 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L’ischémie</a:t>
            </a:r>
            <a:r>
              <a:rPr lang="fr-FR" baseline="0" dirty="0" smtClean="0"/>
              <a:t> intestinale</a:t>
            </a:r>
            <a:r>
              <a:rPr lang="fr-FR" dirty="0" smtClean="0"/>
              <a:t> a une physiopathologie </a:t>
            </a:r>
            <a:r>
              <a:rPr lang="fr-FR" dirty="0" err="1" smtClean="0"/>
              <a:t>multi-étapes</a:t>
            </a:r>
            <a:r>
              <a:rPr lang="fr-FR" dirty="0" smtClean="0"/>
              <a:t> ( plusieurs</a:t>
            </a:r>
            <a:r>
              <a:rPr lang="fr-FR" baseline="0" dirty="0" smtClean="0"/>
              <a:t> étapes):</a:t>
            </a:r>
            <a:r>
              <a:rPr lang="fr-FR" dirty="0" smtClean="0"/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L’étape initiale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’adaptation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-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diminution  brutale du débit sanguin artériel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entraîne  une baisse de l'</a:t>
            </a:r>
            <a:r>
              <a:rPr lang="fr-FR" dirty="0" smtClean="0">
                <a:hlinkClick r:id="rId3" tooltip="Oxygénation (page inexistante)"/>
              </a:rPr>
              <a:t>oxygénation</a:t>
            </a:r>
            <a:r>
              <a:rPr lang="fr-FR" dirty="0" smtClean="0"/>
              <a:t> de</a:t>
            </a:r>
            <a:r>
              <a:rPr lang="fr-FR" baseline="0" dirty="0" smtClean="0"/>
              <a:t> la muqueuse</a:t>
            </a:r>
            <a:r>
              <a:rPr lang="fr-FR" dirty="0" smtClean="0"/>
              <a:t>  en dessous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baseline="0" dirty="0" smtClean="0"/>
              <a:t>            </a:t>
            </a:r>
            <a:r>
              <a:rPr lang="fr-FR" dirty="0" smtClean="0"/>
              <a:t>de ses besoins.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-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phénomènes adaptatifs vont  tenter de maintenir une oxygénation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satisfaisante pour la muqueuse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( la  couche  noble)  le plus longtemps possible, par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</a:p>
          <a:p>
            <a:pPr marL="1600200" lvl="3" indent="-228600">
              <a:buFont typeface="+mj-lt"/>
              <a:buAutoNum type="alphaLcParenR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Une</a:t>
            </a:r>
            <a:r>
              <a:rPr lang="fr-FR" baseline="0" dirty="0" smtClean="0"/>
              <a:t> </a:t>
            </a:r>
            <a:r>
              <a:rPr lang="fr-FR" dirty="0" smtClean="0"/>
              <a:t> redistribution du flux sanguin</a:t>
            </a:r>
            <a:r>
              <a:rPr lang="fr-FR" baseline="0" dirty="0" smtClean="0"/>
              <a:t> artériel</a:t>
            </a:r>
            <a:r>
              <a:rPr lang="fr-FR" dirty="0" smtClean="0"/>
              <a:t> vers la muqueuse   au détriment de la sous-muqueuse et de la musculeuse.</a:t>
            </a:r>
          </a:p>
          <a:p>
            <a:pPr marL="1600200" lvl="3" indent="-228600">
              <a:buFont typeface="+mj-lt"/>
              <a:buAutoNum type="alphaLcParenR"/>
            </a:pPr>
            <a:r>
              <a:rPr lang="fr-FR" dirty="0" smtClean="0"/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L’extraction muqueuse en oxygène va augmentée considérablement jusqu’à un seuil critique de perfusion sanguine de l’ordre de 30 ml/min/100 g ou elle devient impossible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débit sanguin normal au niveau de l’intestin grêle est de  75 ml/min/100 g  contre 35 ml/min/100 g par minute pour le côlon)</a:t>
            </a:r>
          </a:p>
          <a:p>
            <a:pPr marL="1828800" lvl="4" indent="0">
              <a:buFont typeface="+mj-lt"/>
              <a:buNone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Dans ce cas,  les cellules muqueuses atteignent le stade</a:t>
            </a:r>
            <a:r>
              <a:rPr lang="fr-FR" baseline="0" dirty="0" smtClean="0"/>
              <a:t> de l’anoxie  et la déplétion énergétique:  </a:t>
            </a:r>
          </a:p>
          <a:p>
            <a:pPr marL="1828800" lvl="4" indent="0">
              <a:buFont typeface="+mj-lt"/>
              <a:buNone/>
            </a:pPr>
            <a:r>
              <a:rPr lang="fr-FR" baseline="0" dirty="0" smtClean="0"/>
              <a:t>      autrement dit,  elles ne peuvent plus produire de l’énergie à partie de l’O2 sous forme d’ATP </a:t>
            </a:r>
          </a:p>
          <a:p>
            <a:pPr marL="1828800" lvl="4" indent="0">
              <a:buFont typeface="+mj-lt"/>
              <a:buNone/>
            </a:pPr>
            <a:r>
              <a:rPr lang="fr-FR" baseline="0" dirty="0" smtClean="0"/>
              <a:t>      (</a:t>
            </a:r>
            <a:r>
              <a:rPr lang="fr-FR" dirty="0" smtClean="0"/>
              <a:t>l’adénosine 5¢ triphosphate).( l’énergie est indispensable pour leur viabilité sinon c’est la mort </a:t>
            </a:r>
          </a:p>
          <a:p>
            <a:pPr marL="1828800" lvl="4" indent="0">
              <a:buFont typeface="+mj-lt"/>
              <a:buNone/>
            </a:pPr>
            <a:r>
              <a:rPr lang="fr-FR" dirty="0" smtClean="0"/>
              <a:t>       cellulaire).</a:t>
            </a:r>
          </a:p>
          <a:p>
            <a:pPr marL="1600200" lvl="3" indent="-228600">
              <a:buFont typeface="+mj-lt"/>
              <a:buAutoNum type="alphaLcParenR"/>
            </a:pPr>
            <a:r>
              <a:rPr lang="fr-FR" dirty="0" smtClean="0"/>
              <a:t>À ce stade, les</a:t>
            </a:r>
            <a:r>
              <a:rPr lang="fr-FR" baseline="0" dirty="0" smtClean="0"/>
              <a:t> cellules muqueuses vont déclencher </a:t>
            </a:r>
            <a:r>
              <a:rPr lang="fr-FR" dirty="0" smtClean="0"/>
              <a:t> le métabolisme anaérobie:</a:t>
            </a:r>
            <a:r>
              <a:rPr lang="fr-FR" baseline="0" dirty="0" smtClean="0"/>
              <a:t>  </a:t>
            </a:r>
          </a:p>
          <a:p>
            <a:pPr marL="1371600" lvl="3" indent="0">
              <a:buFont typeface="+mj-lt"/>
              <a:buNone/>
            </a:pPr>
            <a:r>
              <a:rPr lang="fr-FR" b="1" i="1" u="sng" dirty="0" smtClean="0"/>
              <a:t>La glycolyse   anaérobie</a:t>
            </a:r>
            <a:r>
              <a:rPr lang="fr-FR" u="sng" dirty="0" smtClean="0"/>
              <a:t>  </a:t>
            </a:r>
            <a:r>
              <a:rPr lang="fr-FR" dirty="0" smtClean="0"/>
              <a:t>pour</a:t>
            </a:r>
            <a:r>
              <a:rPr lang="fr-FR" baseline="0" dirty="0" smtClean="0"/>
              <a:t> </a:t>
            </a:r>
            <a:r>
              <a:rPr lang="fr-FR" dirty="0" smtClean="0"/>
              <a:t> produire</a:t>
            </a:r>
            <a:r>
              <a:rPr lang="fr-FR" baseline="0" dirty="0" smtClean="0"/>
              <a:t> </a:t>
            </a:r>
            <a:r>
              <a:rPr lang="fr-FR" dirty="0" smtClean="0"/>
              <a:t> l’ATP de la cellule.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2.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L’étape du métabolisme anaérobique: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La glycolyse anaérobie devient alors la principale source </a:t>
            </a:r>
            <a:r>
              <a:rPr lang="fr-FR" baseline="0" dirty="0" smtClean="0"/>
              <a:t> </a:t>
            </a:r>
            <a:r>
              <a:rPr lang="fr-FR" dirty="0" smtClean="0"/>
              <a:t>de production d’ATP de la cellule.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/>
              <a:t>Elle</a:t>
            </a:r>
            <a:r>
              <a:rPr lang="fr-FR" baseline="0" dirty="0" smtClean="0"/>
              <a:t> </a:t>
            </a:r>
            <a:r>
              <a:rPr lang="fr-FR" dirty="0" smtClean="0"/>
              <a:t>produit deux molécules d’ATP  à partir d’une molécule de glucose, par contre,  le glycolyse aérobie  produit 16 molécules d’ATP  par molécule de glucose.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/>
              <a:t>En conséquence,</a:t>
            </a:r>
            <a:r>
              <a:rPr lang="fr-FR" baseline="0" dirty="0" smtClean="0"/>
              <a:t> elle </a:t>
            </a:r>
            <a:r>
              <a:rPr lang="fr-FR" dirty="0" smtClean="0"/>
              <a:t>  est peu rentable énergétiquement pour la cellule muqueuse.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/>
              <a:t>Elle</a:t>
            </a:r>
            <a:r>
              <a:rPr lang="fr-FR" baseline="0" dirty="0" smtClean="0"/>
              <a:t> augmente </a:t>
            </a:r>
            <a:r>
              <a:rPr lang="fr-FR" dirty="0" smtClean="0"/>
              <a:t>considérablement deux substances toxiques en intra cellulaire</a:t>
            </a:r>
            <a:r>
              <a:rPr lang="fr-FR" baseline="0" dirty="0" smtClean="0"/>
              <a:t>:  </a:t>
            </a:r>
            <a:r>
              <a:rPr lang="fr-FR" b="1" baseline="0" dirty="0" smtClean="0"/>
              <a:t>les </a:t>
            </a:r>
            <a:r>
              <a:rPr lang="fr-FR" b="1" dirty="0" smtClean="0"/>
              <a:t> lactates et  le calcium</a:t>
            </a:r>
            <a:r>
              <a:rPr lang="fr-FR" b="0" dirty="0" smtClean="0"/>
              <a:t>.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aseline="0" dirty="0" smtClean="0"/>
              <a:t>Les lactates ( produit par la </a:t>
            </a:r>
            <a:r>
              <a:rPr lang="fr-FR" b="0" dirty="0" smtClean="0">
                <a:solidFill>
                  <a:schemeClr val="accent6">
                    <a:lumMod val="75000"/>
                  </a:schemeClr>
                </a:solidFill>
              </a:rPr>
              <a:t>Glycolyse anaérobie )</a:t>
            </a:r>
            <a:r>
              <a:rPr lang="fr-FR" b="0" baseline="0" dirty="0" smtClean="0"/>
              <a:t> </a:t>
            </a:r>
            <a:r>
              <a:rPr lang="fr-FR" b="0" dirty="0" smtClean="0"/>
              <a:t> </a:t>
            </a:r>
            <a:r>
              <a:rPr lang="fr-FR" dirty="0" smtClean="0"/>
              <a:t>entraînent</a:t>
            </a:r>
            <a:r>
              <a:rPr lang="fr-FR" baseline="0" dirty="0" smtClean="0"/>
              <a:t> une </a:t>
            </a:r>
            <a:r>
              <a:rPr lang="fr-FR" dirty="0" smtClean="0"/>
              <a:t>acidose intracellulaire par une surcharge intracellulaire en protons (H+).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/>
              <a:t>Pour corriger</a:t>
            </a:r>
            <a:r>
              <a:rPr lang="fr-FR" baseline="0" dirty="0" smtClean="0"/>
              <a:t> son ph</a:t>
            </a:r>
            <a:r>
              <a:rPr lang="fr-FR" dirty="0" smtClean="0"/>
              <a:t>, la cellule muqueuse va favoriser la sortie des protons  en  faisant entrer  le  sodium Na+ (</a:t>
            </a:r>
            <a:r>
              <a:rPr lang="fr-FR" baseline="0" dirty="0" smtClean="0"/>
              <a:t>  par </a:t>
            </a:r>
            <a:r>
              <a:rPr lang="fr-FR" dirty="0" smtClean="0"/>
              <a:t> la pompe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 smtClean="0"/>
              <a:t>                             ionique Na+/K-).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/>
              <a:t>L’entrée de Na+ dans la cellule déclenche  la</a:t>
            </a:r>
            <a:r>
              <a:rPr lang="fr-FR" baseline="0" dirty="0" smtClean="0"/>
              <a:t> pompe</a:t>
            </a:r>
            <a:r>
              <a:rPr lang="fr-FR" dirty="0" smtClean="0"/>
              <a:t> Na+/Ca++qui fait sortir du sodium et entrer du  calcium.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dirty="0" smtClean="0"/>
              <a:t> Le</a:t>
            </a:r>
            <a:r>
              <a:rPr lang="fr-FR" baseline="0" dirty="0" smtClean="0"/>
              <a:t> Ca++</a:t>
            </a:r>
            <a:r>
              <a:rPr lang="fr-FR" dirty="0" smtClean="0"/>
              <a:t>  va induire des altérations des mitochondries.</a:t>
            </a:r>
            <a:endParaRPr lang="fr-FR" baseline="0" dirty="0" smtClean="0"/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’aggravation de l’acidose intracellulaire finit par bloquer la glycolyse anaérobie,  induisant ainsi une déplétion énergétique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considérable et  accumulations des produits  toxiques des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différentes voies métaboliques: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 la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perte de l’homéostasie cellulaire</a:t>
            </a:r>
            <a:r>
              <a:rPr lang="fr-FR" dirty="0" smtClean="0"/>
              <a:t>.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conséquences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un gonflement cellulaire par entrée d’eau et une atteinte de l’intégrité du cytosquelette dont la résultante finale est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nécrose  cellulaire par son éclatement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 smtClean="0"/>
          </a:p>
          <a:p>
            <a:pPr marL="1371600" lvl="3" indent="0">
              <a:buFont typeface="Wingdings" panose="05000000000000000000" pitchFamily="2" charset="2"/>
              <a:buNone/>
            </a:pPr>
            <a:r>
              <a:rPr lang="fr-FR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92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9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85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33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97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5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75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11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7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41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8F3D-70A3-4CE7-8FF3-5962859FF340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3043-03A9-453B-90B5-7DAA00E44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69" y="0"/>
            <a:ext cx="7200800" cy="49006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200" b="1" u="sng" dirty="0" smtClean="0">
                <a:ln/>
                <a:solidFill>
                  <a:schemeClr val="accent3">
                    <a:lumMod val="75000"/>
                  </a:schemeClr>
                </a:solidFill>
              </a:rPr>
              <a:t>III</a:t>
            </a:r>
            <a:r>
              <a:rPr lang="fr-FR" sz="2200" b="1" u="sng" dirty="0">
                <a:ln/>
                <a:solidFill>
                  <a:schemeClr val="accent3">
                    <a:lumMod val="75000"/>
                  </a:schemeClr>
                </a:solidFill>
              </a:rPr>
              <a:t>. Physiopathologie</a:t>
            </a:r>
            <a:r>
              <a:rPr lang="fr-FR" sz="2200" b="1" u="sng" dirty="0" smtClean="0">
                <a:ln/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fr-FR" sz="2000" b="1" u="sng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30" name="Rectangle 1029"/>
          <p:cNvSpPr/>
          <p:nvPr/>
        </p:nvSpPr>
        <p:spPr>
          <a:xfrm>
            <a:off x="115353" y="801194"/>
            <a:ext cx="350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n/>
                <a:solidFill>
                  <a:schemeClr val="accent3">
                    <a:lumMod val="75000"/>
                  </a:schemeClr>
                </a:solidFill>
              </a:rPr>
              <a:t>1. Étape d’adaptation </a:t>
            </a:r>
            <a:r>
              <a:rPr lang="fr-FR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initiale &lt; 3 h </a:t>
            </a:r>
            <a:endParaRPr lang="fr-FR" dirty="0"/>
          </a:p>
        </p:txBody>
      </p:sp>
      <p:sp>
        <p:nvSpPr>
          <p:cNvPr id="1031" name="Rectangle 1030"/>
          <p:cNvSpPr/>
          <p:nvPr/>
        </p:nvSpPr>
        <p:spPr>
          <a:xfrm>
            <a:off x="4123723" y="811370"/>
            <a:ext cx="4415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2.  </a:t>
            </a:r>
            <a:r>
              <a:rPr lang="fr-FR" b="1" dirty="0">
                <a:ln/>
                <a:solidFill>
                  <a:schemeClr val="accent3">
                    <a:lumMod val="75000"/>
                  </a:schemeClr>
                </a:solidFill>
              </a:rPr>
              <a:t>Étape d</a:t>
            </a:r>
            <a:r>
              <a:rPr lang="fr-FR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u métabolisme anaérobique: 3-6h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>
            <a:off x="3876712" y="616528"/>
            <a:ext cx="0" cy="576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6571" y="5305436"/>
            <a:ext cx="298492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Redistribution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du flux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sanguin</a:t>
            </a:r>
          </a:p>
          <a:p>
            <a:pPr algn="ctr"/>
            <a:endParaRPr lang="fr-FR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657" y="6066166"/>
            <a:ext cx="337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↑↑↑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extraction  cellulaire en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fr-FR" sz="12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1819972" y="5028345"/>
            <a:ext cx="0" cy="325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25" name="Groupe 1024"/>
          <p:cNvGrpSpPr/>
          <p:nvPr/>
        </p:nvGrpSpPr>
        <p:grpSpPr>
          <a:xfrm>
            <a:off x="370412" y="1216697"/>
            <a:ext cx="3476778" cy="2572343"/>
            <a:chOff x="742796" y="862710"/>
            <a:chExt cx="3476778" cy="2572343"/>
          </a:xfrm>
        </p:grpSpPr>
        <p:grpSp>
          <p:nvGrpSpPr>
            <p:cNvPr id="63" name="Groupe 62"/>
            <p:cNvGrpSpPr/>
            <p:nvPr/>
          </p:nvGrpSpPr>
          <p:grpSpPr>
            <a:xfrm>
              <a:off x="742796" y="888052"/>
              <a:ext cx="3476778" cy="2547001"/>
              <a:chOff x="742796" y="888052"/>
              <a:chExt cx="3476778" cy="2547001"/>
            </a:xfrm>
          </p:grpSpPr>
          <p:grpSp>
            <p:nvGrpSpPr>
              <p:cNvPr id="61" name="Groupe 60"/>
              <p:cNvGrpSpPr/>
              <p:nvPr/>
            </p:nvGrpSpPr>
            <p:grpSpPr>
              <a:xfrm>
                <a:off x="1371209" y="1239053"/>
                <a:ext cx="2208395" cy="2196000"/>
                <a:chOff x="5914153" y="1239053"/>
                <a:chExt cx="2208395" cy="21960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4153" y="1239053"/>
                  <a:ext cx="1087600" cy="219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6977245" y="3130899"/>
                  <a:ext cx="9605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200" dirty="0" smtClean="0"/>
                    <a:t>Musculeuse </a:t>
                  </a:r>
                  <a:endParaRPr lang="fr-FR" sz="1200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950432" y="2508534"/>
                  <a:ext cx="117211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200" dirty="0" smtClean="0"/>
                    <a:t>Sous muqueuse</a:t>
                  </a:r>
                  <a:endParaRPr lang="fr-FR" sz="1200" dirty="0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977245" y="1821260"/>
                  <a:ext cx="85151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200" dirty="0" smtClean="0"/>
                    <a:t>Muqueuse</a:t>
                  </a:r>
                  <a:endParaRPr lang="fr-FR" sz="1200" dirty="0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742796" y="888052"/>
                <a:ext cx="347677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Fig. n°5: </a:t>
                </a:r>
                <a:r>
                  <a:rPr lang="fr-FR" sz="1200" dirty="0" smtClean="0">
                    <a:solidFill>
                      <a:schemeClr val="tx2">
                        <a:lumMod val="75000"/>
                      </a:schemeClr>
                    </a:solidFill>
                  </a:rPr>
                  <a:t>La paroi intestinale </a:t>
                </a:r>
              </a:p>
            </p:txBody>
          </p:sp>
        </p:grpSp>
        <p:sp>
          <p:nvSpPr>
            <p:cNvPr id="1024" name="Rectangle 1023"/>
            <p:cNvSpPr>
              <a:spLocks noChangeAspect="1"/>
            </p:cNvSpPr>
            <p:nvPr/>
          </p:nvSpPr>
          <p:spPr>
            <a:xfrm>
              <a:off x="767920" y="862710"/>
              <a:ext cx="2811684" cy="25662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806761" y="3871843"/>
            <a:ext cx="1914607" cy="1185086"/>
            <a:chOff x="806761" y="3871843"/>
            <a:chExt cx="1914607" cy="1185086"/>
          </a:xfrm>
        </p:grpSpPr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1069461" y="3871843"/>
              <a:ext cx="1575496" cy="11695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fr-FR" sz="1400" dirty="0" smtClean="0"/>
                <a:t> </a:t>
              </a:r>
              <a:r>
                <a:rPr lang="fr-FR" sz="1400" b="1" dirty="0">
                  <a:solidFill>
                    <a:schemeClr val="accent2">
                      <a:lumMod val="75000"/>
                    </a:schemeClr>
                  </a:solidFill>
                </a:rPr>
                <a:t>M</a:t>
              </a:r>
              <a:r>
                <a:rPr lang="fr-FR" sz="1400" b="1" dirty="0" smtClean="0">
                  <a:solidFill>
                    <a:schemeClr val="accent2">
                      <a:lumMod val="75000"/>
                    </a:schemeClr>
                  </a:solidFill>
                </a:rPr>
                <a:t>uqueuse</a:t>
              </a:r>
              <a:r>
                <a:rPr lang="fr-FR" sz="1400" dirty="0" smtClean="0"/>
                <a:t> </a:t>
              </a:r>
            </a:p>
            <a:p>
              <a:r>
                <a:rPr lang="fr-FR" sz="1400" b="1" dirty="0">
                  <a:solidFill>
                    <a:srgbClr val="FF0000"/>
                  </a:solidFill>
                </a:rPr>
                <a:t>↓↓↓</a:t>
              </a:r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</a:rPr>
                <a:t> flux artériel</a:t>
              </a:r>
              <a:endParaRPr lang="fr-FR" sz="1400" dirty="0"/>
            </a:p>
            <a:p>
              <a:endParaRPr lang="fr-FR" sz="1400" dirty="0" smtClean="0"/>
            </a:p>
            <a:p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FR" sz="1400" b="1" dirty="0">
                  <a:solidFill>
                    <a:srgbClr val="FF0000"/>
                  </a:solidFill>
                </a:rPr>
                <a:t>↓↓↓ </a:t>
              </a:r>
              <a:r>
                <a:rPr lang="fr-FR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O2</a:t>
              </a:r>
            </a:p>
            <a:p>
              <a:r>
                <a:rPr lang="fr-FR" sz="1400" b="1" dirty="0" smtClean="0">
                  <a:solidFill>
                    <a:srgbClr val="FF0000"/>
                  </a:solidFill>
                </a:rPr>
                <a:t> ↓↓↓ ATP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806761" y="3887378"/>
              <a:ext cx="1914607" cy="11695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855912" y="1311355"/>
            <a:ext cx="28664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↓↓↓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flux artériel</a:t>
            </a:r>
            <a:endParaRPr lang="fr-FR" dirty="0"/>
          </a:p>
          <a:p>
            <a:pPr algn="ctr"/>
            <a:r>
              <a:rPr lang="fr-FR" dirty="0" smtClean="0"/>
              <a:t>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&lt;30 ml/min/100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g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12424" y="2359708"/>
            <a:ext cx="3238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Glycolyse anaérobie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6256483" y="1936952"/>
            <a:ext cx="0" cy="515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>
            <a:off x="6658204" y="4362061"/>
            <a:ext cx="0" cy="548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4564798" y="4198817"/>
            <a:ext cx="122028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V="1">
            <a:off x="4564798" y="2475428"/>
            <a:ext cx="0" cy="17605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4566462" y="2488046"/>
            <a:ext cx="7517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4168" y="4910203"/>
            <a:ext cx="1509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Nécrose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cellulaire</a:t>
            </a:r>
          </a:p>
          <a:p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819972" y="4323704"/>
            <a:ext cx="0" cy="209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9903" y="5419835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fr-FR" sz="4800" b="1" dirty="0"/>
          </a:p>
        </p:txBody>
      </p:sp>
      <p:sp>
        <p:nvSpPr>
          <p:cNvPr id="3" name="AutoShape 2" descr="PHYSIOLOGIE DU NEURONE - Le potentiel de repos"/>
          <p:cNvSpPr>
            <a:spLocks noChangeAspect="1" noChangeArrowheads="1"/>
          </p:cNvSpPr>
          <p:nvPr/>
        </p:nvSpPr>
        <p:spPr bwMode="auto">
          <a:xfrm>
            <a:off x="155575" y="-623888"/>
            <a:ext cx="34956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PHYSIOLOGIE DU NEURONE - Le potentiel de repos"/>
          <p:cNvSpPr>
            <a:spLocks noChangeAspect="1" noChangeArrowheads="1"/>
          </p:cNvSpPr>
          <p:nvPr/>
        </p:nvSpPr>
        <p:spPr bwMode="auto">
          <a:xfrm>
            <a:off x="307975" y="-471488"/>
            <a:ext cx="349567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55" y="2667116"/>
            <a:ext cx="970384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89140" y="3079993"/>
            <a:ext cx="1163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↑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/>
              <a:t>H+=</a:t>
            </a:r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 PH↓</a:t>
            </a:r>
            <a:endParaRPr lang="fr-FR" sz="1200" dirty="0"/>
          </a:p>
        </p:txBody>
      </p:sp>
      <p:sp>
        <p:nvSpPr>
          <p:cNvPr id="1027" name="Rectangle 1026"/>
          <p:cNvSpPr/>
          <p:nvPr/>
        </p:nvSpPr>
        <p:spPr>
          <a:xfrm>
            <a:off x="6349254" y="2907528"/>
            <a:ext cx="599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↑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>
                <a:solidFill>
                  <a:schemeClr val="tx2">
                    <a:lumMod val="75000"/>
                  </a:schemeClr>
                </a:solidFill>
              </a:rPr>
              <a:t>ATP</a:t>
            </a: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8" idx="1"/>
          </p:cNvCxnSpPr>
          <p:nvPr/>
        </p:nvCxnSpPr>
        <p:spPr>
          <a:xfrm flipH="1" flipV="1">
            <a:off x="5785084" y="3184527"/>
            <a:ext cx="504056" cy="33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785084" y="3417967"/>
            <a:ext cx="6225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10354" y="306301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H+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0012" y="3273019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Na+</a:t>
            </a:r>
            <a:endParaRPr lang="fr-FR" sz="1200" dirty="0"/>
          </a:p>
        </p:txBody>
      </p:sp>
      <p:cxnSp>
        <p:nvCxnSpPr>
          <p:cNvPr id="20" name="Connecteur droit avec flèche 19"/>
          <p:cNvCxnSpPr>
            <a:stCxn id="16" idx="3"/>
          </p:cNvCxnSpPr>
          <p:nvPr/>
        </p:nvCxnSpPr>
        <p:spPr>
          <a:xfrm flipV="1">
            <a:off x="6824746" y="3411518"/>
            <a:ext cx="5233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88224" y="3429000"/>
            <a:ext cx="6351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↑</a:t>
            </a:r>
            <a:r>
              <a:rPr lang="fr-FR" sz="1200" b="1" dirty="0" smtClean="0">
                <a:solidFill>
                  <a:srgbClr val="C00000"/>
                </a:solidFill>
              </a:rPr>
              <a:t>Ca2+</a:t>
            </a:r>
            <a:endParaRPr lang="fr-FR" sz="1200" b="1" dirty="0">
              <a:solidFill>
                <a:srgbClr val="C0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6824747" y="3484886"/>
            <a:ext cx="523356" cy="14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463805" y="3273018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Na+</a:t>
            </a:r>
            <a:endParaRPr lang="fr-FR" sz="1200" dirty="0"/>
          </a:p>
        </p:txBody>
      </p:sp>
      <p:sp>
        <p:nvSpPr>
          <p:cNvPr id="67" name="Rectangle 66"/>
          <p:cNvSpPr/>
          <p:nvPr/>
        </p:nvSpPr>
        <p:spPr>
          <a:xfrm>
            <a:off x="7348103" y="3379228"/>
            <a:ext cx="49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Ca2+</a:t>
            </a:r>
            <a:endParaRPr lang="fr-FR" sz="1200" dirty="0"/>
          </a:p>
        </p:txBody>
      </p:sp>
      <p:sp>
        <p:nvSpPr>
          <p:cNvPr id="68" name="Rectangle 67"/>
          <p:cNvSpPr/>
          <p:nvPr/>
        </p:nvSpPr>
        <p:spPr>
          <a:xfrm>
            <a:off x="7378560" y="3164117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Na+</a:t>
            </a:r>
            <a:endParaRPr lang="fr-FR" sz="1200" dirty="0"/>
          </a:p>
        </p:txBody>
      </p:sp>
      <p:sp>
        <p:nvSpPr>
          <p:cNvPr id="1032" name="Rectangle 1031"/>
          <p:cNvSpPr/>
          <p:nvPr/>
        </p:nvSpPr>
        <p:spPr>
          <a:xfrm>
            <a:off x="6084168" y="3933056"/>
            <a:ext cx="1116011" cy="2616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 ↑↑↑ </a:t>
            </a:r>
            <a:r>
              <a:rPr lang="fr-FR" sz="1100" b="1" dirty="0" smtClean="0">
                <a:solidFill>
                  <a:srgbClr val="C00000"/>
                </a:solidFill>
              </a:rPr>
              <a:t>Lactates</a:t>
            </a:r>
            <a:endParaRPr lang="fr-FR" sz="1100" b="1" dirty="0">
              <a:solidFill>
                <a:srgbClr val="C00000"/>
              </a:solidFill>
            </a:endParaRPr>
          </a:p>
        </p:txBody>
      </p: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26"/>
    </mc:Choice>
    <mc:Fallback xmlns="">
      <p:transition spd="slow" advTm="255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Affichage à l'écran (4:3)</PresentationFormat>
  <Paragraphs>59</Paragraphs>
  <Slides>1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III. Physiopathologie: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Physiopathologie:</dc:title>
  <dc:creator>dr_mdaregnarou</dc:creator>
  <cp:lastModifiedBy>dr_mdaregnarou</cp:lastModifiedBy>
  <cp:revision>1</cp:revision>
  <dcterms:created xsi:type="dcterms:W3CDTF">2020-09-16T16:52:36Z</dcterms:created>
  <dcterms:modified xsi:type="dcterms:W3CDTF">2020-09-16T16:53:17Z</dcterms:modified>
</cp:coreProperties>
</file>