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C5975-BE08-4E7B-8779-E505E045D60B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04057-98AD-49E9-A3B2-F9A439995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08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Comme on vient de le voir,  l’ischémie intestinale aigue non traitée va évoluer vers: </a:t>
            </a:r>
          </a:p>
          <a:p>
            <a:pPr marL="228600" indent="-228600">
              <a:buFont typeface="+mj-lt"/>
              <a:buAutoNum type="arabicPeriod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L’ Infarctus entéro-mésentérique.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et La péritonite aigue généralisée par perforation </a:t>
            </a:r>
            <a:r>
              <a:rPr lang="fr-FR" baseline="0" dirty="0" smtClean="0">
                <a:solidFill>
                  <a:schemeClr val="tx2">
                    <a:lumMod val="75000"/>
                  </a:schemeClr>
                </a:solidFill>
              </a:rPr>
              <a:t> de l’intestin nécrosé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>
              <a:buFont typeface="+mj-lt"/>
              <a:buNone/>
            </a:pPr>
            <a:r>
              <a:rPr lang="fr-FR" dirty="0" smtClean="0"/>
              <a:t>sur la fig.  n°: on voit de l’iléon nécrosé d couleur noirâtre et on déduit que l’obstruction est au niveau des branches iléales</a:t>
            </a:r>
          </a:p>
          <a:p>
            <a:pPr marL="0" indent="0">
              <a:buFont typeface="+mj-lt"/>
              <a:buNone/>
            </a:pPr>
            <a:r>
              <a:rPr lang="fr-FR" dirty="0" smtClean="0"/>
              <a:t>Sur</a:t>
            </a:r>
            <a:r>
              <a:rPr lang="fr-FR" baseline="0" dirty="0" smtClean="0"/>
              <a:t> la fig. n°: l’iléon et le colon droit sont nécrosés donc l’obstruction est en amont de l’artère colique moyenne et des premières branches jéjunales,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baseline="0" dirty="0" smtClean="0"/>
              <a:t>Sur la fig. n°: la nécrose de l’intestin grêle , du colon droit et 2/3 du colon transverse suite à une obstruction au niveau de l’ostium de l’AMS.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baseline="0" dirty="0" smtClean="0"/>
              <a:t>Sur la dernière figure, notez la couleur verdâtre d’une gangrené perforée de l’intestin grêle et le liquide sanguinolent du contenue intestinale. </a:t>
            </a:r>
          </a:p>
          <a:p>
            <a:pPr marL="0" indent="0">
              <a:buFont typeface="+mj-lt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2BD3-C39D-4AF4-82AB-DCA92CED633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73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i="0" u="none" baseline="0" dirty="0" smtClean="0"/>
              <a:t>On passe aux étiologies de l’ischémie intestinale aigue,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i="0" u="none" baseline="0" dirty="0" smtClean="0"/>
              <a:t>Deux  mécanismes </a:t>
            </a:r>
            <a:r>
              <a:rPr lang="fr-FR" dirty="0" smtClean="0"/>
              <a:t>physiopathologiques </a:t>
            </a:r>
            <a:r>
              <a:rPr lang="fr-FR" b="0" i="0" u="none" baseline="0" dirty="0" smtClean="0"/>
              <a:t>peuvent être à l’origine de  l’interruption  du débit sanguin   dans le territoire irrigué par l’ artère mésentérique supérieur</a:t>
            </a:r>
            <a:r>
              <a:rPr lang="fr-FR" dirty="0" smtClean="0"/>
              <a:t>: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1200" b="1" dirty="0" smtClean="0">
                <a:solidFill>
                  <a:srgbClr val="C00000"/>
                </a:solidFill>
              </a:rPr>
              <a:t> souvent,</a:t>
            </a:r>
            <a:r>
              <a:rPr lang="fr-FR" sz="1200" b="1" baseline="0" dirty="0" smtClean="0">
                <a:solidFill>
                  <a:srgbClr val="C00000"/>
                </a:solidFill>
              </a:rPr>
              <a:t> </a:t>
            </a:r>
            <a:r>
              <a:rPr lang="fr-FR" sz="1200" b="0" baseline="0" dirty="0" smtClean="0">
                <a:solidFill>
                  <a:srgbClr val="C00000"/>
                </a:solidFill>
              </a:rPr>
              <a:t>p</a:t>
            </a:r>
            <a:r>
              <a:rPr lang="fr-FR" sz="1200" b="0" dirty="0" smtClean="0">
                <a:solidFill>
                  <a:srgbClr val="C00000"/>
                </a:solidFill>
              </a:rPr>
              <a:t>ar obstruction par</a:t>
            </a:r>
            <a:r>
              <a:rPr lang="fr-FR" sz="1200" b="0" baseline="0" dirty="0" smtClean="0">
                <a:solidFill>
                  <a:srgbClr val="C00000"/>
                </a:solidFill>
              </a:rPr>
              <a:t> </a:t>
            </a:r>
            <a:r>
              <a:rPr lang="fr-FR" sz="1200" b="0" u="sng" baseline="0" dirty="0" smtClean="0">
                <a:solidFill>
                  <a:srgbClr val="C00000"/>
                </a:solidFill>
              </a:rPr>
              <a:t>une embolie  </a:t>
            </a:r>
            <a:r>
              <a:rPr lang="fr-FR" sz="1200" b="0" baseline="0" dirty="0" smtClean="0">
                <a:solidFill>
                  <a:srgbClr val="C00000"/>
                </a:solidFill>
              </a:rPr>
              <a:t>ou </a:t>
            </a:r>
            <a:r>
              <a:rPr lang="fr-FR" sz="1200" b="0" u="sng" baseline="0" dirty="0" smtClean="0">
                <a:solidFill>
                  <a:srgbClr val="C00000"/>
                </a:solidFill>
              </a:rPr>
              <a:t>une thrombose artérielle </a:t>
            </a:r>
            <a:r>
              <a:rPr lang="fr-FR" dirty="0" smtClean="0"/>
              <a:t>ou à une dissection</a:t>
            </a:r>
            <a:r>
              <a:rPr lang="fr-FR" sz="1200" b="0" baseline="0" dirty="0" smtClean="0">
                <a:solidFill>
                  <a:srgbClr val="C00000"/>
                </a:solidFill>
              </a:rPr>
              <a:t>, c’est </a:t>
            </a:r>
            <a:r>
              <a:rPr lang="fr-FR" sz="1200" b="1" dirty="0" smtClean="0">
                <a:solidFill>
                  <a:srgbClr val="C00000"/>
                </a:solidFill>
              </a:rPr>
              <a:t> </a:t>
            </a:r>
            <a:r>
              <a:rPr lang="fr-FR" sz="1200" b="1" u="sng" dirty="0" smtClean="0">
                <a:solidFill>
                  <a:srgbClr val="C00000"/>
                </a:solidFill>
              </a:rPr>
              <a:t>l’Ischémie mésentérique aiguë  occlusive. </a:t>
            </a:r>
            <a:r>
              <a:rPr lang="fr-FR" sz="1200" b="0" u="none" dirty="0" smtClean="0">
                <a:solidFill>
                  <a:srgbClr val="C00000"/>
                </a:solidFill>
              </a:rPr>
              <a:t>(80% des ischémies intestinales aigue sont occlusives)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dirty="0" smtClean="0"/>
              <a:t> ou</a:t>
            </a:r>
            <a:r>
              <a:rPr lang="it-IT" baseline="0" dirty="0" smtClean="0"/>
              <a:t> par un  bas débit artériel, c’est  </a:t>
            </a:r>
            <a:r>
              <a:rPr lang="it-IT" b="1" u="sng" baseline="0" dirty="0" smtClean="0"/>
              <a:t>l’</a:t>
            </a:r>
            <a:r>
              <a:rPr lang="it-IT" b="1" u="sng" dirty="0" smtClean="0"/>
              <a:t>Ischémie intestinale aiguë non occlusive </a:t>
            </a:r>
            <a:r>
              <a:rPr lang="it-IT" b="0" u="none" dirty="0" smtClean="0"/>
              <a:t>(20%):</a:t>
            </a:r>
            <a:r>
              <a:rPr lang="fr-FR" b="0" u="none" baseline="0" dirty="0" smtClean="0"/>
              <a:t> </a:t>
            </a:r>
          </a:p>
          <a:p>
            <a:pPr marL="15430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baseline="0" dirty="0" smtClean="0"/>
              <a:t> </a:t>
            </a:r>
            <a:r>
              <a:rPr lang="fr-FR" dirty="0" smtClean="0"/>
              <a:t>un </a:t>
            </a:r>
            <a:r>
              <a:rPr lang="fr-FR" dirty="0" err="1" smtClean="0"/>
              <a:t>vasospasme</a:t>
            </a:r>
            <a:r>
              <a:rPr lang="fr-FR" dirty="0" smtClean="0"/>
              <a:t> ( vasoconstriction) dans le territoire mésentérique supérieur</a:t>
            </a:r>
            <a:r>
              <a:rPr lang="fr-FR" baseline="0" dirty="0" smtClean="0"/>
              <a:t> entrainant </a:t>
            </a:r>
            <a:r>
              <a:rPr lang="fr-FR" dirty="0" smtClean="0"/>
              <a:t> une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hypoperfusion</a:t>
            </a:r>
            <a:r>
              <a:rPr lang="fr-FR" dirty="0" smtClean="0"/>
              <a:t>. Se voit en situation de</a:t>
            </a:r>
            <a:r>
              <a:rPr lang="fr-FR" baseline="0" dirty="0" smtClean="0"/>
              <a:t> bas débit artériel global </a:t>
            </a:r>
            <a:r>
              <a:rPr lang="fr-FR" dirty="0" smtClean="0"/>
              <a:t>et permet une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redistribution  du sang vers les territoires cardiaques et cérébraux. </a:t>
            </a:r>
            <a:endParaRPr lang="fr-FR" baseline="0" dirty="0" smtClean="0"/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 Ce tableau</a:t>
            </a:r>
            <a:r>
              <a:rPr lang="fr-FR" baseline="0" dirty="0" smtClean="0"/>
              <a:t> résume les principales étiologies   des embolies et thromboses artérielles ainsi  que les causes du </a:t>
            </a:r>
            <a:r>
              <a:rPr lang="fr-FR" baseline="0" dirty="0" err="1" smtClean="0"/>
              <a:t>vasospasme</a:t>
            </a:r>
            <a:r>
              <a:rPr lang="fr-FR" baseline="0" dirty="0" smtClean="0"/>
              <a:t>.</a:t>
            </a:r>
            <a:r>
              <a:rPr lang="fr-FR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pathologies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emboligènes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sont dominées par: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troubles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rythme  essentiellement la </a:t>
            </a:r>
            <a:r>
              <a:rPr lang="fr-FR" dirty="0" smtClean="0"/>
              <a:t>fibrillation auriculaire (</a:t>
            </a:r>
            <a:r>
              <a:rPr lang="fr-FR" baseline="0" dirty="0" smtClean="0"/>
              <a:t> les </a:t>
            </a:r>
            <a:r>
              <a:rPr lang="fr-FR" dirty="0" smtClean="0"/>
              <a:t> troubles du rythme ventriculaire ne</a:t>
            </a:r>
            <a:r>
              <a:rPr lang="fr-FR" baseline="0" dirty="0" smtClean="0"/>
              <a:t> sont pas </a:t>
            </a:r>
            <a:r>
              <a:rPr lang="fr-FR" baseline="0" dirty="0" err="1" smtClean="0"/>
              <a:t>emboligènes</a:t>
            </a:r>
            <a:r>
              <a:rPr lang="fr-FR" baseline="0" dirty="0" smtClean="0"/>
              <a:t>)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L’infarctus du myocarde</a:t>
            </a:r>
            <a:r>
              <a:rPr lang="fr-FR" dirty="0" smtClean="0"/>
              <a:t> avec formation de thrombus ventriculaire gauche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 valvulopathies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cardiaques </a:t>
            </a:r>
            <a:r>
              <a:rPr lang="fr-FR" dirty="0" smtClean="0"/>
              <a:t> en particulier le rétrécissement mitrale 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anévrysme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l’aorte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plaque d’athérome aortique: </a:t>
            </a:r>
            <a:r>
              <a:rPr lang="fr-FR" dirty="0" smtClean="0"/>
              <a:t> -   L’embole se détache à partir d’une thrombose formée au niveau d’une</a:t>
            </a:r>
            <a:r>
              <a:rPr lang="fr-FR" baseline="0" dirty="0" smtClean="0"/>
              <a:t> </a:t>
            </a:r>
            <a:r>
              <a:rPr lang="fr-FR" dirty="0" smtClean="0"/>
              <a:t> plaque athéromateuse</a:t>
            </a:r>
            <a:r>
              <a:rPr lang="fr-FR" baseline="0" dirty="0" smtClean="0"/>
              <a:t> </a:t>
            </a:r>
            <a:r>
              <a:rPr lang="fr-FR" dirty="0" smtClean="0"/>
              <a:t>dont</a:t>
            </a:r>
            <a:r>
              <a:rPr lang="fr-FR" baseline="0" dirty="0" smtClean="0"/>
              <a:t> l’épaisseur  </a:t>
            </a: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fr-FR" baseline="0" dirty="0" smtClean="0"/>
              <a:t>                                                        dépasse </a:t>
            </a:r>
            <a:r>
              <a:rPr lang="fr-FR" dirty="0" smtClean="0"/>
              <a:t> 4 </a:t>
            </a:r>
            <a:r>
              <a:rPr lang="fr-FR" dirty="0" err="1" smtClean="0"/>
              <a:t>mm.</a:t>
            </a:r>
            <a:r>
              <a:rPr lang="fr-FR" dirty="0" smtClean="0"/>
              <a:t> </a:t>
            </a: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fr-FR" baseline="0" dirty="0" smtClean="0"/>
              <a:t>                                                      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causes des thromboses artérielles sont dominées  par: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sténose athéromateuse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niveau de l’AMS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coagulopathies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congénitales  (déficit en facteur anti- coagulation)ou acquises avec des facteurs de risque de thrombose tel  grossesse, prise de contraceptifs oraux, maladie de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Behcet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cancers,,,,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L’IIA occlusive peut résulter d’une dissection aortique: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dissection aortique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une dissection isolée de l’AMS,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 smtClean="0"/>
              <a:t>Le </a:t>
            </a:r>
            <a:r>
              <a:rPr lang="fr-FR" dirty="0" err="1" smtClean="0"/>
              <a:t>Vasospasme</a:t>
            </a:r>
            <a:r>
              <a:rPr lang="fr-FR" dirty="0" smtClean="0"/>
              <a:t> dans l’ischémie mésentérique occlusive </a:t>
            </a:r>
            <a:r>
              <a:rPr lang="fr-FR" baseline="0" dirty="0" smtClean="0"/>
              <a:t>est déclenché par :</a:t>
            </a: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fr-FR" baseline="0" dirty="0" smtClean="0"/>
              <a:t> L</a:t>
            </a:r>
            <a:r>
              <a:rPr lang="fr-FR" dirty="0" smtClean="0"/>
              <a:t>es états de choc cardiogénique, hémorragique ou septique,</a:t>
            </a:r>
            <a:r>
              <a:rPr lang="fr-FR" baseline="0" dirty="0" smtClean="0"/>
              <a:t> </a:t>
            </a: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fr-FR" baseline="0" dirty="0" smtClean="0"/>
              <a:t>La prise de médicaments  tel que les digitaliques, les catécholamines,,,</a:t>
            </a: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2BD3-C39D-4AF4-82AB-DCA92CED633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23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F5EE-7345-437D-9BF2-C6FC9610FC0B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D4C9-4086-4549-A0DB-8A39B503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79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F5EE-7345-437D-9BF2-C6FC9610FC0B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D4C9-4086-4549-A0DB-8A39B503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22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F5EE-7345-437D-9BF2-C6FC9610FC0B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D4C9-4086-4549-A0DB-8A39B503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51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F5EE-7345-437D-9BF2-C6FC9610FC0B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D4C9-4086-4549-A0DB-8A39B503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99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F5EE-7345-437D-9BF2-C6FC9610FC0B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D4C9-4086-4549-A0DB-8A39B503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04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F5EE-7345-437D-9BF2-C6FC9610FC0B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D4C9-4086-4549-A0DB-8A39B503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80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F5EE-7345-437D-9BF2-C6FC9610FC0B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D4C9-4086-4549-A0DB-8A39B503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75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F5EE-7345-437D-9BF2-C6FC9610FC0B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D4C9-4086-4549-A0DB-8A39B503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0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F5EE-7345-437D-9BF2-C6FC9610FC0B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D4C9-4086-4549-A0DB-8A39B503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6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F5EE-7345-437D-9BF2-C6FC9610FC0B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D4C9-4086-4549-A0DB-8A39B503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64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F5EE-7345-437D-9BF2-C6FC9610FC0B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D4C9-4086-4549-A0DB-8A39B503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60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CF5EE-7345-437D-9BF2-C6FC9610FC0B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CD4C9-4086-4549-A0DB-8A39B503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27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sz="28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IV. Complications </a:t>
            </a:r>
            <a:endParaRPr lang="fr-FR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3" y="1052736"/>
            <a:ext cx="8229600" cy="787045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 I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nfarctus entéro-mésentérique</a:t>
            </a:r>
          </a:p>
          <a:p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Péritonite aigue généralisée par perforation intestinale</a:t>
            </a:r>
            <a:endParaRPr lang="fr-F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3779912" y="1839781"/>
            <a:ext cx="4473984" cy="2390599"/>
            <a:chOff x="3779912" y="1839781"/>
            <a:chExt cx="4473984" cy="239059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839781"/>
              <a:ext cx="3277849" cy="2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923928" y="3861048"/>
              <a:ext cx="43299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chemeClr val="accent1">
                      <a:lumMod val="75000"/>
                    </a:schemeClr>
                  </a:solidFill>
                </a:rPr>
                <a:t>Fig. n°7: </a:t>
              </a:r>
              <a:r>
                <a:rPr lang="fr-FR" dirty="0" smtClean="0">
                  <a:solidFill>
                    <a:schemeClr val="accent1">
                      <a:lumMod val="75000"/>
                    </a:schemeClr>
                  </a:solidFill>
                </a:rPr>
                <a:t>Infarctus de l’iléon et le colon droit</a:t>
              </a:r>
              <a:endParaRPr lang="fr-FR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49362" y="3890002"/>
            <a:ext cx="2847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Fig. n°6: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Infarctus de l’ iléon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49362" y="5931933"/>
            <a:ext cx="383438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Fig. n°8: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Infarctus de de l’intestin grêle, </a:t>
            </a:r>
          </a:p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               du colon droit et 2/3 du colon transverse </a:t>
            </a:r>
            <a:endParaRPr lang="fr-FR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1" y="1906201"/>
            <a:ext cx="2873359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7" y="4142574"/>
            <a:ext cx="1872453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1" y="4259334"/>
            <a:ext cx="2146913" cy="14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355976" y="6039654"/>
            <a:ext cx="368415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Fig. n°9: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 gangrène  perforée  de l’intestin grêle  </a:t>
            </a:r>
            <a:endParaRPr lang="fr-FR" sz="14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0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265"/>
    </mc:Choice>
    <mc:Fallback xmlns="">
      <p:transition spd="slow" advTm="104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sz="28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V. Étiologies</a:t>
            </a:r>
            <a:endParaRPr lang="fr-FR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0184" y="5823088"/>
            <a:ext cx="4966117" cy="31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solidFill>
                  <a:schemeClr val="accent1">
                    <a:lumMod val="50000"/>
                  </a:schemeClr>
                </a:solidFill>
              </a:rPr>
              <a:t>Tableau n° 1: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Les étiologies de l’ischémie intestinale aigue </a:t>
            </a:r>
            <a:endParaRPr lang="fr-FR" sz="2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517467"/>
              </p:ext>
            </p:extLst>
          </p:nvPr>
        </p:nvGraphicFramePr>
        <p:xfrm>
          <a:off x="539552" y="2924944"/>
          <a:ext cx="8352928" cy="26593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96144"/>
                <a:gridCol w="1872208"/>
                <a:gridCol w="1571975"/>
                <a:gridCol w="1236337"/>
                <a:gridCol w="2376264"/>
              </a:tblGrid>
              <a:tr h="3143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</a:rPr>
                        <a:t>Ischémie intestinale aiguë occlusive</a:t>
                      </a:r>
                      <a:endParaRPr lang="fr-FR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  <a:effectLst/>
                        </a:rPr>
                        <a:t>Ischémie intestinale aiguë non </a:t>
                      </a:r>
                      <a:r>
                        <a:rPr lang="fr-FR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occlusive</a:t>
                      </a:r>
                      <a:endParaRPr lang="fr-FR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</a:tr>
              <a:tr h="47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effectLst/>
                        </a:rPr>
                        <a:t>Pathologie 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</a:rPr>
                        <a:t>Embolies artérielles</a:t>
                      </a:r>
                      <a:endParaRPr lang="fr-FR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</a:rPr>
                        <a:t>Thromboses artérielles</a:t>
                      </a:r>
                      <a:endParaRPr lang="fr-FR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Dissection  </a:t>
                      </a:r>
                      <a:endParaRPr lang="fr-FR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 err="1">
                          <a:solidFill>
                            <a:srgbClr val="C00000"/>
                          </a:solidFill>
                          <a:effectLst/>
                        </a:rPr>
                        <a:t>Vasospasme</a:t>
                      </a: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</a:rPr>
                        <a:t> 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effectLst/>
                        </a:rPr>
                        <a:t>– Etat de choc (septique, cardiogénique, hypovolémique)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effectLst/>
                        </a:rPr>
                        <a:t>– Médicamenteux (</a:t>
                      </a:r>
                      <a:r>
                        <a:rPr lang="fr-FR" sz="1400" b="1" dirty="0" smtClean="0">
                          <a:effectLst/>
                        </a:rPr>
                        <a:t>digitaliques, </a:t>
                      </a:r>
                      <a:r>
                        <a:rPr lang="fr-FR" sz="1400" b="1" dirty="0">
                          <a:effectLst/>
                        </a:rPr>
                        <a:t>catécholamines</a:t>
                      </a:r>
                      <a:r>
                        <a:rPr lang="fr-FR" sz="1400" b="1" dirty="0" smtClean="0">
                          <a:effectLst/>
                        </a:rPr>
                        <a:t>...)</a:t>
                      </a:r>
                      <a:endParaRPr lang="fr-FR" sz="1400" b="1" dirty="0">
                        <a:effectLst/>
                      </a:endParaRPr>
                    </a:p>
                  </a:txBody>
                  <a:tcPr marL="44450" marR="44450" marT="0" marB="0"/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</a:rPr>
                        <a:t>Cardiaques +++</a:t>
                      </a:r>
                      <a:endParaRPr lang="fr-FR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effectLst/>
                        </a:rPr>
                        <a:t>– Troubles du rythme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effectLst/>
                        </a:rPr>
                        <a:t>– Infarctus du myocarde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effectLst/>
                        </a:rPr>
                        <a:t>– </a:t>
                      </a:r>
                      <a:r>
                        <a:rPr lang="fr-FR" sz="1400" b="1" dirty="0" smtClean="0">
                          <a:effectLst/>
                        </a:rPr>
                        <a:t>valvulopathies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effectLst/>
                        </a:rPr>
                        <a:t>- Sténoses athéromateuses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effectLst/>
                        </a:rPr>
                        <a:t>- </a:t>
                      </a:r>
                      <a:r>
                        <a:rPr lang="fr-FR" sz="1400" b="1" dirty="0" smtClean="0">
                          <a:effectLst/>
                        </a:rPr>
                        <a:t> </a:t>
                      </a:r>
                      <a:r>
                        <a:rPr lang="fr-FR" sz="1400" b="1" dirty="0" err="1">
                          <a:effectLst/>
                        </a:rPr>
                        <a:t>Coagulopathie</a:t>
                      </a:r>
                      <a:endParaRPr lang="fr-FR" sz="1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- </a:t>
                      </a:r>
                      <a:r>
                        <a:rPr lang="fr-FR" sz="1400" b="1" dirty="0" smtClean="0">
                          <a:effectLst/>
                        </a:rPr>
                        <a:t>Dissection  aortique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- Dissection isolée de l’AMS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0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</a:rPr>
                        <a:t>Aortiques</a:t>
                      </a:r>
                      <a:endParaRPr lang="fr-FR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effectLst/>
                        </a:rPr>
                        <a:t>- Anévrysme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effectLst/>
                        </a:rPr>
                        <a:t>–Plaque d’athérome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952634" y="836712"/>
            <a:ext cx="52035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C00000"/>
                </a:solidFill>
              </a:rPr>
              <a:t>Ischémie </a:t>
            </a:r>
            <a:r>
              <a:rPr lang="fr-FR" b="1" dirty="0">
                <a:solidFill>
                  <a:srgbClr val="C00000"/>
                </a:solidFill>
              </a:rPr>
              <a:t>mésentérique aiguë  occlusive</a:t>
            </a:r>
            <a:r>
              <a:rPr lang="fr-FR" dirty="0"/>
              <a:t> </a:t>
            </a:r>
            <a:r>
              <a:rPr lang="fr-FR" dirty="0" smtClean="0"/>
              <a:t>+++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/>
              <a:t>une embolie</a:t>
            </a:r>
            <a:r>
              <a:rPr lang="fr-FR" dirty="0"/>
              <a:t> artérielle</a:t>
            </a:r>
            <a:r>
              <a:rPr lang="fr-FR" dirty="0" smtClean="0"/>
              <a:t>  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/>
              <a:t>une </a:t>
            </a:r>
            <a:r>
              <a:rPr lang="fr-FR" dirty="0"/>
              <a:t>thrombose </a:t>
            </a:r>
            <a:r>
              <a:rPr lang="fr-FR" dirty="0" smtClean="0"/>
              <a:t>artérielle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/>
              <a:t>une </a:t>
            </a:r>
            <a:r>
              <a:rPr lang="fr-FR" dirty="0"/>
              <a:t>dissection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  <a:r>
              <a:rPr lang="fr-FR" b="1" dirty="0">
                <a:solidFill>
                  <a:srgbClr val="C00000"/>
                </a:solidFill>
              </a:rPr>
              <a:t>Ischémie intestinale aiguë non occlusive </a:t>
            </a:r>
            <a:r>
              <a:rPr lang="fr-FR" b="1" dirty="0" smtClean="0">
                <a:solidFill>
                  <a:srgbClr val="C00000"/>
                </a:solidFill>
              </a:rPr>
              <a:t>    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/>
              <a:t>un </a:t>
            </a:r>
            <a:r>
              <a:rPr lang="fr-FR" dirty="0" err="1" smtClean="0"/>
              <a:t>vasospasme</a:t>
            </a:r>
            <a:endParaRPr lang="fr-FR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019"/>
    </mc:Choice>
    <mc:Fallback xmlns="">
      <p:transition spd="slow" advTm="223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Affichage à l'écran (4:3)</PresentationFormat>
  <Paragraphs>70</Paragraphs>
  <Slides>2</Slides>
  <Notes>2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IV. Complications </vt:lpstr>
      <vt:lpstr> V. Étiologies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IV. Complications </dc:title>
  <dc:creator>dr_mdaregnarou</dc:creator>
  <cp:lastModifiedBy>dr_mdaregnarou</cp:lastModifiedBy>
  <cp:revision>1</cp:revision>
  <dcterms:created xsi:type="dcterms:W3CDTF">2020-09-16T17:05:51Z</dcterms:created>
  <dcterms:modified xsi:type="dcterms:W3CDTF">2020-09-16T17:06:19Z</dcterms:modified>
</cp:coreProperties>
</file>