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36862-BD80-4D80-A5EA-93C0F4AF131A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DFBB2-0C1E-44A2-B973-F74F69A453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L’ischémie intestinale aigue occlusive est une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maladie évolutive,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stade de début, 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douleurs abdominale aigue intense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examen clinique normale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biologie normale,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stade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d’ischémie aigue correspond  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syndrome d’ischémie aiguë mésentérique (SIAM)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douleurs abdominale aigue intense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diarrhées sanglantes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augmentation du taux sanguin des lactates: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hyperlactatémie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stade tardif  d’infarctus: 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tableau d’occlusion intestinale fonctionnelle fait de douleurs abdominales, des  vomissements, un arrêt des matières et des gaz et un météorisme 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défaillance multi viscérale </a:t>
            </a:r>
          </a:p>
          <a:p>
            <a:pPr marL="1543050" lvl="3" indent="-171450">
              <a:buFont typeface="Wingdings" panose="05000000000000000000" pitchFamily="2" charset="2"/>
              <a:buChar char="ü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hyperlactatémie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Après 24h, un tableau de péritonite aigue généralisée avec des signes de choc septique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 traitement, l’évolution se fait vers le décès du malade dans les 48 heurs,</a:t>
            </a: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55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 smtClean="0">
                <a:solidFill>
                  <a:srgbClr val="C00000"/>
                </a:solidFill>
              </a:rPr>
              <a:t>Les ischémies intestinales aiguës non occlusives </a:t>
            </a:r>
            <a:r>
              <a:rPr lang="fr-FR" sz="1200" b="1" baseline="0" dirty="0" smtClean="0">
                <a:solidFill>
                  <a:srgbClr val="C00000"/>
                </a:solidFill>
              </a:rPr>
              <a:t> touchent </a:t>
            </a:r>
            <a:r>
              <a:rPr lang="fr-FR" sz="1200" b="0" baseline="0" dirty="0" smtClean="0">
                <a:solidFill>
                  <a:schemeClr val="tx1"/>
                </a:solidFill>
              </a:rPr>
              <a:t>d</a:t>
            </a:r>
            <a:r>
              <a:rPr lang="fr-FR" sz="1200" dirty="0" smtClean="0"/>
              <a:t>es patients hospitalisés en soins intensifs  et dont l’état hémodynamique est précaire</a:t>
            </a:r>
            <a:r>
              <a:rPr lang="fr-FR" sz="1200" baseline="0" dirty="0" smtClean="0"/>
              <a:t> (en état de choc),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 smtClean="0"/>
              <a:t>Mitsuyoshi</a:t>
            </a:r>
            <a:r>
              <a:rPr lang="fr-FR" sz="2400" b="1" dirty="0" smtClean="0"/>
              <a:t> </a:t>
            </a:r>
            <a:r>
              <a:rPr lang="fr-FR" sz="2400" dirty="0" smtClean="0"/>
              <a:t> a défini quatre critères cliniques devant faire évoquer ce diagnostic ; un 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C00000"/>
                </a:solidFill>
              </a:rPr>
              <a:t>iléus paralytique</a:t>
            </a:r>
            <a:r>
              <a:rPr lang="fr-FR" sz="2400" b="1" baseline="0" dirty="0" smtClean="0">
                <a:solidFill>
                  <a:srgbClr val="C00000"/>
                </a:solidFill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</a:rPr>
              <a:t> avec des douleurs abdominales aigues intenses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C00000"/>
                </a:solidFill>
              </a:rPr>
              <a:t> l’utilisation de catécholamines, 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C00000"/>
                </a:solidFill>
              </a:rPr>
              <a:t>un épisode d’hypotension,</a:t>
            </a:r>
          </a:p>
          <a:p>
            <a:pPr marL="2286000" lvl="4" indent="-457200">
              <a:buFont typeface="+mj-lt"/>
              <a:buAutoNum type="arabicPeriod"/>
            </a:pPr>
            <a:r>
              <a:rPr lang="fr-FR" sz="2400" b="1" dirty="0" smtClean="0">
                <a:solidFill>
                  <a:srgbClr val="C00000"/>
                </a:solidFill>
              </a:rPr>
              <a:t> l’augmentation des transaminases (TGO, TGP).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 Dans les deux cas, l’ischémie occlusive ou non occlusive,  le diagnostic  d’ischémie intestinale aigue est envisagé devant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douleur abdominale aigue chez un sujet présentant des facteurs de risque</a:t>
            </a:r>
            <a:r>
              <a:rPr lang="fr-FR" sz="2400" dirty="0" smtClean="0"/>
              <a:t>  ( tableau n°1) et la  confirmation du diagnostic repose l’ </a:t>
            </a:r>
            <a:r>
              <a:rPr lang="fr-FR" sz="2400" b="1" dirty="0" smtClean="0"/>
              <a:t>angioscanner spiralé de l’abdomen</a:t>
            </a:r>
            <a:r>
              <a:rPr lang="fr-FR" sz="2400" b="0" dirty="0" smtClean="0"/>
              <a:t>.</a:t>
            </a:r>
            <a:endParaRPr lang="fr-FR" sz="24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E2BD3-C39D-4AF4-82AB-DCA92CED6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25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3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3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46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6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47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7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A5DC-71A3-4EA8-95A9-D7A170D142A8}" type="datetimeFigureOut">
              <a:rPr lang="fr-FR" smtClean="0"/>
              <a:t>16/09/2020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125D-220E-48C4-BAB5-ABBAA3189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68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10272" y="90637"/>
            <a:ext cx="8229600" cy="554757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VI. Diagnostic positif</a:t>
            </a:r>
            <a:b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sz="2000" b="1" dirty="0">
                <a:solidFill>
                  <a:srgbClr val="C00000"/>
                </a:solidFill>
              </a:rPr>
              <a:t>Ischémie mésentérique aiguë  occlusive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4561" y="885900"/>
            <a:ext cx="9267207" cy="5711452"/>
            <a:chOff x="74561" y="417676"/>
            <a:chExt cx="9267207" cy="5711452"/>
          </a:xfrm>
        </p:grpSpPr>
        <p:grpSp>
          <p:nvGrpSpPr>
            <p:cNvPr id="20" name="Groupe 19"/>
            <p:cNvGrpSpPr/>
            <p:nvPr/>
          </p:nvGrpSpPr>
          <p:grpSpPr>
            <a:xfrm>
              <a:off x="74561" y="417676"/>
              <a:ext cx="9055471" cy="5711452"/>
              <a:chOff x="74561" y="417676"/>
              <a:chExt cx="9055471" cy="5711452"/>
            </a:xfrm>
          </p:grpSpPr>
          <p:pic>
            <p:nvPicPr>
              <p:cNvPr id="12" name="Picture 2" descr="Mal de ventre : comment faire passer le mal de ventre ?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4368" y="1196752"/>
                <a:ext cx="1245664" cy="8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Groupe 18"/>
              <p:cNvGrpSpPr/>
              <p:nvPr/>
            </p:nvGrpSpPr>
            <p:grpSpPr>
              <a:xfrm>
                <a:off x="74561" y="417676"/>
                <a:ext cx="8097839" cy="5711452"/>
                <a:chOff x="74561" y="417676"/>
                <a:chExt cx="8097839" cy="571145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331640" y="417676"/>
                  <a:ext cx="13003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b="1" dirty="0">
                      <a:solidFill>
                        <a:srgbClr val="C00000"/>
                      </a:solidFill>
                    </a:rPr>
                    <a:t>Début &lt; 3 H</a:t>
                  </a:r>
                </a:p>
              </p:txBody>
            </p:sp>
            <p:grpSp>
              <p:nvGrpSpPr>
                <p:cNvPr id="18" name="Groupe 17"/>
                <p:cNvGrpSpPr/>
                <p:nvPr/>
              </p:nvGrpSpPr>
              <p:grpSpPr>
                <a:xfrm>
                  <a:off x="74561" y="580038"/>
                  <a:ext cx="8097839" cy="5549090"/>
                  <a:chOff x="74561" y="580038"/>
                  <a:chExt cx="8097839" cy="5549090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72127" y="775630"/>
                    <a:ext cx="4608512" cy="5184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" name="Picture 6" descr="Douleur abdominale fonctionnelle continuelle (CFAP)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504" y="728808"/>
                    <a:ext cx="1390146" cy="972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" name="Rectangle 6"/>
                  <p:cNvSpPr/>
                  <p:nvPr/>
                </p:nvSpPr>
                <p:spPr>
                  <a:xfrm>
                    <a:off x="1187624" y="764704"/>
                    <a:ext cx="2008883" cy="138499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Douleur abdominale </a:t>
                    </a:r>
                    <a:endParaRPr lang="fr-FR" sz="1400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/>
                    </a:pPr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       </a:t>
                    </a:r>
                    <a:r>
                      <a:rPr lang="fr-FR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aigue </a:t>
                    </a:r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intense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Biologie normale 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fr-FR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Facteurs de risques </a:t>
                    </a:r>
                    <a:endParaRPr lang="fr-FR" sz="14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endParaRPr lang="fr-FR" sz="1400" dirty="0"/>
                  </a:p>
                  <a:p>
                    <a:pPr>
                      <a:defRPr/>
                    </a:pPr>
                    <a:endParaRPr lang="fr-FR" sz="1400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5875918" y="580038"/>
                    <a:ext cx="2016224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b="1" dirty="0" smtClean="0">
                        <a:solidFill>
                          <a:srgbClr val="C00000"/>
                        </a:solidFill>
                      </a:rPr>
                      <a:t>SIAM  3 </a:t>
                    </a:r>
                    <a:r>
                      <a:rPr lang="fr-FR" b="1" dirty="0">
                        <a:solidFill>
                          <a:srgbClr val="C00000"/>
                        </a:solidFill>
                      </a:rPr>
                      <a:t>- 6 H</a:t>
                    </a: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6339506" y="2798791"/>
                    <a:ext cx="180020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 b="1" dirty="0" smtClean="0">
                        <a:solidFill>
                          <a:srgbClr val="C00000"/>
                        </a:solidFill>
                      </a:rPr>
                      <a:t>Infarctus </a:t>
                    </a:r>
                    <a:endParaRPr lang="fr-FR" b="1" dirty="0">
                      <a:solidFill>
                        <a:srgbClr val="C00000"/>
                      </a:solidFill>
                    </a:endParaRPr>
                  </a:p>
                  <a:p>
                    <a:pPr>
                      <a:defRPr/>
                    </a:pPr>
                    <a:r>
                      <a:rPr lang="fr-FR" b="1" dirty="0">
                        <a:solidFill>
                          <a:srgbClr val="C00000"/>
                        </a:solidFill>
                      </a:rPr>
                      <a:t>6 -24 H</a:t>
                    </a:r>
                  </a:p>
                </p:txBody>
              </p:sp>
              <p:pic>
                <p:nvPicPr>
                  <p:cNvPr id="14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88598" y="4581128"/>
                    <a:ext cx="2483802" cy="154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" name="Rectangle 15"/>
                  <p:cNvSpPr/>
                  <p:nvPr/>
                </p:nvSpPr>
                <p:spPr>
                  <a:xfrm>
                    <a:off x="3600400" y="4911982"/>
                    <a:ext cx="4572000" cy="923330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rgbClr val="C00000"/>
                        </a:solidFill>
                      </a:rPr>
                      <a:t>     &gt;24h</a:t>
                    </a:r>
                  </a:p>
                  <a:p>
                    <a:pPr marL="285750" indent="-285750">
                      <a:buFont typeface="Wingdings"/>
                      <a:buChar char="Ø"/>
                    </a:pPr>
                    <a:r>
                      <a:rPr lang="fr-FR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Péritonite aigue</a:t>
                    </a:r>
                  </a:p>
                  <a:p>
                    <a:pPr marL="285750" indent="-285750">
                      <a:buFont typeface="Wingdings"/>
                      <a:buChar char="Ø"/>
                    </a:pPr>
                    <a:r>
                      <a:rPr lang="fr-FR" dirty="0" smtClean="0">
                        <a:solidFill>
                          <a:srgbClr val="C00000"/>
                        </a:solidFill>
                      </a:rPr>
                      <a:t>Choc septique </a:t>
                    </a:r>
                    <a:endParaRPr lang="fr-FR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1619672" y="3945830"/>
                    <a:ext cx="2619950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rgbClr val="C00000"/>
                        </a:solidFill>
                      </a:rPr>
                      <a:t>         &gt;48h</a:t>
                    </a:r>
                  </a:p>
                  <a:p>
                    <a:pPr marL="285750" indent="-285750">
                      <a:buFont typeface="Wingdings"/>
                      <a:buChar char="Ø"/>
                    </a:pPr>
                    <a:r>
                      <a:rPr lang="fr-FR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Décès  du malade </a:t>
                    </a:r>
                  </a:p>
                  <a:p>
                    <a:endParaRPr lang="fr-FR" dirty="0" smtClean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pic>
                <p:nvPicPr>
                  <p:cNvPr id="409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561" y="3933144"/>
                    <a:ext cx="1604053" cy="792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1" name="Rectangle 10"/>
            <p:cNvSpPr/>
            <p:nvPr/>
          </p:nvSpPr>
          <p:spPr>
            <a:xfrm>
              <a:off x="5868144" y="811596"/>
              <a:ext cx="347362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accent1">
                      <a:lumMod val="50000"/>
                    </a:schemeClr>
                  </a:solidFill>
                </a:rPr>
                <a:t>Douleur </a:t>
              </a: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abdominale aigue intense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accent1">
                      <a:lumMod val="50000"/>
                    </a:schemeClr>
                  </a:solidFill>
                </a:rPr>
                <a:t>Diarrhées sanglantes </a:t>
              </a:r>
              <a:endParaRPr lang="fr-FR" sz="14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sz="1400" dirty="0" smtClean="0">
                  <a:solidFill>
                    <a:schemeClr val="accent1">
                      <a:lumMod val="50000"/>
                    </a:schemeClr>
                  </a:solidFill>
                </a:rPr>
                <a:t>Biologie: </a:t>
              </a:r>
              <a:endParaRPr lang="fr-FR" sz="14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fr-FR" sz="1400" b="1" dirty="0" err="1" smtClean="0">
                  <a:solidFill>
                    <a:srgbClr val="C00000"/>
                  </a:solidFill>
                </a:rPr>
                <a:t>Lactatémie</a:t>
              </a:r>
              <a:r>
                <a:rPr lang="fr-FR" sz="1400" b="1" dirty="0" smtClean="0">
                  <a:solidFill>
                    <a:srgbClr val="C00000"/>
                  </a:solidFill>
                </a:rPr>
                <a:t> élevées</a:t>
              </a:r>
              <a:endParaRPr lang="fr-FR" sz="1400" b="1" dirty="0">
                <a:solidFill>
                  <a:srgbClr val="C00000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fr-FR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95900" y="3313481"/>
              <a:ext cx="334586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Iléus paralytique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fr-FR" dirty="0" smtClean="0">
                  <a:solidFill>
                    <a:srgbClr val="C00000"/>
                  </a:solidFill>
                </a:rPr>
                <a:t>Défaillance </a:t>
              </a:r>
              <a:r>
                <a:rPr lang="fr-FR" dirty="0">
                  <a:solidFill>
                    <a:srgbClr val="C00000"/>
                  </a:solidFill>
                </a:rPr>
                <a:t>multi </a:t>
              </a:r>
              <a:r>
                <a:rPr lang="fr-FR" dirty="0" smtClean="0">
                  <a:solidFill>
                    <a:srgbClr val="C00000"/>
                  </a:solidFill>
                </a:rPr>
                <a:t>viscérale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 </a:t>
              </a:r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</a:rPr>
                <a:t>Biologie:</a:t>
              </a:r>
              <a:r>
                <a:rPr lang="fr-FR" dirty="0" smtClean="0"/>
                <a:t>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Lactatémie</a:t>
              </a:r>
              <a:r>
                <a:rPr lang="fr-FR" b="1" dirty="0" smtClean="0">
                  <a:solidFill>
                    <a:srgbClr val="C00000"/>
                  </a:solidFill>
                </a:rPr>
                <a:t> élevées</a:t>
              </a:r>
              <a:endParaRPr lang="fr-FR" dirty="0"/>
            </a:p>
            <a:p>
              <a:pPr>
                <a:defRPr/>
              </a:pPr>
              <a:endParaRPr lang="fr-FR" dirty="0"/>
            </a:p>
            <a:p>
              <a:endParaRPr lang="fr-FR" dirty="0"/>
            </a:p>
          </p:txBody>
        </p: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356"/>
    </mc:Choice>
    <mc:Fallback xmlns="">
      <p:transition spd="slow" advTm="14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Les ischémies intestinales aiguës non </a:t>
            </a:r>
            <a:r>
              <a:rPr lang="fr-FR" sz="2000" b="1" dirty="0" smtClean="0">
                <a:solidFill>
                  <a:srgbClr val="C00000"/>
                </a:solidFill>
              </a:rPr>
              <a:t>occlusives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2016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b="1" dirty="0" smtClean="0"/>
              <a:t>                                          </a:t>
            </a:r>
            <a:r>
              <a:rPr lang="fr-FR" sz="2000" b="1" dirty="0" err="1" smtClean="0"/>
              <a:t>Mitsuyoshi</a:t>
            </a:r>
            <a:r>
              <a:rPr lang="fr-FR" sz="2000" b="1" dirty="0" smtClean="0"/>
              <a:t> </a:t>
            </a:r>
            <a:endParaRPr lang="fr-F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douleurs abdominale aigue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intenses + Iléus paralytique  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Prise de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catécholamines,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épisode d’hypotension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Augmentation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des transaminases (TGO, TGP). </a:t>
            </a:r>
            <a:endParaRPr lang="fr-F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259633" y="3068960"/>
            <a:ext cx="6552727" cy="3168352"/>
            <a:chOff x="1331640" y="3429000"/>
            <a:chExt cx="6552727" cy="3168352"/>
          </a:xfrm>
        </p:grpSpPr>
        <p:sp>
          <p:nvSpPr>
            <p:cNvPr id="4" name="Rectangle 3"/>
            <p:cNvSpPr/>
            <p:nvPr/>
          </p:nvSpPr>
          <p:spPr>
            <a:xfrm>
              <a:off x="1907704" y="5517232"/>
              <a:ext cx="55995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C00000"/>
                  </a:solidFill>
                </a:rPr>
                <a:t>un angioscanner spiralé de </a:t>
              </a:r>
              <a:r>
                <a:rPr lang="fr-FR" sz="2400" b="1" dirty="0">
                  <a:solidFill>
                    <a:srgbClr val="C00000"/>
                  </a:solidFill>
                </a:rPr>
                <a:t>l’abdomen</a:t>
              </a:r>
            </a:p>
          </p:txBody>
        </p:sp>
        <p:sp>
          <p:nvSpPr>
            <p:cNvPr id="5" name="Flèche vers le bas 4"/>
            <p:cNvSpPr/>
            <p:nvPr/>
          </p:nvSpPr>
          <p:spPr>
            <a:xfrm>
              <a:off x="4247963" y="4077072"/>
              <a:ext cx="360040" cy="432048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7576" y="3429000"/>
              <a:ext cx="38208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           </a:t>
              </a:r>
            </a:p>
            <a:p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</a:rPr>
                <a:t>ischémies occlusive ou  </a:t>
              </a:r>
              <a:r>
                <a:rPr lang="fr-FR" b="1" dirty="0">
                  <a:solidFill>
                    <a:schemeClr val="accent3">
                      <a:lumMod val="50000"/>
                    </a:schemeClr>
                  </a:solidFill>
                </a:rPr>
                <a:t>non </a:t>
              </a:r>
              <a:r>
                <a:rPr lang="fr-FR" b="1" dirty="0" smtClean="0">
                  <a:solidFill>
                    <a:schemeClr val="accent3">
                      <a:lumMod val="50000"/>
                    </a:schemeClr>
                  </a:solidFill>
                </a:rPr>
                <a:t>occlusive</a:t>
              </a:r>
              <a:endParaRPr lang="fr-FR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1331640" y="3429000"/>
              <a:ext cx="6552727" cy="316835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14815" y="5318337"/>
              <a:ext cx="2809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Diagnostic de confirmation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8480" y="4504472"/>
              <a:ext cx="46024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Diagnostic </a:t>
              </a:r>
              <a:r>
                <a:rPr lang="fr-FR" b="1" dirty="0" smtClean="0">
                  <a:solidFill>
                    <a:srgbClr val="C00000"/>
                  </a:solidFill>
                </a:rPr>
                <a:t>fort probable</a:t>
              </a:r>
            </a:p>
            <a:p>
              <a:pPr algn="ctr"/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</a:rPr>
                <a:t>Douleur abdominale aigue + facteur de risque</a:t>
              </a:r>
              <a:r>
                <a:rPr lang="fr-FR" b="1" dirty="0" smtClean="0">
                  <a:solidFill>
                    <a:srgbClr val="C00000"/>
                  </a:solidFill>
                </a:rPr>
                <a:t> </a:t>
              </a:r>
              <a:endParaRPr lang="fr-FR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>
              <a:off x="4427983" y="5150803"/>
              <a:ext cx="0" cy="1675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54"/>
    </mc:Choice>
    <mc:Fallback xmlns="">
      <p:transition spd="slow" advTm="125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Affichage à l'écran (4:3)</PresentationFormat>
  <Paragraphs>59</Paragraphs>
  <Slides>2</Slides>
  <Notes>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VI. Diagnostic positif  Ischémie mésentérique aiguë  occlusive</vt:lpstr>
      <vt:lpstr>Les ischémies intestinales aiguës non occlusives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VI. Diagnostic positif  Ischémie mésentérique aiguë  occlusive</dc:title>
  <dc:creator>dr_mdaregnarou</dc:creator>
  <cp:lastModifiedBy>dr_mdaregnarou</cp:lastModifiedBy>
  <cp:revision>1</cp:revision>
  <dcterms:created xsi:type="dcterms:W3CDTF">2020-09-16T17:13:06Z</dcterms:created>
  <dcterms:modified xsi:type="dcterms:W3CDTF">2020-09-16T17:13:31Z</dcterms:modified>
</cp:coreProperties>
</file>