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8988D-BC8C-498D-A497-BE10F23889BE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67445-1FCB-4142-AA3E-584F2428FF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77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1" dirty="0" err="1" smtClean="0">
                <a:solidFill>
                  <a:srgbClr val="C00000"/>
                </a:solidFill>
              </a:rPr>
              <a:t>Angio-scanner</a:t>
            </a:r>
            <a:r>
              <a:rPr lang="fr-FR" sz="1200" b="1" dirty="0" smtClean="0">
                <a:solidFill>
                  <a:srgbClr val="C00000"/>
                </a:solidFill>
              </a:rPr>
              <a:t> spiralé de l’abdomen </a:t>
            </a:r>
            <a:r>
              <a:rPr lang="fr-FR" sz="1200" b="1" baseline="0" dirty="0" smtClean="0">
                <a:solidFill>
                  <a:srgbClr val="C00000"/>
                </a:solidFill>
              </a:rPr>
              <a:t> </a:t>
            </a:r>
            <a:r>
              <a:rPr lang="fr-FR" dirty="0" smtClean="0"/>
              <a:t>est  l’examen de</a:t>
            </a:r>
            <a:r>
              <a:rPr lang="fr-FR" baseline="0" dirty="0" smtClean="0"/>
              <a:t> référence ( devant une suspicion d’une ischémie intestinale aigue, on demande un angioscanner en première intention) </a:t>
            </a:r>
            <a:r>
              <a:rPr lang="fr-FR" dirty="0" smtClean="0"/>
              <a:t>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réalisée  avec injection de produit de contraste iodé</a:t>
            </a:r>
            <a:endParaRPr lang="fr-FR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 smtClean="0"/>
              <a:t>Cinq signes de l’ischémie intestinale aigue à chercher: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dirty="0" smtClean="0"/>
              <a:t> la visualisation d’un thrombus vasculaire ou embole et son </a:t>
            </a:r>
            <a:r>
              <a:rPr lang="fr-FR" dirty="0" err="1" smtClean="0"/>
              <a:t>siége</a:t>
            </a:r>
            <a:r>
              <a:rPr lang="fr-FR" dirty="0" smtClean="0"/>
              <a:t>,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dirty="0" smtClean="0"/>
              <a:t>la modification de l’épaisseur et</a:t>
            </a:r>
            <a:r>
              <a:rPr lang="fr-FR" baseline="0" dirty="0" smtClean="0"/>
              <a:t> </a:t>
            </a:r>
            <a:r>
              <a:rPr lang="fr-FR" dirty="0" smtClean="0"/>
              <a:t> les anomalies de rehaussement de la paroi intestinale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dirty="0" smtClean="0"/>
              <a:t> la </a:t>
            </a:r>
            <a:r>
              <a:rPr lang="fr-FR" dirty="0" err="1" smtClean="0"/>
              <a:t>pneumatose</a:t>
            </a:r>
            <a:r>
              <a:rPr lang="fr-FR" dirty="0" smtClean="0"/>
              <a:t> pariétale</a:t>
            </a:r>
            <a:r>
              <a:rPr lang="fr-FR" baseline="0" dirty="0" smtClean="0"/>
              <a:t> et </a:t>
            </a:r>
            <a:r>
              <a:rPr lang="fr-FR" dirty="0" smtClean="0"/>
              <a:t>l’</a:t>
            </a:r>
            <a:r>
              <a:rPr lang="fr-FR" dirty="0" err="1" smtClean="0"/>
              <a:t>aéroportie</a:t>
            </a:r>
            <a:r>
              <a:rPr lang="fr-FR" dirty="0" smtClean="0"/>
              <a:t>,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dirty="0" smtClean="0"/>
              <a:t>la dilatation des anses grêles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dirty="0" smtClean="0"/>
              <a:t>Pneumopéritoine</a:t>
            </a:r>
            <a:r>
              <a:rPr lang="fr-FR" baseline="0" dirty="0" smtClean="0"/>
              <a:t> et </a:t>
            </a:r>
            <a:r>
              <a:rPr lang="fr-FR" dirty="0" smtClean="0"/>
              <a:t> l’épanchement intrapéritonéal.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smtClean="0"/>
              <a:t>Résultats: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dirty="0" smtClean="0"/>
              <a:t> l’obstacle et son niveau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l’AMS  sont visualisés sous forme: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-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zone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intraluminale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hypodense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prenant pas le contraste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- Un stop du produit de contraste en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aval de la thrombose ou l’embole.</a:t>
            </a:r>
            <a:endParaRPr lang="fr-FR" dirty="0" smtClean="0"/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dirty="0" smtClean="0"/>
              <a:t>     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baseline="0" dirty="0" smtClean="0"/>
              <a:t>Pour l’ischémie intestinale aigue: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baseline="0" dirty="0" smtClean="0"/>
              <a:t>                                </a:t>
            </a:r>
            <a:r>
              <a:rPr lang="fr-FR" dirty="0" smtClean="0"/>
              <a:t>-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diminution  de la prise de contraste de la paroi intestinale ( liée à une diminution du flux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artétriel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fr-FR" dirty="0" smtClean="0"/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Un épaississement pariétal</a:t>
            </a:r>
            <a:r>
              <a:rPr lang="fr-FR" dirty="0" smtClean="0"/>
              <a:t> (&gt;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3mm d’épaisseur)</a:t>
            </a:r>
            <a:r>
              <a:rPr lang="fr-FR" dirty="0" smtClean="0"/>
              <a:t> (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fait d’un œdème associé à des remaniements hémorragiques)</a:t>
            </a:r>
            <a:r>
              <a:rPr lang="fr-FR" dirty="0" smtClean="0"/>
              <a:t>           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l’ infarctus:    -  Dilatation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anses grêles,</a:t>
            </a:r>
            <a:r>
              <a:rPr lang="fr-FR" dirty="0" smtClean="0"/>
              <a:t>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- Une paroi aminci (&lt; 3mm d’épaisseur) ( lié à la disparition de l’ d’œdème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remaniements hémorragiques)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- </a:t>
            </a:r>
            <a:r>
              <a:rPr lang="fr-FR" sz="1200" dirty="0" smtClean="0"/>
              <a:t>Absence de prise de contraste</a:t>
            </a:r>
            <a:r>
              <a:rPr lang="fr-FR" sz="1200" baseline="0" dirty="0" smtClean="0"/>
              <a:t> de la paroi intestinale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-  Une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pneumatose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pariétale digestive (correspond à des bulles d’air piégées dans la paroi du grêle) associé à une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aéroportie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dirty="0" smtClean="0"/>
              <a:t> présence de gaz dans le système porte)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en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 de p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éritonite par perforation intestinale: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- </a:t>
            </a:r>
            <a:r>
              <a:rPr lang="fr-FR" sz="1200" dirty="0" smtClean="0"/>
              <a:t>Pneumopéritoine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200" baseline="0" dirty="0" smtClean="0"/>
              <a:t>                      - Épanchement péritonéale </a:t>
            </a:r>
            <a:endParaRPr lang="fr-FR" dirty="0" smtClean="0"/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fr-FR" dirty="0" smtClean="0"/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fr-FR" dirty="0" smtClean="0"/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fr-FR" dirty="0" smtClean="0"/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fr-FR" dirty="0" smtClean="0"/>
          </a:p>
          <a:p>
            <a:pPr marL="0" indent="0">
              <a:buNone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2BD3-C39D-4AF4-82AB-DCA92CED63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946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 les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deux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coup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axiales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la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reconstruction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coronale: A.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pneumatose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pariétale (flèche)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                                            B. une </a:t>
            </a:r>
            <a:r>
              <a:rPr lang="fr-F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aéroportie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(flèche)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2BD3-C39D-4AF4-82AB-DCA92CED63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99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B892-38CA-44A2-8294-AF7CDC6D8C3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694A-40F7-45FC-BFA6-BF6B2CEF24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25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B892-38CA-44A2-8294-AF7CDC6D8C3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694A-40F7-45FC-BFA6-BF6B2CEF24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53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B892-38CA-44A2-8294-AF7CDC6D8C3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694A-40F7-45FC-BFA6-BF6B2CEF24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58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B892-38CA-44A2-8294-AF7CDC6D8C3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694A-40F7-45FC-BFA6-BF6B2CEF24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04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B892-38CA-44A2-8294-AF7CDC6D8C3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694A-40F7-45FC-BFA6-BF6B2CEF24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43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B892-38CA-44A2-8294-AF7CDC6D8C3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694A-40F7-45FC-BFA6-BF6B2CEF24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20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B892-38CA-44A2-8294-AF7CDC6D8C3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694A-40F7-45FC-BFA6-BF6B2CEF24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22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B892-38CA-44A2-8294-AF7CDC6D8C3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694A-40F7-45FC-BFA6-BF6B2CEF24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02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B892-38CA-44A2-8294-AF7CDC6D8C3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694A-40F7-45FC-BFA6-BF6B2CEF24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34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B892-38CA-44A2-8294-AF7CDC6D8C3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694A-40F7-45FC-BFA6-BF6B2CEF24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4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B892-38CA-44A2-8294-AF7CDC6D8C3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694A-40F7-45FC-BFA6-BF6B2CEF24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83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3B892-38CA-44A2-8294-AF7CDC6D8C3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6694A-40F7-45FC-BFA6-BF6B2CEF24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24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fr-FR" sz="2800" b="1" dirty="0" err="1">
                <a:solidFill>
                  <a:srgbClr val="C00000"/>
                </a:solidFill>
              </a:rPr>
              <a:t>A</a:t>
            </a:r>
            <a:r>
              <a:rPr lang="fr-FR" sz="2800" b="1" dirty="0" err="1" smtClean="0">
                <a:solidFill>
                  <a:srgbClr val="C00000"/>
                </a:solidFill>
              </a:rPr>
              <a:t>ngio-scanner</a:t>
            </a:r>
            <a:r>
              <a:rPr lang="fr-FR" sz="2800" b="1" dirty="0" smtClean="0">
                <a:solidFill>
                  <a:srgbClr val="C00000"/>
                </a:solidFill>
              </a:rPr>
              <a:t>  de l’abdomen</a:t>
            </a:r>
            <a:br>
              <a:rPr lang="fr-FR" sz="2800" b="1" dirty="0" smtClean="0">
                <a:solidFill>
                  <a:srgbClr val="C00000"/>
                </a:solidFill>
              </a:rPr>
            </a:b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avec injection de contraste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5696" y="1340768"/>
            <a:ext cx="4968552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  <a:defRPr/>
            </a:pP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 L’obstacle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et 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son siège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 Épaisseur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et  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rehaussement de la paroi intestinale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b="1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fr-FR" sz="1400" b="1" dirty="0" err="1" smtClean="0">
                <a:solidFill>
                  <a:schemeClr val="accent1">
                    <a:lumMod val="75000"/>
                  </a:schemeClr>
                </a:solidFill>
              </a:rPr>
              <a:t>neumatose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pariétale et </a:t>
            </a:r>
            <a:r>
              <a:rPr lang="fr-FR" sz="1400" b="1" dirty="0" err="1" smtClean="0">
                <a:solidFill>
                  <a:schemeClr val="accent1">
                    <a:lumMod val="75000"/>
                  </a:schemeClr>
                </a:solidFill>
              </a:rPr>
              <a:t>aéroportie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ilatation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des anses grêles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Pneumopéritoine et  l’épanchement intrapéritonéal.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596029" y="3039049"/>
            <a:ext cx="7720387" cy="3198263"/>
            <a:chOff x="181245" y="2679009"/>
            <a:chExt cx="7720387" cy="319826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82" y="2679009"/>
              <a:ext cx="3131888" cy="24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81245" y="5138608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fr-FR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Fig. n°15: Épaississement </a:t>
              </a:r>
              <a:r>
                <a:rPr lang="fr-FR" sz="1400" b="1" dirty="0">
                  <a:solidFill>
                    <a:schemeClr val="accent4">
                      <a:lumMod val="50000"/>
                    </a:schemeClr>
                  </a:solidFill>
                </a:rPr>
                <a:t>important (supérieur </a:t>
              </a:r>
              <a:r>
                <a:rPr lang="fr-FR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à 3 </a:t>
              </a:r>
              <a:r>
                <a:rPr lang="fr-FR" sz="1400" b="1" dirty="0">
                  <a:solidFill>
                    <a:schemeClr val="accent4">
                      <a:lumMod val="50000"/>
                    </a:schemeClr>
                  </a:solidFill>
                </a:rPr>
                <a:t>mm) </a:t>
              </a:r>
              <a:r>
                <a:rPr lang="fr-FR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des </a:t>
              </a:r>
              <a:r>
                <a:rPr lang="fr-FR" sz="1400" b="1" dirty="0">
                  <a:solidFill>
                    <a:schemeClr val="accent4">
                      <a:lumMod val="50000"/>
                    </a:schemeClr>
                  </a:solidFill>
                </a:rPr>
                <a:t>parois du grêle (têtes de flèche)</a:t>
              </a: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755210"/>
              <a:ext cx="2897584" cy="22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5117858" y="5138608"/>
              <a:ext cx="273630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b="1" dirty="0">
                  <a:solidFill>
                    <a:schemeClr val="accent4">
                      <a:lumMod val="50000"/>
                    </a:schemeClr>
                  </a:solidFill>
                </a:rPr>
                <a:t>Fig. </a:t>
              </a:r>
              <a:r>
                <a:rPr lang="fr-FR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n°16: Thrombose </a:t>
              </a:r>
              <a:r>
                <a:rPr lang="fr-FR" sz="1400" b="1" dirty="0">
                  <a:solidFill>
                    <a:schemeClr val="accent4">
                      <a:lumMod val="50000"/>
                    </a:schemeClr>
                  </a:solidFill>
                </a:rPr>
                <a:t>de l’artère mésentérique supérieure(flèche) +</a:t>
              </a:r>
              <a:r>
                <a:rPr lang="fr-FR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  </a:t>
              </a:r>
              <a:r>
                <a:rPr lang="fr-FR" sz="1400" b="1" dirty="0">
                  <a:solidFill>
                    <a:schemeClr val="accent4">
                      <a:lumMod val="50000"/>
                    </a:schemeClr>
                  </a:solidFill>
                </a:rPr>
                <a:t>distension </a:t>
              </a:r>
              <a:r>
                <a:rPr lang="fr-FR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fr-FR" sz="1400" b="1" dirty="0">
                  <a:solidFill>
                    <a:schemeClr val="accent4">
                      <a:lumMod val="50000"/>
                    </a:schemeClr>
                  </a:solidFill>
                </a:rPr>
                <a:t>des anses </a:t>
              </a:r>
              <a:r>
                <a:rPr lang="fr-FR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intestinales</a:t>
              </a:r>
              <a:endParaRPr lang="fr-FR" sz="1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44"/>
    </mc:Choice>
    <mc:Fallback xmlns="">
      <p:transition spd="slow" advTm="167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467543" y="363883"/>
            <a:ext cx="8015288" cy="6198717"/>
            <a:chOff x="467543" y="363883"/>
            <a:chExt cx="8015288" cy="619871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63883"/>
              <a:ext cx="2828925" cy="545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513772" y="6193268"/>
              <a:ext cx="54000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u="sng" dirty="0" smtClean="0"/>
                <a:t>Fig. n°17:  </a:t>
              </a:r>
              <a:r>
                <a:rPr lang="fr-FR" b="1" dirty="0" smtClean="0"/>
                <a:t>A. </a:t>
              </a:r>
              <a:r>
                <a:rPr lang="fr-FR" dirty="0" smtClean="0"/>
                <a:t>Une </a:t>
              </a:r>
              <a:r>
                <a:rPr lang="fr-FR" dirty="0" err="1"/>
                <a:t>pneumatose</a:t>
              </a:r>
              <a:r>
                <a:rPr lang="fr-FR" dirty="0"/>
                <a:t> </a:t>
              </a:r>
              <a:r>
                <a:rPr lang="fr-FR" dirty="0" smtClean="0"/>
                <a:t> pariétale  </a:t>
              </a:r>
              <a:r>
                <a:rPr lang="fr-FR" b="1" dirty="0" smtClean="0"/>
                <a:t>B. </a:t>
              </a:r>
              <a:r>
                <a:rPr lang="fr-FR" dirty="0" err="1"/>
                <a:t>A</a:t>
              </a:r>
              <a:r>
                <a:rPr lang="fr-FR" dirty="0" err="1" smtClean="0"/>
                <a:t>éroportie</a:t>
              </a:r>
              <a:r>
                <a:rPr lang="fr-FR" dirty="0" smtClean="0"/>
                <a:t> </a:t>
              </a:r>
              <a:endParaRPr lang="fr-FR" dirty="0"/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3806056" y="1268759"/>
              <a:ext cx="4676775" cy="3648075"/>
              <a:chOff x="3806056" y="1268759"/>
              <a:chExt cx="4676775" cy="3648075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6056" y="1268759"/>
                <a:ext cx="4676775" cy="3648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3822989" y="1285692"/>
                <a:ext cx="759031" cy="36004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9" name="Connecteur droit avec flèche 8"/>
            <p:cNvCxnSpPr/>
            <p:nvPr/>
          </p:nvCxnSpPr>
          <p:spPr>
            <a:xfrm>
              <a:off x="5256076" y="1844824"/>
              <a:ext cx="180020" cy="50405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589888" y="5827299"/>
              <a:ext cx="386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/>
                <a:t>A.</a:t>
              </a: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2200" y="5157192"/>
              <a:ext cx="3754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/>
                <a:t>B.</a:t>
              </a:r>
              <a:endParaRPr lang="fr-FR" dirty="0"/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3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41"/>
    </mc:Choice>
    <mc:Fallback xmlns="">
      <p:transition spd="slow" advTm="44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Affichage à l'écran (4:3)</PresentationFormat>
  <Paragraphs>44</Paragraphs>
  <Slides>2</Slides>
  <Notes>2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Angio-scanner  de l’abdomen avec injection de contraste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Angio-scanner  de l’abdomen avec injection de contraste </dc:title>
  <dc:creator>dr_mdaregnarou</dc:creator>
  <cp:lastModifiedBy>dr_mdaregnarou</cp:lastModifiedBy>
  <cp:revision>1</cp:revision>
  <dcterms:created xsi:type="dcterms:W3CDTF">2020-09-16T17:17:49Z</dcterms:created>
  <dcterms:modified xsi:type="dcterms:W3CDTF">2020-09-16T17:18:22Z</dcterms:modified>
</cp:coreProperties>
</file>