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C541F-8FFE-47AA-B5A4-FD32BAC00E48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9FBF8-4B28-4D81-8F74-D519AF21F5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Chères étudiantes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Chers étudiants en médecine,  j’espère  que vous vous portez.  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D’abord, Je  me présente : DR Medaregnarou Maitre assistante en chirurgie générale.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vais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vous présenter  un cours qui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s’intitule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dans votre programme du module de gastroentérologie :     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l’infarctus </a:t>
            </a:r>
            <a:r>
              <a:rPr lang="fr-FR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entéromésentérique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2BD3-C39D-4AF4-82AB-DCA92CED633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963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D’abord il faut comprendre que ,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l’infarctus </a:t>
            </a:r>
            <a:r>
              <a:rPr lang="fr-FR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enteromésentérique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complication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d’une maladie vasculaire du tube digestive  qui est 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200" b="1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l’ischémie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intestinale aigüe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Donc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pour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éviter tout parachutisme,  on    exposera la maladie et sa complication.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C’est comme vous parler du </a:t>
            </a:r>
            <a:r>
              <a:rPr lang="fr-FR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pseudokystye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 pancréas 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sans exposer </a:t>
            </a:r>
            <a:r>
              <a:rPr lang="fr-FR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pancréatite 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dont il est une complication,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Nous excluons l’infarctus veineux mésentérique de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 cours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car il est différent sur le plan physiopathologique anatomopathologique thérapeutique et pronostique.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2BD3-C39D-4AF4-82AB-DCA92CED633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423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Tout au long du cours,  on va  répondre aux questions suivantes: </a:t>
            </a:r>
          </a:p>
          <a:p>
            <a:pPr marL="628650" lvl="1" indent="-171450" rtl="0">
              <a:buFont typeface="Wingdings" panose="05000000000000000000" pitchFamily="2" charset="2"/>
              <a:buChar char="Ø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c’est quoi l’ischémie? </a:t>
            </a:r>
          </a:p>
          <a:p>
            <a:pPr marL="628650" lvl="1" indent="-171450" rtl="0">
              <a:buFont typeface="Wingdings" panose="05000000000000000000" pitchFamily="2" charset="2"/>
              <a:buChar char="Ø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Quelle partie de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l’appareil digestive est touchée?  </a:t>
            </a:r>
          </a:p>
          <a:p>
            <a:pPr marL="628650" lvl="1" indent="-171450" rtl="0">
              <a:buFont typeface="Wingdings" panose="05000000000000000000" pitchFamily="2" charset="2"/>
              <a:buChar char="Ø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Comment  peut-elle engager le pronostic vital?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Quelles sont ses complications en absence de traitement ? 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Wingdings" panose="05000000000000000000" pitchFamily="2" charset="2"/>
              <a:buChar char="Ø"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Quelles en sont les causes ?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628650" lvl="1" indent="-171450" rtl="0">
              <a:buFont typeface="Wingdings" panose="05000000000000000000" pitchFamily="2" charset="2"/>
              <a:buChar char="Ø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Comment poser un diagnostic+ précoce?</a:t>
            </a:r>
          </a:p>
          <a:p>
            <a:pPr marL="628650" lvl="1" indent="-171450" rtl="0">
              <a:buFont typeface="Wingdings" panose="05000000000000000000" pitchFamily="2" charset="2"/>
              <a:buChar char="Ø"/>
            </a:pP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 enfin quelles sont les moyens thérapeutiques urgents?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0"/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E2BD3-C39D-4AF4-82AB-DCA92CED633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80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461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10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489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44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10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4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08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49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21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7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41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70267-537F-415C-9F1A-51334A19DE35}" type="datetimeFigureOut">
              <a:rPr lang="fr-FR" smtClean="0"/>
              <a:t>16/09/2020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555A7-4209-4F9A-8A56-A87726A804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83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wma"/><Relationship Id="rId1" Type="http://schemas.microsoft.com/office/2007/relationships/media" Target="../media/media3.wma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ma"/><Relationship Id="rId1" Type="http://schemas.microsoft.com/office/2007/relationships/media" Target="../media/media4.wma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Activer le mode plein écran</a:t>
            </a:r>
            <a:br>
              <a:rPr lang="fr-FR" dirty="0" smtClean="0"/>
            </a:br>
            <a:r>
              <a:rPr lang="fr-FR" dirty="0" smtClean="0"/>
              <a:t>sinon </a:t>
            </a:r>
            <a:r>
              <a:rPr lang="fr-FR" dirty="0"/>
              <a:t>c</a:t>
            </a:r>
            <a:r>
              <a:rPr lang="fr-FR" dirty="0" smtClean="0"/>
              <a:t>liquez  pour chaque diapo sur</a:t>
            </a:r>
            <a:br>
              <a:rPr lang="fr-FR" dirty="0" smtClean="0"/>
            </a:b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" name="Bouton d'action : Son 3">
            <a:hlinkClick r:id="" action="ppaction://noaction" highlightClick="1">
              <a:snd r:embed="rId4" name="applause.wav"/>
            </a:hlinkClick>
          </p:cNvPr>
          <p:cNvSpPr/>
          <p:nvPr/>
        </p:nvSpPr>
        <p:spPr>
          <a:xfrm>
            <a:off x="7596336" y="5661248"/>
            <a:ext cx="1224136" cy="936104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7902370" y="3789040"/>
            <a:ext cx="30603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05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9"/>
    </mc:Choice>
    <mc:Fallback xmlns="">
      <p:transition spd="slow" advTm="32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05060" y="1484784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chemeClr val="tx2">
                    <a:lumMod val="50000"/>
                  </a:schemeClr>
                </a:solidFill>
              </a:rPr>
              <a:t>Infarctus </a:t>
            </a:r>
            <a:r>
              <a:rPr lang="fr-FR" b="1" dirty="0" err="1">
                <a:solidFill>
                  <a:schemeClr val="tx2">
                    <a:lumMod val="50000"/>
                  </a:schemeClr>
                </a:solidFill>
              </a:rPr>
              <a:t>entéromésentérique</a:t>
            </a:r>
            <a:endParaRPr lang="fr-FR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0935" y="4550780"/>
            <a:ext cx="5544616" cy="1752600"/>
          </a:xfrm>
        </p:spPr>
        <p:txBody>
          <a:bodyPr>
            <a:normAutofit/>
          </a:bodyPr>
          <a:lstStyle/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Dr Sonia  Medaregnarou </a:t>
            </a:r>
            <a:r>
              <a:rPr lang="fr-FR" sz="1800" dirty="0" err="1" smtClean="0">
                <a:solidFill>
                  <a:schemeClr val="tx2">
                    <a:lumMod val="75000"/>
                  </a:schemeClr>
                </a:solidFill>
              </a:rPr>
              <a:t>Boubir</a:t>
            </a: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Maitre assistante en chirurgie générale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Module de gastroentérologie 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fr-FR" sz="1800" baseline="30000" dirty="0" smtClean="0">
                <a:solidFill>
                  <a:schemeClr val="tx2">
                    <a:lumMod val="75000"/>
                  </a:schemeClr>
                </a:solidFill>
              </a:rPr>
              <a:t>ème</a:t>
            </a:r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 année médecine </a:t>
            </a:r>
          </a:p>
          <a:p>
            <a:r>
              <a:rPr lang="fr-FR" sz="1800" dirty="0" smtClean="0">
                <a:solidFill>
                  <a:schemeClr val="tx2">
                    <a:lumMod val="75000"/>
                  </a:schemeClr>
                </a:solidFill>
              </a:rPr>
              <a:t>2019-2020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33056"/>
            <a:ext cx="2981324" cy="2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0" y="1"/>
            <a:ext cx="9144000" cy="1556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200" b="1" dirty="0" smtClean="0"/>
              <a:t>MINISTERE DE L’ENSEIGNEMENT SUPERIEUR ET DE LA RECHERCHE SCIENTIFIQUE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b="1" dirty="0" smtClean="0"/>
              <a:t> UNIVERSITE HADJ LAKHDAR BATNA 2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b="1" dirty="0" smtClean="0"/>
              <a:t> Faculté de Médecine                              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/>
          </a:p>
        </p:txBody>
      </p:sp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67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04"/>
    </mc:Choice>
    <mc:Fallback xmlns="">
      <p:transition spd="slow" advTm="227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276456" cy="3960440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rgbClr val="C00000"/>
                </a:solidFill>
              </a:rPr>
              <a:t/>
            </a:r>
            <a:br>
              <a:rPr lang="fr-FR" sz="4000" b="1" dirty="0" smtClean="0">
                <a:solidFill>
                  <a:srgbClr val="C00000"/>
                </a:solidFill>
              </a:rPr>
            </a:br>
            <a:r>
              <a:rPr lang="fr-FR" sz="4000" b="1" dirty="0" smtClean="0">
                <a:solidFill>
                  <a:srgbClr val="C00000"/>
                </a:solidFill>
              </a:rPr>
              <a:t/>
            </a:r>
            <a:br>
              <a:rPr lang="fr-FR" sz="4000" b="1" dirty="0" smtClean="0">
                <a:solidFill>
                  <a:srgbClr val="C00000"/>
                </a:solidFill>
              </a:rPr>
            </a:br>
            <a:r>
              <a:rPr lang="fr-FR" sz="4000" b="1" dirty="0">
                <a:solidFill>
                  <a:srgbClr val="C00000"/>
                </a:solidFill>
              </a:rPr>
              <a:t/>
            </a:r>
            <a:br>
              <a:rPr lang="fr-FR" sz="4000" b="1" dirty="0">
                <a:solidFill>
                  <a:srgbClr val="C00000"/>
                </a:solidFill>
              </a:rPr>
            </a:br>
            <a:r>
              <a:rPr lang="fr-FR" sz="4000" b="1" dirty="0" smtClean="0">
                <a:solidFill>
                  <a:srgbClr val="C00000"/>
                </a:solidFill>
              </a:rPr>
              <a:t/>
            </a:r>
            <a:br>
              <a:rPr lang="fr-FR" sz="4000" b="1" dirty="0" smtClean="0">
                <a:solidFill>
                  <a:srgbClr val="C00000"/>
                </a:solidFill>
              </a:rPr>
            </a:br>
            <a:r>
              <a:rPr lang="fr-FR" sz="4000" b="1" u="sng" dirty="0" smtClean="0">
                <a:solidFill>
                  <a:schemeClr val="accent2">
                    <a:lumMod val="75000"/>
                  </a:schemeClr>
                </a:solidFill>
              </a:rPr>
              <a:t>La maladie</a:t>
            </a:r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Ischémie </a:t>
            </a:r>
            <a:r>
              <a:rPr lang="fr-FR" sz="4000" dirty="0">
                <a:solidFill>
                  <a:schemeClr val="tx2">
                    <a:lumMod val="75000"/>
                  </a:schemeClr>
                </a:solidFill>
              </a:rPr>
              <a:t>intestinale aiguë</a:t>
            </a:r>
            <a:br>
              <a:rPr lang="fr-FR" sz="4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4000" b="1" u="sng" dirty="0" smtClean="0">
                <a:solidFill>
                  <a:schemeClr val="accent2">
                    <a:lumMod val="75000"/>
                  </a:schemeClr>
                </a:solidFill>
              </a:rPr>
              <a:t>La complication</a:t>
            </a:r>
            <a:r>
              <a:rPr lang="fr-FR" sz="4000" b="1" dirty="0" smtClean="0">
                <a:solidFill>
                  <a:srgbClr val="C00000"/>
                </a:solidFill>
              </a:rPr>
              <a:t/>
            </a:r>
            <a:br>
              <a:rPr lang="fr-FR" sz="4000" b="1" dirty="0" smtClean="0">
                <a:solidFill>
                  <a:srgbClr val="C00000"/>
                </a:solidFill>
              </a:rPr>
            </a:br>
            <a:r>
              <a:rPr lang="fr-FR" sz="4000" b="1" dirty="0" smtClean="0">
                <a:solidFill>
                  <a:srgbClr val="C00000"/>
                </a:solidFill>
              </a:rPr>
              <a:t/>
            </a:r>
            <a:br>
              <a:rPr lang="fr-FR" sz="4000" b="1" dirty="0" smtClean="0">
                <a:solidFill>
                  <a:srgbClr val="C00000"/>
                </a:solidFill>
              </a:rPr>
            </a:br>
            <a:r>
              <a:rPr lang="fr-FR" sz="4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chemeClr val="tx2">
                    <a:lumMod val="75000"/>
                  </a:schemeClr>
                </a:solidFill>
              </a:rPr>
              <a:t>Infarctus entéro-mésentérique</a:t>
            </a:r>
            <a:r>
              <a:rPr lang="fr-FR" sz="4000" b="1" dirty="0" smtClean="0">
                <a:solidFill>
                  <a:srgbClr val="C00000"/>
                </a:solidFill>
              </a:rPr>
              <a:t/>
            </a:r>
            <a:br>
              <a:rPr lang="fr-FR" sz="4000" b="1" dirty="0" smtClean="0">
                <a:solidFill>
                  <a:srgbClr val="C00000"/>
                </a:solidFill>
              </a:rPr>
            </a:b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endParaRPr lang="fr-F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8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172"/>
    </mc:Choice>
    <mc:Fallback xmlns="">
      <p:transition spd="slow" advTm="521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r-FR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Plan </a:t>
            </a:r>
            <a:endParaRPr lang="fr-FR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Définition</a:t>
            </a:r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romanUcPeriod"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Rappel anatomique </a:t>
            </a:r>
          </a:p>
          <a:p>
            <a:pPr marL="514350" indent="-514350">
              <a:buFont typeface="+mj-lt"/>
              <a:buAutoNum type="romanUcPeriod"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 Physiopathologie </a:t>
            </a:r>
          </a:p>
          <a:p>
            <a:pPr marL="514350" indent="-514350">
              <a:buFont typeface="+mj-lt"/>
              <a:buAutoNum type="romanUcPeriod"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Complications</a:t>
            </a:r>
          </a:p>
          <a:p>
            <a:pPr marL="514350" indent="-514350">
              <a:buFont typeface="+mj-lt"/>
              <a:buAutoNum type="romanUcPeriod"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Étiologies  </a:t>
            </a:r>
          </a:p>
          <a:p>
            <a:pPr marL="514350" indent="-514350">
              <a:buFont typeface="+mj-lt"/>
              <a:buAutoNum type="romanUcPeriod"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Diagnostic positif</a:t>
            </a:r>
          </a:p>
          <a:p>
            <a:pPr marL="514350" indent="-514350">
              <a:buFont typeface="+mj-lt"/>
              <a:buAutoNum type="romanUcPeriod"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Traitement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        Conclusion </a:t>
            </a:r>
          </a:p>
          <a:p>
            <a:pPr marL="0" indent="0">
              <a:buNone/>
            </a:pPr>
            <a:r>
              <a:rPr lang="fr-FR" sz="2400" b="1" dirty="0" smtClean="0">
                <a:solidFill>
                  <a:schemeClr val="accent3">
                    <a:lumMod val="75000"/>
                  </a:schemeClr>
                </a:solidFill>
              </a:rPr>
              <a:t>        Références </a:t>
            </a:r>
          </a:p>
          <a:p>
            <a:endParaRPr lang="fr-F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18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9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7"/>
    </mc:Choice>
    <mc:Fallback xmlns="">
      <p:transition spd="slow" advTm="308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Affichage à l'écran (4:3)</PresentationFormat>
  <Paragraphs>38</Paragraphs>
  <Slides>4</Slides>
  <Notes>3</Notes>
  <HiddenSlides>0</HiddenSlides>
  <MMClips>4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Activer le mode plein écran sinon cliquez  pour chaque diapo sur   </vt:lpstr>
      <vt:lpstr>Infarctus entéromésentérique</vt:lpstr>
      <vt:lpstr>    La maladie  Ischémie intestinale aiguë  La complication   Infarctus entéro-mésentérique       </vt:lpstr>
      <vt:lpstr>Plan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Activer le mode plein écran sinon cliquez  pour chaque diapo sur   </dc:title>
  <dc:creator>dr_mdaregnarou</dc:creator>
  <cp:lastModifiedBy>dr_mdaregnarou</cp:lastModifiedBy>
  <cp:revision>1</cp:revision>
  <dcterms:created xsi:type="dcterms:W3CDTF">2020-09-16T16:23:10Z</dcterms:created>
  <dcterms:modified xsi:type="dcterms:W3CDTF">2020-09-16T16:23:41Z</dcterms:modified>
</cp:coreProperties>
</file>