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25555-5BF5-4353-B831-AD58F15EEBD7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36A1A-5D56-4277-BBCA-D2FEF3F4E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06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 d’abord,   examinez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les deux intitulés ou titres du cours.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note quatre mots-clés à définir,  à savoir: ischémie, infarctus, intestinal ou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entéromésentérique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 aigue.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Bon, l’</a:t>
            </a:r>
            <a:r>
              <a:rPr lang="fr-FR" sz="1200" b="1" i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ischémie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dirty="0" smtClean="0"/>
              <a:t> du grec ancien  </a:t>
            </a:r>
            <a:r>
              <a:rPr lang="fr-FR" i="1" dirty="0" err="1" smtClean="0"/>
              <a:t>ískhô</a:t>
            </a:r>
            <a:r>
              <a:rPr lang="fr-FR" dirty="0" smtClean="0"/>
              <a:t> « tenir » et  </a:t>
            </a:r>
            <a:r>
              <a:rPr lang="fr-FR" i="1" dirty="0" err="1" smtClean="0"/>
              <a:t>haîma</a:t>
            </a:r>
            <a:r>
              <a:rPr lang="fr-FR" dirty="0" smtClean="0"/>
              <a:t> « sang »,</a:t>
            </a:r>
            <a:r>
              <a:rPr lang="fr-FR" baseline="0" dirty="0" smtClean="0"/>
              <a:t> </a:t>
            </a:r>
            <a:r>
              <a:rPr lang="fr-FR" dirty="0" smtClean="0"/>
              <a:t> est l’interruption partielle ( diminution </a:t>
            </a:r>
            <a:r>
              <a:rPr lang="fr-FR" sz="1200" b="1" dirty="0" smtClean="0">
                <a:solidFill>
                  <a:srgbClr val="FF0000"/>
                </a:solidFill>
              </a:rPr>
              <a:t>↓↓↓</a:t>
            </a:r>
            <a:r>
              <a:rPr lang="fr-FR" sz="1200" b="0" dirty="0" smtClean="0">
                <a:solidFill>
                  <a:srgbClr val="FF0000"/>
                </a:solidFill>
              </a:rPr>
              <a:t>) ou totale (abolition X) </a:t>
            </a:r>
            <a:r>
              <a:rPr lang="fr-FR" b="0" dirty="0" smtClean="0"/>
              <a:t> </a:t>
            </a:r>
            <a:r>
              <a:rPr lang="fr-FR" dirty="0" smtClean="0"/>
              <a:t>du</a:t>
            </a:r>
            <a:r>
              <a:rPr lang="fr-FR" baseline="0" dirty="0" smtClean="0"/>
              <a:t> débit </a:t>
            </a:r>
            <a:r>
              <a:rPr lang="fr-FR" dirty="0" smtClean="0"/>
              <a:t>sanguin artériel  destiné à un organe,</a:t>
            </a:r>
            <a:endParaRPr lang="fr-FR" b="1" u="sng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 smtClean="0"/>
              <a:t>Ce</a:t>
            </a:r>
            <a:r>
              <a:rPr lang="fr-FR" baseline="0" dirty="0" smtClean="0"/>
              <a:t> qui va induire   au début, des lésions  tissulaires  réversibles après  rétablissement du débit sanguin normal (= revascularisation),</a:t>
            </a:r>
          </a:p>
          <a:p>
            <a:pPr marL="228600" lvl="0" indent="-228600">
              <a:buFont typeface="Arial" panose="020B0604020202020204" pitchFamily="34" charset="0"/>
              <a:buAutoNum type="arabicPeriod" startAt="2"/>
            </a:pPr>
            <a:r>
              <a:rPr lang="fr-FR" baseline="0" dirty="0" smtClean="0"/>
              <a:t>En absence de  revascularisation,  elles évoluent vers la nécrose des tissus c’est l’</a:t>
            </a:r>
            <a:r>
              <a:rPr lang="fr-FR" b="1" i="1" u="sng" baseline="0" dirty="0" smtClean="0"/>
              <a:t>infarctus</a:t>
            </a:r>
            <a:r>
              <a:rPr lang="fr-FR" baseline="0" dirty="0" smtClean="0"/>
              <a:t>. </a:t>
            </a:r>
          </a:p>
          <a:p>
            <a:pPr marL="228600" lvl="0" indent="-228600">
              <a:buFont typeface="Arial" panose="020B0604020202020204" pitchFamily="34" charset="0"/>
              <a:buAutoNum type="arabicPeriod" startAt="2"/>
            </a:pPr>
            <a:r>
              <a:rPr lang="fr-FR" baseline="0" dirty="0" smtClean="0"/>
              <a:t>Le mot </a:t>
            </a:r>
            <a:r>
              <a:rPr lang="fr-FR" b="1" i="1" u="sng" baseline="0" dirty="0" smtClean="0"/>
              <a:t>aigue</a:t>
            </a:r>
            <a:r>
              <a:rPr lang="fr-FR" baseline="0" dirty="0" smtClean="0"/>
              <a:t>,  comme vous le savez déjà, traduit </a:t>
            </a:r>
            <a:r>
              <a:rPr lang="fr-FR" b="1" u="sng" baseline="0" dirty="0" smtClean="0"/>
              <a:t>l’urgence abdominale vitale </a:t>
            </a:r>
            <a:r>
              <a:rPr lang="fr-FR" baseline="0" dirty="0" smtClean="0"/>
              <a:t>et le début </a:t>
            </a:r>
            <a:r>
              <a:rPr lang="fr-FR" b="1" u="sng" baseline="0" dirty="0" smtClean="0"/>
              <a:t>brutal</a:t>
            </a:r>
            <a:r>
              <a:rPr lang="fr-FR" baseline="0" dirty="0" smtClean="0"/>
              <a:t> d’apparition des symptômes </a:t>
            </a:r>
            <a:r>
              <a:rPr lang="fr-FR" b="1" dirty="0" smtClean="0">
                <a:solidFill>
                  <a:srgbClr val="FF0000"/>
                </a:solidFill>
              </a:rPr>
              <a:t>&lt;7 jours </a:t>
            </a:r>
            <a:r>
              <a:rPr lang="fr-FR" b="0" dirty="0" smtClean="0">
                <a:solidFill>
                  <a:srgbClr val="FF0000"/>
                </a:solidFill>
              </a:rPr>
              <a:t>( à rappeler que entre 7 jours et 15 jours : subaiguë et &gt;15 jours:</a:t>
            </a:r>
            <a:r>
              <a:rPr lang="fr-FR" b="0" baseline="0" dirty="0" smtClean="0">
                <a:solidFill>
                  <a:srgbClr val="FF0000"/>
                </a:solidFill>
              </a:rPr>
              <a:t> </a:t>
            </a:r>
            <a:r>
              <a:rPr lang="fr-FR" b="0" dirty="0" smtClean="0">
                <a:solidFill>
                  <a:srgbClr val="FF0000"/>
                </a:solidFill>
              </a:rPr>
              <a:t> chronique).</a:t>
            </a:r>
            <a:endParaRPr lang="fr-FR" b="0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baseline="0" dirty="0" smtClean="0"/>
              <a:t>4.  Les trois termes </a:t>
            </a:r>
            <a:r>
              <a:rPr lang="fr-FR" b="1" i="1" u="sng" baseline="0" dirty="0" smtClean="0"/>
              <a:t>intestinale ,  entéro-</a:t>
            </a:r>
            <a:r>
              <a:rPr lang="fr-FR" b="1" i="0" u="sng" baseline="0" dirty="0" smtClean="0"/>
              <a:t> et </a:t>
            </a:r>
            <a:r>
              <a:rPr lang="fr-FR" b="1" i="0" u="sng" baseline="0" dirty="0" err="1" smtClean="0"/>
              <a:t>mésentèrique</a:t>
            </a:r>
            <a:r>
              <a:rPr lang="fr-FR" b="0" i="0" u="none" baseline="0" dirty="0" smtClean="0"/>
              <a:t>  sont en rapport avec le territoire   vascularisée par l’Artère  mésentérique supérieure,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b="1" i="0" u="sng" baseline="0" dirty="0" smtClean="0"/>
              <a:t>En somme,</a:t>
            </a:r>
            <a:r>
              <a:rPr lang="fr-FR" b="0" i="0" u="none" baseline="0" dirty="0" smtClean="0"/>
              <a:t> l’ischémie intestinale aigue  est l’interruption </a:t>
            </a:r>
            <a:r>
              <a:rPr lang="fr-FR" b="1" i="0" u="sng" baseline="0" dirty="0" smtClean="0"/>
              <a:t>brutale</a:t>
            </a:r>
            <a:r>
              <a:rPr lang="fr-FR" b="0" i="0" u="none" baseline="0" dirty="0" smtClean="0"/>
              <a:t> partielle ou totale du débit sanguin  artériel dans le territoire irrigué par l’ artère mésentérique supérieur. C’est  une urgence abdominale car son évolution spontanée se fait vers l’infarctus: une complication fatale (mortelle).</a:t>
            </a:r>
            <a:endParaRPr lang="fr-FR" b="1" i="1" u="sng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59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l’ischémie intestinale aigue</a:t>
            </a:r>
            <a:r>
              <a:rPr lang="fr-FR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une </a:t>
            </a:r>
            <a:r>
              <a:rPr lang="fr-FR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pathologie vasculaire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tube digestive,  on va donc se focaliser  sur </a:t>
            </a:r>
            <a:r>
              <a:rPr lang="fr-FR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l’anatomie de l’artère mésentérique supérieure.</a:t>
            </a:r>
            <a:endParaRPr lang="fr-FR" baseline="0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AMS, née de l’aorte abdominale,   présente trois parties: </a:t>
            </a:r>
            <a:r>
              <a:rPr lang="fr-FR" sz="1200" dirty="0" smtClean="0"/>
              <a:t>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200" dirty="0" smtClean="0"/>
              <a:t>l’ostium( L’origine de l’AMS </a:t>
            </a:r>
            <a:r>
              <a:rPr lang="fr-FR" sz="1200" baseline="0" dirty="0" smtClean="0"/>
              <a:t> sur</a:t>
            </a:r>
            <a:r>
              <a:rPr lang="fr-FR" sz="1200" dirty="0" smtClean="0"/>
              <a:t> l’aorte abdominale)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200" dirty="0" smtClean="0"/>
              <a:t>Une partie rétro-pancréatique (  l’AMS passe derrière le pancréas)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200" dirty="0" smtClean="0"/>
              <a:t>Une</a:t>
            </a:r>
            <a:r>
              <a:rPr lang="fr-FR" sz="1200" baseline="0" dirty="0" smtClean="0"/>
              <a:t> partie </a:t>
            </a:r>
            <a:r>
              <a:rPr lang="fr-FR" sz="1200" dirty="0" smtClean="0"/>
              <a:t> mésentérique ( AMS pénètre dans le mésentère)</a:t>
            </a:r>
          </a:p>
          <a:p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AMS</a:t>
            </a:r>
            <a:r>
              <a:rPr lang="fr-FR" baseline="0" dirty="0" smtClean="0"/>
              <a:t> donne</a:t>
            </a:r>
            <a:r>
              <a:rPr lang="fr-FR" dirty="0" smtClean="0"/>
              <a:t> successivement des branches collatérales</a:t>
            </a:r>
            <a:r>
              <a:rPr lang="fr-FR" sz="1200" dirty="0" smtClean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200" baseline="0" dirty="0" smtClean="0"/>
              <a:t>                           </a:t>
            </a:r>
            <a:r>
              <a:rPr lang="fr-FR" baseline="0" dirty="0" smtClean="0"/>
              <a:t>-</a:t>
            </a:r>
            <a:r>
              <a:rPr lang="fr-FR" dirty="0" smtClean="0"/>
              <a:t> </a:t>
            </a:r>
            <a:r>
              <a:rPr lang="fr-FR" baseline="0" dirty="0" smtClean="0"/>
              <a:t>Artère </a:t>
            </a:r>
            <a:r>
              <a:rPr lang="fr-FR" sz="1200" dirty="0" smtClean="0"/>
              <a:t> </a:t>
            </a:r>
            <a:r>
              <a:rPr lang="fr-FR" sz="1200" dirty="0" err="1" smtClean="0"/>
              <a:t>pancréatico</a:t>
            </a:r>
            <a:r>
              <a:rPr lang="fr-FR" sz="1200" dirty="0" smtClean="0"/>
              <a:t>-duodénale inférieure</a:t>
            </a:r>
          </a:p>
          <a:p>
            <a:r>
              <a:rPr lang="fr-FR" sz="1200" baseline="0" dirty="0" smtClean="0"/>
              <a:t>                           -   A</a:t>
            </a:r>
            <a:r>
              <a:rPr lang="fr-FR" sz="1200" dirty="0" smtClean="0"/>
              <a:t>rtères jéjunales </a:t>
            </a:r>
          </a:p>
          <a:p>
            <a:r>
              <a:rPr lang="fr-FR" sz="1200" dirty="0" smtClean="0"/>
              <a:t>                           -   Artères iléales</a:t>
            </a:r>
          </a:p>
          <a:p>
            <a:r>
              <a:rPr lang="fr-FR" sz="1200" dirty="0" smtClean="0"/>
              <a:t>                           -   Artère colique droite  </a:t>
            </a:r>
          </a:p>
          <a:p>
            <a:r>
              <a:rPr lang="fr-FR" sz="1200" dirty="0" smtClean="0"/>
              <a:t>                           -   Artère colique moyenne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AMS</a:t>
            </a:r>
            <a:r>
              <a:rPr lang="fr-FR" sz="1200" baseline="0" dirty="0" smtClean="0"/>
              <a:t> </a:t>
            </a:r>
            <a:r>
              <a:rPr lang="fr-FR" sz="1200" dirty="0" smtClean="0"/>
              <a:t> se termine par l’artère iléo-colique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regard de l’iléon au niveau du vestige du conduit vitellin (diverticule de Meckel).</a:t>
            </a:r>
            <a:endParaRPr lang="fr-FR" sz="120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 smtClean="0"/>
              <a:t>l’AMS  vascularise </a:t>
            </a:r>
            <a:r>
              <a:rPr lang="fr-FR" b="0" i="0" u="none" baseline="0" dirty="0" smtClean="0"/>
              <a:t>l’intestin grêle ( jéjunum et iléon), le colon droit et les deux tiers du colon transverse.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="0" i="0" u="none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u="none" baseline="0" dirty="0" smtClean="0"/>
              <a:t>l’interruption partielle ou totale de l’AMS est souvent causée par une obstruction  de l’AMS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u="none" baseline="0" dirty="0" smtClean="0"/>
              <a:t>En fonction du siège de l’obstruction, on peut déterminer l’étendue de l’ischémie: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dirty="0" smtClean="0"/>
              <a:t>Souvent</a:t>
            </a:r>
            <a:r>
              <a:rPr lang="fr-FR" baseline="0" dirty="0" smtClean="0"/>
              <a:t> </a:t>
            </a:r>
            <a:r>
              <a:rPr lang="fr-FR" dirty="0" smtClean="0"/>
              <a:t> l’obstruction l’AMS survient après l’origine de l’Artère colique moyenne et des premières artères jéjunales ce qui provoque une ischémie de l’iléon et du côlon droit</a:t>
            </a:r>
            <a:r>
              <a:rPr lang="fr-FR" baseline="0" dirty="0" smtClean="0"/>
              <a:t> </a:t>
            </a:r>
            <a:r>
              <a:rPr lang="fr-FR" dirty="0" smtClean="0"/>
              <a:t>(  B. les flèches vertes)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dirty="0" smtClean="0"/>
              <a:t> Rarement,</a:t>
            </a:r>
            <a:r>
              <a:rPr lang="fr-FR" baseline="0" dirty="0" smtClean="0"/>
              <a:t> l’obstruction touche</a:t>
            </a:r>
            <a:r>
              <a:rPr lang="fr-FR" dirty="0" smtClean="0"/>
              <a:t> l’origine de l’AMS (ou l’ostium) donnant une ischémie de l’ensemble du grêle,</a:t>
            </a:r>
            <a:r>
              <a:rPr lang="fr-FR" baseline="0" dirty="0" smtClean="0"/>
              <a:t> </a:t>
            </a:r>
            <a:r>
              <a:rPr lang="fr-FR" dirty="0" smtClean="0"/>
              <a:t>du côlon droit et 2/3</a:t>
            </a:r>
            <a:r>
              <a:rPr lang="fr-FR" baseline="0" dirty="0" smtClean="0"/>
              <a:t> du colon transverse</a:t>
            </a:r>
            <a:r>
              <a:rPr lang="fr-FR" dirty="0" smtClean="0"/>
              <a:t>. (A+B.</a:t>
            </a:r>
            <a:r>
              <a:rPr lang="fr-FR" baseline="0" dirty="0" smtClean="0"/>
              <a:t> les flèches noirs)</a:t>
            </a:r>
            <a:endParaRPr lang="fr-FR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baseline="0" dirty="0" smtClean="0"/>
              <a:t>Une obstruction</a:t>
            </a:r>
            <a:r>
              <a:rPr lang="fr-FR" dirty="0" smtClean="0"/>
              <a:t> des</a:t>
            </a:r>
            <a:r>
              <a:rPr lang="fr-FR" baseline="0" dirty="0" smtClean="0"/>
              <a:t> branches jéjunales ou iléales</a:t>
            </a:r>
            <a:r>
              <a:rPr lang="fr-FR" dirty="0" smtClean="0"/>
              <a:t> provoque des</a:t>
            </a:r>
            <a:r>
              <a:rPr lang="fr-FR" baseline="0" dirty="0" smtClean="0"/>
              <a:t> ischémies</a:t>
            </a:r>
            <a:r>
              <a:rPr lang="fr-FR" dirty="0" smtClean="0"/>
              <a:t> segmentaires jéjunales ou  iléales (B. les flèches mauves)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18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tube digestif est vascularisé par trois artères principales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sont des</a:t>
            </a:r>
            <a:r>
              <a:rPr lang="fr-FR" dirty="0" smtClean="0"/>
              <a:t> branches de l’aorte abdominale,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Observer la</a:t>
            </a:r>
            <a:r>
              <a:rPr lang="fr-FR" baseline="0" dirty="0" smtClean="0"/>
              <a:t> figure sur le diapo, on identifie d’abord l’aorte abdominale qui donne, de haut vers le bas, naissance à trois artères digestives: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baseline="0" dirty="0" smtClean="0"/>
              <a:t>Le tronc cœliaque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baseline="0" dirty="0" smtClean="0"/>
              <a:t>AMS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baseline="0" dirty="0" smtClean="0"/>
              <a:t>AMI</a:t>
            </a: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L’AMS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présente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anastomoses  l’unissant au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troncs cœliaque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l’ AMI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 smtClean="0"/>
              <a:t>Les  anastomoses entre le tronc cœliaque et l’AMS s’</a:t>
            </a:r>
            <a:r>
              <a:rPr lang="fr-FR" sz="1200" baseline="0" dirty="0" smtClean="0"/>
              <a:t>effectuent entre l’artère gastroduodénale (branche de l’artère hépatique commune qui provient du tronc cœliaque) et </a:t>
            </a:r>
            <a:r>
              <a:rPr lang="fr-FR" sz="1200" dirty="0" smtClean="0"/>
              <a:t>l’artère </a:t>
            </a:r>
            <a:r>
              <a:rPr lang="fr-FR" sz="1200" dirty="0" err="1" smtClean="0"/>
              <a:t>pancréatico</a:t>
            </a:r>
            <a:r>
              <a:rPr lang="fr-FR" sz="1200" dirty="0" smtClean="0"/>
              <a:t>-duodénale inférieure</a:t>
            </a:r>
            <a:r>
              <a:rPr lang="fr-FR" sz="1200" baseline="0" dirty="0" smtClean="0"/>
              <a:t> (</a:t>
            </a:r>
            <a:r>
              <a:rPr lang="fr-FR" sz="1200" dirty="0" smtClean="0"/>
              <a:t> première branche collatérale de l’AMS) réalisant deux arcades pancréatiques:</a:t>
            </a:r>
          </a:p>
          <a:p>
            <a:pPr marL="1543050" lvl="3" indent="-171450">
              <a:buFont typeface="Wingdings" panose="05000000000000000000" pitchFamily="2" charset="2"/>
              <a:buChar char="Ø"/>
            </a:pPr>
            <a:r>
              <a:rPr lang="fr-FR" sz="1200" dirty="0" smtClean="0"/>
              <a:t>  L’ arcade pancréatiques antérieure et inférieure </a:t>
            </a:r>
          </a:p>
          <a:p>
            <a:pPr marL="1543050" lvl="3" indent="-171450">
              <a:buFont typeface="Wingdings" panose="05000000000000000000" pitchFamily="2" charset="2"/>
              <a:buChar char="Ø"/>
            </a:pPr>
            <a:r>
              <a:rPr lang="fr-FR" sz="1200" dirty="0" smtClean="0"/>
              <a:t> L’ arcade pancréatique postérieure et supérieure</a:t>
            </a:r>
          </a:p>
          <a:p>
            <a:pPr marL="1371600" lvl="3" indent="0">
              <a:buFont typeface="Wingdings" panose="05000000000000000000" pitchFamily="2" charset="2"/>
              <a:buNone/>
            </a:pPr>
            <a:r>
              <a:rPr lang="fr-FR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Les anastomoses entre l’AMS et l’AMI  se font entre l’artère  colique moyenne</a:t>
            </a:r>
            <a:r>
              <a:rPr lang="fr-FR" baseline="0" dirty="0" smtClean="0"/>
              <a:t> </a:t>
            </a:r>
            <a:r>
              <a:rPr lang="fr-FR" dirty="0" smtClean="0"/>
              <a:t>et l’artère colique  gauche </a:t>
            </a:r>
            <a:r>
              <a:rPr lang="fr-FR" baseline="0" dirty="0" smtClean="0"/>
              <a:t> au niveau du </a:t>
            </a:r>
            <a:r>
              <a:rPr lang="fr-FR" dirty="0" smtClean="0"/>
              <a:t> </a:t>
            </a:r>
            <a:r>
              <a:rPr lang="fr-FR" dirty="0" err="1" smtClean="0"/>
              <a:t>mésocôlon</a:t>
            </a:r>
            <a:r>
              <a:rPr lang="fr-FR" dirty="0" smtClean="0"/>
              <a:t> transverse, et réalisant  </a:t>
            </a:r>
            <a:r>
              <a:rPr lang="fr-FR" b="1" dirty="0" smtClean="0"/>
              <a:t>L’arcade de </a:t>
            </a:r>
            <a:r>
              <a:rPr lang="fr-FR" b="1" dirty="0" err="1" smtClean="0"/>
              <a:t>Riolan</a:t>
            </a:r>
            <a:r>
              <a:rPr lang="fr-FR" b="0" dirty="0" smtClean="0"/>
              <a:t>,</a:t>
            </a:r>
            <a:endParaRPr lang="fr-FR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Est-ce que ces anastomoses  assurent  une suppléance 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efficiente ( efficace),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en sang artériel pour l’intestin et le colon en cas d’</a:t>
            </a:r>
            <a:r>
              <a:rPr lang="fr-FR" sz="1200" i="1" dirty="0" smtClean="0"/>
              <a:t> d’ischémie intestinale aiguë et </a:t>
            </a:r>
            <a:r>
              <a:rPr lang="fr-FR" sz="1200" i="0" dirty="0" smtClean="0"/>
              <a:t>ainsi prévenir la survenue d’infarctus?</a:t>
            </a:r>
            <a:endParaRPr lang="fr-FR" sz="120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dirty="0" smtClean="0"/>
              <a:t>Cette suppléances  est</a:t>
            </a:r>
            <a:r>
              <a:rPr lang="fr-FR" sz="1200" baseline="0" dirty="0" smtClean="0"/>
              <a:t> </a:t>
            </a:r>
            <a:r>
              <a:rPr lang="fr-FR" sz="1200" dirty="0" smtClean="0"/>
              <a:t> inefficace en cas </a:t>
            </a:r>
            <a:r>
              <a:rPr lang="fr-FR" sz="1200" i="1" dirty="0" smtClean="0"/>
              <a:t>d’ischémie intestinale aiguë</a:t>
            </a:r>
            <a:r>
              <a:rPr lang="fr-FR" sz="1200" dirty="0" smtClean="0"/>
              <a:t>  car l’interruption du flux artériel</a:t>
            </a:r>
            <a:r>
              <a:rPr lang="fr-FR" sz="1200" baseline="0" dirty="0" smtClean="0"/>
              <a:t> </a:t>
            </a:r>
            <a:r>
              <a:rPr lang="fr-FR" sz="1200" dirty="0" smtClean="0"/>
              <a:t>est brutale et l’évolution vers la nécrose se fait en quelques heures.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revanche, dans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l’ischémie intestinale chronique (IIC)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ces suppléances sont efficaces et  l’évolution vers la l’ischémie intestinale  aigue (IIA) et donc la nécrose requière </a:t>
            </a:r>
            <a:r>
              <a:rPr lang="fr-FR" baseline="0" dirty="0" smtClean="0"/>
              <a:t> une </a:t>
            </a:r>
            <a:r>
              <a:rPr lang="fr-FR" dirty="0" smtClean="0"/>
              <a:t> interruption</a:t>
            </a:r>
            <a:r>
              <a:rPr lang="fr-FR" baseline="0" dirty="0" smtClean="0"/>
              <a:t> </a:t>
            </a:r>
            <a:r>
              <a:rPr lang="fr-FR" dirty="0" smtClean="0"/>
              <a:t>concomitante ( = en même temps) </a:t>
            </a:r>
            <a:r>
              <a:rPr lang="fr-FR" baseline="0" dirty="0" smtClean="0"/>
              <a:t>du flux sanguin </a:t>
            </a:r>
            <a:r>
              <a:rPr lang="fr-FR" dirty="0" smtClean="0"/>
              <a:t>de l’AMI et/ou du tronc cœliaque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c’est la règle  de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Mikkelsen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1714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25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E0E-4000-4B77-8350-BFC17D832FC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01F8-3CA6-4EA0-9030-92E3CA4DA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97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E0E-4000-4B77-8350-BFC17D832FC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01F8-3CA6-4EA0-9030-92E3CA4DA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2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E0E-4000-4B77-8350-BFC17D832FC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01F8-3CA6-4EA0-9030-92E3CA4DA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00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E0E-4000-4B77-8350-BFC17D832FC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01F8-3CA6-4EA0-9030-92E3CA4DA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36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E0E-4000-4B77-8350-BFC17D832FC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01F8-3CA6-4EA0-9030-92E3CA4DA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47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E0E-4000-4B77-8350-BFC17D832FC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01F8-3CA6-4EA0-9030-92E3CA4DA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95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E0E-4000-4B77-8350-BFC17D832FC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01F8-3CA6-4EA0-9030-92E3CA4DA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78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E0E-4000-4B77-8350-BFC17D832FC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01F8-3CA6-4EA0-9030-92E3CA4DA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35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E0E-4000-4B77-8350-BFC17D832FC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01F8-3CA6-4EA0-9030-92E3CA4DA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68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E0E-4000-4B77-8350-BFC17D832FC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01F8-3CA6-4EA0-9030-92E3CA4DA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85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E0E-4000-4B77-8350-BFC17D832FC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01F8-3CA6-4EA0-9030-92E3CA4DA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59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7E0E-4000-4B77-8350-BFC17D832FC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01F8-3CA6-4EA0-9030-92E3CA4DA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2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936173" cy="504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Ischémie                                        </a:t>
            </a:r>
            <a:r>
              <a:rPr lang="fr-F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intestinale    </a:t>
            </a:r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fr-FR" sz="2200" b="1" dirty="0" smtClean="0">
                <a:solidFill>
                  <a:srgbClr val="FF0000"/>
                </a:solidFill>
              </a:rPr>
              <a:t>aiguë</a:t>
            </a:r>
            <a:r>
              <a:rPr lang="fr-FR" sz="2200" b="1" dirty="0">
                <a:solidFill>
                  <a:srgbClr val="FF0000"/>
                </a:solidFill>
              </a:rPr>
              <a:t/>
            </a:r>
            <a:br>
              <a:rPr lang="fr-FR" sz="2200" b="1" dirty="0">
                <a:solidFill>
                  <a:srgbClr val="FF0000"/>
                </a:solidFill>
              </a:rPr>
            </a:br>
            <a:endParaRPr lang="fr-FR" sz="2200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128112" y="1228978"/>
            <a:ext cx="0" cy="12239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650003" y="1806624"/>
            <a:ext cx="1552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Urgence vitale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164288" y="1286763"/>
            <a:ext cx="0" cy="486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1520" y="2376617"/>
            <a:ext cx="2856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  Lésion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tissulaire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réversible</a:t>
            </a:r>
          </a:p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135" y="3331960"/>
            <a:ext cx="169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            Nécrose 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135" y="4471749"/>
            <a:ext cx="8187684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     Infarctus</a:t>
            </a: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</a:t>
            </a:r>
            <a:r>
              <a:rPr lang="fr-F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entéro   </a:t>
            </a: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</a:rPr>
              <a:t>                  mésentérique</a:t>
            </a:r>
            <a:endParaRPr lang="fr-FR" sz="2200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628280" y="2161797"/>
            <a:ext cx="1" cy="2235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4997021" y="3331960"/>
            <a:ext cx="0" cy="1033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7092280" y="4869160"/>
            <a:ext cx="0" cy="2297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128112" y="5098937"/>
            <a:ext cx="3969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A</a:t>
            </a:r>
            <a:r>
              <a:rPr lang="fr-FR" dirty="0" smtClean="0">
                <a:solidFill>
                  <a:srgbClr val="C00000"/>
                </a:solidFill>
              </a:rPr>
              <a:t>rtère  </a:t>
            </a:r>
            <a:r>
              <a:rPr lang="fr-FR" b="1" dirty="0" smtClean="0">
                <a:solidFill>
                  <a:srgbClr val="C00000"/>
                </a:solidFill>
              </a:rPr>
              <a:t>mésentériques </a:t>
            </a:r>
            <a:r>
              <a:rPr lang="fr-FR" dirty="0" smtClean="0">
                <a:solidFill>
                  <a:srgbClr val="C00000"/>
                </a:solidFill>
              </a:rPr>
              <a:t>supérieurs (</a:t>
            </a:r>
            <a:r>
              <a:rPr lang="fr-FR" dirty="0">
                <a:solidFill>
                  <a:srgbClr val="C00000"/>
                </a:solidFill>
              </a:rPr>
              <a:t>A</a:t>
            </a:r>
            <a:r>
              <a:rPr lang="fr-FR" dirty="0" smtClean="0">
                <a:solidFill>
                  <a:srgbClr val="C00000"/>
                </a:solidFill>
              </a:rPr>
              <a:t>MS)</a:t>
            </a:r>
            <a:endParaRPr lang="fr-FR" dirty="0">
              <a:solidFill>
                <a:srgbClr val="C00000"/>
              </a:solidFill>
            </a:endParaRPr>
          </a:p>
          <a:p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62331" y="332656"/>
            <a:ext cx="45720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2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I. </a:t>
            </a:r>
            <a:r>
              <a:rPr lang="fr-FR" sz="2800" b="1" u="sng" dirty="0" smtClean="0">
                <a:ln/>
                <a:solidFill>
                  <a:schemeClr val="accent3">
                    <a:lumMod val="50000"/>
                  </a:schemeClr>
                </a:solidFill>
              </a:rPr>
              <a:t>Définitions</a:t>
            </a:r>
            <a:endParaRPr lang="fr-FR" sz="2800" b="1" u="sng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endParaRPr lang="fr-FR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9543" y="4299599"/>
            <a:ext cx="223224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51520" y="1772926"/>
            <a:ext cx="337379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↓↓↓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ou </a:t>
            </a:r>
            <a:r>
              <a:rPr lang="fr-FR" b="1" dirty="0" smtClean="0">
                <a:solidFill>
                  <a:srgbClr val="FF0000"/>
                </a:solidFill>
              </a:rPr>
              <a:t>X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débit sanguin artériel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1679954" y="2917388"/>
            <a:ext cx="1" cy="2235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1547663" y="40770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1619672" y="1228978"/>
            <a:ext cx="1" cy="2235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95943" y="2740858"/>
            <a:ext cx="3417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territoire  </a:t>
            </a: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irrigué par l’ AMS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3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53"/>
    </mc:Choice>
    <mc:Fallback xmlns="">
      <p:transition spd="slow" advTm="121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sz="2200" b="1" u="sng" dirty="0" smtClean="0">
                <a:ln/>
                <a:solidFill>
                  <a:schemeClr val="accent3">
                    <a:lumMod val="75000"/>
                  </a:schemeClr>
                </a:solidFill>
              </a:rPr>
              <a:t>II. Rappel </a:t>
            </a:r>
            <a:r>
              <a:rPr lang="fr-FR" sz="2200" b="1" u="sng" dirty="0">
                <a:ln/>
                <a:solidFill>
                  <a:schemeClr val="accent3">
                    <a:lumMod val="75000"/>
                  </a:schemeClr>
                </a:solidFill>
              </a:rPr>
              <a:t>Anatomique </a:t>
            </a:r>
            <a:r>
              <a:rPr lang="fr-FR" sz="2200" b="1" u="sng" dirty="0" smtClean="0">
                <a:ln/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fr-FR" sz="2200" b="1" u="sng" dirty="0" smtClean="0">
                <a:ln/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22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AMS</a:t>
            </a:r>
            <a:endParaRPr lang="fr-FR" sz="22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090" name="Groupe 3089"/>
          <p:cNvGrpSpPr/>
          <p:nvPr/>
        </p:nvGrpSpPr>
        <p:grpSpPr>
          <a:xfrm>
            <a:off x="4499992" y="685428"/>
            <a:ext cx="4714875" cy="4191000"/>
            <a:chOff x="4717264" y="685428"/>
            <a:chExt cx="4714875" cy="4191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64" y="685428"/>
              <a:ext cx="4714875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Connecteur droit avec flèche 7"/>
            <p:cNvCxnSpPr/>
            <p:nvPr/>
          </p:nvCxnSpPr>
          <p:spPr>
            <a:xfrm>
              <a:off x="6589472" y="2852936"/>
              <a:ext cx="648072" cy="2880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7007919" y="3501008"/>
              <a:ext cx="0" cy="5040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5868144" y="1556792"/>
              <a:ext cx="648072" cy="2880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089" name="Groupe 3088"/>
          <p:cNvGrpSpPr>
            <a:grpSpLocks noChangeAspect="1"/>
          </p:cNvGrpSpPr>
          <p:nvPr/>
        </p:nvGrpSpPr>
        <p:grpSpPr>
          <a:xfrm>
            <a:off x="179521" y="980632"/>
            <a:ext cx="6966966" cy="3672000"/>
            <a:chOff x="179521" y="980632"/>
            <a:chExt cx="7991531" cy="4212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21" y="980632"/>
              <a:ext cx="4897339" cy="42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avec flèche 10"/>
            <p:cNvCxnSpPr/>
            <p:nvPr/>
          </p:nvCxnSpPr>
          <p:spPr>
            <a:xfrm>
              <a:off x="2246628" y="1844824"/>
              <a:ext cx="648072" cy="2880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8056649" y="3113450"/>
              <a:ext cx="114403" cy="53760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flipV="1">
              <a:off x="7839485" y="3651058"/>
              <a:ext cx="102762" cy="36603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093" name="Rectangle 3092"/>
          <p:cNvSpPr/>
          <p:nvPr/>
        </p:nvSpPr>
        <p:spPr>
          <a:xfrm>
            <a:off x="2928048" y="4652632"/>
            <a:ext cx="1782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Partie mésentérique AMS</a:t>
            </a:r>
            <a:endParaRPr lang="fr-FR" sz="1200" dirty="0"/>
          </a:p>
        </p:txBody>
      </p:sp>
      <p:cxnSp>
        <p:nvCxnSpPr>
          <p:cNvPr id="3095" name="Connecteur droit avec flèche 3094"/>
          <p:cNvCxnSpPr/>
          <p:nvPr/>
        </p:nvCxnSpPr>
        <p:spPr>
          <a:xfrm flipH="1" flipV="1">
            <a:off x="2006510" y="2780928"/>
            <a:ext cx="1679442" cy="1693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96" name="Rectangle 3095"/>
          <p:cNvSpPr/>
          <p:nvPr/>
        </p:nvSpPr>
        <p:spPr>
          <a:xfrm>
            <a:off x="1334059" y="683404"/>
            <a:ext cx="1260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Ostium  de l’AMS</a:t>
            </a:r>
            <a:endParaRPr lang="fr-FR" sz="1200" dirty="0"/>
          </a:p>
        </p:txBody>
      </p:sp>
      <p:cxnSp>
        <p:nvCxnSpPr>
          <p:cNvPr id="3098" name="Connecteur droit avec flèche 3097"/>
          <p:cNvCxnSpPr/>
          <p:nvPr/>
        </p:nvCxnSpPr>
        <p:spPr>
          <a:xfrm>
            <a:off x="1748916" y="960403"/>
            <a:ext cx="515188" cy="740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99" name="Rectangle 3098"/>
          <p:cNvSpPr/>
          <p:nvPr/>
        </p:nvSpPr>
        <p:spPr>
          <a:xfrm>
            <a:off x="2329332" y="868070"/>
            <a:ext cx="2124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Partie rétro-pancréatique AMS</a:t>
            </a:r>
            <a:endParaRPr lang="fr-FR" sz="1200" dirty="0"/>
          </a:p>
        </p:txBody>
      </p:sp>
      <p:cxnSp>
        <p:nvCxnSpPr>
          <p:cNvPr id="3101" name="Connecteur droit avec flèche 3100"/>
          <p:cNvCxnSpPr/>
          <p:nvPr/>
        </p:nvCxnSpPr>
        <p:spPr>
          <a:xfrm flipH="1">
            <a:off x="2314255" y="1145069"/>
            <a:ext cx="889593" cy="699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1334059" y="3753036"/>
            <a:ext cx="836085" cy="6872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364687" y="3414482"/>
            <a:ext cx="1487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 Ischémie iléale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6" name="Connecteur en angle 35"/>
          <p:cNvCxnSpPr/>
          <p:nvPr/>
        </p:nvCxnSpPr>
        <p:spPr>
          <a:xfrm rot="16200000" flipH="1">
            <a:off x="5044402" y="2191941"/>
            <a:ext cx="2134392" cy="1296144"/>
          </a:xfrm>
          <a:prstGeom prst="bentConnector3">
            <a:avLst>
              <a:gd name="adj1" fmla="val 105012"/>
            </a:avLst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860032" y="4163267"/>
            <a:ext cx="2575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</a:rPr>
              <a:t> Ischémie de l’iléon et du côlon droit,</a:t>
            </a:r>
            <a:endParaRPr lang="fr-FR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87931" y="1551320"/>
            <a:ext cx="1478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2/3 Colon </a:t>
            </a:r>
            <a:r>
              <a:rPr lang="fr-FR" sz="1200" dirty="0"/>
              <a:t>transverse</a:t>
            </a:r>
          </a:p>
        </p:txBody>
      </p:sp>
      <p:sp>
        <p:nvSpPr>
          <p:cNvPr id="79" name="Rectangle 78"/>
          <p:cNvSpPr/>
          <p:nvPr/>
        </p:nvSpPr>
        <p:spPr>
          <a:xfrm rot="5400000">
            <a:off x="5388247" y="2515407"/>
            <a:ext cx="879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Colon droit</a:t>
            </a:r>
            <a:endParaRPr lang="fr-FR" sz="1200" dirty="0"/>
          </a:p>
        </p:txBody>
      </p:sp>
      <p:cxnSp>
        <p:nvCxnSpPr>
          <p:cNvPr id="83" name="Connecteur droit avec flèche 82"/>
          <p:cNvCxnSpPr/>
          <p:nvPr/>
        </p:nvCxnSpPr>
        <p:spPr>
          <a:xfrm flipH="1">
            <a:off x="6947016" y="2214170"/>
            <a:ext cx="199471" cy="5667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7092280" y="1324699"/>
            <a:ext cx="0" cy="7302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99592" y="5378906"/>
            <a:ext cx="7632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Fig. </a:t>
            </a:r>
            <a:r>
              <a:rPr lang="fr-FR" sz="1600" b="1" dirty="0" smtClean="0"/>
              <a:t>n°1: </a:t>
            </a:r>
            <a:r>
              <a:rPr lang="fr-FR" sz="1600" dirty="0" smtClean="0"/>
              <a:t>L’étendue de l’ischémie   en fonction du niveau de l’obstruction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1640007" y="4814467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6542919" y="4791131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7474335" y="2941887"/>
            <a:ext cx="1715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 Ischémie jéjunale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70"/>
    </mc:Choice>
    <mc:Fallback xmlns="">
      <p:transition spd="slow" advTm="128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5536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sz="2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fr-FR" sz="2400" b="1" dirty="0" smtClean="0">
                <a:ln/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sz="2400" b="1" dirty="0">
                <a:ln/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fr-FR" sz="2400" b="1" dirty="0">
                <a:ln/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sz="2400" b="1" dirty="0">
                <a:ln/>
                <a:solidFill>
                  <a:schemeClr val="accent3">
                    <a:lumMod val="50000"/>
                  </a:schemeClr>
                </a:solidFill>
              </a:rPr>
              <a:t>L</a:t>
            </a:r>
            <a:r>
              <a:rPr lang="fr-FR" sz="2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es  anastomoses de l’AMS </a:t>
            </a:r>
            <a:br>
              <a:rPr lang="fr-FR" sz="2400" b="1" dirty="0" smtClean="0">
                <a:ln/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sz="2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400" b="1" dirty="0">
                <a:ln/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fr-FR" sz="2400" b="1" dirty="0">
                <a:ln/>
                <a:solidFill>
                  <a:schemeClr val="accent3">
                    <a:lumMod val="50000"/>
                  </a:schemeClr>
                </a:solidFill>
              </a:rPr>
            </a:br>
            <a:endParaRPr lang="fr-FR" sz="24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07843" y="2996952"/>
            <a:ext cx="3959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/>
              <a:t>Fig</a:t>
            </a:r>
            <a:r>
              <a:rPr lang="fr-FR" sz="1200" b="1" dirty="0"/>
              <a:t>.</a:t>
            </a:r>
            <a:r>
              <a:rPr lang="fr-FR" sz="1200" b="1" dirty="0" smtClean="0"/>
              <a:t> n°3</a:t>
            </a:r>
            <a:r>
              <a:rPr lang="fr-FR" sz="1200" dirty="0" smtClean="0"/>
              <a:t>:  </a:t>
            </a:r>
            <a:r>
              <a:rPr lang="fr-FR" sz="1200" dirty="0"/>
              <a:t>L</a:t>
            </a:r>
            <a:r>
              <a:rPr lang="fr-FR" sz="1200" dirty="0" smtClean="0"/>
              <a:t>es anastomoses entre tronc cœliaque et  l’AMS</a:t>
            </a:r>
            <a:endParaRPr lang="fr-FR" sz="1200" dirty="0"/>
          </a:p>
        </p:txBody>
      </p:sp>
      <p:grpSp>
        <p:nvGrpSpPr>
          <p:cNvPr id="109" name="Groupe 108"/>
          <p:cNvGrpSpPr/>
          <p:nvPr/>
        </p:nvGrpSpPr>
        <p:grpSpPr>
          <a:xfrm>
            <a:off x="3477748" y="3583743"/>
            <a:ext cx="5551157" cy="3096000"/>
            <a:chOff x="107505" y="3407137"/>
            <a:chExt cx="5878024" cy="3450863"/>
          </a:xfrm>
        </p:grpSpPr>
        <p:grpSp>
          <p:nvGrpSpPr>
            <p:cNvPr id="107" name="Groupe 106"/>
            <p:cNvGrpSpPr/>
            <p:nvPr/>
          </p:nvGrpSpPr>
          <p:grpSpPr>
            <a:xfrm>
              <a:off x="274727" y="3573016"/>
              <a:ext cx="5710802" cy="3214966"/>
              <a:chOff x="107504" y="3501008"/>
              <a:chExt cx="5501627" cy="321496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71718" y="6407225"/>
                <a:ext cx="3361664" cy="308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200" b="1" dirty="0" smtClean="0"/>
                  <a:t>Fig</a:t>
                </a:r>
                <a:r>
                  <a:rPr lang="fr-FR" sz="1200" b="1" dirty="0"/>
                  <a:t>.</a:t>
                </a:r>
                <a:r>
                  <a:rPr lang="fr-FR" sz="1200" b="1" dirty="0" smtClean="0"/>
                  <a:t> n°</a:t>
                </a:r>
                <a:r>
                  <a:rPr lang="fr-FR" sz="1200" dirty="0" smtClean="0"/>
                  <a:t>: 4 </a:t>
                </a:r>
                <a:r>
                  <a:rPr lang="fr-FR" sz="1200" dirty="0"/>
                  <a:t>L</a:t>
                </a:r>
                <a:r>
                  <a:rPr lang="fr-FR" sz="1200" dirty="0" smtClean="0"/>
                  <a:t>es anastomoses entre  l’AMS et l’AMI</a:t>
                </a:r>
                <a:endParaRPr lang="fr-FR" sz="1200" dirty="0"/>
              </a:p>
            </p:txBody>
          </p:sp>
          <p:pic>
            <p:nvPicPr>
              <p:cNvPr id="76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265" y="3624256"/>
                <a:ext cx="2328602" cy="273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8" name="Connecteur droit avec flèche 77"/>
              <p:cNvCxnSpPr/>
              <p:nvPr/>
            </p:nvCxnSpPr>
            <p:spPr>
              <a:xfrm flipH="1">
                <a:off x="2843808" y="3757357"/>
                <a:ext cx="1030752" cy="28854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avec flèche 116"/>
              <p:cNvCxnSpPr/>
              <p:nvPr/>
            </p:nvCxnSpPr>
            <p:spPr>
              <a:xfrm>
                <a:off x="1141912" y="4401108"/>
                <a:ext cx="1228523" cy="1800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avec flèche 119"/>
              <p:cNvCxnSpPr/>
              <p:nvPr/>
            </p:nvCxnSpPr>
            <p:spPr>
              <a:xfrm flipH="1">
                <a:off x="2965184" y="4698141"/>
                <a:ext cx="1174768" cy="990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avec flèche 123"/>
              <p:cNvCxnSpPr/>
              <p:nvPr/>
            </p:nvCxnSpPr>
            <p:spPr>
              <a:xfrm flipV="1">
                <a:off x="1077642" y="4698142"/>
                <a:ext cx="1637420" cy="6030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avec flèche 126"/>
              <p:cNvCxnSpPr/>
              <p:nvPr/>
            </p:nvCxnSpPr>
            <p:spPr>
              <a:xfrm>
                <a:off x="1513265" y="4045899"/>
                <a:ext cx="826487" cy="2892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avec flèche 129"/>
              <p:cNvCxnSpPr/>
              <p:nvPr/>
            </p:nvCxnSpPr>
            <p:spPr>
              <a:xfrm flipH="1" flipV="1">
                <a:off x="2965183" y="4335126"/>
                <a:ext cx="1174769" cy="659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Rectangle 93"/>
              <p:cNvSpPr/>
              <p:nvPr/>
            </p:nvSpPr>
            <p:spPr>
              <a:xfrm>
                <a:off x="107504" y="3804742"/>
                <a:ext cx="1761787" cy="308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/>
                  <a:t>A</a:t>
                </a:r>
                <a:r>
                  <a:rPr lang="fr-FR" sz="1200" dirty="0" smtClean="0"/>
                  <a:t>rtère  </a:t>
                </a:r>
                <a:r>
                  <a:rPr lang="fr-FR" sz="1200" dirty="0"/>
                  <a:t>colique </a:t>
                </a:r>
                <a:r>
                  <a:rPr lang="fr-FR" sz="1200" dirty="0" smtClean="0"/>
                  <a:t>moyenne</a:t>
                </a:r>
                <a:endParaRPr lang="fr-FR" sz="1200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986443" y="4687730"/>
                <a:ext cx="16226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/>
                  <a:t>A</a:t>
                </a:r>
                <a:r>
                  <a:rPr lang="fr-FR" sz="1200" dirty="0" smtClean="0"/>
                  <a:t>rtère </a:t>
                </a:r>
                <a:r>
                  <a:rPr lang="fr-FR" sz="1200" dirty="0"/>
                  <a:t>colique  gauche 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004310" y="4137361"/>
                <a:ext cx="156042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 err="1" smtClean="0"/>
                  <a:t>Mésocôlon</a:t>
                </a:r>
                <a:r>
                  <a:rPr lang="fr-FR" sz="1200" dirty="0" smtClean="0"/>
                  <a:t> transverse</a:t>
                </a:r>
                <a:endParaRPr lang="fr-FR" sz="1200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342979" y="3501008"/>
                <a:ext cx="126521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</a:t>
                </a:r>
                <a:r>
                  <a:rPr lang="fr-FR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rcade </a:t>
                </a:r>
                <a:r>
                  <a:rPr lang="fr-FR" sz="1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de </a:t>
                </a:r>
                <a:r>
                  <a:rPr lang="fr-FR" sz="1200" b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Riolan</a:t>
                </a:r>
                <a:endParaRPr lang="fr-F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21229" y="4185954"/>
                <a:ext cx="48442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chemeClr val="accent2">
                        <a:lumMod val="75000"/>
                      </a:schemeClr>
                    </a:solidFill>
                  </a:rPr>
                  <a:t>AMS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23672" y="5255041"/>
                <a:ext cx="4539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chemeClr val="accent2">
                        <a:lumMod val="75000"/>
                      </a:schemeClr>
                    </a:solidFill>
                  </a:rPr>
                  <a:t>AMI</a:t>
                </a:r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>
              <a:off x="107505" y="3407137"/>
              <a:ext cx="5830171" cy="3450863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  </a:t>
              </a:r>
              <a:endParaRPr lang="fr-FR" dirty="0"/>
            </a:p>
          </p:txBody>
        </p:sp>
      </p:grpSp>
      <p:cxnSp>
        <p:nvCxnSpPr>
          <p:cNvPr id="113" name="Connecteur droit 112"/>
          <p:cNvCxnSpPr/>
          <p:nvPr/>
        </p:nvCxnSpPr>
        <p:spPr>
          <a:xfrm flipV="1">
            <a:off x="6674286" y="2821592"/>
            <a:ext cx="898070" cy="135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9" name="Groupe 118"/>
          <p:cNvGrpSpPr/>
          <p:nvPr/>
        </p:nvGrpSpPr>
        <p:grpSpPr>
          <a:xfrm>
            <a:off x="4443784" y="584423"/>
            <a:ext cx="4880745" cy="2699991"/>
            <a:chOff x="4443784" y="584423"/>
            <a:chExt cx="4880745" cy="2699991"/>
          </a:xfrm>
        </p:grpSpPr>
        <p:grpSp>
          <p:nvGrpSpPr>
            <p:cNvPr id="111" name="Groupe 110"/>
            <p:cNvGrpSpPr/>
            <p:nvPr/>
          </p:nvGrpSpPr>
          <p:grpSpPr>
            <a:xfrm>
              <a:off x="4443784" y="720075"/>
              <a:ext cx="4880745" cy="2365216"/>
              <a:chOff x="4443784" y="637034"/>
              <a:chExt cx="5215602" cy="2647950"/>
            </a:xfrm>
          </p:grpSpPr>
          <p:pic>
            <p:nvPicPr>
              <p:cNvPr id="1040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637034"/>
                <a:ext cx="2638425" cy="264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36" name="Connecteur droit avec flèche 1035"/>
              <p:cNvCxnSpPr/>
              <p:nvPr/>
            </p:nvCxnSpPr>
            <p:spPr>
              <a:xfrm flipV="1">
                <a:off x="5791304" y="2059907"/>
                <a:ext cx="544635" cy="68562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avec flèche 83"/>
              <p:cNvCxnSpPr/>
              <p:nvPr/>
            </p:nvCxnSpPr>
            <p:spPr>
              <a:xfrm flipH="1" flipV="1">
                <a:off x="6806533" y="2306801"/>
                <a:ext cx="997902" cy="64120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avec flèche 86"/>
              <p:cNvCxnSpPr/>
              <p:nvPr/>
            </p:nvCxnSpPr>
            <p:spPr>
              <a:xfrm flipH="1" flipV="1">
                <a:off x="6899682" y="1442705"/>
                <a:ext cx="418756" cy="3395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avec flèche 89"/>
              <p:cNvCxnSpPr/>
              <p:nvPr/>
            </p:nvCxnSpPr>
            <p:spPr>
              <a:xfrm flipH="1">
                <a:off x="6706371" y="2028850"/>
                <a:ext cx="1080631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7" name="Rectangle 96"/>
              <p:cNvSpPr/>
              <p:nvPr/>
            </p:nvSpPr>
            <p:spPr>
              <a:xfrm>
                <a:off x="7257587" y="1529680"/>
                <a:ext cx="1058829" cy="243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chemeClr val="accent2">
                        <a:lumMod val="75000"/>
                      </a:schemeClr>
                    </a:solidFill>
                  </a:rPr>
                  <a:t>Tronc cœliaque</a:t>
                </a:r>
                <a:endParaRPr lang="fr-FR" sz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55" name="Connecteur droit avec flèche 1054"/>
              <p:cNvCxnSpPr/>
              <p:nvPr/>
            </p:nvCxnSpPr>
            <p:spPr>
              <a:xfrm>
                <a:off x="5724128" y="993255"/>
                <a:ext cx="864096" cy="5425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4957137" y="785187"/>
                <a:ext cx="170309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/>
                  <a:t>A</a:t>
                </a:r>
                <a:r>
                  <a:rPr lang="fr-FR" sz="1200" dirty="0" smtClean="0"/>
                  <a:t>rtère </a:t>
                </a:r>
                <a:r>
                  <a:rPr lang="fr-FR" sz="1200" dirty="0"/>
                  <a:t>gastroduodénale 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443784" y="2758931"/>
                <a:ext cx="17123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Arcade pancréatiques</a:t>
                </a:r>
              </a:p>
              <a:p>
                <a:r>
                  <a:rPr lang="fr-FR" sz="1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fr-FR" sz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antérieure et inférieure 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715169" y="1757031"/>
                <a:ext cx="19442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200" dirty="0" smtClean="0"/>
                  <a:t> </a:t>
                </a:r>
                <a:r>
                  <a:rPr lang="fr-FR" sz="1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Arcade pancréatique</a:t>
                </a:r>
              </a:p>
              <a:p>
                <a:r>
                  <a:rPr lang="fr-FR" sz="1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fr-FR" sz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postérieure </a:t>
                </a:r>
                <a:r>
                  <a:rPr lang="fr-FR" sz="1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et  supérieure</a:t>
                </a:r>
                <a:endParaRPr lang="fr-FR" sz="12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695988" y="2344776"/>
                <a:ext cx="484428" cy="277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chemeClr val="accent2">
                        <a:lumMod val="75000"/>
                      </a:schemeClr>
                    </a:solidFill>
                  </a:rPr>
                  <a:t>AMS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761131" y="2689582"/>
                <a:ext cx="1594718" cy="51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/>
                  <a:t>A</a:t>
                </a:r>
                <a:r>
                  <a:rPr lang="fr-FR" sz="1200" dirty="0" smtClean="0"/>
                  <a:t>rtère </a:t>
                </a:r>
                <a:r>
                  <a:rPr lang="fr-FR" sz="1200" dirty="0" err="1" smtClean="0"/>
                  <a:t>pancréatico</a:t>
                </a:r>
                <a:r>
                  <a:rPr lang="fr-FR" sz="1200" dirty="0" smtClean="0"/>
                  <a:t>-</a:t>
                </a:r>
              </a:p>
              <a:p>
                <a:r>
                  <a:rPr lang="fr-FR" sz="1200" dirty="0" smtClean="0"/>
                  <a:t>duodénale </a:t>
                </a:r>
                <a:r>
                  <a:rPr lang="fr-FR" sz="1200" dirty="0"/>
                  <a:t>inférieure</a:t>
                </a:r>
              </a:p>
            </p:txBody>
          </p:sp>
          <p:cxnSp>
            <p:nvCxnSpPr>
              <p:cNvPr id="72" name="Connecteur droit avec flèche 71"/>
              <p:cNvCxnSpPr/>
              <p:nvPr/>
            </p:nvCxnSpPr>
            <p:spPr>
              <a:xfrm flipH="1" flipV="1">
                <a:off x="7109062" y="2368534"/>
                <a:ext cx="677940" cy="764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avec flèche 139"/>
              <p:cNvCxnSpPr/>
              <p:nvPr/>
            </p:nvCxnSpPr>
            <p:spPr>
              <a:xfrm flipH="1">
                <a:off x="6660232" y="739524"/>
                <a:ext cx="1277970" cy="7148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Rectangle 117"/>
            <p:cNvSpPr/>
            <p:nvPr/>
          </p:nvSpPr>
          <p:spPr>
            <a:xfrm>
              <a:off x="4443784" y="584423"/>
              <a:ext cx="4596696" cy="26999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7157329" y="602800"/>
            <a:ext cx="1951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A</a:t>
            </a:r>
            <a:r>
              <a:rPr lang="fr-FR" sz="1200" dirty="0" smtClean="0"/>
              <a:t>rtère </a:t>
            </a:r>
            <a:r>
              <a:rPr lang="fr-FR" sz="1200" dirty="0"/>
              <a:t>hépatique commune </a:t>
            </a:r>
          </a:p>
        </p:txBody>
      </p:sp>
      <p:grpSp>
        <p:nvGrpSpPr>
          <p:cNvPr id="122" name="Groupe 121"/>
          <p:cNvGrpSpPr/>
          <p:nvPr/>
        </p:nvGrpSpPr>
        <p:grpSpPr>
          <a:xfrm>
            <a:off x="107504" y="584423"/>
            <a:ext cx="4269350" cy="2932509"/>
            <a:chOff x="107504" y="584423"/>
            <a:chExt cx="4269350" cy="2932509"/>
          </a:xfrm>
        </p:grpSpPr>
        <p:grpSp>
          <p:nvGrpSpPr>
            <p:cNvPr id="1031" name="Groupe 1030"/>
            <p:cNvGrpSpPr/>
            <p:nvPr/>
          </p:nvGrpSpPr>
          <p:grpSpPr>
            <a:xfrm>
              <a:off x="107504" y="614237"/>
              <a:ext cx="4269350" cy="2902695"/>
              <a:chOff x="-24981" y="653256"/>
              <a:chExt cx="5004829" cy="350867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43846" y="3827107"/>
                <a:ext cx="4046564" cy="334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200" b="1" dirty="0" smtClean="0"/>
                  <a:t>Fig</a:t>
                </a:r>
                <a:r>
                  <a:rPr lang="fr-FR" sz="1200" b="1" dirty="0"/>
                  <a:t>.</a:t>
                </a:r>
                <a:r>
                  <a:rPr lang="fr-FR" sz="1200" b="1" dirty="0" smtClean="0"/>
                  <a:t> n°2</a:t>
                </a:r>
                <a:r>
                  <a:rPr lang="fr-FR" sz="1200" dirty="0" smtClean="0"/>
                  <a:t>:  </a:t>
                </a:r>
                <a:r>
                  <a:rPr lang="fr-FR" sz="1200" dirty="0"/>
                  <a:t>L</a:t>
                </a:r>
                <a:r>
                  <a:rPr lang="fr-FR" sz="1200" dirty="0" smtClean="0"/>
                  <a:t>es artères digestives principales</a:t>
                </a:r>
                <a:endParaRPr lang="fr-FR" sz="12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1051" y="836712"/>
                <a:ext cx="116160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chemeClr val="accent2">
                        <a:lumMod val="75000"/>
                      </a:schemeClr>
                    </a:solidFill>
                  </a:rPr>
                  <a:t>Tronc cœliaque</a:t>
                </a:r>
                <a:endParaRPr lang="fr-FR" sz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-24981" y="1287320"/>
                <a:ext cx="1507079" cy="558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>
                    <a:solidFill>
                      <a:schemeClr val="accent1">
                        <a:lumMod val="50000"/>
                      </a:schemeClr>
                    </a:solidFill>
                  </a:rPr>
                  <a:t>Artère hépatique </a:t>
                </a:r>
                <a:endParaRPr lang="fr-FR" sz="12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fr-FR" sz="1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commune</a:t>
                </a:r>
                <a:endParaRPr lang="fr-FR" sz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6833" y="729056"/>
                <a:ext cx="2643300" cy="320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0" name="Connecteur droit avec flèche 39"/>
              <p:cNvCxnSpPr/>
              <p:nvPr/>
            </p:nvCxnSpPr>
            <p:spPr>
              <a:xfrm>
                <a:off x="1332651" y="1011901"/>
                <a:ext cx="1295133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 flipV="1">
                <a:off x="1187624" y="1546402"/>
                <a:ext cx="1295133" cy="41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avec flèche 47"/>
              <p:cNvCxnSpPr/>
              <p:nvPr/>
            </p:nvCxnSpPr>
            <p:spPr>
              <a:xfrm flipV="1">
                <a:off x="1456833" y="1787625"/>
                <a:ext cx="1170951" cy="1648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870069" y="1772816"/>
                <a:ext cx="48442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chemeClr val="accent2">
                        <a:lumMod val="75000"/>
                      </a:schemeClr>
                    </a:solidFill>
                  </a:rPr>
                  <a:t>AMS</a:t>
                </a:r>
              </a:p>
            </p:txBody>
          </p:sp>
          <p:cxnSp>
            <p:nvCxnSpPr>
              <p:cNvPr id="52" name="Connecteur droit avec flèche 51"/>
              <p:cNvCxnSpPr/>
              <p:nvPr/>
            </p:nvCxnSpPr>
            <p:spPr>
              <a:xfrm flipH="1">
                <a:off x="2987825" y="1546401"/>
                <a:ext cx="111230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3347865" y="1200279"/>
                <a:ext cx="1474909" cy="334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 smtClean="0"/>
                  <a:t> </a:t>
                </a:r>
                <a:r>
                  <a:rPr lang="fr-FR" sz="1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Artère </a:t>
                </a:r>
                <a:r>
                  <a:rPr lang="fr-FR" sz="1200" dirty="0">
                    <a:solidFill>
                      <a:schemeClr val="accent1">
                        <a:lumMod val="50000"/>
                      </a:schemeClr>
                    </a:solidFill>
                  </a:rPr>
                  <a:t>splénique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013879" y="653256"/>
                <a:ext cx="1965969" cy="334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r-FR" sz="1200" dirty="0">
                    <a:solidFill>
                      <a:schemeClr val="accent1">
                        <a:lumMod val="50000"/>
                      </a:schemeClr>
                    </a:solidFill>
                  </a:rPr>
                  <a:t>Artère gastrique gauche</a:t>
                </a: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 flipH="1">
                <a:off x="2841272" y="908720"/>
                <a:ext cx="506593" cy="41172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3324989" y="2780928"/>
                <a:ext cx="4539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chemeClr val="accent2">
                        <a:lumMod val="75000"/>
                      </a:schemeClr>
                    </a:solidFill>
                  </a:rPr>
                  <a:t>AMI</a:t>
                </a:r>
                <a:endParaRPr lang="fr-FR" sz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2" name="Connecteur droit avec flèche 61"/>
              <p:cNvCxnSpPr/>
              <p:nvPr/>
            </p:nvCxnSpPr>
            <p:spPr>
              <a:xfrm flipH="1" flipV="1">
                <a:off x="2778484" y="2708920"/>
                <a:ext cx="506593" cy="2566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Rectangle 120"/>
            <p:cNvSpPr/>
            <p:nvPr/>
          </p:nvSpPr>
          <p:spPr>
            <a:xfrm>
              <a:off x="107505" y="584423"/>
              <a:ext cx="4202514" cy="29165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107505" y="3783936"/>
            <a:ext cx="2143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Règle de </a:t>
            </a:r>
            <a:r>
              <a:rPr lang="fr-FR" b="1" dirty="0" err="1"/>
              <a:t>Mikkelsen</a:t>
            </a:r>
            <a:r>
              <a:rPr lang="fr-FR" b="1" dirty="0"/>
              <a:t>: 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397903" y="4243942"/>
            <a:ext cx="2007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IIC→</a:t>
            </a:r>
            <a:r>
              <a:rPr lang="fr-FR" dirty="0"/>
              <a:t>IIA → </a:t>
            </a:r>
            <a:r>
              <a:rPr lang="fr-FR" dirty="0" smtClean="0"/>
              <a:t>infarctus</a:t>
            </a:r>
          </a:p>
          <a:p>
            <a:r>
              <a:rPr lang="fr-FR" dirty="0" smtClean="0"/>
              <a:t>               si</a:t>
            </a:r>
            <a:endParaRPr lang="fr-FR" dirty="0"/>
          </a:p>
        </p:txBody>
      </p:sp>
      <p:sp>
        <p:nvSpPr>
          <p:cNvPr id="162" name="Rectangle 161"/>
          <p:cNvSpPr/>
          <p:nvPr/>
        </p:nvSpPr>
        <p:spPr>
          <a:xfrm>
            <a:off x="134164" y="4781819"/>
            <a:ext cx="3285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Obstruction AMS+ AMI +/Tronc cœliaque</a:t>
            </a:r>
            <a:endParaRPr lang="fr-FR" sz="1400" b="1" dirty="0">
              <a:solidFill>
                <a:srgbClr val="C0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661"/>
    </mc:Choice>
    <mc:Fallback xmlns="">
      <p:transition spd="slow" advTm="170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747</Words>
  <Application>Microsoft Office PowerPoint</Application>
  <PresentationFormat>Affichage à l'écran (4:3)</PresentationFormat>
  <Paragraphs>101</Paragraphs>
  <Slides>3</Slides>
  <Notes>3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 Ischémie                                        intestinale               aiguë </vt:lpstr>
      <vt:lpstr>II. Rappel Anatomique  AMS</vt:lpstr>
      <vt:lpstr>  Les  anastomoses de l’AMS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Ischémie                                        intestinale               aiguë</dc:title>
  <dc:creator>dr_mdaregnarou</dc:creator>
  <cp:lastModifiedBy>dr_mdaregnarou</cp:lastModifiedBy>
  <cp:revision>2</cp:revision>
  <dcterms:created xsi:type="dcterms:W3CDTF">2020-09-16T16:25:29Z</dcterms:created>
  <dcterms:modified xsi:type="dcterms:W3CDTF">2020-09-16T16:26:38Z</dcterms:modified>
</cp:coreProperties>
</file>