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20345-8AD9-4261-9C53-5814568E514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961CE-C43A-40D8-9D9C-50CCC4822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46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L’ischémie intestinale aigue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urgence thérapeutique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  prise en charge est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multidisciplinaire  en milieu de soins intensifs ( le patient est hospitalisé dans un service de soins intensifs et pris en charge par des médecins de différentes spécialités)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/>
              <a:t>1. En cas d’ischémie intestinale aigue  (IIA) non compliquée </a:t>
            </a:r>
            <a:r>
              <a:rPr lang="fr-FR" b="0" dirty="0" smtClean="0"/>
              <a:t>( pas d’infarctus ni péritonite):  une revascularisation par</a:t>
            </a:r>
            <a:r>
              <a:rPr lang="fr-FR" b="0" baseline="0" dirty="0" smtClean="0"/>
              <a:t> désobstruction vasculaire  grâce à </a:t>
            </a:r>
            <a:r>
              <a:rPr lang="fr-FR" b="1" dirty="0" smtClean="0"/>
              <a:t>La radiologie interventionnelle</a:t>
            </a:r>
            <a:r>
              <a:rPr lang="fr-FR" b="1" baseline="0" dirty="0" smtClean="0"/>
              <a:t> </a:t>
            </a:r>
            <a:r>
              <a:rPr lang="fr-FR" b="0" baseline="0" dirty="0" smtClean="0"/>
              <a:t>l</a:t>
            </a:r>
            <a:r>
              <a:rPr lang="fr-FR" dirty="0" smtClean="0"/>
              <a:t>ors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d’une artériographie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cœlio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-mésentérique effectuée pour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fr-FR" dirty="0" smtClean="0"/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ischémie intestinale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occlusive (IINO),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perfusion d’un vasodilatateur . 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une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ischémie intestinale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aigue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embolique ( IAE),   l’administration d’un  fibrinolytique in situ.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2.</a:t>
            </a:r>
            <a:r>
              <a:rPr lang="fr-FR" baseline="0" dirty="0" smtClean="0"/>
              <a:t> </a:t>
            </a:r>
            <a:r>
              <a:rPr lang="fr-FR" b="1" baseline="0" dirty="0" smtClean="0"/>
              <a:t>En cas d’infarctus et de péritonite: </a:t>
            </a:r>
            <a:r>
              <a:rPr lang="fr-FR" b="0" baseline="0" dirty="0" smtClean="0"/>
              <a:t>L</a:t>
            </a:r>
            <a:r>
              <a:rPr lang="fr-FR" baseline="0" dirty="0" smtClean="0"/>
              <a:t>a chirurgie permet une résection ( ablation) de l’intestin nécrosé et perforé et une désobstruction de l’AMS par </a:t>
            </a:r>
            <a:r>
              <a:rPr lang="fr-FR" baseline="0" dirty="0" err="1" smtClean="0"/>
              <a:t>embolectomie</a:t>
            </a:r>
            <a:r>
              <a:rPr lang="fr-FR" baseline="0" dirty="0" smtClean="0"/>
              <a:t> si IIA embolique  ou pontage  si IIA  thrombotique (IIAT) ( Un pontage  </a:t>
            </a:r>
            <a:r>
              <a:rPr lang="fr-FR" dirty="0" smtClean="0"/>
              <a:t>consiste à un contourner</a:t>
            </a:r>
            <a:r>
              <a:rPr lang="fr-FR" baseline="0" dirty="0" smtClean="0"/>
              <a:t> </a:t>
            </a:r>
            <a:r>
              <a:rPr lang="fr-FR" dirty="0" smtClean="0"/>
              <a:t>un vaisseau</a:t>
            </a:r>
            <a:r>
              <a:rPr lang="fr-FR" baseline="0" dirty="0" smtClean="0"/>
              <a:t> en le reliant à un autre vaisseaux par l’intermédiaire d’une veine </a:t>
            </a:r>
            <a:r>
              <a:rPr lang="fr-FR" dirty="0" smtClean="0"/>
              <a:t>ou</a:t>
            </a:r>
            <a:r>
              <a:rPr lang="fr-FR" baseline="0" dirty="0" smtClean="0"/>
              <a:t> d’une prothèse implantées entre les deux) voir la figure n°</a:t>
            </a:r>
          </a:p>
          <a:p>
            <a:r>
              <a:rPr lang="fr-FR" baseline="0" dirty="0" smtClean="0"/>
              <a:t>La chirurgie est accompagnée par des mesures de réanimation pour corriger les défaillances </a:t>
            </a:r>
            <a:r>
              <a:rPr lang="fr-FR" baseline="0" dirty="0" err="1" smtClean="0"/>
              <a:t>multiviscérales</a:t>
            </a:r>
            <a:r>
              <a:rPr lang="fr-FR" baseline="0" dirty="0" smtClean="0"/>
              <a:t> et le choc septique.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Après la chirurgie, il faut instaurer le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0" dirty="0" smtClean="0">
                <a:solidFill>
                  <a:schemeClr val="tx2">
                    <a:lumMod val="75000"/>
                  </a:schemeClr>
                </a:solidFill>
              </a:rPr>
              <a:t>traitement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0" dirty="0" smtClean="0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l’ischémie-</a:t>
            </a:r>
            <a:r>
              <a:rPr lang="fr-FR" b="1" u="sng" dirty="0" err="1" smtClean="0">
                <a:solidFill>
                  <a:schemeClr val="tx2">
                    <a:lumMod val="75000"/>
                  </a:schemeClr>
                </a:solidFill>
              </a:rPr>
              <a:t>reperfusion</a:t>
            </a:r>
            <a:r>
              <a:rPr lang="fr-FR" b="0" u="none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En cas de revascularisation</a:t>
            </a:r>
            <a:r>
              <a:rPr lang="fr-FR" baseline="0" dirty="0" smtClean="0"/>
              <a:t>: </a:t>
            </a:r>
            <a:r>
              <a:rPr lang="fr-FR" dirty="0" smtClean="0"/>
              <a:t>la réintroduction brutale de l’oxygène en grande quantité  va générer</a:t>
            </a:r>
            <a:r>
              <a:rPr lang="fr-FR" baseline="0" dirty="0" smtClean="0"/>
              <a:t> </a:t>
            </a:r>
            <a:r>
              <a:rPr lang="fr-FR" dirty="0" smtClean="0"/>
              <a:t> la production  importante des radicaux libres de l’oxygène (RLO).</a:t>
            </a:r>
            <a:r>
              <a:rPr lang="fr-FR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Les RLO sont toxiques pour les cellules et induisent  une nécrose cellulaire  pendant 4 à 12 semaines après la revascularisation. Les médiateurs de l’inflammation sont libérés et déclenchent  une réponse inflammatoire systémique qui aboutit à une défaillance </a:t>
            </a:r>
            <a:r>
              <a:rPr lang="fr-FR" baseline="0" dirty="0" err="1" smtClean="0"/>
              <a:t>multiviscérale</a:t>
            </a:r>
            <a:r>
              <a:rPr lang="fr-FR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Cette situation est prévenue par  l’administration des antioxydants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après la désobstruction chirurgicale.</a:t>
            </a:r>
            <a:endParaRPr lang="fr-FR" dirty="0" smtClean="0"/>
          </a:p>
          <a:p>
            <a:r>
              <a:rPr lang="fr-FR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28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 cette figure montre comment s’</a:t>
            </a:r>
            <a:r>
              <a:rPr lang="fr-FR" baseline="0" dirty="0" err="1" smtClean="0"/>
              <a:t>éfffectue</a:t>
            </a:r>
            <a:r>
              <a:rPr lang="fr-FR" baseline="0" dirty="0" smtClean="0"/>
              <a:t> une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Embolectomie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 par une  sonde  introduite à travers une ouverture  (artériotomie) de l’AMS et qui permet de retirer l’embole suivie par le fermeture de l’artériotomie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Pour  la deuxième figure,  un Pontage de l’AMS avec l’Aorte abdominale pour une thrombose au niveau de l’ostium à partir d’une veine prélevée,</a:t>
            </a:r>
            <a:r>
              <a:rPr lang="fr-FR" baseline="0" dirty="0" smtClean="0">
                <a:solidFill>
                  <a:schemeClr val="accent1">
                    <a:lumMod val="50000"/>
                  </a:schemeClr>
                </a:solidFill>
              </a:rPr>
              <a:t> elle permet au sang de court-circuiter la thrombose et de passer de l’aorte vers l’AMS,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61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conclusion, l’ischémie mésentérique est une urgence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rare. Elle est marquée par une mortalité élevée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dirty="0" smtClean="0">
                <a:effectLst/>
              </a:rPr>
              <a:t> chez près de huit malades sur dix.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Devant toute</a:t>
            </a:r>
            <a:r>
              <a:rPr lang="fr-FR" baseline="0" dirty="0" smtClean="0"/>
              <a:t> </a:t>
            </a:r>
            <a:r>
              <a:rPr lang="fr-FR" dirty="0" smtClean="0"/>
              <a:t>douleur aiguë de l’abdomen</a:t>
            </a:r>
            <a:r>
              <a:rPr lang="fr-FR" baseline="0" dirty="0" smtClean="0"/>
              <a:t> </a:t>
            </a:r>
            <a:r>
              <a:rPr lang="fr-FR" dirty="0" smtClean="0"/>
              <a:t>, il faut </a:t>
            </a:r>
            <a:r>
              <a:rPr lang="fr-FR" baseline="0" dirty="0" smtClean="0"/>
              <a:t> </a:t>
            </a:r>
            <a:r>
              <a:rPr lang="fr-FR" dirty="0" smtClean="0"/>
              <a:t>évoquer systématiquement l’ischémie intestinale aigue chez tout patient âgé de plus de 60 ans au terrain athéromateux connu ou traité pour arythmie par fibrillation auriculaire.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L’ischémie mésentérique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reste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défit diagnostique et thérapeutique pour le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médecin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15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À la fin, je vous propose quelques références bibliographiques.</a:t>
            </a:r>
          </a:p>
          <a:p>
            <a:r>
              <a:rPr lang="fr-FR" baseline="0" dirty="0" smtClean="0"/>
              <a:t>Si vous avez des questions à me poser, veuillez me contacter via mon Email: </a:t>
            </a:r>
            <a:r>
              <a:rPr lang="fr-FR" baseline="0" dirty="0" err="1" smtClean="0"/>
              <a:t>boubirhana@gmail,com</a:t>
            </a: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Je vous souhaite Bon courage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3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22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76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13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42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20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62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77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64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33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4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65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1D8A-C71A-4F28-8C5D-A2FB460AD75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7EFC-30F8-41B9-BEF0-29040938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0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hyperlink" Target="https://www.srlf.org/wp-content/uploads/2015/11/0110-Reanimation-Vol10-N7-p654_665.pdf" TargetMode="External"/><Relationship Id="rId5" Type="http://schemas.openxmlformats.org/officeDocument/2006/relationships/hyperlink" Target="https://www.sci-hub.tw/10.1007/978-2-8178-0276-3" TargetMode="Externa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VII. Traitement </a:t>
            </a:r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3298" y="5028856"/>
            <a:ext cx="263078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Une réanimation</a:t>
            </a:r>
          </a:p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Défaillance multi viscérale</a:t>
            </a:r>
          </a:p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Choc septique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0492" y="2689369"/>
            <a:ext cx="2207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Résection  intestinale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/>
              <a:t>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2661" y="1052736"/>
            <a:ext cx="290663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evascularisation intestinale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99011" y="1752335"/>
            <a:ext cx="24765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Infarctus et / péritonite 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070" y="3837851"/>
            <a:ext cx="1895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Radiologie </a:t>
            </a:r>
            <a:endParaRPr lang="fr-FR" b="1" dirty="0" smtClean="0">
              <a:solidFill>
                <a:srgbClr val="7030A0"/>
              </a:solidFill>
            </a:endParaRPr>
          </a:p>
          <a:p>
            <a:r>
              <a:rPr lang="fr-FR" b="1" dirty="0" smtClean="0">
                <a:solidFill>
                  <a:srgbClr val="7030A0"/>
                </a:solidFill>
              </a:rPr>
              <a:t>interventionnelle</a:t>
            </a:r>
            <a:r>
              <a:rPr lang="fr-FR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864" y="2625210"/>
            <a:ext cx="23789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Désobstruction 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non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chirurgicale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189044" y="3338408"/>
            <a:ext cx="0" cy="522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0" y="4937083"/>
            <a:ext cx="12780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       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IIAE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Fibrinolyse 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in situ 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555354" y="4970599"/>
            <a:ext cx="1553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  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IINO </a:t>
            </a: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vasodilatateur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31242" y="3651052"/>
            <a:ext cx="11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    IIAT </a:t>
            </a:r>
          </a:p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Pontage 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9011" y="3798339"/>
            <a:ext cx="1559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      IIAE</a:t>
            </a:r>
          </a:p>
          <a:p>
            <a:r>
              <a:rPr lang="fr-FR" b="1" dirty="0" err="1">
                <a:solidFill>
                  <a:srgbClr val="7030A0"/>
                </a:solidFill>
              </a:rPr>
              <a:t>Embolectomie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b="1" dirty="0"/>
          </a:p>
        </p:txBody>
      </p:sp>
      <p:sp>
        <p:nvSpPr>
          <p:cNvPr id="32" name="Rectangle 31"/>
          <p:cNvSpPr/>
          <p:nvPr/>
        </p:nvSpPr>
        <p:spPr>
          <a:xfrm>
            <a:off x="396070" y="1905697"/>
            <a:ext cx="21231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IIA Non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compliquée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48336" y="2739580"/>
            <a:ext cx="1832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Désobstruction 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chirurgicale</a:t>
            </a:r>
          </a:p>
        </p:txBody>
      </p:sp>
      <p:sp>
        <p:nvSpPr>
          <p:cNvPr id="37" name="Plus 36"/>
          <p:cNvSpPr/>
          <p:nvPr/>
        </p:nvSpPr>
        <p:spPr>
          <a:xfrm>
            <a:off x="7092280" y="3044262"/>
            <a:ext cx="207421" cy="16551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275620" y="2560023"/>
            <a:ext cx="3760875" cy="9847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6439929" y="3480188"/>
            <a:ext cx="1300423" cy="250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6439929" y="3513782"/>
            <a:ext cx="59481" cy="32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lus 42"/>
          <p:cNvSpPr/>
          <p:nvPr/>
        </p:nvSpPr>
        <p:spPr>
          <a:xfrm>
            <a:off x="7081437" y="4383812"/>
            <a:ext cx="582838" cy="4455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1344055" y="1422068"/>
            <a:ext cx="2414731" cy="483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3758786" y="1422068"/>
            <a:ext cx="2827503" cy="241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6942600" y="2140966"/>
            <a:ext cx="0" cy="350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683568" y="4484182"/>
            <a:ext cx="505476" cy="45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1189043" y="4484182"/>
            <a:ext cx="665085" cy="579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>
            <a:off x="3923928" y="2948375"/>
            <a:ext cx="22396" cy="7098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822184" y="3730276"/>
            <a:ext cx="22034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Ischémie-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reperfusion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3560223" y="4878732"/>
            <a:ext cx="1188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↑↑↑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RLO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1-2 mois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152548" y="4205050"/>
            <a:ext cx="158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↑↑↑</a:t>
            </a:r>
            <a:r>
              <a:rPr lang="fr-FR" dirty="0" smtClean="0"/>
              <a:t>oxygène</a:t>
            </a:r>
            <a:endParaRPr lang="fr-FR" dirty="0"/>
          </a:p>
        </p:txBody>
      </p:sp>
      <p:cxnSp>
        <p:nvCxnSpPr>
          <p:cNvPr id="66" name="Connecteur droit avec flèche 65"/>
          <p:cNvCxnSpPr/>
          <p:nvPr/>
        </p:nvCxnSpPr>
        <p:spPr>
          <a:xfrm>
            <a:off x="3946323" y="4509120"/>
            <a:ext cx="1" cy="363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036929" y="5860794"/>
            <a:ext cx="2630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Nécrose cellulaire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Défaillance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multi viscérale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7304" y="6322459"/>
            <a:ext cx="14428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Antioxydants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4749138" y="5293765"/>
            <a:ext cx="1837152" cy="1213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lus 35"/>
          <p:cNvSpPr/>
          <p:nvPr/>
        </p:nvSpPr>
        <p:spPr>
          <a:xfrm>
            <a:off x="7299701" y="6113659"/>
            <a:ext cx="207421" cy="16551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546970" y="4836908"/>
            <a:ext cx="1188915" cy="738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3946324" y="2948375"/>
            <a:ext cx="1502012" cy="0"/>
          </a:xfrm>
          <a:prstGeom prst="line">
            <a:avLst/>
          </a:prstGeom>
          <a:ln>
            <a:tailEnd type="diamon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cxnSp>
        <p:nvCxnSpPr>
          <p:cNvPr id="11" name="Connecteur droit avec flèche 10"/>
          <p:cNvCxnSpPr>
            <a:stCxn id="9" idx="4"/>
          </p:cNvCxnSpPr>
          <p:nvPr/>
        </p:nvCxnSpPr>
        <p:spPr>
          <a:xfrm flipH="1">
            <a:off x="4141427" y="5575106"/>
            <a:ext cx="1" cy="285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9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493"/>
    </mc:Choice>
    <mc:Fallback xmlns="">
      <p:transition spd="slow" advTm="223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6" name="Groupe 14345"/>
          <p:cNvGrpSpPr/>
          <p:nvPr/>
        </p:nvGrpSpPr>
        <p:grpSpPr>
          <a:xfrm>
            <a:off x="-36512" y="548680"/>
            <a:ext cx="9252520" cy="4536504"/>
            <a:chOff x="-36512" y="548680"/>
            <a:chExt cx="9252520" cy="4536504"/>
          </a:xfrm>
        </p:grpSpPr>
        <p:sp>
          <p:nvSpPr>
            <p:cNvPr id="10" name="Rectangle 9"/>
            <p:cNvSpPr/>
            <p:nvPr/>
          </p:nvSpPr>
          <p:spPr>
            <a:xfrm>
              <a:off x="4644008" y="4161854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chemeClr val="accent1">
                      <a:lumMod val="50000"/>
                    </a:schemeClr>
                  </a:solidFill>
                </a:rPr>
                <a:t>Fig. </a:t>
              </a:r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</a:rPr>
                <a:t>n°19: </a:t>
              </a: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Pontage (court-circuit) de l’AMS avec l’Aorte abdominale pour une thrombose au niveau de l’ostium .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4345" name="Groupe 14344"/>
            <p:cNvGrpSpPr/>
            <p:nvPr/>
          </p:nvGrpSpPr>
          <p:grpSpPr>
            <a:xfrm>
              <a:off x="-36512" y="548680"/>
              <a:ext cx="9127614" cy="4248472"/>
              <a:chOff x="-36512" y="548680"/>
              <a:chExt cx="9127614" cy="4248472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6345" y="695509"/>
                <a:ext cx="1162743" cy="35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oupe 30"/>
              <p:cNvGrpSpPr/>
              <p:nvPr/>
            </p:nvGrpSpPr>
            <p:grpSpPr>
              <a:xfrm>
                <a:off x="-36512" y="1001509"/>
                <a:ext cx="7272808" cy="3795643"/>
                <a:chOff x="-36512" y="1001509"/>
                <a:chExt cx="7272808" cy="3795643"/>
              </a:xfrm>
            </p:grpSpPr>
            <p:grpSp>
              <p:nvGrpSpPr>
                <p:cNvPr id="9" name="Groupe 8"/>
                <p:cNvGrpSpPr>
                  <a:grpSpLocks noChangeAspect="1"/>
                </p:cNvGrpSpPr>
                <p:nvPr/>
              </p:nvGrpSpPr>
              <p:grpSpPr>
                <a:xfrm>
                  <a:off x="198" y="1001509"/>
                  <a:ext cx="4431899" cy="2952000"/>
                  <a:chOff x="135263" y="637213"/>
                  <a:chExt cx="7890914" cy="5514975"/>
                </a:xfrm>
              </p:grpSpPr>
              <p:pic>
                <p:nvPicPr>
                  <p:cNvPr id="1433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9752" y="637213"/>
                    <a:ext cx="5686425" cy="55149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" name="Rectangle 3"/>
                  <p:cNvSpPr/>
                  <p:nvPr/>
                </p:nvSpPr>
                <p:spPr>
                  <a:xfrm>
                    <a:off x="135263" y="693936"/>
                    <a:ext cx="3459762" cy="57499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400" dirty="0" smtClean="0"/>
                      <a:t>Sonde d’</a:t>
                    </a:r>
                    <a:r>
                      <a:rPr lang="fr-FR" sz="1400" dirty="0" err="1" smtClean="0"/>
                      <a:t>embolectomie</a:t>
                    </a:r>
                    <a:r>
                      <a:rPr lang="fr-FR" sz="1400" dirty="0" smtClean="0"/>
                      <a:t>  </a:t>
                    </a:r>
                    <a:endParaRPr lang="fr-FR" sz="1400" dirty="0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2121244" y="1445559"/>
                    <a:ext cx="933868" cy="57499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400" dirty="0" smtClean="0"/>
                      <a:t>AMS</a:t>
                    </a:r>
                    <a:endParaRPr lang="fr-FR" sz="1400" dirty="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223782" y="1943655"/>
                    <a:ext cx="2006216" cy="57499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400" dirty="0" smtClean="0"/>
                      <a:t>Artériotomie</a:t>
                    </a:r>
                    <a:endParaRPr lang="fr-FR" sz="1400" dirty="0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1993035" y="2636913"/>
                    <a:ext cx="1310611" cy="57499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400" dirty="0" smtClean="0"/>
                      <a:t>Embole</a:t>
                    </a:r>
                    <a:endParaRPr lang="fr-FR" sz="1400" dirty="0"/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-36512" y="4212377"/>
                  <a:ext cx="4572000" cy="58477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fr-FR" sz="16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Fig. n°18: </a:t>
                  </a:r>
                  <a:r>
                    <a:rPr lang="fr-FR" sz="16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E</a:t>
                  </a:r>
                  <a:r>
                    <a:rPr lang="fr-FR" sz="1600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mbolectomie</a:t>
                  </a:r>
                  <a:r>
                    <a:rPr lang="fr-FR" sz="16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 </a:t>
                  </a:r>
                  <a:r>
                    <a:rPr lang="fr-FR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par une  sonde  introduite à travers une ouverture </a:t>
                  </a:r>
                  <a:r>
                    <a:rPr lang="fr-FR" sz="16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(artériotomie) </a:t>
                  </a:r>
                  <a:r>
                    <a:rPr lang="fr-FR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de l’AMS.</a:t>
                  </a:r>
                </a:p>
              </p:txBody>
            </p:sp>
            <p:cxnSp>
              <p:nvCxnSpPr>
                <p:cNvPr id="3" name="Connecteur droit avec flèche 2"/>
                <p:cNvCxnSpPr/>
                <p:nvPr/>
              </p:nvCxnSpPr>
              <p:spPr>
                <a:xfrm flipV="1">
                  <a:off x="7007716" y="3140968"/>
                  <a:ext cx="156572" cy="14401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avec flèche 13"/>
                <p:cNvCxnSpPr/>
                <p:nvPr/>
              </p:nvCxnSpPr>
              <p:spPr>
                <a:xfrm flipH="1" flipV="1">
                  <a:off x="7007716" y="2148832"/>
                  <a:ext cx="228580" cy="769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avec flèche 16"/>
                <p:cNvCxnSpPr/>
                <p:nvPr/>
              </p:nvCxnSpPr>
              <p:spPr>
                <a:xfrm flipH="1">
                  <a:off x="6804248" y="2225776"/>
                  <a:ext cx="72008" cy="2517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6007773" y="3140968"/>
                  <a:ext cx="52450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fr-FR" sz="1400" dirty="0" smtClean="0"/>
                    <a:t>AMS</a:t>
                  </a:r>
                  <a:endParaRPr lang="fr-FR" sz="1400" dirty="0"/>
                </a:p>
              </p:txBody>
            </p:sp>
            <p:cxnSp>
              <p:nvCxnSpPr>
                <p:cNvPr id="25" name="Connecteur droit avec flèche 24"/>
                <p:cNvCxnSpPr>
                  <a:stCxn id="21" idx="0"/>
                </p:cNvCxnSpPr>
                <p:nvPr/>
              </p:nvCxnSpPr>
              <p:spPr>
                <a:xfrm flipV="1">
                  <a:off x="6270025" y="2852936"/>
                  <a:ext cx="262251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/>
                <p:cNvSpPr/>
                <p:nvPr/>
              </p:nvSpPr>
              <p:spPr>
                <a:xfrm>
                  <a:off x="5216209" y="1588080"/>
                  <a:ext cx="105381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fr-FR" sz="1400" dirty="0" smtClean="0"/>
                    <a:t>Thrombose </a:t>
                  </a:r>
                  <a:endParaRPr lang="fr-FR" sz="1400" dirty="0"/>
                </a:p>
              </p:txBody>
            </p:sp>
            <p:cxnSp>
              <p:nvCxnSpPr>
                <p:cNvPr id="19" name="Connecteur droit avec flèche 18"/>
                <p:cNvCxnSpPr/>
                <p:nvPr/>
              </p:nvCxnSpPr>
              <p:spPr>
                <a:xfrm>
                  <a:off x="6108233" y="1739787"/>
                  <a:ext cx="899483" cy="218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Connecteur droit avec flèche 11"/>
              <p:cNvCxnSpPr/>
              <p:nvPr/>
            </p:nvCxnSpPr>
            <p:spPr>
              <a:xfrm>
                <a:off x="7452320" y="2852936"/>
                <a:ext cx="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7589088" y="1741969"/>
                <a:ext cx="150201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400" dirty="0" smtClean="0"/>
                  <a:t>Aorte abdominale</a:t>
                </a:r>
                <a:endParaRPr lang="fr-FR" sz="14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694124" y="2379665"/>
                <a:ext cx="126880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sz="1400" dirty="0" smtClean="0"/>
                  <a:t>Veine prélevée</a:t>
                </a:r>
                <a:endParaRPr lang="fr-FR" sz="1400" dirty="0"/>
              </a:p>
            </p:txBody>
          </p:sp>
          <p:cxnSp>
            <p:nvCxnSpPr>
              <p:cNvPr id="27" name="Connecteur droit avec flèche 26"/>
              <p:cNvCxnSpPr/>
              <p:nvPr/>
            </p:nvCxnSpPr>
            <p:spPr>
              <a:xfrm flipH="1" flipV="1">
                <a:off x="7236296" y="1700809"/>
                <a:ext cx="457828" cy="3077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>
                <a:endCxn id="4098" idx="3"/>
              </p:cNvCxnSpPr>
              <p:nvPr/>
            </p:nvCxnSpPr>
            <p:spPr>
              <a:xfrm flipH="1">
                <a:off x="7589088" y="2477509"/>
                <a:ext cx="26225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6270024" y="548680"/>
                <a:ext cx="183036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22"/>
    </mc:Choice>
    <mc:Fallback xmlns="">
      <p:transition spd="slow" advTm="79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/>
          </a:bodyPr>
          <a:lstStyle/>
          <a:p>
            <a:r>
              <a:rPr lang="fr-FR" dirty="0" smtClean="0"/>
              <a:t>Rare </a:t>
            </a:r>
          </a:p>
          <a:p>
            <a:r>
              <a:rPr lang="fr-FR" dirty="0" smtClean="0"/>
              <a:t>Mortalité: 8 malades sur 10 </a:t>
            </a:r>
          </a:p>
          <a:p>
            <a:r>
              <a:rPr lang="fr-FR" dirty="0" smtClean="0"/>
              <a:t>Douleur abdominale aigue= âge &gt; 60 ans+ facteur de risque = IIA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3972642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6507"/>
            <a:ext cx="219024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43"/>
    </mc:Choice>
    <mc:Fallback xmlns="">
      <p:transition spd="slow" advTm="91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Chambon, J.-P</a:t>
            </a:r>
            <a:r>
              <a:rPr lang="fr-FR" dirty="0" smtClean="0"/>
              <a:t>. et al,. </a:t>
            </a:r>
            <a:r>
              <a:rPr lang="fr-FR" dirty="0"/>
              <a:t>(2012). </a:t>
            </a:r>
            <a:r>
              <a:rPr lang="fr-FR" i="1" dirty="0"/>
              <a:t>Pathologie vasculaire du tube digestif</a:t>
            </a:r>
            <a:r>
              <a:rPr lang="fr-FR" i="1" dirty="0" smtClean="0"/>
              <a:t>.</a:t>
            </a:r>
          </a:p>
          <a:p>
            <a:pPr marL="0" indent="0">
              <a:buNone/>
            </a:pPr>
            <a:r>
              <a:rPr lang="fr-FR" dirty="0" smtClean="0">
                <a:hlinkClick r:id="rId5"/>
              </a:rPr>
              <a:t>https</a:t>
            </a:r>
            <a:r>
              <a:rPr lang="fr-FR" dirty="0">
                <a:hlinkClick r:id="rId5"/>
              </a:rPr>
              <a:t>://</a:t>
            </a:r>
            <a:r>
              <a:rPr lang="fr-FR" dirty="0" smtClean="0">
                <a:hlinkClick r:id="rId5"/>
              </a:rPr>
              <a:t>www.sci-hub.tw/10.1007/978-2-8178-0276-3</a:t>
            </a:r>
            <a:endParaRPr lang="fr-FR" dirty="0" smtClean="0"/>
          </a:p>
          <a:p>
            <a:r>
              <a:rPr lang="fr-FR" dirty="0"/>
              <a:t>Bartholin F</a:t>
            </a:r>
            <a:r>
              <a:rPr lang="fr-FR" dirty="0" smtClean="0"/>
              <a:t>. et al. , 2001. </a:t>
            </a:r>
            <a:r>
              <a:rPr lang="fr-FR" i="1" dirty="0" smtClean="0"/>
              <a:t>Conduite </a:t>
            </a:r>
            <a:r>
              <a:rPr lang="fr-FR" i="1" dirty="0"/>
              <a:t>à tenir devant une </a:t>
            </a:r>
            <a:r>
              <a:rPr lang="fr-FR" i="1"/>
              <a:t>suspicion </a:t>
            </a:r>
            <a:r>
              <a:rPr lang="fr-FR" i="1" smtClean="0"/>
              <a:t>d’ischémie mésentérique </a:t>
            </a:r>
            <a:r>
              <a:rPr lang="fr-FR" i="1" dirty="0" smtClean="0"/>
              <a:t>aiguë</a:t>
            </a:r>
            <a:r>
              <a:rPr lang="fr-FR" dirty="0"/>
              <a:t>.</a:t>
            </a:r>
            <a:r>
              <a:rPr lang="fr-FR" dirty="0" smtClean="0"/>
              <a:t> </a:t>
            </a:r>
            <a:r>
              <a:rPr lang="fr-FR" dirty="0"/>
              <a:t>R</a:t>
            </a:r>
            <a:r>
              <a:rPr lang="fr-FR" dirty="0" smtClean="0"/>
              <a:t>evue Réanimation </a:t>
            </a:r>
            <a:r>
              <a:rPr lang="fr-FR" dirty="0"/>
              <a:t>,</a:t>
            </a:r>
            <a:r>
              <a:rPr lang="fr-FR" dirty="0" smtClean="0"/>
              <a:t> </a:t>
            </a:r>
            <a:r>
              <a:rPr lang="fr-FR" dirty="0"/>
              <a:t>10 : </a:t>
            </a:r>
            <a:r>
              <a:rPr lang="fr-FR" dirty="0" smtClean="0"/>
              <a:t>654-65. </a:t>
            </a:r>
          </a:p>
          <a:p>
            <a:pPr marL="0" indent="0">
              <a:buNone/>
            </a:pPr>
            <a:r>
              <a:rPr lang="fr-FR" dirty="0">
                <a:hlinkClick r:id="rId6"/>
              </a:rPr>
              <a:t> </a:t>
            </a:r>
            <a:r>
              <a:rPr lang="fr-FR" dirty="0" smtClean="0">
                <a:hlinkClick r:id="rId6"/>
              </a:rPr>
              <a:t>https</a:t>
            </a:r>
            <a:r>
              <a:rPr lang="fr-FR" dirty="0">
                <a:hlinkClick r:id="rId6"/>
              </a:rPr>
              <a:t>://</a:t>
            </a:r>
            <a:r>
              <a:rPr lang="fr-FR" dirty="0" smtClean="0">
                <a:hlinkClick r:id="rId6"/>
              </a:rPr>
              <a:t>www.srlf.org/wp-content/uploads/2015/11/0110-Reanimation-Vol10-N7-p654_665.pdf</a:t>
            </a:r>
            <a:endParaRPr lang="fr-FR" dirty="0" smtClean="0"/>
          </a:p>
          <a:p>
            <a:r>
              <a:rPr lang="fr-FR" dirty="0" err="1"/>
              <a:t>Delhom</a:t>
            </a:r>
            <a:r>
              <a:rPr lang="fr-FR" dirty="0"/>
              <a:t>, E</a:t>
            </a:r>
            <a:r>
              <a:rPr lang="fr-FR" dirty="0" smtClean="0"/>
              <a:t>. et al., </a:t>
            </a:r>
            <a:r>
              <a:rPr lang="fr-FR" dirty="0"/>
              <a:t>(2011). </a:t>
            </a:r>
            <a:r>
              <a:rPr lang="fr-FR" i="1" dirty="0"/>
              <a:t>Ischémie aiguë du mésentère : apports de l’imagerie en coupes. </a:t>
            </a:r>
            <a:r>
              <a:rPr lang="fr-FR" dirty="0"/>
              <a:t>Journal de Radiologie</a:t>
            </a:r>
            <a:r>
              <a:rPr lang="fr-FR" i="1" dirty="0"/>
              <a:t>, 92(12), 1060–1071.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u="sng" dirty="0" smtClean="0">
                <a:solidFill>
                  <a:schemeClr val="accent1"/>
                </a:solidFill>
              </a:rPr>
              <a:t>https</a:t>
            </a:r>
            <a:r>
              <a:rPr lang="fr-FR" u="sng" dirty="0">
                <a:solidFill>
                  <a:schemeClr val="accent1"/>
                </a:solidFill>
              </a:rPr>
              <a:t>://www.sci-hub.tw/10.1016/j.jradio.2011.03.029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8"/>
    </mc:Choice>
    <mc:Fallback xmlns="">
      <p:transition spd="slow" advTm="17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Affichage à l'écran (4:3)</PresentationFormat>
  <Paragraphs>80</Paragraphs>
  <Slides>4</Slides>
  <Notes>4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VII. Traitement </vt:lpstr>
      <vt:lpstr>Présentation PowerPoint</vt:lpstr>
      <vt:lpstr>Conclusion </vt:lpstr>
      <vt:lpstr>Références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VII. Traitement </dc:title>
  <dc:creator>dr_mdaregnarou</dc:creator>
  <cp:lastModifiedBy>dr_mdaregnarou</cp:lastModifiedBy>
  <cp:revision>1</cp:revision>
  <dcterms:created xsi:type="dcterms:W3CDTF">2020-09-16T17:22:55Z</dcterms:created>
  <dcterms:modified xsi:type="dcterms:W3CDTF">2020-09-16T17:23:21Z</dcterms:modified>
</cp:coreProperties>
</file>