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3" r:id="rId9"/>
    <p:sldId id="265" r:id="rId10"/>
    <p:sldId id="262" r:id="rId11"/>
    <p:sldId id="267" r:id="rId12"/>
    <p:sldId id="268" r:id="rId13"/>
    <p:sldId id="266" r:id="rId14"/>
    <p:sldId id="275"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12/28/2020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pPr/>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12/28/2020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12/28/2020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12/28/2020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12/28/2020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12/28/2020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E5572D9-7150-433A-B332-9C32CA2BEF1F}"/>
              </a:ext>
            </a:extLst>
          </p:cNvPr>
          <p:cNvSpPr>
            <a:spLocks noGrp="1"/>
          </p:cNvSpPr>
          <p:nvPr>
            <p:ph type="ctrTitle"/>
          </p:nvPr>
        </p:nvSpPr>
        <p:spPr/>
        <p:txBody>
          <a:bodyPr>
            <a:normAutofit/>
          </a:bodyPr>
          <a:lstStyle/>
          <a:p>
            <a:r>
              <a:rPr lang="fr-FR" sz="3400" dirty="0"/>
              <a:t>Module </a:t>
            </a:r>
            <a:r>
              <a:rPr lang="fr-FR" sz="3400" dirty="0" smtClean="0"/>
              <a:t/>
            </a:r>
            <a:br>
              <a:rPr lang="fr-FR" sz="3400" dirty="0" smtClean="0"/>
            </a:br>
            <a:r>
              <a:rPr lang="fr-FR" sz="3600" dirty="0" smtClean="0">
                <a:solidFill>
                  <a:srgbClr val="FF0000"/>
                </a:solidFill>
              </a:rPr>
              <a:t>Simulation </a:t>
            </a:r>
            <a:r>
              <a:rPr lang="fr-FR" sz="3600" dirty="0" smtClean="0">
                <a:solidFill>
                  <a:srgbClr val="FF0000"/>
                </a:solidFill>
              </a:rPr>
              <a:t>des </a:t>
            </a:r>
            <a:r>
              <a:rPr lang="fr-FR" sz="3600" dirty="0" err="1" smtClean="0">
                <a:solidFill>
                  <a:srgbClr val="FF0000"/>
                </a:solidFill>
              </a:rPr>
              <a:t>systemes</a:t>
            </a:r>
            <a:r>
              <a:rPr lang="fr-FR" sz="3600" dirty="0" smtClean="0">
                <a:solidFill>
                  <a:srgbClr val="FF0000"/>
                </a:solidFill>
              </a:rPr>
              <a:t/>
            </a:r>
            <a:br>
              <a:rPr lang="fr-FR" sz="3600" dirty="0" smtClean="0">
                <a:solidFill>
                  <a:srgbClr val="FF0000"/>
                </a:solidFill>
              </a:rPr>
            </a:br>
            <a:r>
              <a:rPr lang="fr-FR" sz="3600" dirty="0" smtClean="0">
                <a:solidFill>
                  <a:srgbClr val="FF0000"/>
                </a:solidFill>
              </a:rPr>
              <a:t>Master 2 ISI</a:t>
            </a:r>
            <a:r>
              <a:rPr lang="fr-FR" sz="3400" dirty="0"/>
              <a:t/>
            </a:r>
            <a:br>
              <a:rPr lang="fr-FR" sz="3400" dirty="0"/>
            </a:br>
            <a:endParaRPr lang="fr-FR" sz="3400" dirty="0"/>
          </a:p>
        </p:txBody>
      </p:sp>
      <p:sp>
        <p:nvSpPr>
          <p:cNvPr id="3" name="Sous-titre 2">
            <a:extLst>
              <a:ext uri="{FF2B5EF4-FFF2-40B4-BE49-F238E27FC236}">
                <a16:creationId xmlns:a16="http://schemas.microsoft.com/office/drawing/2014/main" xmlns="" id="{90055167-AAF9-4E59-97A2-D8F14EAA8C9A}"/>
              </a:ext>
            </a:extLst>
          </p:cNvPr>
          <p:cNvSpPr>
            <a:spLocks noGrp="1"/>
          </p:cNvSpPr>
          <p:nvPr>
            <p:ph type="subTitle" idx="1"/>
          </p:nvPr>
        </p:nvSpPr>
        <p:spPr>
          <a:xfrm>
            <a:off x="2232250" y="3822752"/>
            <a:ext cx="8637072" cy="977621"/>
          </a:xfrm>
        </p:spPr>
        <p:txBody>
          <a:bodyPr>
            <a:normAutofit fontScale="92500" lnSpcReduction="20000"/>
          </a:bodyPr>
          <a:lstStyle/>
          <a:p>
            <a:endParaRPr lang="fr-FR" dirty="0">
              <a:solidFill>
                <a:srgbClr val="FF0000"/>
              </a:solidFill>
            </a:endParaRPr>
          </a:p>
          <a:p>
            <a:r>
              <a:rPr lang="fr-FR" sz="2600" dirty="0">
                <a:solidFill>
                  <a:schemeClr val="tx1">
                    <a:lumMod val="95000"/>
                    <a:lumOff val="5000"/>
                  </a:schemeClr>
                </a:solidFill>
              </a:rPr>
              <a:t>Année 2020 - 2021</a:t>
            </a:r>
          </a:p>
        </p:txBody>
      </p:sp>
    </p:spTree>
    <p:extLst>
      <p:ext uri="{BB962C8B-B14F-4D97-AF65-F5344CB8AC3E}">
        <p14:creationId xmlns:p14="http://schemas.microsoft.com/office/powerpoint/2010/main" xmlns="" val="2044224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F373A99-35C7-4219-85EB-E0CBA6C1D87D}"/>
              </a:ext>
            </a:extLst>
          </p:cNvPr>
          <p:cNvSpPr>
            <a:spLocks noGrp="1"/>
          </p:cNvSpPr>
          <p:nvPr>
            <p:ph type="title"/>
          </p:nvPr>
        </p:nvSpPr>
        <p:spPr/>
        <p:txBody>
          <a:bodyPr/>
          <a:lstStyle/>
          <a:p>
            <a:r>
              <a:rPr lang="fr-FR" dirty="0">
                <a:solidFill>
                  <a:srgbClr val="0070C0"/>
                </a:solidFill>
              </a:rPr>
              <a:t>Simulation des systèmes</a:t>
            </a:r>
          </a:p>
        </p:txBody>
      </p:sp>
      <p:sp>
        <p:nvSpPr>
          <p:cNvPr id="3" name="Espace réservé du contenu 2">
            <a:extLst>
              <a:ext uri="{FF2B5EF4-FFF2-40B4-BE49-F238E27FC236}">
                <a16:creationId xmlns:a16="http://schemas.microsoft.com/office/drawing/2014/main" xmlns="" id="{E34632C6-F635-4055-A028-6A42861A5E7C}"/>
              </a:ext>
            </a:extLst>
          </p:cNvPr>
          <p:cNvSpPr>
            <a:spLocks noGrp="1"/>
          </p:cNvSpPr>
          <p:nvPr>
            <p:ph idx="1"/>
          </p:nvPr>
        </p:nvSpPr>
        <p:spPr/>
        <p:txBody>
          <a:bodyPr>
            <a:normAutofit fontScale="92500" lnSpcReduction="10000"/>
          </a:bodyPr>
          <a:lstStyle/>
          <a:p>
            <a:r>
              <a:rPr lang="fr-FR" dirty="0"/>
              <a:t>Les applications de la simulation sont illimitées, on peut citer :</a:t>
            </a:r>
          </a:p>
          <a:p>
            <a:pPr lvl="0"/>
            <a:r>
              <a:rPr lang="fr-FR" dirty="0"/>
              <a:t>L’informatique : recherche de configurations, réseaux, architecture de bases de données, ...</a:t>
            </a:r>
          </a:p>
          <a:p>
            <a:pPr lvl="0"/>
            <a:r>
              <a:rPr lang="fr-FR" dirty="0"/>
              <a:t>La production : gestion des ressources de fabrication, machines, stocks, moyens de manutention, ...</a:t>
            </a:r>
          </a:p>
          <a:p>
            <a:pPr lvl="0"/>
            <a:r>
              <a:rPr lang="fr-FR" dirty="0"/>
              <a:t>La gestion : marketing, tarification, prévisions, gestion du personnel, ...l’administration : gestion du trafic, du système hospitalier, de la démographie, ...</a:t>
            </a:r>
          </a:p>
          <a:p>
            <a:pPr lvl="0"/>
            <a:r>
              <a:rPr lang="fr-FR" dirty="0"/>
              <a:t>L’environnement : pollution et assainissement, météorologie, catastrophes naturelles, ...</a:t>
            </a:r>
          </a:p>
          <a:p>
            <a:r>
              <a:rPr lang="fr-FR" dirty="0" err="1"/>
              <a:t>etc</a:t>
            </a:r>
            <a:r>
              <a:rPr lang="fr-FR" dirty="0"/>
              <a:t> ...</a:t>
            </a:r>
          </a:p>
        </p:txBody>
      </p:sp>
    </p:spTree>
    <p:extLst>
      <p:ext uri="{BB962C8B-B14F-4D97-AF65-F5344CB8AC3E}">
        <p14:creationId xmlns:p14="http://schemas.microsoft.com/office/powerpoint/2010/main" xmlns="" val="2667792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F373A99-35C7-4219-85EB-E0CBA6C1D87D}"/>
              </a:ext>
            </a:extLst>
          </p:cNvPr>
          <p:cNvSpPr>
            <a:spLocks noGrp="1"/>
          </p:cNvSpPr>
          <p:nvPr>
            <p:ph type="title"/>
          </p:nvPr>
        </p:nvSpPr>
        <p:spPr/>
        <p:txBody>
          <a:bodyPr/>
          <a:lstStyle/>
          <a:p>
            <a:r>
              <a:rPr lang="fr-FR" dirty="0">
                <a:solidFill>
                  <a:srgbClr val="0070C0"/>
                </a:solidFill>
              </a:rPr>
              <a:t>Simulation des systèmes</a:t>
            </a:r>
          </a:p>
        </p:txBody>
      </p:sp>
      <p:sp>
        <p:nvSpPr>
          <p:cNvPr id="3" name="Espace réservé du contenu 2">
            <a:extLst>
              <a:ext uri="{FF2B5EF4-FFF2-40B4-BE49-F238E27FC236}">
                <a16:creationId xmlns:a16="http://schemas.microsoft.com/office/drawing/2014/main" xmlns="" id="{E34632C6-F635-4055-A028-6A42861A5E7C}"/>
              </a:ext>
            </a:extLst>
          </p:cNvPr>
          <p:cNvSpPr>
            <a:spLocks noGrp="1"/>
          </p:cNvSpPr>
          <p:nvPr>
            <p:ph idx="1"/>
          </p:nvPr>
        </p:nvSpPr>
        <p:spPr>
          <a:xfrm>
            <a:off x="1294362" y="1853754"/>
            <a:ext cx="9603275" cy="3450613"/>
          </a:xfrm>
        </p:spPr>
        <p:txBody>
          <a:bodyPr>
            <a:normAutofit/>
          </a:bodyPr>
          <a:lstStyle/>
          <a:p>
            <a:r>
              <a:rPr lang="fr-FR" altLang="fr-FR"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Conduite d'un projet de Simulation</a:t>
            </a:r>
          </a:p>
          <a:p>
            <a:pPr lvl="1"/>
            <a:r>
              <a:rPr lang="fr-FR" u="sng" dirty="0"/>
              <a:t>Etape 1</a:t>
            </a:r>
            <a:r>
              <a:rPr lang="fr-FR" dirty="0"/>
              <a:t> : ANALYSE DU PROBLEME</a:t>
            </a:r>
          </a:p>
          <a:p>
            <a:pPr lvl="1"/>
            <a:r>
              <a:rPr lang="fr-FR" u="sng" dirty="0"/>
              <a:t>Etape 2</a:t>
            </a:r>
            <a:r>
              <a:rPr lang="fr-FR" dirty="0"/>
              <a:t> : CONSTRUCTION DU MODELE</a:t>
            </a:r>
          </a:p>
          <a:p>
            <a:pPr lvl="1"/>
            <a:r>
              <a:rPr lang="fr-FR" u="sng" dirty="0"/>
              <a:t>Etape 3</a:t>
            </a:r>
            <a:r>
              <a:rPr lang="fr-FR" dirty="0"/>
              <a:t> : EXPLOITATION DU MODELE</a:t>
            </a:r>
          </a:p>
          <a:p>
            <a:pPr lvl="1"/>
            <a:r>
              <a:rPr lang="fr-FR" altLang="fr-FR"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p>
          <a:p>
            <a:endParaRPr lang="fr-FR" dirty="0"/>
          </a:p>
        </p:txBody>
      </p:sp>
    </p:spTree>
    <p:extLst>
      <p:ext uri="{BB962C8B-B14F-4D97-AF65-F5344CB8AC3E}">
        <p14:creationId xmlns:p14="http://schemas.microsoft.com/office/powerpoint/2010/main" xmlns="" val="3435317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xmlns="" id="{D139E9B4-540F-4491-8468-8ED48517B990}"/>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128591" y="0"/>
            <a:ext cx="5804452" cy="6115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4241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C42BA83-ABE2-43B7-871F-22D3D5E22DB7}"/>
              </a:ext>
            </a:extLst>
          </p:cNvPr>
          <p:cNvSpPr>
            <a:spLocks noGrp="1"/>
          </p:cNvSpPr>
          <p:nvPr>
            <p:ph type="title"/>
          </p:nvPr>
        </p:nvSpPr>
        <p:spPr/>
        <p:txBody>
          <a:bodyPr/>
          <a:lstStyle/>
          <a:p>
            <a:r>
              <a:rPr lang="fr-FR" altLang="fr-FR"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Conduite d'un projet de Simulation </a:t>
            </a:r>
            <a:br>
              <a:rPr lang="fr-FR" altLang="fr-FR"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CA672997-7C9C-4DE0-84F1-E1CED0820782}"/>
              </a:ext>
            </a:extLst>
          </p:cNvPr>
          <p:cNvSpPr>
            <a:spLocks noGrp="1"/>
          </p:cNvSpPr>
          <p:nvPr>
            <p:ph idx="1"/>
          </p:nvPr>
        </p:nvSpPr>
        <p:spPr/>
        <p:txBody>
          <a:bodyPr>
            <a:normAutofit/>
          </a:bodyPr>
          <a:lstStyle/>
          <a:p>
            <a:r>
              <a:rPr lang="fr-FR" dirty="0" smtClean="0"/>
              <a:t>La </a:t>
            </a:r>
            <a:r>
              <a:rPr lang="fr-FR" dirty="0"/>
              <a:t>conduite d'une étude de simulation comprend 3 étapes principales : l'analyse du problème, la construction du modèle et l'exploitation de ce modèle que nous </a:t>
            </a:r>
            <a:r>
              <a:rPr lang="fr-FR" dirty="0" err="1"/>
              <a:t>detaillons</a:t>
            </a:r>
            <a:r>
              <a:rPr lang="fr-FR" dirty="0"/>
              <a:t> dans ce paragraphe.</a:t>
            </a:r>
          </a:p>
          <a:p>
            <a:endParaRPr lang="fr-FR" altLang="fr-FR" sz="2800" dirty="0">
              <a:latin typeface="Arial" panose="020B0604020202020204" pitchFamily="34" charset="0"/>
            </a:endParaRPr>
          </a:p>
          <a:p>
            <a:endParaRPr lang="fr-FR" dirty="0"/>
          </a:p>
        </p:txBody>
      </p:sp>
    </p:spTree>
    <p:extLst>
      <p:ext uri="{BB962C8B-B14F-4D97-AF65-F5344CB8AC3E}">
        <p14:creationId xmlns:p14="http://schemas.microsoft.com/office/powerpoint/2010/main" xmlns="" val="1536178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Etape 1</a:t>
            </a:r>
            <a:r>
              <a:rPr lang="fr-FR" dirty="0" smtClean="0"/>
              <a:t> : ANALYSE DU PROBLEME</a:t>
            </a:r>
            <a:br>
              <a:rPr lang="fr-FR" dirty="0" smtClean="0"/>
            </a:br>
            <a:endParaRPr lang="fr-FR" dirty="0"/>
          </a:p>
        </p:txBody>
      </p:sp>
      <p:sp>
        <p:nvSpPr>
          <p:cNvPr id="3" name="Espace réservé du contenu 2"/>
          <p:cNvSpPr>
            <a:spLocks noGrp="1"/>
          </p:cNvSpPr>
          <p:nvPr>
            <p:ph idx="1"/>
          </p:nvPr>
        </p:nvSpPr>
        <p:spPr/>
        <p:txBody>
          <a:bodyPr/>
          <a:lstStyle/>
          <a:p>
            <a:r>
              <a:rPr lang="fr-FR" dirty="0" smtClean="0"/>
              <a:t>Cette étape permet </a:t>
            </a:r>
            <a:r>
              <a:rPr lang="fr-FR" dirty="0" smtClean="0"/>
              <a:t>de préciser le contexte de </a:t>
            </a:r>
            <a:r>
              <a:rPr lang="fr-FR" dirty="0" smtClean="0"/>
              <a:t>l'étude</a:t>
            </a:r>
            <a:r>
              <a:rPr lang="fr-FR" dirty="0" smtClean="0"/>
              <a:t> </a:t>
            </a:r>
            <a:r>
              <a:rPr lang="fr-FR" dirty="0" smtClean="0"/>
              <a:t>et elle </a:t>
            </a:r>
            <a:r>
              <a:rPr lang="fr-FR" dirty="0" smtClean="0"/>
              <a:t>se décompose en:</a:t>
            </a:r>
          </a:p>
          <a:p>
            <a:pPr lvl="1"/>
            <a:r>
              <a:rPr lang="fr-FR" dirty="0" smtClean="0"/>
              <a:t>Identification du problème; spécification des objectifs.</a:t>
            </a:r>
          </a:p>
          <a:p>
            <a:pPr lvl="1"/>
            <a:r>
              <a:rPr lang="fr-FR" dirty="0" smtClean="0"/>
              <a:t>Réalisation d'une première ébauche du modèle qui a pour but d'en délimiter les frontières et de spécifier les données dont on a besoin.</a:t>
            </a:r>
          </a:p>
          <a:p>
            <a:pPr lvl="1"/>
            <a:r>
              <a:rPr lang="fr-FR" dirty="0" smtClean="0"/>
              <a:t>Validation auprès de l'utilisateur (celui qui est à l'origine de l'étude).</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Etape 1</a:t>
            </a:r>
            <a:r>
              <a:rPr lang="fr-FR" dirty="0" smtClean="0"/>
              <a:t> : ANALYSE DU PROBLEME</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dirty="0" smtClean="0"/>
              <a:t>Le but </a:t>
            </a:r>
            <a:r>
              <a:rPr lang="fr-FR" dirty="0" smtClean="0"/>
              <a:t>est </a:t>
            </a:r>
            <a:r>
              <a:rPr lang="fr-FR" dirty="0" smtClean="0"/>
              <a:t>de construire un modèle valide qui soit le plus simple possible, tout en restant cohérent avec les objectifs de l'étude. </a:t>
            </a:r>
            <a:endParaRPr lang="fr-FR" dirty="0" smtClean="0"/>
          </a:p>
          <a:p>
            <a:r>
              <a:rPr lang="fr-FR" dirty="0" smtClean="0"/>
              <a:t>Il </a:t>
            </a:r>
            <a:r>
              <a:rPr lang="fr-FR" dirty="0" smtClean="0"/>
              <a:t>faut donc </a:t>
            </a:r>
            <a:r>
              <a:rPr lang="fr-FR" dirty="0" smtClean="0"/>
              <a:t>:</a:t>
            </a:r>
          </a:p>
          <a:p>
            <a:pPr lvl="1"/>
            <a:r>
              <a:rPr lang="fr-FR" dirty="0" smtClean="0"/>
              <a:t>tout </a:t>
            </a:r>
            <a:r>
              <a:rPr lang="fr-FR" dirty="0" smtClean="0"/>
              <a:t>d’abord formuler explicitement ces objectifs, </a:t>
            </a:r>
            <a:endParaRPr lang="fr-FR" dirty="0" smtClean="0"/>
          </a:p>
          <a:p>
            <a:pPr lvl="1"/>
            <a:r>
              <a:rPr lang="fr-FR" dirty="0" smtClean="0"/>
              <a:t>et </a:t>
            </a:r>
            <a:r>
              <a:rPr lang="fr-FR" dirty="0" smtClean="0"/>
              <a:t>les divers scénarios à étudier. </a:t>
            </a:r>
            <a:endParaRPr lang="fr-FR" dirty="0" smtClean="0"/>
          </a:p>
          <a:p>
            <a:pPr lvl="1"/>
            <a:r>
              <a:rPr lang="fr-FR" dirty="0" smtClean="0"/>
              <a:t>Le </a:t>
            </a:r>
            <a:r>
              <a:rPr lang="fr-FR" dirty="0" smtClean="0"/>
              <a:t>compromis difficile à trouver; </a:t>
            </a:r>
          </a:p>
          <a:p>
            <a:pPr lvl="1">
              <a:buNone/>
            </a:pPr>
            <a:endParaRPr lang="fr-FR" dirty="0" smtClean="0"/>
          </a:p>
          <a:p>
            <a:pPr lvl="1">
              <a:buNone/>
            </a:pPr>
            <a:r>
              <a:rPr lang="fr-FR" smtClean="0"/>
              <a:t>Le </a:t>
            </a:r>
            <a:r>
              <a:rPr lang="fr-FR" dirty="0" smtClean="0"/>
              <a:t>concepteur du modèle cherche toujours la simplification, </a:t>
            </a:r>
            <a:endParaRPr lang="fr-FR" dirty="0" smtClean="0"/>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pPr lvl="0"/>
            <a:r>
              <a:rPr lang="fr-FR" dirty="0" smtClean="0"/>
              <a:t>Ainsi qu'il est établi qu'un ordinateur est toujours saturé, de même un modèle de simulation , même le plus élémentaire, est toujours trop compliqué.</a:t>
            </a:r>
          </a:p>
          <a:p>
            <a:pPr lvl="0"/>
            <a:r>
              <a:rPr lang="fr-FR" dirty="0" smtClean="0"/>
              <a:t>Dans la plupart des systèmes de production à forte composante humaine où les tours de main abondent, il est plus rentable de modéliser le système non pas tel qu'il est, mais tel qu'il devrait être: on met ainsi en évidence un certain nombre de stratégies simples et efficaces, les tours de main conservant tout leur intérêt sur le plan de la tactique locale et de l'adaptation au terrain.</a:t>
            </a:r>
          </a:p>
          <a:p>
            <a:pPr lvl="0"/>
            <a:r>
              <a:rPr lang="fr-FR" dirty="0" smtClean="0"/>
              <a:t>Face à un problème de dimensionnement, la démarche qui conduit au modèle ne doit pas partir de l'installation physique, mais de l'information que l'on cherche à obtenir. On constate alors qu'un calcul analytique est souvent suffisant ou du moins utile; et même si on est amené à mettre en </a:t>
            </a:r>
            <a:r>
              <a:rPr lang="fr-FR" dirty="0" err="1" smtClean="0"/>
              <a:t>oeuvre</a:t>
            </a:r>
            <a:r>
              <a:rPr lang="fr-FR" dirty="0" smtClean="0"/>
              <a:t> une simulation, le modèle devient alors toujours plus simple que le descriptif détaillé de l'installation physique.</a:t>
            </a:r>
          </a:p>
          <a:p>
            <a:pPr lvl="0"/>
            <a:r>
              <a:rPr lang="fr-FR" dirty="0" smtClean="0"/>
              <a:t>La modélisation des goulots d'étranglement est un domaine à fort retour d'investissement pour la simulation lorsqu'on a la sagesse de limiter le modèle au goulot proprement dit et le courage de ne considérer le reste de l'usine que de manière globale.</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smtClean="0"/>
              <a:t>Les données à rassembler sont les suivantes; elles peuvent être spécifiées sous forme de valeurs ou de distributions; elles caractérisent les pièces et l'ensemble des ressources de l'atelier (production, stockage, transport).</a:t>
            </a:r>
          </a:p>
          <a:p>
            <a:pPr lvl="0"/>
            <a:r>
              <a:rPr lang="fr-FR" dirty="0" smtClean="0"/>
              <a:t>Données sur les pièces à fabriquer: gammes de fabrication, programme de fabrication prévisionnel.</a:t>
            </a:r>
          </a:p>
          <a:p>
            <a:pPr lvl="0"/>
            <a:r>
              <a:rPr lang="fr-FR" dirty="0" smtClean="0"/>
              <a:t>Données sur les moyens de production: nombre et types de machines, lois de pannes, nombre et types des ressources complémentaires de production (outils, palettes).</a:t>
            </a:r>
          </a:p>
          <a:p>
            <a:pPr lvl="0"/>
            <a:r>
              <a:rPr lang="fr-FR" dirty="0" smtClean="0"/>
              <a:t>Données sur la manutention: nombre et types des transporteurs, capacités, durées de transport.</a:t>
            </a:r>
          </a:p>
          <a:p>
            <a:pPr lvl="0"/>
            <a:r>
              <a:rPr lang="fr-FR" dirty="0" smtClean="0"/>
              <a:t>Données sur les stocks et les magasins: types et capacités, temps de stockage/déstockage.</a:t>
            </a:r>
          </a:p>
          <a:p>
            <a:pPr lvl="0"/>
            <a:r>
              <a:rPr lang="fr-FR" dirty="0" smtClean="0"/>
              <a:t>Données sur le personnel: classes, effectifs, compétences et horaires</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A ces données numériques, il convient d'en ajouter d'autres qui s'expriment sous forme d'algorithmes et qui caractérisent les règles de conduite; il est à noter que, bien souvent, l'objet de la simulation est de tester un certain nombre de règles pour déterminer les plus pertinentes :</a:t>
            </a:r>
          </a:p>
          <a:p>
            <a:pPr lvl="0"/>
            <a:r>
              <a:rPr lang="fr-FR" dirty="0" smtClean="0"/>
              <a:t>Règles de lancement des pièces en fabrication (à la commande ou en fonction de prévisions, par lots ou à l'unité, périodique ou apériodique).</a:t>
            </a:r>
          </a:p>
          <a:p>
            <a:pPr lvl="0"/>
            <a:r>
              <a:rPr lang="fr-FR" dirty="0" smtClean="0"/>
              <a:t>Règles d'ordonnancement des pièces dans les files d'attente.</a:t>
            </a:r>
          </a:p>
          <a:p>
            <a:pPr lvl="0"/>
            <a:r>
              <a:rPr lang="fr-FR" dirty="0" smtClean="0"/>
              <a:t>Règles d'affectation des ressources.</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Etape </a:t>
            </a:r>
            <a:r>
              <a:rPr lang="fr-FR" u="sng" dirty="0" smtClean="0"/>
              <a:t>2</a:t>
            </a:r>
            <a:r>
              <a:rPr lang="fr-FR" dirty="0" smtClean="0"/>
              <a:t> : CONSTRUCTION DU MODELE</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dirty="0" smtClean="0"/>
              <a:t>Elle </a:t>
            </a:r>
            <a:r>
              <a:rPr lang="fr-FR" dirty="0" smtClean="0"/>
              <a:t>comprend la modélisation logico-mathématique qui peut être facilitée par un outil graphique, et la programmation proprement dite. Il est important dès cette étape de construire un programme facilement modifiable et en particulier de distinguer clairement le système physique, le système de conduite et le système d'information. Dans sa première itération, cette étape se termine par une validation qui consiste à comparer le comportement du modèle avec celui du système physique qu'il est censé représenter.</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AA8203A-BA0F-4287-98C0-F8B2E5DAF467}"/>
              </a:ext>
            </a:extLst>
          </p:cNvPr>
          <p:cNvSpPr>
            <a:spLocks noGrp="1"/>
          </p:cNvSpPr>
          <p:nvPr>
            <p:ph type="title"/>
          </p:nvPr>
        </p:nvSpPr>
        <p:spPr/>
        <p:txBody>
          <a:bodyPr>
            <a:noAutofit/>
          </a:bodyPr>
          <a:lstStyle/>
          <a:p>
            <a:r>
              <a:rPr lang="fr-FR" sz="2400" dirty="0">
                <a:solidFill>
                  <a:srgbClr val="0070C0"/>
                </a:solidFill>
              </a:rPr>
              <a:t>Simulation des systèmes</a:t>
            </a:r>
            <a:br>
              <a:rPr lang="fr-FR" sz="2400" dirty="0">
                <a:solidFill>
                  <a:srgbClr val="0070C0"/>
                </a:solidFill>
              </a:rPr>
            </a:br>
            <a:endParaRPr lang="fr-FR" sz="2600" dirty="0">
              <a:solidFill>
                <a:srgbClr val="0070C0"/>
              </a:solidFill>
            </a:endParaRPr>
          </a:p>
        </p:txBody>
      </p:sp>
      <p:sp>
        <p:nvSpPr>
          <p:cNvPr id="3" name="Espace réservé du contenu 2">
            <a:extLst>
              <a:ext uri="{FF2B5EF4-FFF2-40B4-BE49-F238E27FC236}">
                <a16:creationId xmlns:a16="http://schemas.microsoft.com/office/drawing/2014/main" xmlns="" id="{900C023B-F966-40BC-BE7B-7CFB1FB49B26}"/>
              </a:ext>
            </a:extLst>
          </p:cNvPr>
          <p:cNvSpPr>
            <a:spLocks noGrp="1"/>
          </p:cNvSpPr>
          <p:nvPr>
            <p:ph idx="1"/>
          </p:nvPr>
        </p:nvSpPr>
        <p:spPr/>
        <p:txBody>
          <a:bodyPr/>
          <a:lstStyle/>
          <a:p>
            <a:r>
              <a:rPr lang="fr-FR" sz="3400" dirty="0">
                <a:solidFill>
                  <a:srgbClr val="FF0000"/>
                </a:solidFill>
              </a:rPr>
              <a:t>Chapitre1</a:t>
            </a:r>
            <a:br>
              <a:rPr lang="fr-FR" sz="3400" dirty="0">
                <a:solidFill>
                  <a:srgbClr val="FF0000"/>
                </a:solidFill>
              </a:rPr>
            </a:br>
            <a:endParaRPr lang="fr-FR" sz="3400" dirty="0">
              <a:solidFill>
                <a:srgbClr val="FF0000"/>
              </a:solidFill>
            </a:endParaRPr>
          </a:p>
          <a:p>
            <a:r>
              <a:rPr lang="fr-FR" sz="3400" dirty="0">
                <a:solidFill>
                  <a:srgbClr val="FF0000"/>
                </a:solidFill>
              </a:rPr>
              <a:t>Définition de la Modélisation et de la Simulation </a:t>
            </a:r>
            <a:br>
              <a:rPr lang="fr-FR" sz="3400" dirty="0">
                <a:solidFill>
                  <a:srgbClr val="FF0000"/>
                </a:solidFill>
              </a:rPr>
            </a:br>
            <a:endParaRPr lang="fr-FR" sz="3400" dirty="0">
              <a:solidFill>
                <a:srgbClr val="FF0000"/>
              </a:solidFill>
            </a:endParaRPr>
          </a:p>
          <a:p>
            <a:endParaRPr lang="fr-FR" dirty="0"/>
          </a:p>
        </p:txBody>
      </p:sp>
    </p:spTree>
    <p:extLst>
      <p:ext uri="{BB962C8B-B14F-4D97-AF65-F5344CB8AC3E}">
        <p14:creationId xmlns:p14="http://schemas.microsoft.com/office/powerpoint/2010/main" xmlns="" val="3720155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Etape 3</a:t>
            </a:r>
            <a:r>
              <a:rPr lang="fr-FR" dirty="0" smtClean="0"/>
              <a:t> : EXPLOITATION DU MODELE</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Quand </a:t>
            </a:r>
            <a:r>
              <a:rPr lang="fr-FR" dirty="0" smtClean="0"/>
              <a:t>le modèle est validé, il peut servir à l'évaluation du comportement dynamique du système. Cette phase nécessite une définition précise de la campagne d'exploitation (quelles hypothèses veut-on vérifier, dans quel contexte), la production de mesures par la simulation proprement dite, la mise en forme et la comparaison des résultats obtenus aux objectifs poursuivis. S'ils n'ont pas été atteints, de nouveaux scénarios sont proposés et testés jusqu'à satisfaction.</a:t>
            </a:r>
          </a:p>
          <a:p>
            <a:r>
              <a:rPr lang="fr-FR" dirty="0" smtClean="0"/>
              <a:t>Dans la mesure où la plupart des modèles comportent des aléas, cette étape nécessite que soient déterminés avec rigueur la durée de la simulation et le nombre de réplications (exécutions du modèle de simulation); elle fait appel aux outils statistiques afin de caractériser le comportement du modèle : calcul d’intervalles de confiance, de coefficients de corrélation, ...</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26DFDFE-3C4E-46E7-8465-F4EAB1314DD4}"/>
              </a:ext>
            </a:extLst>
          </p:cNvPr>
          <p:cNvSpPr>
            <a:spLocks noGrp="1"/>
          </p:cNvSpPr>
          <p:nvPr>
            <p:ph type="title"/>
          </p:nvPr>
        </p:nvSpPr>
        <p:spPr/>
        <p:txBody>
          <a:bodyPr/>
          <a:lstStyle/>
          <a:p>
            <a:r>
              <a:rPr lang="fr-FR" dirty="0">
                <a:solidFill>
                  <a:srgbClr val="0070C0"/>
                </a:solidFill>
              </a:rPr>
              <a:t>Simulation des systèmes</a:t>
            </a:r>
            <a:br>
              <a:rPr lang="fr-FR" dirty="0">
                <a:solidFill>
                  <a:srgbClr val="0070C0"/>
                </a:solidFill>
              </a:rPr>
            </a:br>
            <a:endParaRPr lang="fr-FR" dirty="0"/>
          </a:p>
        </p:txBody>
      </p:sp>
      <p:sp>
        <p:nvSpPr>
          <p:cNvPr id="3" name="Espace réservé du contenu 2">
            <a:extLst>
              <a:ext uri="{FF2B5EF4-FFF2-40B4-BE49-F238E27FC236}">
                <a16:creationId xmlns:a16="http://schemas.microsoft.com/office/drawing/2014/main" xmlns="" id="{D256A061-CF56-45AC-9A61-5E32AA89D7F7}"/>
              </a:ext>
            </a:extLst>
          </p:cNvPr>
          <p:cNvSpPr>
            <a:spLocks noGrp="1"/>
          </p:cNvSpPr>
          <p:nvPr>
            <p:ph idx="1"/>
          </p:nvPr>
        </p:nvSpPr>
        <p:spPr/>
        <p:txBody>
          <a:bodyPr/>
          <a:lstStyle/>
          <a:p>
            <a:r>
              <a:rPr lang="fr-FR" dirty="0">
                <a:solidFill>
                  <a:srgbClr val="FF0000"/>
                </a:solidFill>
              </a:rPr>
              <a:t>Définitions –</a:t>
            </a:r>
          </a:p>
          <a:p>
            <a:pPr marL="0" indent="0">
              <a:buNone/>
            </a:pPr>
            <a:r>
              <a:rPr lang="fr-FR" sz="2200" dirty="0">
                <a:solidFill>
                  <a:srgbClr val="0070C0"/>
                </a:solidFill>
              </a:rPr>
              <a:t>La simulation est un outil d’aide à la décision les plus efficaces pour étudier les systèmes complexes. </a:t>
            </a:r>
          </a:p>
          <a:p>
            <a:pPr marL="0" indent="0">
              <a:buNone/>
            </a:pPr>
            <a:r>
              <a:rPr lang="fr-FR" sz="2200" dirty="0"/>
              <a:t>La simulation consiste :</a:t>
            </a:r>
          </a:p>
          <a:p>
            <a:pPr lvl="1"/>
            <a:r>
              <a:rPr lang="fr-FR" sz="2200" dirty="0"/>
              <a:t>à construire un modèle d’un système complexe ; </a:t>
            </a:r>
          </a:p>
          <a:p>
            <a:pPr lvl="1"/>
            <a:r>
              <a:rPr lang="fr-FR" sz="2200" dirty="0"/>
              <a:t>à conduire des expériences sur ce modèle afin de comprendre le comportement de ce système et d’en améliorer les performances.</a:t>
            </a:r>
          </a:p>
          <a:p>
            <a:endParaRPr lang="fr-FR" dirty="0"/>
          </a:p>
        </p:txBody>
      </p:sp>
    </p:spTree>
    <p:extLst>
      <p:ext uri="{BB962C8B-B14F-4D97-AF65-F5344CB8AC3E}">
        <p14:creationId xmlns:p14="http://schemas.microsoft.com/office/powerpoint/2010/main" xmlns="" val="180228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09C56B3-101F-44F8-B1E5-7D1339858E61}"/>
              </a:ext>
            </a:extLst>
          </p:cNvPr>
          <p:cNvSpPr>
            <a:spLocks noGrp="1"/>
          </p:cNvSpPr>
          <p:nvPr>
            <p:ph type="title"/>
          </p:nvPr>
        </p:nvSpPr>
        <p:spPr/>
        <p:txBody>
          <a:bodyPr/>
          <a:lstStyle/>
          <a:p>
            <a:r>
              <a:rPr lang="fr-FR" dirty="0">
                <a:solidFill>
                  <a:srgbClr val="0070C0"/>
                </a:solidFill>
              </a:rPr>
              <a:t>Simulation des systèmes</a:t>
            </a:r>
            <a:br>
              <a:rPr lang="fr-FR" dirty="0">
                <a:solidFill>
                  <a:srgbClr val="0070C0"/>
                </a:solidFill>
              </a:rPr>
            </a:br>
            <a:endParaRPr lang="fr-FR" dirty="0"/>
          </a:p>
        </p:txBody>
      </p:sp>
      <p:sp>
        <p:nvSpPr>
          <p:cNvPr id="3" name="Espace réservé du contenu 2">
            <a:extLst>
              <a:ext uri="{FF2B5EF4-FFF2-40B4-BE49-F238E27FC236}">
                <a16:creationId xmlns:a16="http://schemas.microsoft.com/office/drawing/2014/main" xmlns="" id="{03EEFB50-2FB1-43CA-98F4-C0E47C5CFAA8}"/>
              </a:ext>
            </a:extLst>
          </p:cNvPr>
          <p:cNvSpPr>
            <a:spLocks noGrp="1"/>
          </p:cNvSpPr>
          <p:nvPr>
            <p:ph idx="1"/>
          </p:nvPr>
        </p:nvSpPr>
        <p:spPr/>
        <p:txBody>
          <a:bodyPr/>
          <a:lstStyle/>
          <a:p>
            <a:r>
              <a:rPr lang="fr-FR" dirty="0"/>
              <a:t>Une modélisation des problèmes par l’approche "systémique" s’attache à évaluer la performance " globale" du système étudié plutôt que celle de chacune de ses composantes. </a:t>
            </a:r>
          </a:p>
          <a:p>
            <a:r>
              <a:rPr lang="fr-FR" dirty="0"/>
              <a:t>En effet, l’optimisation " locale " de celles-ci peut conduire à un comportement sous-optimal de l’ensemble à cause de leurs interactions.</a:t>
            </a:r>
          </a:p>
          <a:p>
            <a:r>
              <a:rPr lang="fr-FR" dirty="0"/>
              <a:t>Chacune des composantes du système est réalisée via une fonction spécifique. </a:t>
            </a:r>
          </a:p>
          <a:p>
            <a:r>
              <a:rPr lang="fr-FR" dirty="0"/>
              <a:t>Les interactions de ces composantes déterminent le comportement global du système et son efficacité d’ensemble. </a:t>
            </a:r>
          </a:p>
          <a:p>
            <a:endParaRPr lang="fr-FR" dirty="0"/>
          </a:p>
        </p:txBody>
      </p:sp>
    </p:spTree>
    <p:extLst>
      <p:ext uri="{BB962C8B-B14F-4D97-AF65-F5344CB8AC3E}">
        <p14:creationId xmlns:p14="http://schemas.microsoft.com/office/powerpoint/2010/main" xmlns="" val="4019398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7996ACE-1840-4511-83FE-4990EE18398A}"/>
              </a:ext>
            </a:extLst>
          </p:cNvPr>
          <p:cNvSpPr>
            <a:spLocks noGrp="1"/>
          </p:cNvSpPr>
          <p:nvPr>
            <p:ph type="title"/>
          </p:nvPr>
        </p:nvSpPr>
        <p:spPr/>
        <p:txBody>
          <a:bodyPr/>
          <a:lstStyle/>
          <a:p>
            <a:r>
              <a:rPr lang="fr-FR" dirty="0">
                <a:solidFill>
                  <a:srgbClr val="0070C0"/>
                </a:solidFill>
              </a:rPr>
              <a:t>Simulation des systèmes</a:t>
            </a:r>
          </a:p>
        </p:txBody>
      </p:sp>
      <p:sp>
        <p:nvSpPr>
          <p:cNvPr id="3" name="Espace réservé du contenu 2">
            <a:extLst>
              <a:ext uri="{FF2B5EF4-FFF2-40B4-BE49-F238E27FC236}">
                <a16:creationId xmlns:a16="http://schemas.microsoft.com/office/drawing/2014/main" xmlns="" id="{0052DDFC-8C20-452B-BB3D-E04D6F7EA395}"/>
              </a:ext>
            </a:extLst>
          </p:cNvPr>
          <p:cNvSpPr>
            <a:spLocks noGrp="1"/>
          </p:cNvSpPr>
          <p:nvPr>
            <p:ph idx="1"/>
          </p:nvPr>
        </p:nvSpPr>
        <p:spPr>
          <a:xfrm>
            <a:off x="503583" y="1836213"/>
            <a:ext cx="10697045" cy="3901977"/>
          </a:xfrm>
        </p:spPr>
        <p:txBody>
          <a:bodyPr>
            <a:noAutofit/>
          </a:bodyPr>
          <a:lstStyle/>
          <a:p>
            <a:r>
              <a:rPr lang="fr-FR" sz="2600" dirty="0"/>
              <a:t>La première étape de la modélisation donc, est de préciser quel(s) critère(s) de performance on cherche à optimiser. </a:t>
            </a:r>
          </a:p>
          <a:p>
            <a:r>
              <a:rPr lang="fr-FR" sz="2600" dirty="0"/>
              <a:t>Pour un système complexe, chaque concepteur peut arriver à son propre modèle.</a:t>
            </a:r>
          </a:p>
          <a:p>
            <a:r>
              <a:rPr lang="fr-FR" sz="2600" dirty="0"/>
              <a:t>i.e. un système peut être représenté de différentes manières, en fonction de l’objectif que l’on s’est fixé. </a:t>
            </a:r>
          </a:p>
          <a:p>
            <a:r>
              <a:rPr lang="fr-FR" sz="2600" dirty="0"/>
              <a:t>Cependant, le modèle doit à la fois être simple et cohérent avec l’objectif.</a:t>
            </a:r>
          </a:p>
          <a:p>
            <a:endParaRPr lang="fr-FR" sz="2600" dirty="0"/>
          </a:p>
        </p:txBody>
      </p:sp>
    </p:spTree>
    <p:extLst>
      <p:ext uri="{BB962C8B-B14F-4D97-AF65-F5344CB8AC3E}">
        <p14:creationId xmlns:p14="http://schemas.microsoft.com/office/powerpoint/2010/main" xmlns="" val="3287478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AA59AD0-A387-4566-B90E-8D748D1FFED1}"/>
              </a:ext>
            </a:extLst>
          </p:cNvPr>
          <p:cNvSpPr>
            <a:spLocks noGrp="1"/>
          </p:cNvSpPr>
          <p:nvPr>
            <p:ph type="title"/>
          </p:nvPr>
        </p:nvSpPr>
        <p:spPr/>
        <p:txBody>
          <a:bodyPr/>
          <a:lstStyle/>
          <a:p>
            <a:r>
              <a:rPr lang="fr-FR" dirty="0">
                <a:solidFill>
                  <a:srgbClr val="0070C0"/>
                </a:solidFill>
              </a:rPr>
              <a:t>Simulation des systèmes</a:t>
            </a:r>
          </a:p>
        </p:txBody>
      </p:sp>
      <p:sp>
        <p:nvSpPr>
          <p:cNvPr id="3" name="Espace réservé du contenu 2">
            <a:extLst>
              <a:ext uri="{FF2B5EF4-FFF2-40B4-BE49-F238E27FC236}">
                <a16:creationId xmlns:a16="http://schemas.microsoft.com/office/drawing/2014/main" xmlns="" id="{25ED004A-B58A-4906-8A73-B53AB851DEAD}"/>
              </a:ext>
            </a:extLst>
          </p:cNvPr>
          <p:cNvSpPr>
            <a:spLocks noGrp="1"/>
          </p:cNvSpPr>
          <p:nvPr>
            <p:ph idx="1"/>
          </p:nvPr>
        </p:nvSpPr>
        <p:spPr/>
        <p:txBody>
          <a:bodyPr/>
          <a:lstStyle/>
          <a:p>
            <a:r>
              <a:rPr lang="fr-FR" dirty="0"/>
              <a:t>Il existe différents types de modèles.</a:t>
            </a:r>
          </a:p>
          <a:p>
            <a:pPr lvl="0"/>
            <a:r>
              <a:rPr lang="fr-FR" dirty="0"/>
              <a:t>Les modèles physiques sont ceux dans lesquels le système réel est représenté par une  maquette, à une échelle différente et éventuellement à l’aide de matériaux différents (</a:t>
            </a:r>
            <a:r>
              <a:rPr lang="fr-FR" dirty="0">
                <a:solidFill>
                  <a:srgbClr val="FF0000"/>
                </a:solidFill>
              </a:rPr>
              <a:t>exemple : maquette de véhicules pour les essais aérodynamiques en soufflerie</a:t>
            </a:r>
            <a:r>
              <a:rPr lang="fr-FR" dirty="0"/>
              <a:t>).</a:t>
            </a:r>
          </a:p>
          <a:p>
            <a:pPr lvl="0"/>
            <a:r>
              <a:rPr lang="fr-FR" dirty="0"/>
              <a:t>Les modèles abstraits ou symboliques : ces modèles sont représentés par des abstractions. Ils sont en général exécutés sur un ordinateur. </a:t>
            </a:r>
          </a:p>
          <a:p>
            <a:endParaRPr lang="fr-FR" dirty="0"/>
          </a:p>
        </p:txBody>
      </p:sp>
    </p:spTree>
    <p:extLst>
      <p:ext uri="{BB962C8B-B14F-4D97-AF65-F5344CB8AC3E}">
        <p14:creationId xmlns:p14="http://schemas.microsoft.com/office/powerpoint/2010/main" xmlns="" val="173054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7996ACE-1840-4511-83FE-4990EE18398A}"/>
              </a:ext>
            </a:extLst>
          </p:cNvPr>
          <p:cNvSpPr>
            <a:spLocks noGrp="1"/>
          </p:cNvSpPr>
          <p:nvPr>
            <p:ph type="title"/>
          </p:nvPr>
        </p:nvSpPr>
        <p:spPr/>
        <p:txBody>
          <a:bodyPr/>
          <a:lstStyle/>
          <a:p>
            <a:r>
              <a:rPr lang="fr-FR" dirty="0">
                <a:solidFill>
                  <a:srgbClr val="0070C0"/>
                </a:solidFill>
              </a:rPr>
              <a:t>Simulation des systèmes</a:t>
            </a:r>
          </a:p>
        </p:txBody>
      </p:sp>
      <p:sp>
        <p:nvSpPr>
          <p:cNvPr id="3" name="Espace réservé du contenu 2">
            <a:extLst>
              <a:ext uri="{FF2B5EF4-FFF2-40B4-BE49-F238E27FC236}">
                <a16:creationId xmlns:a16="http://schemas.microsoft.com/office/drawing/2014/main" xmlns="" id="{0052DDFC-8C20-452B-BB3D-E04D6F7EA395}"/>
              </a:ext>
            </a:extLst>
          </p:cNvPr>
          <p:cNvSpPr>
            <a:spLocks noGrp="1"/>
          </p:cNvSpPr>
          <p:nvPr>
            <p:ph idx="1"/>
          </p:nvPr>
        </p:nvSpPr>
        <p:spPr>
          <a:xfrm>
            <a:off x="503583" y="1836213"/>
            <a:ext cx="10697045" cy="3901977"/>
          </a:xfrm>
        </p:spPr>
        <p:txBody>
          <a:bodyPr>
            <a:noAutofit/>
          </a:bodyPr>
          <a:lstStyle/>
          <a:p>
            <a:r>
              <a:rPr lang="fr-FR" sz="2800" dirty="0"/>
              <a:t>On distingue deux types de modèles:</a:t>
            </a:r>
          </a:p>
          <a:p>
            <a:pPr lvl="1"/>
            <a:r>
              <a:rPr lang="fr-FR" sz="2600" dirty="0">
                <a:solidFill>
                  <a:srgbClr val="FF0000"/>
                </a:solidFill>
              </a:rPr>
              <a:t>Modèles déterministes: </a:t>
            </a:r>
            <a:r>
              <a:rPr lang="fr-FR" sz="2600" dirty="0"/>
              <a:t>tous ces paramètres et composants sont connus d’une manière exacte et non estimés en distribution statistique. </a:t>
            </a:r>
          </a:p>
          <a:p>
            <a:pPr lvl="1"/>
            <a:r>
              <a:rPr lang="fr-FR" sz="2600" dirty="0">
                <a:solidFill>
                  <a:srgbClr val="FF0000"/>
                </a:solidFill>
              </a:rPr>
              <a:t>Des modèles stochastiques : </a:t>
            </a:r>
            <a:r>
              <a:rPr lang="fr-FR" sz="2600" dirty="0"/>
              <a:t>ces modèles reposent fortement sur les données et leurs composantes et paramètres sont estimés par des distributions statistiques, et il n’est pas nécessaire de connaitre les mécanismes internes. Ils jouent un rôle significatif de la réalité (exemple typique : les pannes).  </a:t>
            </a:r>
          </a:p>
          <a:p>
            <a:endParaRPr lang="fr-FR" sz="2800" dirty="0"/>
          </a:p>
          <a:p>
            <a:pPr marL="0" indent="0">
              <a:buNone/>
            </a:pPr>
            <a:endParaRPr lang="fr-FR" sz="2600" dirty="0"/>
          </a:p>
        </p:txBody>
      </p:sp>
    </p:spTree>
    <p:extLst>
      <p:ext uri="{BB962C8B-B14F-4D97-AF65-F5344CB8AC3E}">
        <p14:creationId xmlns:p14="http://schemas.microsoft.com/office/powerpoint/2010/main" xmlns="" val="391547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7996ACE-1840-4511-83FE-4990EE18398A}"/>
              </a:ext>
            </a:extLst>
          </p:cNvPr>
          <p:cNvSpPr>
            <a:spLocks noGrp="1"/>
          </p:cNvSpPr>
          <p:nvPr>
            <p:ph type="title"/>
          </p:nvPr>
        </p:nvSpPr>
        <p:spPr/>
        <p:txBody>
          <a:bodyPr/>
          <a:lstStyle/>
          <a:p>
            <a:r>
              <a:rPr lang="fr-FR" dirty="0">
                <a:solidFill>
                  <a:srgbClr val="0070C0"/>
                </a:solidFill>
              </a:rPr>
              <a:t>Simulation des systèmes</a:t>
            </a:r>
          </a:p>
        </p:txBody>
      </p:sp>
      <p:sp>
        <p:nvSpPr>
          <p:cNvPr id="3" name="Espace réservé du contenu 2">
            <a:extLst>
              <a:ext uri="{FF2B5EF4-FFF2-40B4-BE49-F238E27FC236}">
                <a16:creationId xmlns:a16="http://schemas.microsoft.com/office/drawing/2014/main" xmlns="" id="{0052DDFC-8C20-452B-BB3D-E04D6F7EA395}"/>
              </a:ext>
            </a:extLst>
          </p:cNvPr>
          <p:cNvSpPr>
            <a:spLocks noGrp="1"/>
          </p:cNvSpPr>
          <p:nvPr>
            <p:ph idx="1"/>
          </p:nvPr>
        </p:nvSpPr>
        <p:spPr>
          <a:xfrm>
            <a:off x="503583" y="1836213"/>
            <a:ext cx="10697045" cy="3901977"/>
          </a:xfrm>
        </p:spPr>
        <p:txBody>
          <a:bodyPr>
            <a:noAutofit/>
          </a:bodyPr>
          <a:lstStyle/>
          <a:p>
            <a:r>
              <a:rPr lang="fr-FR" dirty="0"/>
              <a:t>Dans une dichotomie basée sur le temps de simulation, on distingue les modèles en modèles statiques et modèles dynamiques. </a:t>
            </a:r>
          </a:p>
          <a:p>
            <a:r>
              <a:rPr lang="fr-FR" dirty="0">
                <a:solidFill>
                  <a:srgbClr val="FF0000"/>
                </a:solidFill>
              </a:rPr>
              <a:t>Modèles statiques</a:t>
            </a:r>
            <a:r>
              <a:rPr lang="fr-FR" dirty="0"/>
              <a:t>, le temps n’intervient pas (exemple : modèle comptable permettant de calculer un profit en fin d’exercice à l’aide d’un tableur). </a:t>
            </a:r>
          </a:p>
          <a:p>
            <a:r>
              <a:rPr lang="fr-FR" dirty="0">
                <a:solidFill>
                  <a:srgbClr val="FF0000"/>
                </a:solidFill>
              </a:rPr>
              <a:t>Modèles dynamiques</a:t>
            </a:r>
            <a:r>
              <a:rPr lang="fr-FR" dirty="0"/>
              <a:t>, le temps est un facteur essentiel du comportement et de l’état du système (exemple : réacteur chimique régi par des équations différentielles). </a:t>
            </a:r>
          </a:p>
          <a:p>
            <a:r>
              <a:rPr lang="fr-FR" dirty="0"/>
              <a:t>Enfin, à l’intérieur des modèles dynamiques, on distingue les modèles discrets, dans lesquels l’état du système ne change qu’à certaines dates (exemple : une file d’attente devant un guichet), et les modèles continus ou ce changement est permanent (cas du réacteur déjà cité).</a:t>
            </a:r>
            <a:endParaRPr lang="fr-FR" sz="2800" dirty="0"/>
          </a:p>
          <a:p>
            <a:pPr marL="0" indent="0">
              <a:buNone/>
            </a:pPr>
            <a:endParaRPr lang="fr-FR" sz="2600" dirty="0"/>
          </a:p>
        </p:txBody>
      </p:sp>
    </p:spTree>
    <p:extLst>
      <p:ext uri="{BB962C8B-B14F-4D97-AF65-F5344CB8AC3E}">
        <p14:creationId xmlns:p14="http://schemas.microsoft.com/office/powerpoint/2010/main" xmlns="" val="2572707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7996ACE-1840-4511-83FE-4990EE18398A}"/>
              </a:ext>
            </a:extLst>
          </p:cNvPr>
          <p:cNvSpPr>
            <a:spLocks noGrp="1"/>
          </p:cNvSpPr>
          <p:nvPr>
            <p:ph type="title"/>
          </p:nvPr>
        </p:nvSpPr>
        <p:spPr/>
        <p:txBody>
          <a:bodyPr/>
          <a:lstStyle/>
          <a:p>
            <a:r>
              <a:rPr lang="fr-FR" dirty="0">
                <a:solidFill>
                  <a:srgbClr val="0070C0"/>
                </a:solidFill>
              </a:rPr>
              <a:t>Simulation des systèmes</a:t>
            </a:r>
          </a:p>
        </p:txBody>
      </p:sp>
      <p:sp>
        <p:nvSpPr>
          <p:cNvPr id="3" name="Espace réservé du contenu 2">
            <a:extLst>
              <a:ext uri="{FF2B5EF4-FFF2-40B4-BE49-F238E27FC236}">
                <a16:creationId xmlns:a16="http://schemas.microsoft.com/office/drawing/2014/main" xmlns="" id="{0052DDFC-8C20-452B-BB3D-E04D6F7EA395}"/>
              </a:ext>
            </a:extLst>
          </p:cNvPr>
          <p:cNvSpPr>
            <a:spLocks noGrp="1"/>
          </p:cNvSpPr>
          <p:nvPr>
            <p:ph idx="1"/>
          </p:nvPr>
        </p:nvSpPr>
        <p:spPr>
          <a:xfrm>
            <a:off x="503583" y="1836213"/>
            <a:ext cx="10697045" cy="3901977"/>
          </a:xfrm>
        </p:spPr>
        <p:txBody>
          <a:bodyPr>
            <a:noAutofit/>
          </a:bodyPr>
          <a:lstStyle/>
          <a:p>
            <a:pPr marL="0" indent="0">
              <a:buNone/>
            </a:pPr>
            <a:r>
              <a:rPr lang="fr-FR" dirty="0"/>
              <a:t>Un modèle mixte est un modèle qui contient à la fois des composantes discrètes et continues. Ce manuel traite des modèles symboliques exécutés sur ordinateur, stochastiques, dynamiques aussi bien discrets, continus que mixtes. La méthode de construction et d’exploitation du modèle dépend de la nature du système réel et de sa représentation.</a:t>
            </a:r>
          </a:p>
          <a:p>
            <a:pPr marL="0" indent="0">
              <a:buNone/>
            </a:pPr>
            <a:endParaRPr lang="fr-FR" sz="2600" dirty="0"/>
          </a:p>
        </p:txBody>
      </p:sp>
    </p:spTree>
    <p:extLst>
      <p:ext uri="{BB962C8B-B14F-4D97-AF65-F5344CB8AC3E}">
        <p14:creationId xmlns:p14="http://schemas.microsoft.com/office/powerpoint/2010/main" xmlns="" val="2579179307"/>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TM10001114[[fn=Galerie]]</Template>
  <TotalTime>148</TotalTime>
  <Words>1132</Words>
  <Application>Microsoft Office PowerPoint</Application>
  <PresentationFormat>Personnalisé</PresentationFormat>
  <Paragraphs>84</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Galerie</vt:lpstr>
      <vt:lpstr>Module  Simulation des systemes Master 2 ISI </vt:lpstr>
      <vt:lpstr>Simulation des systèmes </vt:lpstr>
      <vt:lpstr>Simulation des systèmes </vt:lpstr>
      <vt:lpstr>Simulation des systèmes </vt:lpstr>
      <vt:lpstr>Simulation des systèmes</vt:lpstr>
      <vt:lpstr>Simulation des systèmes</vt:lpstr>
      <vt:lpstr>Simulation des systèmes</vt:lpstr>
      <vt:lpstr>Simulation des systèmes</vt:lpstr>
      <vt:lpstr>Simulation des systèmes</vt:lpstr>
      <vt:lpstr>Simulation des systèmes</vt:lpstr>
      <vt:lpstr>Simulation des systèmes</vt:lpstr>
      <vt:lpstr>Diapositive 12</vt:lpstr>
      <vt:lpstr>Conduite d'un projet de Simulation  </vt:lpstr>
      <vt:lpstr>Etape 1 : ANALYSE DU PROBLEME </vt:lpstr>
      <vt:lpstr>Etape 1 : ANALYSE DU PROBLEME </vt:lpstr>
      <vt:lpstr>Diapositive 16</vt:lpstr>
      <vt:lpstr>Diapositive 17</vt:lpstr>
      <vt:lpstr>Diapositive 18</vt:lpstr>
      <vt:lpstr>Etape 2 : CONSTRUCTION DU MODELE </vt:lpstr>
      <vt:lpstr>Etape 3 : EXPLOITATION DU MODELE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dc:title>
  <dc:creator>2020</dc:creator>
  <cp:lastModifiedBy>2020</cp:lastModifiedBy>
  <cp:revision>6</cp:revision>
  <dcterms:created xsi:type="dcterms:W3CDTF">2020-12-16T20:47:06Z</dcterms:created>
  <dcterms:modified xsi:type="dcterms:W3CDTF">2020-12-28T09:27:02Z</dcterms:modified>
</cp:coreProperties>
</file>