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58" r:id="rId5"/>
    <p:sldId id="25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82" autoAdjust="0"/>
    <p:restoredTop sz="93190" autoAdjust="0"/>
  </p:normalViewPr>
  <p:slideViewPr>
    <p:cSldViewPr>
      <p:cViewPr>
        <p:scale>
          <a:sx n="50" d="100"/>
          <a:sy n="50" d="100"/>
        </p:scale>
        <p:origin x="-3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B65AC-1A97-4E7D-90D3-1247044B7740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677B7-CE70-4E3B-8993-3F302D50C31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77B7-CE70-4E3B-8993-3F302D50C31F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85A4-1B7C-4A73-A439-655DCBF330DC}" type="datetimeFigureOut">
              <a:rPr lang="fr-FR" smtClean="0"/>
              <a:pPr/>
              <a:t>09/12/2015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AA93-540E-4DFF-BE24-3EAF457D6C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+mj-lt"/>
              </a:rPr>
              <a:t>1</a:t>
            </a:r>
          </a:p>
          <a:p>
            <a:r>
              <a:rPr lang="fr-FR" sz="2800" dirty="0" smtClean="0">
                <a:latin typeface="+mj-lt"/>
              </a:rPr>
              <a:t>Topic:      Psychopedagogy</a:t>
            </a:r>
          </a:p>
          <a:p>
            <a:r>
              <a:rPr lang="fr-FR" sz="2800" dirty="0" smtClean="0">
                <a:latin typeface="+mj-lt"/>
              </a:rPr>
              <a:t>Part A:    Cognitive aspects of the classroom:</a:t>
            </a:r>
          </a:p>
          <a:p>
            <a:r>
              <a:rPr lang="fr-FR" sz="2800" dirty="0" smtClean="0">
                <a:latin typeface="+mj-lt"/>
              </a:rPr>
              <a:t>                Teacher’s contribution:</a:t>
            </a:r>
          </a:p>
          <a:p>
            <a:r>
              <a:rPr lang="fr-FR" sz="2800" dirty="0" smtClean="0">
                <a:latin typeface="+mj-lt"/>
              </a:rPr>
              <a:t>Introductory chapter</a:t>
            </a:r>
          </a:p>
          <a:p>
            <a:r>
              <a:rPr lang="fr-FR" sz="2800" dirty="0" smtClean="0">
                <a:latin typeface="+mj-lt"/>
              </a:rPr>
              <a:t>Part A </a:t>
            </a:r>
          </a:p>
          <a:p>
            <a:r>
              <a:rPr lang="fr-FR" sz="2400" dirty="0" smtClean="0">
                <a:latin typeface="+mj-lt"/>
              </a:rPr>
              <a:t>Conference 1:   The concept of intelligence</a:t>
            </a:r>
          </a:p>
          <a:p>
            <a:r>
              <a:rPr lang="fr-FR" sz="2400" dirty="0" smtClean="0">
                <a:latin typeface="+mj-lt"/>
              </a:rPr>
              <a:t>Conference 2 :  Thinking, problem-solving and concept learning</a:t>
            </a:r>
          </a:p>
          <a:p>
            <a:r>
              <a:rPr lang="fr-FR" sz="2400" dirty="0" smtClean="0">
                <a:latin typeface="+mj-lt"/>
              </a:rPr>
              <a:t>Conference 3:   The concept of creativity</a:t>
            </a:r>
          </a:p>
          <a:p>
            <a:r>
              <a:rPr lang="fr-FR" sz="2400" dirty="0" smtClean="0">
                <a:latin typeface="+mj-lt"/>
              </a:rPr>
              <a:t>Conference 4:   The creative person</a:t>
            </a:r>
          </a:p>
          <a:p>
            <a:r>
              <a:rPr lang="fr-FR" sz="2800" dirty="0" smtClean="0">
                <a:latin typeface="+mj-lt"/>
              </a:rPr>
              <a:t>Part B:      Social aspects of the classroom:</a:t>
            </a:r>
          </a:p>
          <a:p>
            <a:r>
              <a:rPr lang="fr-FR" sz="2800" dirty="0" smtClean="0">
                <a:latin typeface="+mj-lt"/>
              </a:rPr>
              <a:t>                  Students’ contribution:</a:t>
            </a:r>
          </a:p>
          <a:p>
            <a:r>
              <a:rPr lang="fr-FR" sz="2800" dirty="0" smtClean="0">
                <a:latin typeface="+mj-lt"/>
              </a:rPr>
              <a:t>                  Why and how?</a:t>
            </a:r>
          </a:p>
          <a:p>
            <a:r>
              <a:rPr lang="fr-FR" sz="2400" dirty="0" smtClean="0">
                <a:latin typeface="+mj-lt"/>
              </a:rPr>
              <a:t>Assiduity ( not attendance ,presence):</a:t>
            </a:r>
            <a:r>
              <a:rPr lang="fr-FR" sz="2400" dirty="0" smtClean="0"/>
              <a:t> great and persistent</a:t>
            </a:r>
          </a:p>
          <a:p>
            <a:r>
              <a:rPr lang="fr-FR" sz="2400" dirty="0" smtClean="0"/>
              <a:t>                     effort, constant personal attention and care.</a:t>
            </a:r>
          </a:p>
          <a:p>
            <a:r>
              <a:rPr lang="fr-FR" sz="2400" dirty="0" smtClean="0"/>
              <a:t>                     Individual research papers.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>
                <a:latin typeface="+mj-lt"/>
              </a:rPr>
              <a:t>                                                                                                           	</a:t>
            </a:r>
            <a:endParaRPr lang="fr-FR" sz="24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86710" y="49291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10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Considerable confusion was caused as to descriptions of INT.</a:t>
            </a: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However,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4 main views of INT can be retained:</a:t>
            </a:r>
          </a:p>
          <a:p>
            <a:endParaRPr lang="fr-FR" sz="2800" dirty="0" smtClean="0">
              <a:latin typeface="+mj-lt"/>
            </a:endParaRPr>
          </a:p>
          <a:p>
            <a:r>
              <a:rPr lang="fr-FR" sz="2000" dirty="0" smtClean="0">
                <a:latin typeface="+mj-lt"/>
              </a:rPr>
              <a:t>   </a:t>
            </a:r>
          </a:p>
          <a:p>
            <a:r>
              <a:rPr lang="fr-FR" sz="2000" b="1" dirty="0" smtClean="0">
                <a:latin typeface="+mj-lt"/>
              </a:rPr>
              <a:t>1. INT as product     2. INT as process   3. INT as possession   4. INT as judgement</a:t>
            </a:r>
          </a:p>
          <a:p>
            <a:endParaRPr lang="fr-FR" sz="2000" dirty="0" smtClean="0">
              <a:latin typeface="+mj-lt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1.1. Intelligence as product: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(Galton, Binet, Burt)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INT.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is seen as a name given to an intelligence test </a:t>
            </a:r>
            <a:r>
              <a:rPr lang="fr-FR" sz="2000" b="1" dirty="0" smtClean="0">
                <a:latin typeface="+mj-lt"/>
              </a:rPr>
              <a:t>[</a:t>
            </a:r>
            <a:r>
              <a:rPr lang="fr-FR" sz="2000" dirty="0" smtClean="0">
                <a:latin typeface="+mj-lt"/>
              </a:rPr>
              <a:t>explain: I.Q. and I.Q. test</a:t>
            </a:r>
          </a:p>
          <a:p>
            <a:pPr lvl="1"/>
            <a:r>
              <a:rPr lang="fr-FR" sz="2000" dirty="0" smtClean="0">
                <a:latin typeface="+mj-lt"/>
              </a:rPr>
              <a:t>   chronological age, mental  age</a:t>
            </a:r>
            <a:r>
              <a:rPr lang="fr-FR" sz="2000" b="1" dirty="0" smtClean="0">
                <a:latin typeface="+mj-lt"/>
              </a:rPr>
              <a:t>]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 smtClean="0">
                <a:latin typeface="+mj-lt"/>
              </a:rPr>
              <a:t> Historically, it is the main accurate view.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 smtClean="0">
                <a:latin typeface="+mj-lt"/>
              </a:rPr>
              <a:t> Significance of the Dvlpt of the </a:t>
            </a:r>
            <a:r>
              <a:rPr lang="fr-FR" sz="2000" b="1" dirty="0" smtClean="0">
                <a:latin typeface="+mj-lt"/>
              </a:rPr>
              <a:t>Psychometric</a:t>
            </a:r>
            <a:r>
              <a:rPr lang="fr-FR" sz="2000" dirty="0" smtClean="0">
                <a:latin typeface="+mj-lt"/>
              </a:rPr>
              <a:t>  concept of intelligence.</a:t>
            </a:r>
          </a:p>
          <a:p>
            <a:pPr lvl="1">
              <a:buFont typeface="Wingdings" pitchFamily="2" charset="2"/>
              <a:buChar char="§"/>
            </a:pPr>
            <a:endParaRPr lang="fr-FR" sz="2000" dirty="0" smtClean="0">
              <a:latin typeface="+mj-lt"/>
            </a:endParaRPr>
          </a:p>
          <a:p>
            <a:pPr lvl="1"/>
            <a:r>
              <a:rPr lang="fr-FR" sz="2000" dirty="0" smtClean="0">
                <a:latin typeface="+mj-lt"/>
              </a:rPr>
              <a:t>     </a:t>
            </a:r>
            <a:r>
              <a:rPr lang="fr-FR" sz="2400" b="1" dirty="0" smtClean="0">
                <a:latin typeface="+mj-lt"/>
              </a:rPr>
              <a:t>Qs:</a:t>
            </a:r>
            <a:r>
              <a:rPr lang="fr-FR" sz="2000" dirty="0" smtClean="0">
                <a:latin typeface="+mj-lt"/>
              </a:rPr>
              <a:t> what does that mean?  ( students’ reactions? )</a:t>
            </a:r>
          </a:p>
          <a:p>
            <a:pPr lvl="1"/>
            <a:r>
              <a:rPr lang="fr-FR" sz="2000" dirty="0" smtClean="0">
                <a:latin typeface="+mj-lt"/>
              </a:rPr>
              <a:t>             = Discussion.</a:t>
            </a:r>
          </a:p>
          <a:p>
            <a:pPr lvl="2">
              <a:buFont typeface="Wingdings" pitchFamily="2" charset="2"/>
              <a:buChar char="Ø"/>
            </a:pPr>
            <a:r>
              <a:rPr lang="fr-FR" sz="2000" dirty="0" smtClean="0">
                <a:latin typeface="+mj-lt"/>
              </a:rPr>
              <a:t> INT. is measured..</a:t>
            </a:r>
          </a:p>
          <a:p>
            <a:pPr lvl="2">
              <a:buFont typeface="Wingdings" pitchFamily="2" charset="2"/>
              <a:buChar char="Ø"/>
            </a:pPr>
            <a:r>
              <a:rPr lang="fr-FR" sz="2000" dirty="0" smtClean="0">
                <a:latin typeface="+mj-lt"/>
              </a:rPr>
              <a:t> INT. is quantified.</a:t>
            </a:r>
          </a:p>
          <a:p>
            <a:pPr lvl="2">
              <a:buFont typeface="Wingdings" pitchFamily="2" charset="2"/>
              <a:buChar char="Ø"/>
            </a:pPr>
            <a:r>
              <a:rPr lang="fr-FR" sz="2000" dirty="0" smtClean="0">
                <a:latin typeface="+mj-lt"/>
              </a:rPr>
              <a:t> We can determine who is Int and who is not.              </a:t>
            </a:r>
          </a:p>
          <a:p>
            <a:pPr lvl="1"/>
            <a:endParaRPr lang="fr-FR" sz="2000" dirty="0" smtClean="0">
              <a:latin typeface="+mj-lt"/>
            </a:endParaRPr>
          </a:p>
          <a:p>
            <a:pPr lvl="1"/>
            <a:endParaRPr lang="fr-FR" sz="2000" dirty="0" smtClean="0">
              <a:latin typeface="+mj-lt"/>
            </a:endParaRPr>
          </a:p>
          <a:p>
            <a:pPr lvl="2"/>
            <a:r>
              <a:rPr lang="fr-FR" sz="2000" dirty="0" smtClean="0">
                <a:latin typeface="+mj-lt"/>
              </a:rPr>
              <a:t>    </a:t>
            </a:r>
            <a:r>
              <a:rPr lang="fr-FR" sz="2800" dirty="0" smtClean="0">
                <a:latin typeface="+mj-lt"/>
              </a:rPr>
              <a:t>       </a:t>
            </a:r>
            <a:r>
              <a:rPr lang="fr-FR" sz="2000" dirty="0" smtClean="0">
                <a:latin typeface="+mj-lt"/>
              </a:rPr>
              <a:t> </a:t>
            </a:r>
            <a:endParaRPr lang="fr-FR" sz="2000" dirty="0">
              <a:latin typeface="+mj-lt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429124" y="2143116"/>
            <a:ext cx="271464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286248" y="2071678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3571868" y="207167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 flipV="1">
            <a:off x="1571604" y="2143116"/>
            <a:ext cx="271464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droite 15"/>
          <p:cNvSpPr/>
          <p:nvPr/>
        </p:nvSpPr>
        <p:spPr>
          <a:xfrm>
            <a:off x="0" y="5286388"/>
            <a:ext cx="642910" cy="214314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857224" y="5500702"/>
            <a:ext cx="142876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786050" y="1643050"/>
          <a:ext cx="2887579" cy="51816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887579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Intelligence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fr-FR" sz="2800" b="1" dirty="0" smtClean="0">
                <a:latin typeface="+mj-lt"/>
              </a:rPr>
              <a:t>Presently: </a:t>
            </a:r>
            <a:r>
              <a:rPr lang="fr-FR" sz="2400" dirty="0" smtClean="0">
                <a:latin typeface="+mj-lt"/>
              </a:rPr>
              <a:t>we tend to accept that all normal children are born with the</a:t>
            </a:r>
          </a:p>
          <a:p>
            <a:r>
              <a:rPr lang="fr-FR" sz="2400" b="1" dirty="0" smtClean="0">
                <a:latin typeface="+mj-lt"/>
              </a:rPr>
              <a:t>                       </a:t>
            </a:r>
            <a:r>
              <a:rPr lang="fr-FR" sz="2400" dirty="0" smtClean="0">
                <a:latin typeface="+mj-lt"/>
              </a:rPr>
              <a:t>same INT. Which they develop differently because they</a:t>
            </a:r>
          </a:p>
          <a:p>
            <a:r>
              <a:rPr lang="fr-FR" sz="2400" dirty="0" smtClean="0">
                <a:latin typeface="+mj-lt"/>
              </a:rPr>
              <a:t>                       evolve in, and experience, different Social  envirts.</a:t>
            </a:r>
          </a:p>
          <a:p>
            <a:endParaRPr lang="fr-FR" sz="2400" dirty="0" smtClean="0">
              <a:latin typeface="+mj-lt"/>
            </a:endParaRPr>
          </a:p>
          <a:p>
            <a:r>
              <a:rPr lang="fr-FR" sz="2400" b="1" dirty="0" smtClean="0">
                <a:latin typeface="+mj-lt"/>
              </a:rPr>
              <a:t>Notion of equality of opportunity.</a:t>
            </a:r>
          </a:p>
          <a:p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Explain: The notion of inequality between individuals which stemmed</a:t>
            </a:r>
          </a:p>
          <a:p>
            <a:r>
              <a:rPr lang="fr-FR" sz="2400" dirty="0" smtClean="0">
                <a:latin typeface="+mj-lt"/>
              </a:rPr>
              <a:t>                from the concept of </a:t>
            </a:r>
            <a:r>
              <a:rPr lang="fr-FR" sz="2400" b="1" dirty="0" smtClean="0">
                <a:latin typeface="+mj-lt"/>
              </a:rPr>
              <a:t>Mental Ability.</a:t>
            </a:r>
          </a:p>
          <a:p>
            <a:endParaRPr lang="fr-FR" sz="2400" b="1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Galton’s concern with Mental resources of the nation.</a:t>
            </a:r>
          </a:p>
          <a:p>
            <a:r>
              <a:rPr lang="fr-FR" sz="2400" dirty="0" smtClean="0">
                <a:latin typeface="+mj-lt"/>
              </a:rPr>
              <a:t> « You are wondernig what amount of coal the nation possesses and </a:t>
            </a:r>
          </a:p>
          <a:p>
            <a:r>
              <a:rPr lang="fr-FR" sz="2400" dirty="0" smtClean="0">
                <a:latin typeface="+mj-lt"/>
              </a:rPr>
              <a:t>     where it lies; I am wondering what mental abilities we possess and</a:t>
            </a:r>
          </a:p>
          <a:p>
            <a:r>
              <a:rPr lang="fr-FR" sz="2400" dirty="0" smtClean="0">
                <a:latin typeface="+mj-lt"/>
              </a:rPr>
              <a:t>     where it is to be found. »</a:t>
            </a:r>
          </a:p>
          <a:p>
            <a:r>
              <a:rPr lang="fr-FR" sz="2400" dirty="0" smtClean="0">
                <a:latin typeface="+mj-lt"/>
              </a:rPr>
              <a:t>                                                                                       (Explain and discuss)</a:t>
            </a:r>
          </a:p>
          <a:p>
            <a:r>
              <a:rPr lang="fr-FR" sz="2400" b="1" dirty="0" smtClean="0">
                <a:latin typeface="+mj-lt"/>
              </a:rPr>
              <a:t>Question: </a:t>
            </a:r>
            <a:r>
              <a:rPr lang="fr-FR" sz="2400" dirty="0" smtClean="0">
                <a:latin typeface="+mj-lt"/>
              </a:rPr>
              <a:t>How would you pedagogically approach the </a:t>
            </a:r>
            <a:r>
              <a:rPr lang="fr-FR" sz="2400" b="1" dirty="0" smtClean="0">
                <a:latin typeface="+mj-lt"/>
              </a:rPr>
              <a:t>notion of</a:t>
            </a:r>
          </a:p>
          <a:p>
            <a:r>
              <a:rPr lang="fr-FR" sz="2400" b="1" dirty="0" smtClean="0">
                <a:latin typeface="+mj-lt"/>
              </a:rPr>
              <a:t>                    inequality </a:t>
            </a:r>
            <a:r>
              <a:rPr lang="fr-FR" sz="2400" dirty="0" smtClean="0">
                <a:latin typeface="+mj-lt"/>
              </a:rPr>
              <a:t>resulting from the concept of </a:t>
            </a:r>
            <a:r>
              <a:rPr lang="fr-FR" sz="2400" b="1" dirty="0" smtClean="0">
                <a:latin typeface="+mj-lt"/>
              </a:rPr>
              <a:t>Mental Ability ?</a:t>
            </a:r>
          </a:p>
          <a:p>
            <a:endParaRPr lang="fr-FR" sz="2400" dirty="0" smtClean="0">
              <a:latin typeface="+mj-lt"/>
            </a:endParaRPr>
          </a:p>
          <a:p>
            <a:endParaRPr lang="fr-FR" sz="2400" dirty="0" smtClean="0">
              <a:latin typeface="+mj-lt"/>
            </a:endParaRPr>
          </a:p>
          <a:p>
            <a:r>
              <a:rPr lang="fr-FR" sz="2400" b="1" dirty="0" smtClean="0">
                <a:latin typeface="+mj-lt"/>
              </a:rPr>
              <a:t> </a:t>
            </a:r>
            <a:endParaRPr lang="fr-FR" sz="2800" b="1" dirty="0">
              <a:latin typeface="+mj-lt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0" y="3143248"/>
            <a:ext cx="10715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0" y="3214686"/>
            <a:ext cx="10715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643306" y="350043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1.2. Intelligence as possession: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Spearman, Thunstone, Guilford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Notion of int. as product         int. As possession.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People are thought to have a fixed INT.   Can be assessed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&amp; measured.</a:t>
            </a:r>
          </a:p>
          <a:p>
            <a:r>
              <a:rPr lang="fr-FR" sz="2400" dirty="0" smtClean="0">
                <a:latin typeface="+mj-lt"/>
              </a:rPr>
              <a:t>                                                                                       </a:t>
            </a:r>
          </a:p>
          <a:p>
            <a:r>
              <a:rPr lang="fr-FR" sz="2400" dirty="0" smtClean="0">
                <a:latin typeface="+mj-lt"/>
              </a:rPr>
              <a:t>                                                                                       </a:t>
            </a:r>
            <a:r>
              <a:rPr lang="fr-FR" sz="2000" dirty="0" smtClean="0">
                <a:latin typeface="+mj-lt"/>
              </a:rPr>
              <a:t>leads to confusion with:</a:t>
            </a:r>
          </a:p>
          <a:p>
            <a:r>
              <a:rPr lang="fr-FR" sz="2000" dirty="0" smtClean="0">
                <a:latin typeface="+mj-lt"/>
              </a:rPr>
              <a:t>                                                                                                          -Attainment.</a:t>
            </a:r>
          </a:p>
          <a:p>
            <a:r>
              <a:rPr lang="fr-FR" sz="2000" dirty="0" smtClean="0">
                <a:latin typeface="+mj-lt"/>
              </a:rPr>
              <a:t>                                                                                                          -Achievement.</a:t>
            </a:r>
          </a:p>
          <a:p>
            <a:endParaRPr lang="fr-FR" sz="2800" dirty="0" smtClean="0">
              <a:latin typeface="+mj-lt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1.3. Intelligence as process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(Piaget, Ryle, Wertheimer)</a:t>
            </a:r>
          </a:p>
          <a:p>
            <a:r>
              <a:rPr lang="fr-FR" sz="2400" dirty="0" smtClean="0">
                <a:latin typeface="+mj-lt"/>
              </a:rPr>
              <a:t>          The understanding  of INT as product </a:t>
            </a:r>
            <a:r>
              <a:rPr lang="fr-FR" sz="2400" dirty="0" err="1" smtClean="0">
                <a:latin typeface="+mj-lt"/>
              </a:rPr>
              <a:t>led</a:t>
            </a:r>
            <a:r>
              <a:rPr lang="fr-FR" sz="2400" dirty="0" smtClean="0">
                <a:latin typeface="+mj-lt"/>
              </a:rPr>
              <a:t> to its consideration as a</a:t>
            </a:r>
          </a:p>
          <a:p>
            <a:r>
              <a:rPr lang="fr-FR" sz="2400" dirty="0" smtClean="0">
                <a:latin typeface="+mj-lt"/>
              </a:rPr>
              <a:t>          possession  and brought psychologists to think of INT. </a:t>
            </a:r>
          </a:p>
          <a:p>
            <a:r>
              <a:rPr lang="fr-FR" sz="2400" b="1" dirty="0" smtClean="0">
                <a:latin typeface="+mj-lt"/>
              </a:rPr>
              <a:t>          ‘’ as an adverb rather than a noun ‘’.</a:t>
            </a:r>
          </a:p>
          <a:p>
            <a:r>
              <a:rPr lang="fr-FR" sz="2400" dirty="0" smtClean="0">
                <a:latin typeface="+mj-lt"/>
              </a:rPr>
              <a:t>                 that is the </a:t>
            </a:r>
            <a:r>
              <a:rPr lang="fr-FR" sz="2400" b="1" dirty="0" smtClean="0">
                <a:latin typeface="+mj-lt"/>
              </a:rPr>
              <a:t>how</a:t>
            </a:r>
            <a:r>
              <a:rPr lang="fr-FR" sz="2400" dirty="0" smtClean="0">
                <a:latin typeface="+mj-lt"/>
              </a:rPr>
              <a:t> instead of </a:t>
            </a:r>
            <a:r>
              <a:rPr lang="fr-FR" sz="2400" b="1" dirty="0" smtClean="0">
                <a:latin typeface="+mj-lt"/>
              </a:rPr>
              <a:t>what.</a:t>
            </a:r>
          </a:p>
          <a:p>
            <a:r>
              <a:rPr lang="fr-FR" sz="2400" b="1" dirty="0" smtClean="0">
                <a:latin typeface="+mj-lt"/>
              </a:rPr>
              <a:t>                 </a:t>
            </a:r>
            <a:r>
              <a:rPr lang="fr-FR" sz="2400" dirty="0" smtClean="0">
                <a:latin typeface="+mj-lt"/>
              </a:rPr>
              <a:t>INT. Indicates </a:t>
            </a:r>
            <a:r>
              <a:rPr lang="fr-FR" sz="2400" b="1" dirty="0" smtClean="0">
                <a:latin typeface="+mj-lt"/>
              </a:rPr>
              <a:t>HOW</a:t>
            </a:r>
            <a:r>
              <a:rPr lang="fr-FR" sz="2400" dirty="0" smtClean="0">
                <a:latin typeface="+mj-lt"/>
              </a:rPr>
              <a:t> a man behaves and not some specific </a:t>
            </a:r>
          </a:p>
          <a:p>
            <a:r>
              <a:rPr lang="fr-FR" sz="2400" b="1" dirty="0" smtClean="0">
                <a:latin typeface="+mj-lt"/>
              </a:rPr>
              <a:t>                 ability </a:t>
            </a:r>
            <a:r>
              <a:rPr lang="fr-FR" sz="2400" dirty="0" smtClean="0">
                <a:latin typeface="+mj-lt"/>
              </a:rPr>
              <a:t>he possesses.</a:t>
            </a:r>
          </a:p>
          <a:p>
            <a:r>
              <a:rPr lang="fr-FR" sz="2400" b="1" dirty="0" smtClean="0">
                <a:latin typeface="+mj-lt"/>
              </a:rPr>
              <a:t>                 </a:t>
            </a:r>
            <a:r>
              <a:rPr lang="fr-FR" sz="2400" dirty="0" smtClean="0">
                <a:latin typeface="+mj-lt"/>
              </a:rPr>
              <a:t>the how is associated with considering INT. as a </a:t>
            </a:r>
            <a:r>
              <a:rPr lang="fr-FR" sz="2400" b="1" dirty="0" smtClean="0">
                <a:latin typeface="+mj-lt"/>
              </a:rPr>
              <a:t>process.</a:t>
            </a:r>
          </a:p>
          <a:p>
            <a:r>
              <a:rPr lang="fr-FR" sz="2400" b="1" dirty="0" smtClean="0">
                <a:latin typeface="+mj-lt"/>
              </a:rPr>
              <a:t>             </a:t>
            </a:r>
            <a:endParaRPr lang="fr-FR" sz="2400" b="1" dirty="0">
              <a:latin typeface="+mj-lt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5072066" y="1500174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4965703" y="2035959"/>
            <a:ext cx="6421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286380" y="23574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 droite 9"/>
          <p:cNvSpPr/>
          <p:nvPr/>
        </p:nvSpPr>
        <p:spPr>
          <a:xfrm>
            <a:off x="3428992" y="107154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357158" y="5143512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>
            <a:off x="357158" y="5572140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357158" y="6215082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1305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1.4. Intelligence as Judgement: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 Jenson &amp; Hudson )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 When a person is called </a:t>
            </a:r>
            <a:r>
              <a:rPr lang="fr-FR" sz="2400" b="1" dirty="0" smtClean="0">
                <a:latin typeface="+mj-lt"/>
              </a:rPr>
              <a:t>intelligent</a:t>
            </a:r>
            <a:r>
              <a:rPr lang="fr-FR" sz="2400" dirty="0" smtClean="0">
                <a:latin typeface="+mj-lt"/>
              </a:rPr>
              <a:t>, a judgement is made about </a:t>
            </a:r>
          </a:p>
          <a:p>
            <a:pPr lvl="1"/>
            <a:r>
              <a:rPr lang="fr-FR" sz="2400" dirty="0" smtClean="0">
                <a:latin typeface="+mj-lt"/>
              </a:rPr>
              <a:t>   the level of his </a:t>
            </a:r>
            <a:r>
              <a:rPr lang="fr-FR" sz="2400" b="1" dirty="0" smtClean="0">
                <a:latin typeface="+mj-lt"/>
              </a:rPr>
              <a:t>performance</a:t>
            </a:r>
            <a:r>
              <a:rPr lang="fr-FR" sz="2400" dirty="0" smtClean="0">
                <a:latin typeface="+mj-lt"/>
              </a:rPr>
              <a:t>.</a:t>
            </a:r>
          </a:p>
          <a:p>
            <a:pPr lvl="3">
              <a:buFont typeface="Wingdings" pitchFamily="2" charset="2"/>
              <a:buChar char="Ø"/>
            </a:pPr>
            <a:r>
              <a:rPr lang="fr-FR" sz="2400" dirty="0" smtClean="0">
                <a:latin typeface="+mj-lt"/>
              </a:rPr>
              <a:t> He has done something </a:t>
            </a:r>
            <a:r>
              <a:rPr lang="fr-FR" sz="2400" b="1" dirty="0" smtClean="0">
                <a:latin typeface="+mj-lt"/>
              </a:rPr>
              <a:t>well</a:t>
            </a:r>
            <a:r>
              <a:rPr lang="fr-FR" sz="2400" dirty="0" smtClean="0">
                <a:latin typeface="+mj-lt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 INT.is considered as an evaluative term.</a:t>
            </a:r>
          </a:p>
          <a:p>
            <a:pPr lvl="3" algn="l">
              <a:buFont typeface="Wingdings" pitchFamily="2" charset="2"/>
              <a:buChar char="Ø"/>
            </a:pPr>
            <a:r>
              <a:rPr lang="fr-FR" sz="2400" dirty="0" smtClean="0">
                <a:latin typeface="+mj-lt"/>
              </a:rPr>
              <a:t> This has generated a long never-ending </a:t>
            </a:r>
            <a:r>
              <a:rPr lang="fr-FR" sz="2400" b="1" dirty="0" smtClean="0">
                <a:latin typeface="+mj-lt"/>
              </a:rPr>
              <a:t>debate.</a:t>
            </a:r>
            <a:endParaRPr lang="fr-FR" sz="2400" dirty="0" smtClean="0">
              <a:latin typeface="+mj-lt"/>
            </a:endParaRPr>
          </a:p>
          <a:p>
            <a:pPr lvl="3" algn="l"/>
            <a:r>
              <a:rPr lang="fr-FR" sz="2400" b="1" dirty="0" smtClean="0">
                <a:latin typeface="+mj-lt"/>
              </a:rPr>
              <a:t>In that,     </a:t>
            </a:r>
            <a:r>
              <a:rPr lang="fr-FR" sz="2400" dirty="0" smtClean="0">
                <a:latin typeface="+mj-lt"/>
              </a:rPr>
              <a:t>a- to say that a person is intelligent is positive.</a:t>
            </a:r>
          </a:p>
          <a:p>
            <a:pPr lvl="3" algn="l"/>
            <a:r>
              <a:rPr lang="fr-FR" sz="2400" b="1" dirty="0" smtClean="0">
                <a:latin typeface="+mj-lt"/>
              </a:rPr>
              <a:t>                   </a:t>
            </a:r>
            <a:r>
              <a:rPr lang="fr-FR" sz="2400" dirty="0" smtClean="0">
                <a:latin typeface="+mj-lt"/>
              </a:rPr>
              <a:t>b-</a:t>
            </a:r>
            <a:r>
              <a:rPr lang="fr-FR" sz="2400" b="1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to say the opposite is pejorative.</a:t>
            </a: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r>
              <a:rPr lang="fr-FR" sz="2400" b="1" dirty="0" smtClean="0">
                <a:latin typeface="+mj-lt"/>
              </a:rPr>
              <a:t> Concluding terms:</a:t>
            </a:r>
          </a:p>
          <a:p>
            <a:pPr lvl="3" algn="l">
              <a:buFont typeface="Wingdings" pitchFamily="2" charset="2"/>
              <a:buChar char="v"/>
            </a:pPr>
            <a:r>
              <a:rPr lang="fr-FR" sz="2400" dirty="0" smtClean="0">
                <a:latin typeface="+mj-lt"/>
              </a:rPr>
              <a:t>INT is a polymorphonus and open concept.</a:t>
            </a:r>
          </a:p>
          <a:p>
            <a:pPr lvl="3" algn="l">
              <a:buFont typeface="Wingdings" pitchFamily="2" charset="2"/>
              <a:buChar char="v"/>
            </a:pPr>
            <a:r>
              <a:rPr lang="fr-FR" sz="2400" dirty="0" smtClean="0">
                <a:latin typeface="+mj-lt"/>
              </a:rPr>
              <a:t>Innate Vs correlation with social status.</a:t>
            </a:r>
          </a:p>
          <a:p>
            <a:pPr lvl="3" algn="l">
              <a:buFont typeface="Wingdings" pitchFamily="2" charset="2"/>
              <a:buChar char="v"/>
            </a:pPr>
            <a:r>
              <a:rPr lang="fr-FR" sz="2400" dirty="0" smtClean="0">
                <a:latin typeface="+mj-lt"/>
              </a:rPr>
              <a:t>INT tests are open to question.</a:t>
            </a:r>
          </a:p>
          <a:p>
            <a:pPr lvl="3" algn="l"/>
            <a:r>
              <a:rPr lang="fr-FR" sz="2400" b="1" dirty="0" smtClean="0">
                <a:latin typeface="+mj-lt"/>
              </a:rPr>
              <a:t>Questions:</a:t>
            </a:r>
          </a:p>
          <a:p>
            <a:pPr lvl="3" algn="l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 Do we know what INT exactly is?</a:t>
            </a:r>
          </a:p>
          <a:p>
            <a:pPr lvl="3" algn="l">
              <a:buFont typeface="Arial" pitchFamily="34" charset="0"/>
              <a:buChar char="•"/>
            </a:pPr>
            <a:r>
              <a:rPr lang="fr-FR" sz="2400" b="1" dirty="0" smtClean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Can we measure and quantify INT?</a:t>
            </a:r>
          </a:p>
          <a:p>
            <a:pPr lvl="3" algn="l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 Equal Vs unequal distrubtion of INT.</a:t>
            </a:r>
          </a:p>
          <a:p>
            <a:pPr lvl="3" algn="l"/>
            <a:r>
              <a:rPr lang="fr-FR" sz="2400" b="1" dirty="0" smtClean="0">
                <a:latin typeface="+mj-lt"/>
              </a:rPr>
              <a:t> </a:t>
            </a: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dirty="0" smtClean="0">
              <a:latin typeface="+mj-lt"/>
            </a:endParaRPr>
          </a:p>
          <a:p>
            <a:pPr lvl="3" algn="l"/>
            <a:endParaRPr lang="fr-FR" sz="2400" b="1" dirty="0" smtClean="0">
              <a:latin typeface="+mj-lt"/>
            </a:endParaRPr>
          </a:p>
          <a:p>
            <a:pPr lvl="3"/>
            <a:endParaRPr lang="fr-FR" sz="2400" dirty="0" smtClean="0">
              <a:latin typeface="+mj-lt"/>
            </a:endParaRPr>
          </a:p>
          <a:p>
            <a:pPr lvl="1"/>
            <a:r>
              <a:rPr lang="fr-FR" sz="2400" dirty="0" smtClean="0">
                <a:latin typeface="+mj-lt"/>
              </a:rPr>
              <a:t>        </a:t>
            </a:r>
          </a:p>
          <a:p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8" y="0"/>
            <a:ext cx="90011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+mj-lt"/>
              </a:rPr>
              <a:t>THERE IS EMPIRICAL  EVIDENCE.</a:t>
            </a:r>
          </a:p>
          <a:p>
            <a:r>
              <a:rPr lang="fr-FR" sz="2400" b="1" dirty="0" smtClean="0">
                <a:latin typeface="+mj-lt"/>
              </a:rPr>
              <a:t>However              </a:t>
            </a:r>
            <a:r>
              <a:rPr lang="fr-FR" sz="2400" dirty="0" smtClean="0">
                <a:latin typeface="+mj-lt"/>
              </a:rPr>
              <a:t>no </a:t>
            </a:r>
            <a:r>
              <a:rPr lang="fr-FR" sz="2400" b="1" dirty="0" smtClean="0">
                <a:latin typeface="+mj-lt"/>
              </a:rPr>
              <a:t>clear relation</a:t>
            </a:r>
            <a:r>
              <a:rPr lang="fr-FR" sz="2400" dirty="0" smtClean="0">
                <a:latin typeface="+mj-lt"/>
              </a:rPr>
              <a:t> between </a:t>
            </a:r>
            <a:r>
              <a:rPr lang="fr-FR" sz="2000" b="1" dirty="0" smtClean="0">
                <a:latin typeface="+mj-lt"/>
              </a:rPr>
              <a:t>EVIDENCE &amp; INTELLIGENCE.</a:t>
            </a:r>
          </a:p>
          <a:p>
            <a:endParaRPr lang="fr-FR" sz="2400" b="1" dirty="0" smtClean="0">
              <a:latin typeface="+mj-lt"/>
            </a:endParaRPr>
          </a:p>
          <a:p>
            <a:r>
              <a:rPr lang="fr-FR" sz="2400" b="1" dirty="0" smtClean="0">
                <a:latin typeface="+mj-lt"/>
              </a:rPr>
              <a:t>Existence of correlations between tasks performed by peop</a:t>
            </a:r>
            <a:r>
              <a:rPr lang="fr-FR" sz="2400" dirty="0" smtClean="0">
                <a:latin typeface="+mj-lt"/>
              </a:rPr>
              <a:t>le &amp; INT. can not be taken for granted in terms of </a:t>
            </a:r>
            <a:r>
              <a:rPr lang="fr-FR" sz="2400" b="1" dirty="0" smtClean="0">
                <a:latin typeface="+mj-lt"/>
              </a:rPr>
              <a:t>CAUSE &amp; EFFECT.</a:t>
            </a:r>
          </a:p>
          <a:p>
            <a:pPr algn="ctr"/>
            <a:endParaRPr lang="fr-FR" sz="2400" b="1" dirty="0" smtClean="0">
              <a:latin typeface="+mj-lt"/>
            </a:endParaRPr>
          </a:p>
          <a:p>
            <a:pPr algn="ctr"/>
            <a:endParaRPr lang="fr-FR" sz="2400" b="1" dirty="0" smtClean="0">
              <a:latin typeface="+mj-lt"/>
            </a:endParaRPr>
          </a:p>
          <a:p>
            <a:pPr algn="ctr"/>
            <a:r>
              <a:rPr lang="fr-FR" sz="2400" b="1" dirty="0" smtClean="0">
                <a:latin typeface="+mj-lt"/>
              </a:rPr>
              <a:t>-</a:t>
            </a:r>
            <a:r>
              <a:rPr lang="fr-FR" sz="2400" dirty="0" smtClean="0">
                <a:latin typeface="+mj-lt"/>
              </a:rPr>
              <a:t>The debate is still on.</a:t>
            </a:r>
          </a:p>
          <a:p>
            <a:pPr algn="ctr"/>
            <a:endParaRPr lang="fr-FR" sz="2400" dirty="0" smtClean="0">
              <a:latin typeface="+mj-lt"/>
            </a:endParaRPr>
          </a:p>
          <a:p>
            <a:pPr algn="ctr"/>
            <a:r>
              <a:rPr lang="fr-FR" sz="2400" dirty="0" smtClean="0">
                <a:latin typeface="+mj-lt"/>
              </a:rPr>
              <a:t>              -Sensitive issue in education.</a:t>
            </a:r>
          </a:p>
          <a:p>
            <a:pPr algn="ctr"/>
            <a:endParaRPr lang="fr-FR" sz="2400" dirty="0" smtClean="0">
              <a:latin typeface="+mj-lt"/>
            </a:endParaRPr>
          </a:p>
          <a:p>
            <a:pPr algn="ctr"/>
            <a:endParaRPr lang="fr-FR" sz="2400" dirty="0" smtClean="0">
              <a:latin typeface="+mj-lt"/>
            </a:endParaRPr>
          </a:p>
          <a:p>
            <a:pPr algn="ctr"/>
            <a:endParaRPr lang="fr-FR" sz="2400" dirty="0" smtClean="0">
              <a:latin typeface="+mj-lt"/>
            </a:endParaRPr>
          </a:p>
          <a:p>
            <a:pPr algn="ctr"/>
            <a:r>
              <a:rPr lang="fr-FR" sz="2400" dirty="0" smtClean="0">
                <a:latin typeface="+mj-lt"/>
              </a:rPr>
              <a:t>WHY?</a:t>
            </a:r>
          </a:p>
          <a:p>
            <a:r>
              <a:rPr lang="fr-FR" sz="2400" b="1" dirty="0" smtClean="0">
                <a:latin typeface="+mj-lt"/>
              </a:rPr>
              <a:t>                                         </a:t>
            </a:r>
          </a:p>
          <a:p>
            <a:endParaRPr lang="fr-FR" sz="2400" dirty="0">
              <a:latin typeface="+mj-lt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1357290" y="128586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Accolades 4"/>
          <p:cNvSpPr/>
          <p:nvPr/>
        </p:nvSpPr>
        <p:spPr>
          <a:xfrm>
            <a:off x="2786050" y="2500306"/>
            <a:ext cx="4357718" cy="207170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courbée vers le bas 8"/>
          <p:cNvSpPr/>
          <p:nvPr/>
        </p:nvSpPr>
        <p:spPr>
          <a:xfrm>
            <a:off x="3357554" y="4643446"/>
            <a:ext cx="1428760" cy="7143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71462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 The development of intelligence: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a- Psychometric concept of intelligence.</a:t>
            </a:r>
          </a:p>
          <a:p>
            <a:r>
              <a:rPr lang="fr-FR" sz="2800" dirty="0" smtClean="0">
                <a:latin typeface="+mj-lt"/>
              </a:rPr>
              <a:t>            </a:t>
            </a:r>
            <a:r>
              <a:rPr lang="fr-FR" sz="2400" dirty="0" smtClean="0">
                <a:latin typeface="+mj-lt"/>
              </a:rPr>
              <a:t>Study a group or large population to make predictions on</a:t>
            </a:r>
          </a:p>
          <a:p>
            <a:r>
              <a:rPr lang="fr-FR" sz="2400" dirty="0" smtClean="0">
                <a:latin typeface="+mj-lt"/>
              </a:rPr>
              <a:t>               individual performance.</a:t>
            </a:r>
          </a:p>
          <a:p>
            <a:r>
              <a:rPr lang="fr-FR" sz="2400" dirty="0" smtClean="0">
                <a:latin typeface="+mj-lt"/>
              </a:rPr>
              <a:t>      </a:t>
            </a:r>
            <a:r>
              <a:rPr lang="fr-FR" sz="2400" b="1" dirty="0" smtClean="0">
                <a:latin typeface="+mj-lt"/>
              </a:rPr>
              <a:t>b- Developmentalists:</a:t>
            </a:r>
          </a:p>
          <a:p>
            <a:r>
              <a:rPr lang="fr-FR" sz="2400" b="1" dirty="0" smtClean="0">
                <a:latin typeface="+mj-lt"/>
              </a:rPr>
              <a:t>               </a:t>
            </a:r>
            <a:r>
              <a:rPr lang="fr-FR" sz="2400" dirty="0" smtClean="0">
                <a:latin typeface="+mj-lt"/>
              </a:rPr>
              <a:t>Study the individual or small group to extrapolate to the</a:t>
            </a:r>
          </a:p>
          <a:p>
            <a:r>
              <a:rPr lang="fr-FR" sz="2400" dirty="0" smtClean="0">
                <a:latin typeface="+mj-lt"/>
              </a:rPr>
              <a:t>               general population.</a:t>
            </a:r>
          </a:p>
          <a:p>
            <a:r>
              <a:rPr lang="fr-FR" sz="2400" dirty="0" smtClean="0">
                <a:latin typeface="+mj-lt"/>
              </a:rPr>
              <a:t>In general:</a:t>
            </a:r>
          </a:p>
          <a:p>
            <a:r>
              <a:rPr lang="fr-FR" sz="2400" dirty="0" smtClean="0">
                <a:latin typeface="+mj-lt"/>
              </a:rPr>
              <a:t>Whenever a person responds to an enviromental stimulus, some </a:t>
            </a:r>
          </a:p>
          <a:p>
            <a:r>
              <a:rPr lang="fr-FR" sz="2400" dirty="0" smtClean="0">
                <a:latin typeface="+mj-lt"/>
              </a:rPr>
              <a:t>mediating process is posited </a:t>
            </a:r>
            <a:r>
              <a:rPr lang="fr-FR" sz="2400" dirty="0" err="1" smtClean="0">
                <a:latin typeface="+mj-lt"/>
              </a:rPr>
              <a:t>any</a:t>
            </a:r>
            <a:r>
              <a:rPr lang="fr-FR" sz="2400" dirty="0" smtClean="0">
                <a:latin typeface="+mj-lt"/>
              </a:rPr>
              <a:t> time the Env.Stim.is recognised </a:t>
            </a:r>
          </a:p>
          <a:p>
            <a:r>
              <a:rPr lang="fr-FR" sz="2400" dirty="0" smtClean="0">
                <a:latin typeface="+mj-lt"/>
              </a:rPr>
              <a:t>and reacted to.</a:t>
            </a:r>
          </a:p>
          <a:p>
            <a:endParaRPr lang="fr-FR" sz="2400" dirty="0" smtClean="0">
              <a:latin typeface="+mj-lt"/>
            </a:endParaRPr>
          </a:p>
          <a:p>
            <a:endParaRPr lang="fr-FR" sz="2400" dirty="0" smtClean="0">
              <a:latin typeface="+mj-lt"/>
            </a:endParaRPr>
          </a:p>
          <a:p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     </a:t>
            </a:r>
          </a:p>
          <a:p>
            <a:pPr algn="ctr"/>
            <a:r>
              <a:rPr lang="fr-FR" sz="2400" dirty="0" smtClean="0">
                <a:latin typeface="+mj-lt"/>
              </a:rPr>
              <a:t>     Pedagogical value ?</a:t>
            </a:r>
          </a:p>
          <a:p>
            <a:endParaRPr lang="fr-FR" sz="2400" dirty="0" smtClean="0">
              <a:latin typeface="+mj-lt"/>
            </a:endParaRPr>
          </a:p>
          <a:p>
            <a:endParaRPr lang="fr-FR" sz="2400" dirty="0" smtClean="0">
              <a:latin typeface="+mj-lt"/>
            </a:endParaRPr>
          </a:p>
          <a:p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   </a:t>
            </a:r>
            <a:endParaRPr lang="fr-FR" sz="2800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72074"/>
          <a:ext cx="2645373" cy="500066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645373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+mj-lt"/>
                        </a:rPr>
                        <a:t>ENV.STIM.</a:t>
                      </a:r>
                      <a:endParaRPr lang="fr-FR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683706" y="5072074"/>
          <a:ext cx="2460294" cy="46336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460294"/>
              </a:tblGrid>
              <a:tr h="46336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+mj-lt"/>
                        </a:rPr>
                        <a:t>RESPONSE</a:t>
                      </a:r>
                      <a:endParaRPr lang="fr-FR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3786182" y="4714884"/>
            <a:ext cx="142876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+mj-lt"/>
              </a:rPr>
              <a:t>PROCESS?</a:t>
            </a:r>
            <a:endParaRPr lang="fr-FR" sz="2400" dirty="0">
              <a:latin typeface="+mj-lt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5400000" flipH="1" flipV="1">
            <a:off x="7644628" y="5928536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893737" y="5964255"/>
            <a:ext cx="78581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285852" y="6357958"/>
            <a:ext cx="67866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rc 14"/>
          <p:cNvCxnSpPr/>
          <p:nvPr/>
        </p:nvCxnSpPr>
        <p:spPr>
          <a:xfrm flipV="1">
            <a:off x="2714612" y="4786322"/>
            <a:ext cx="4000528" cy="21431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Three main centres of research (trends, schools) are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concerned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with this central process.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1. Russia    (ex USSR)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2. Europe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3. America (USA)</a:t>
            </a:r>
          </a:p>
          <a:p>
            <a:pPr lvl="1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2.1. Russian studies: (Pavlov, Luria,)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Ideologically, Russians are committed to an environmentalist view </a:t>
            </a:r>
          </a:p>
          <a:p>
            <a:pPr lvl="1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of INT.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Product of the environment.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They deny the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validity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of INT testing.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However, they show much interest in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higher mental processes.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This stems from Pavlov’s work (1941).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Font typeface="Wingdings" pitchFamily="2" charset="2"/>
              <a:buChar char="§"/>
            </a:pP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Pavlov studied, after his experiments on animals,language</a:t>
            </a:r>
          </a:p>
          <a:p>
            <a:pPr lvl="1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as a REGULATOR OF BEHAVIOUR and as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a SECOND SIGNAL SYSTEM.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PAVLOV: Difference between         Inborn reflexes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Conditional reflexes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(1rst signal system)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LURIA:(1961) took up the Qs of language.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speech influences behaviour </a:t>
            </a: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Initiating responses                          inhibiting responses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(positive)                                           (negative)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5143504" y="200024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5143504" y="200024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0" y="2071678"/>
            <a:ext cx="7143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0" y="3357562"/>
            <a:ext cx="7143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857224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2571736" y="3857628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071934" y="3857628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-71470" y="535782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8001818" y="535703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500034" y="592933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8215338" y="592933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1000100" y="5357826"/>
          <a:ext cx="7000924" cy="12192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000924"/>
              </a:tblGrid>
              <a:tr h="1000132">
                <a:tc>
                  <a:txBody>
                    <a:bodyPr/>
                    <a:lstStyle/>
                    <a:p>
                      <a:pPr lvl="1"/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Hence, language signals are internalised to operate in a self-regulation system 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2.2. European studies: (Piaget)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the most influenctial figure in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europian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reche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Piaget said 2 fendamental things: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1. Action in itself admits of logic,therefore, logic stems from a of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«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spontaneous organization of acts. »</a:t>
            </a:r>
          </a:p>
          <a:p>
            <a:pPr lvl="1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2. In all fields of life (mental organic, social), there exist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totalities</a:t>
            </a:r>
          </a:p>
          <a:p>
            <a:pPr lvl="1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qualitatively distinct from their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and imposing on them an</a:t>
            </a:r>
          </a:p>
          <a:p>
            <a:pPr lvl="1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  organization.</a:t>
            </a:r>
          </a:p>
          <a:p>
            <a:pPr lvl="1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Then,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he extended the concept of INT, beyond its being a product of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testing.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Tests indicated                         Failure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or Success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PIAGET             recognition merits of INT. Tests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But                Question: what are the reasons for failure ?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And  he went investigating the reasoning process, undelying: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answers of his subjects.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That is,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asking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what is: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The reasoning process which leads to success ?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The reasoning process which leads to failure ?</a:t>
            </a:r>
          </a:p>
          <a:p>
            <a:pPr lvl="1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071670" y="3857628"/>
            <a:ext cx="164307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285984" y="3929066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>
            <a:off x="0" y="5000636"/>
            <a:ext cx="57147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571604" y="46434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214414" y="492919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And   Piaget discovered that the simplest Qs (involving part and whole) presented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for normal children up to the age of 11/12 difficulties unsuspected by the adult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He says, here: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« At last, I found my field of research. »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Qs: Any pedagigical implications ?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INT. As viewed by PIAGET</a:t>
            </a:r>
          </a:p>
          <a:p>
            <a:pPr algn="ctr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Concerned with qualitative           a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’s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is           His view of INT. is                                                                                    changes in persons’s thinking       diff. in kind from that        considered as illuminating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betw.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Infancy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Maturity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 an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adult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            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nd unique.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Led to                 Four fundamental stages in child’s life.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1785918" y="5429264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00562" y="2643182"/>
            <a:ext cx="228601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>
            <a:off x="4071934" y="307181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571736" y="2643182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14282" y="4714884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 flipH="1" flipV="1">
            <a:off x="142844" y="46434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 flipH="1" flipV="1">
            <a:off x="8786842" y="46434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>
            <a:off x="0" y="4572008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8572528" y="4572008"/>
            <a:ext cx="5714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4286248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</a:t>
            </a:r>
            <a:endParaRPr lang="fr-FR" sz="3200" dirty="0"/>
          </a:p>
          <a:p>
            <a:r>
              <a:rPr lang="fr-FR" sz="3200" dirty="0"/>
              <a:t>Introductory </a:t>
            </a:r>
            <a:r>
              <a:rPr lang="fr-FR" sz="3200" dirty="0" smtClean="0"/>
              <a:t>chapter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Psychopedagogy</a:t>
            </a:r>
          </a:p>
          <a:p>
            <a:endParaRPr lang="fr-FR" sz="3200" b="1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Different options of psychology</a:t>
            </a:r>
          </a:p>
          <a:p>
            <a:r>
              <a:rPr lang="fr-FR" sz="2800" dirty="0" smtClean="0"/>
              <a:t>Experimental psycho Aim the discovery of general laws which rule the H.B. behaviour subdivided into different disciplines: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                                                                  </a:t>
            </a:r>
            <a:endParaRPr lang="fr-FR" sz="2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2500306"/>
          <a:ext cx="4071934" cy="1005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1934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+mj-lt"/>
                        </a:rPr>
                        <a:t> 1</a:t>
                      </a:r>
                    </a:p>
                    <a:p>
                      <a:pPr algn="ctr"/>
                      <a:r>
                        <a:rPr lang="fr-FR" sz="1800" dirty="0" smtClean="0"/>
                        <a:t>Investigation of the human mind to understand human behaviour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43636" y="1928802"/>
          <a:ext cx="2686929" cy="21431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86929"/>
              </a:tblGrid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+mj-lt"/>
                        </a:rPr>
                        <a:t>2</a:t>
                      </a:r>
                    </a:p>
                    <a:p>
                      <a:pPr algn="l"/>
                      <a:r>
                        <a:rPr lang="fr-FR" sz="1800" dirty="0" smtClean="0"/>
                        <a:t>-teaching science</a:t>
                      </a:r>
                    </a:p>
                    <a:p>
                      <a:pPr algn="l"/>
                      <a:r>
                        <a:rPr lang="fr-FR" sz="1800" dirty="0" smtClean="0"/>
                        <a:t>-too vague                                                                         -teaching method                                                                            -could be included as a                                                                    feature of didactics.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4214810" y="5929330"/>
            <a:ext cx="642942" cy="928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rot="10800000" flipV="1">
            <a:off x="2214546" y="1500174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214810" y="1500174"/>
            <a:ext cx="185738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35834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 Sensori-motor                from birth to 2 years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2. Pre-operational               from 2 to 7 years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3. Concrete operations               from 7 to 11 years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4. Formal operations                  from 11 to adulthood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Piaget’s conclusion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Qs  How can we teach a child whose thinking is different from ours ?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What does Piaget teach us on a purely pedagogical viewpoint ?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2.3. American studies: (Bruner)</a:t>
            </a:r>
          </a:p>
          <a:p>
            <a:pPr lvl="2"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 combination of Russian and European views.</a:t>
            </a:r>
          </a:p>
          <a:p>
            <a:pPr lvl="2"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Bruner emphasises more than Piaget the influence of envit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Bruner’s position: « We believe that intellectual growth can be understand</a:t>
            </a: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only in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of the psychological mechanisms that mediate it and that the</a:t>
            </a: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explanation of growth cannot be effected by involving the nature of language,</a:t>
            </a: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the inherent logic of child thought, or the push to growth without a</a:t>
            </a: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corresponding external pull, for, given the nature of man as a species, growth</a:t>
            </a: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is as dependent upon a link with external amplifiers of man’s powers as it is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upon those powers themselves. »</a:t>
            </a:r>
          </a:p>
          <a:p>
            <a:pPr lvl="2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857356" y="2500306"/>
          <a:ext cx="4620122" cy="3657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620122"/>
              </a:tblGrid>
              <a:tr h="323557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to each stage corresponds a paticualr behaviour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necteur droit avec flèche 4"/>
          <p:cNvCxnSpPr/>
          <p:nvPr/>
        </p:nvCxnSpPr>
        <p:spPr>
          <a:xfrm>
            <a:off x="2285984" y="78579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85984" y="10715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786050" y="142873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571736" y="171448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Bruner, the child represents (representations) the world in 3 different ways: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Initially, by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ENACTIVE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representation, when coping with the world by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HABITUAL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Secondly, by REPRESENTATION through IMAGERY (knowing something by means of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Finally, by SYMBOLIC REPRESENTATION (when action and image are translated into language).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Concluding terms: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According to Bruner,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INTELLECT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defined as « Man’s capacity to achieve, retain and transform knowledge to his own uses».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idea of representation is the most fruitful way of describing its development.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14314" y="4143380"/>
            <a:ext cx="3571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Qs: Since we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 the world differently, can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standardised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INT.test_in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much is a matter of social and environmental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representations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hence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differences_claim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its accuracy and objectivity as to I.Q results and the decisions made in the light of these results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Still, according to Bruner,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child is born with a basic capacity or latent power, but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he requires external stimulus(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actualise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Qs: 1. What does that mean in concrete terms?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2. What pedagogical point is underlined here?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3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Different and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opposed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views if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INT.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For research to go on        compromise       the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the child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develops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cognitive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mediators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(plans, conceptions, images)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elaborated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second signal system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(Pavlov).</a:t>
            </a:r>
          </a:p>
          <a:p>
            <a:pPr marL="514350" indent="-514350">
              <a:buFont typeface="+mj-lt"/>
              <a:buAutoNum type="alphaLcPeriod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Or/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concrete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operations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(Piaget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Font typeface="+mj-lt"/>
              <a:buAutoNum type="alphaLcPeriod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Or/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symbolic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representations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(Bruner).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INT 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of an </a:t>
            </a:r>
            <a:r>
              <a:rPr lang="fr-FR" sz="2800" b="1" u="sng" dirty="0" err="1" smtClean="0">
                <a:latin typeface="Times New Roman" pitchFamily="18" charset="0"/>
                <a:cs typeface="Times New Roman" pitchFamily="18" charset="0"/>
              </a:rPr>
              <a:t>elaborated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 thinking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which is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DVPT. is open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influences     people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vary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 their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« Are the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innate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components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unequally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? »</a:t>
            </a:r>
          </a:p>
          <a:p>
            <a:pPr marL="514350" indent="-514350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remains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question with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786182" y="114298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6215074" y="114298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7786710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472" y="5857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All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normal people have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inborn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reflexes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modes of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functioning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and use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differently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different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environments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differential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use cannot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 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certainly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factor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contributed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by the interaction of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heredidity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Qs: 1. how is the concept of INT.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Perceived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Algerian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2. Name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pedagogical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outcomes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percection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3. How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tend 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pedagogically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use/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manipulate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concept?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596" y="3643314"/>
            <a:ext cx="7143800" cy="42862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is what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makes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10800000" flipH="1">
            <a:off x="642910" y="38560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4714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25</a:t>
            </a:r>
          </a:p>
          <a:p>
            <a:r>
              <a:rPr lang="fr-FR" sz="2800" dirty="0" smtClean="0"/>
              <a:t>      End of </a:t>
            </a:r>
            <a:r>
              <a:rPr lang="fr-FR" sz="2800" dirty="0" err="1" smtClean="0"/>
              <a:t>seminar</a:t>
            </a:r>
            <a:r>
              <a:rPr lang="fr-FR" sz="2800" dirty="0" smtClean="0"/>
              <a:t> one,</a:t>
            </a:r>
          </a:p>
          <a:p>
            <a:r>
              <a:rPr lang="fr-FR" sz="2800" dirty="0" smtClean="0"/>
              <a:t> </a:t>
            </a:r>
            <a:r>
              <a:rPr lang="fr-FR" sz="2800" dirty="0" smtClean="0"/>
              <a:t>     </a:t>
            </a:r>
            <a:r>
              <a:rPr lang="fr-FR" sz="2800" dirty="0" err="1" smtClean="0"/>
              <a:t>Thank</a:t>
            </a:r>
            <a:r>
              <a:rPr lang="fr-FR" sz="2800" dirty="0" smtClean="0"/>
              <a:t> </a:t>
            </a:r>
            <a:r>
              <a:rPr lang="fr-FR" sz="2800" dirty="0" err="1" smtClean="0"/>
              <a:t>you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87025"/>
            <a:ext cx="89297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1.Animal psycho                 studies animal behaviour.                                                                                    2.Psycho of the child         development of the child.</a:t>
            </a:r>
          </a:p>
          <a:p>
            <a:r>
              <a:rPr lang="fr-FR" sz="2400" dirty="0" smtClean="0"/>
              <a:t>3. Psycholinguistics            behaviour and language.                                              4. Differential psycho         comparative study of individual differences.</a:t>
            </a:r>
          </a:p>
          <a:p>
            <a:r>
              <a:rPr lang="fr-FR" sz="2400" dirty="0" smtClean="0"/>
              <a:t>5.Social psycho     stduy of group behaviour     individual within group.              6. Clinical psychology.</a:t>
            </a:r>
          </a:p>
          <a:p>
            <a:r>
              <a:rPr lang="fr-FR" sz="2400" dirty="0" smtClean="0"/>
              <a:t>     -Study of individual from within.</a:t>
            </a:r>
          </a:p>
          <a:p>
            <a:r>
              <a:rPr lang="fr-FR" sz="2400" dirty="0" smtClean="0"/>
              <a:t>     -Intrinsic approach.</a:t>
            </a:r>
          </a:p>
          <a:p>
            <a:r>
              <a:rPr lang="fr-FR" sz="2400" dirty="0" smtClean="0"/>
              <a:t>     -Main reference           psycho analysis.</a:t>
            </a:r>
          </a:p>
          <a:p>
            <a:r>
              <a:rPr lang="fr-FR" sz="2400" dirty="0" smtClean="0"/>
              <a:t>     -Freudian approach.</a:t>
            </a:r>
          </a:p>
          <a:p>
            <a:r>
              <a:rPr lang="fr-FR" sz="2400" dirty="0" smtClean="0"/>
              <a:t>   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2500298" y="285749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214546" y="435769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5715008" y="435769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2714612" y="578645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5011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+mj-lt"/>
              </a:rPr>
              <a:t>3</a:t>
            </a:r>
          </a:p>
          <a:p>
            <a:r>
              <a:rPr lang="fr-FR" sz="3200" b="1" dirty="0" smtClean="0">
                <a:latin typeface="+mj-lt"/>
              </a:rPr>
              <a:t>Different options of psychology</a:t>
            </a:r>
          </a:p>
          <a:p>
            <a:endParaRPr lang="fr-FR" sz="3200" b="1" dirty="0" smtClean="0">
              <a:latin typeface="+mj-lt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Experimental psycho: </a:t>
            </a:r>
            <a:r>
              <a:rPr lang="fr-FR" sz="2400" dirty="0" smtClean="0"/>
              <a:t>Aim: -discovery of general laws which rule the H.B. behaviour.                                                            </a:t>
            </a:r>
            <a:r>
              <a:rPr lang="fr-FR" sz="2400" b="1" dirty="0" smtClean="0"/>
              <a:t>Subdivided into different disciplines: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2857488" y="321468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2786050" y="3571876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2928926" y="392906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+mj-lt"/>
              </a:rPr>
              <a:t>4                            Relation between </a:t>
            </a:r>
          </a:p>
          <a:p>
            <a:r>
              <a:rPr lang="fr-FR" sz="3200" dirty="0" smtClean="0">
                <a:latin typeface="+mj-lt"/>
              </a:rPr>
              <a:t>     Psychology                  and                         Pedagogy</a:t>
            </a:r>
          </a:p>
          <a:p>
            <a:r>
              <a:rPr lang="fr-FR" sz="2400" dirty="0" smtClean="0">
                <a:latin typeface="+mj-lt"/>
              </a:rPr>
              <a:t>A teaching approach which takes into account the principles of psychology , that is:     -Observe</a:t>
            </a:r>
          </a:p>
          <a:p>
            <a:r>
              <a:rPr lang="fr-FR" sz="2400" dirty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                                        -Discover                             </a:t>
            </a:r>
            <a:r>
              <a:rPr lang="fr-FR" sz="2400" dirty="0" smtClean="0"/>
              <a:t>whom we are teaching</a:t>
            </a:r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                                         </a:t>
            </a:r>
            <a:r>
              <a:rPr lang="fr-FR" sz="2400" dirty="0" smtClean="0"/>
              <a:t>-Analyse</a:t>
            </a:r>
          </a:p>
          <a:p>
            <a:r>
              <a:rPr lang="fr-FR" sz="2400" dirty="0" smtClean="0"/>
              <a:t>                                         -Understand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 order to:</a:t>
            </a:r>
          </a:p>
          <a:p>
            <a:r>
              <a:rPr lang="fr-FR" sz="2400" dirty="0" smtClean="0">
                <a:latin typeface="+mj-lt"/>
              </a:rPr>
              <a:t>  - Choose more appropriate techniques,strategies,approaches..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To understand the learner , we need:</a:t>
            </a:r>
          </a:p>
          <a:p>
            <a:r>
              <a:rPr lang="fr-FR" sz="2400" dirty="0" smtClean="0">
                <a:latin typeface="+mj-lt"/>
              </a:rPr>
              <a:t>1. Considering his psychological structure and behaviour,</a:t>
            </a:r>
          </a:p>
          <a:p>
            <a:r>
              <a:rPr lang="fr-FR" sz="2400" dirty="0" smtClean="0">
                <a:latin typeface="+mj-lt"/>
              </a:rPr>
              <a:t>2. </a:t>
            </a:r>
            <a:r>
              <a:rPr lang="fr-FR" sz="2400" dirty="0">
                <a:latin typeface="+mj-lt"/>
              </a:rPr>
              <a:t>a</a:t>
            </a:r>
            <a:r>
              <a:rPr lang="fr-FR" sz="2400" dirty="0" smtClean="0">
                <a:latin typeface="+mj-lt"/>
              </a:rPr>
              <a:t>nd understand him as a social being.</a:t>
            </a:r>
          </a:p>
          <a:p>
            <a:r>
              <a:rPr lang="fr-FR" sz="2400" dirty="0" smtClean="0">
                <a:latin typeface="+mj-lt"/>
              </a:rPr>
              <a:t>That is           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social psychology</a:t>
            </a:r>
            <a:r>
              <a:rPr lang="fr-FR" sz="2400" dirty="0" smtClean="0">
                <a:latin typeface="+mj-lt"/>
              </a:rPr>
              <a:t>.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This means that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we need to: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+mj-lt"/>
              </a:rPr>
              <a:t> Investigate the main cognitive aspects of the learner,</a:t>
            </a:r>
          </a:p>
          <a:p>
            <a:pPr>
              <a:buFontTx/>
              <a:buChar char="-"/>
            </a:pPr>
            <a:r>
              <a:rPr lang="fr-FR" sz="2400" dirty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Study the main social aspects relevant to the individual learner.</a:t>
            </a:r>
          </a:p>
          <a:p>
            <a:pPr>
              <a:buFontTx/>
              <a:buChar char="-"/>
            </a:pPr>
            <a:r>
              <a:rPr lang="fr-FR" sz="2400" dirty="0">
                <a:latin typeface="+mj-lt"/>
              </a:rPr>
              <a:t> </a:t>
            </a:r>
            <a:r>
              <a:rPr lang="fr-FR" sz="2400" dirty="0" smtClean="0">
                <a:latin typeface="+mj-lt"/>
              </a:rPr>
              <a:t>Ask the following question: what could be the contigent and positive   pedagogical implications on the teaching-learning process ?</a:t>
            </a:r>
          </a:p>
          <a:p>
            <a:r>
              <a:rPr lang="fr-FR" sz="2800" dirty="0" smtClean="0">
                <a:latin typeface="+mj-lt"/>
              </a:rPr>
              <a:t>            </a:t>
            </a:r>
            <a:endParaRPr lang="fr-FR" sz="2800" dirty="0">
              <a:latin typeface="+mj-lt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rot="10800000" flipV="1">
            <a:off x="1643042" y="357166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5786446" y="357166"/>
            <a:ext cx="185738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enthèse fermante 8"/>
          <p:cNvSpPr/>
          <p:nvPr/>
        </p:nvSpPr>
        <p:spPr>
          <a:xfrm>
            <a:off x="4572000" y="1500174"/>
            <a:ext cx="642942" cy="128588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286380" y="200024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928662" y="4857760"/>
            <a:ext cx="10001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The Teaching-Learning Enterprise.</a:t>
            </a:r>
          </a:p>
          <a:p>
            <a:r>
              <a:rPr lang="fr-FR" sz="3200" dirty="0">
                <a:latin typeface="+mj-lt"/>
              </a:rPr>
              <a:t> </a:t>
            </a:r>
            <a:r>
              <a:rPr lang="fr-FR" sz="3200" dirty="0" smtClean="0">
                <a:latin typeface="+mj-lt"/>
              </a:rPr>
              <a:t>                                    </a:t>
            </a:r>
          </a:p>
          <a:p>
            <a:r>
              <a:rPr lang="fr-FR" sz="2800" dirty="0" smtClean="0">
                <a:latin typeface="+mj-lt"/>
              </a:rPr>
              <a:t>Social environment                                         Psychological being</a:t>
            </a:r>
          </a:p>
          <a:p>
            <a:r>
              <a:rPr lang="fr-FR" sz="2800" dirty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               Social being                                 Cognitive abilities</a:t>
            </a:r>
          </a:p>
          <a:p>
            <a:r>
              <a:rPr lang="fr-FR" sz="2800" dirty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C</a:t>
            </a:r>
            <a:r>
              <a:rPr lang="fr-FR" sz="2800" dirty="0" smtClean="0"/>
              <a:t>lassroom context                                Social system</a:t>
            </a:r>
          </a:p>
          <a:p>
            <a:endParaRPr lang="fr-FR" sz="2800" dirty="0" smtClean="0">
              <a:latin typeface="+mj-lt"/>
            </a:endParaRPr>
          </a:p>
          <a:p>
            <a:endParaRPr lang="fr-FR" sz="2800" dirty="0" smtClean="0">
              <a:latin typeface="+mj-lt"/>
            </a:endParaRPr>
          </a:p>
          <a:p>
            <a:endParaRPr lang="fr-FR" sz="2800" dirty="0" smtClean="0">
              <a:latin typeface="+mj-lt"/>
            </a:endParaRPr>
          </a:p>
          <a:p>
            <a:endParaRPr lang="fr-FR" sz="2800" dirty="0" smtClean="0">
              <a:latin typeface="+mj-lt"/>
            </a:endParaRPr>
          </a:p>
          <a:p>
            <a:endParaRPr lang="fr-FR" sz="2800" dirty="0" smtClean="0"/>
          </a:p>
          <a:p>
            <a:endParaRPr lang="fr-FR" sz="2800" dirty="0" smtClean="0">
              <a:latin typeface="+mj-lt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fr-FR" sz="2800" dirty="0" smtClean="0">
                <a:latin typeface="+mj-lt"/>
              </a:rPr>
              <a:t>: moving from:</a:t>
            </a:r>
          </a:p>
          <a:p>
            <a:r>
              <a:rPr lang="fr-FR" sz="2800" dirty="0" smtClean="0">
                <a:latin typeface="+mj-lt"/>
              </a:rPr>
              <a:t>-topic-centered education.</a:t>
            </a:r>
          </a:p>
          <a:p>
            <a:r>
              <a:rPr lang="fr-FR" sz="2800" dirty="0" smtClean="0">
                <a:latin typeface="+mj-lt"/>
              </a:rPr>
              <a:t>-learner-centered education.</a:t>
            </a:r>
          </a:p>
          <a:p>
            <a:r>
              <a:rPr lang="fr-FR" sz="2800" dirty="0" smtClean="0">
                <a:latin typeface="+mj-lt"/>
              </a:rPr>
              <a:t>-learning-centered education.</a:t>
            </a:r>
          </a:p>
          <a:p>
            <a:r>
              <a:rPr lang="fr-FR" sz="2800" dirty="0" smtClean="0">
                <a:latin typeface="+mj-lt"/>
              </a:rPr>
              <a:t>  </a:t>
            </a:r>
          </a:p>
          <a:p>
            <a:endParaRPr lang="fr-FR" sz="3200" dirty="0">
              <a:latin typeface="+mj-lt"/>
            </a:endParaRPr>
          </a:p>
          <a:p>
            <a:endParaRPr lang="fr-FR" sz="3200" dirty="0">
              <a:latin typeface="+mj-lt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786314" y="1000108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 flipV="1">
            <a:off x="2928926" y="1071546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3143240" y="121442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500562" y="1214422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3286116" y="500042"/>
            <a:ext cx="171451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Learner</a:t>
            </a:r>
            <a:endParaRPr lang="fr-FR" sz="2400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143240" y="214311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 flipV="1">
            <a:off x="2928926" y="1214422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1571604" y="2428868"/>
            <a:ext cx="635798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Interrelationship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interaction</a:t>
            </a:r>
          </a:p>
          <a:p>
            <a:endParaRPr lang="fr-FR" sz="2400" dirty="0"/>
          </a:p>
        </p:txBody>
      </p:sp>
      <p:sp>
        <p:nvSpPr>
          <p:cNvPr id="22" name="Ellipse 21"/>
          <p:cNvSpPr/>
          <p:nvPr/>
        </p:nvSpPr>
        <p:spPr>
          <a:xfrm>
            <a:off x="7429520" y="3786190"/>
            <a:ext cx="135732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Topic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5000628" y="3786190"/>
            <a:ext cx="1285884" cy="1142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Teacher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2500298" y="3643314"/>
            <a:ext cx="157163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Individual                         learner</a:t>
            </a:r>
            <a:endParaRPr lang="fr-FR" dirty="0"/>
          </a:p>
        </p:txBody>
      </p:sp>
      <p:sp>
        <p:nvSpPr>
          <p:cNvPr id="25" name="Ellipse 24"/>
          <p:cNvSpPr/>
          <p:nvPr/>
        </p:nvSpPr>
        <p:spPr>
          <a:xfrm>
            <a:off x="428596" y="3571876"/>
            <a:ext cx="128588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Group 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 rot="10800000" flipV="1">
            <a:off x="1357290" y="3214686"/>
            <a:ext cx="350046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4786314" y="3214686"/>
            <a:ext cx="278608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4786314" y="321468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 flipV="1">
            <a:off x="3929058" y="3214686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Many disciplines are overlapping and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interacting: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     -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Pschology of education,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     -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Sociology of ed.,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-Philosophy of ed.,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-Psycholinguistics,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-Sociolinguistics,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-Etc….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Aim of the course: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Investigate the interrelated fields of psychology and sociology as the two attributes of mankind to see:</a:t>
            </a:r>
          </a:p>
          <a:p>
            <a:r>
              <a:rPr lang="fr-FR" sz="2800" dirty="0" smtClean="0">
                <a:latin typeface="+mj-lt"/>
              </a:rPr>
              <a:t>-their relevance to the discipline of pedagogy</a:t>
            </a:r>
          </a:p>
          <a:p>
            <a:r>
              <a:rPr lang="fr-FR" sz="2800" dirty="0" smtClean="0">
                <a:latin typeface="+mj-lt"/>
              </a:rPr>
              <a:t>-and, their pedagogical implications on the teaching-learning</a:t>
            </a:r>
          </a:p>
          <a:p>
            <a:r>
              <a:rPr lang="fr-FR" sz="2800" dirty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process,</a:t>
            </a:r>
          </a:p>
          <a:p>
            <a:r>
              <a:rPr lang="fr-FR" sz="2800" dirty="0" smtClean="0">
                <a:latin typeface="+mj-lt"/>
              </a:rPr>
              <a:t>-the ways to understand the behaviour of the individual as</a:t>
            </a:r>
          </a:p>
          <a:p>
            <a:r>
              <a:rPr lang="fr-FR" sz="2800" dirty="0">
                <a:latin typeface="+mj-lt"/>
              </a:rPr>
              <a:t> </a:t>
            </a:r>
            <a:r>
              <a:rPr lang="fr-FR" sz="2800" dirty="0" smtClean="0">
                <a:latin typeface="+mj-lt"/>
              </a:rPr>
              <a:t> both a psychological and a social being.                                 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The changing aspect of  Pedagogy.</a:t>
            </a:r>
          </a:p>
          <a:p>
            <a:r>
              <a:rPr lang="fr-FR" sz="2800" dirty="0" smtClean="0">
                <a:latin typeface="+mj-lt"/>
              </a:rPr>
              <a:t>-the concept of the good teacher</a:t>
            </a:r>
          </a:p>
          <a:p>
            <a:r>
              <a:rPr lang="fr-FR" sz="2800" dirty="0" smtClean="0">
                <a:latin typeface="+mj-lt"/>
              </a:rPr>
              <a:t>-the good teacher of the 1960’s is not necessarily the good teacher of the 1990’s or of the new century.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Hence: </a:t>
            </a:r>
            <a:r>
              <a:rPr lang="fr-FR" sz="2800" dirty="0" smtClean="0">
                <a:latin typeface="+mj-lt"/>
              </a:rPr>
              <a:t>explain concepts of </a:t>
            </a:r>
            <a:r>
              <a:rPr lang="fr-FR" sz="2800" b="1" dirty="0" smtClean="0">
                <a:latin typeface="+mj-lt"/>
              </a:rPr>
              <a:t>change, adaptation.</a:t>
            </a:r>
          </a:p>
          <a:p>
            <a:r>
              <a:rPr lang="fr-FR" sz="2800" b="1" dirty="0" smtClean="0">
                <a:latin typeface="+mj-lt"/>
              </a:rPr>
              <a:t>The good teacher is:………………………………………?</a:t>
            </a:r>
            <a:endParaRPr lang="fr-F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8         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Part A  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fr-FR" sz="3200" b="1" dirty="0" smtClean="0">
                <a:latin typeface="+mj-lt"/>
              </a:rPr>
              <a:t>Cognitive aspects of the classroom</a:t>
            </a:r>
          </a:p>
          <a:p>
            <a:r>
              <a:rPr lang="fr-FR" sz="3200" dirty="0" smtClean="0">
                <a:latin typeface="+mj-lt"/>
              </a:rPr>
              <a:t>               </a:t>
            </a:r>
            <a:r>
              <a:rPr lang="fr-FR" sz="3200" dirty="0" err="1" smtClean="0">
                <a:latin typeface="+mj-lt"/>
              </a:rPr>
              <a:t>Seminar</a:t>
            </a:r>
            <a:r>
              <a:rPr lang="fr-FR" sz="3200" dirty="0" smtClean="0">
                <a:latin typeface="+mj-lt"/>
              </a:rPr>
              <a:t> 1</a:t>
            </a:r>
            <a:endParaRPr lang="fr-FR" sz="3200" dirty="0" smtClean="0">
              <a:latin typeface="+mj-lt"/>
            </a:endParaRPr>
          </a:p>
          <a:p>
            <a:r>
              <a:rPr lang="fr-FR" sz="3200" dirty="0" smtClean="0">
                <a:latin typeface="+mj-lt"/>
              </a:rPr>
              <a:t>                                  </a:t>
            </a:r>
          </a:p>
          <a:p>
            <a:endParaRPr lang="fr-FR" sz="3200" dirty="0" smtClean="0">
              <a:latin typeface="+mj-lt"/>
            </a:endParaRPr>
          </a:p>
          <a:p>
            <a:r>
              <a:rPr lang="fr-FR" sz="2000" b="1" dirty="0" smtClean="0">
                <a:latin typeface="+mj-lt"/>
              </a:rPr>
              <a:t>1.Learning  2.Thinking 3.Problem solving  4.Achievement 5.attainment </a:t>
            </a:r>
            <a:r>
              <a:rPr lang="fr-FR" sz="2000" b="1" dirty="0" smtClean="0"/>
              <a:t>6.Concept </a:t>
            </a:r>
          </a:p>
          <a:p>
            <a:r>
              <a:rPr lang="fr-FR" sz="2000" b="1" dirty="0" smtClean="0"/>
              <a:t>                                                                                                                                      formation</a:t>
            </a:r>
          </a:p>
          <a:p>
            <a:r>
              <a:rPr lang="fr-FR" sz="2000" dirty="0" smtClean="0"/>
              <a:t>                it is none of these, </a:t>
            </a:r>
            <a:r>
              <a:rPr lang="fr-FR" sz="2000" b="1" dirty="0" smtClean="0"/>
              <a:t>however</a:t>
            </a:r>
            <a:r>
              <a:rPr lang="fr-FR" sz="2000" dirty="0" smtClean="0"/>
              <a:t> it affects them all </a:t>
            </a:r>
            <a:r>
              <a:rPr lang="fr-FR" sz="2000" b="1" dirty="0" smtClean="0"/>
              <a:t>positively.</a:t>
            </a:r>
          </a:p>
          <a:p>
            <a:r>
              <a:rPr lang="fr-FR" sz="2000" b="1" dirty="0" smtClean="0"/>
              <a:t>                </a:t>
            </a:r>
            <a:r>
              <a:rPr lang="fr-FR" sz="2000" dirty="0" smtClean="0"/>
              <a:t>that is: it improves </a:t>
            </a:r>
            <a:r>
              <a:rPr lang="fr-FR" sz="2000" b="1" dirty="0" smtClean="0"/>
              <a:t>performance.</a:t>
            </a:r>
          </a:p>
          <a:p>
            <a:r>
              <a:rPr lang="fr-FR" sz="2000" b="1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Concept of intelligence caused a considerable controversy</a:t>
            </a:r>
          </a:p>
          <a:p>
            <a:r>
              <a:rPr lang="fr-FR" sz="2000" b="1" dirty="0" smtClean="0"/>
              <a:t>                                                                                                           </a:t>
            </a:r>
          </a:p>
          <a:p>
            <a:r>
              <a:rPr lang="fr-FR" sz="2000" b="1" dirty="0" smtClean="0"/>
              <a:t>           intelligence is tought to be                           some people thought to be</a:t>
            </a:r>
          </a:p>
          <a:p>
            <a:r>
              <a:rPr lang="fr-FR" sz="2000" b="1" dirty="0" smtClean="0"/>
              <a:t>           connected with achievement.                      more intelligent than others.</a:t>
            </a:r>
          </a:p>
          <a:p>
            <a:r>
              <a:rPr lang="fr-FR" sz="2000" b="1" dirty="0" smtClean="0"/>
              <a:t>                                                                                                               </a:t>
            </a:r>
          </a:p>
          <a:p>
            <a:r>
              <a:rPr lang="fr-FR" sz="2000" b="1" dirty="0" smtClean="0"/>
              <a:t>                </a:t>
            </a:r>
          </a:p>
          <a:p>
            <a:r>
              <a:rPr lang="fr-FR" sz="2000" dirty="0" smtClean="0">
                <a:latin typeface="+mj-lt"/>
              </a:rPr>
              <a:t>              of importance in society                                   </a:t>
            </a:r>
            <a:r>
              <a:rPr lang="fr-FR" sz="2000" dirty="0" err="1" smtClean="0">
                <a:latin typeface="+mj-lt"/>
              </a:rPr>
              <a:t>led</a:t>
            </a:r>
            <a:r>
              <a:rPr lang="fr-FR" sz="2000" dirty="0" smtClean="0">
                <a:latin typeface="+mj-lt"/>
              </a:rPr>
              <a:t> to a growing interest in  </a:t>
            </a:r>
          </a:p>
          <a:p>
            <a:r>
              <a:rPr lang="fr-FR" sz="2000" dirty="0" smtClean="0">
                <a:latin typeface="+mj-lt"/>
              </a:rPr>
              <a:t>              and educational system                                    individual development</a:t>
            </a:r>
            <a:endParaRPr lang="fr-FR" sz="2400" dirty="0">
              <a:latin typeface="+mj-lt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4714876" y="1643050"/>
            <a:ext cx="335758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4643438" y="1643050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4572000" y="17144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3929058" y="17144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0800000" flipV="1">
            <a:off x="2143108" y="1643050"/>
            <a:ext cx="25003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 flipV="1">
            <a:off x="1071538" y="1643050"/>
            <a:ext cx="357190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3500430" y="1071546"/>
          <a:ext cx="2431512" cy="5181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3151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fr-F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Intelligence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Flèche vers le bas 21"/>
          <p:cNvSpPr/>
          <p:nvPr/>
        </p:nvSpPr>
        <p:spPr>
          <a:xfrm>
            <a:off x="1857356" y="514351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Flèche vers le bas 26"/>
          <p:cNvSpPr/>
          <p:nvPr/>
        </p:nvSpPr>
        <p:spPr>
          <a:xfrm>
            <a:off x="6643702" y="514351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0" y="4143380"/>
            <a:ext cx="8572528" cy="714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0" y="4071942"/>
            <a:ext cx="8572528" cy="7302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4500562" y="4214818"/>
            <a:ext cx="428628" cy="3571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0800000" flipV="1">
            <a:off x="3929058" y="4214818"/>
            <a:ext cx="500066" cy="3571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/>
          <p:nvPr/>
        </p:nvSpPr>
        <p:spPr>
          <a:xfrm>
            <a:off x="0" y="450057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 </a:t>
            </a:r>
            <a:endParaRPr lang="fr-FR" dirty="0"/>
          </a:p>
        </p:txBody>
      </p:sp>
      <p:sp>
        <p:nvSpPr>
          <p:cNvPr id="43" name="Ellipse 42"/>
          <p:cNvSpPr/>
          <p:nvPr/>
        </p:nvSpPr>
        <p:spPr>
          <a:xfrm>
            <a:off x="8572528" y="4500570"/>
            <a:ext cx="57147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514350" indent="-514350">
              <a:buAutoNum type="arabicPeriod"/>
            </a:pPr>
            <a:r>
              <a:rPr lang="fr-FR" sz="3200" b="1" dirty="0" smtClean="0">
                <a:latin typeface="+mj-lt"/>
              </a:rPr>
              <a:t>The concept of intelligence:</a:t>
            </a:r>
          </a:p>
          <a:p>
            <a:pPr marL="514350" indent="-514350"/>
            <a:r>
              <a:rPr lang="fr-FR" sz="3200" dirty="0" smtClean="0">
                <a:latin typeface="+mj-lt"/>
              </a:rPr>
              <a:t>      definition (a PBL)</a:t>
            </a:r>
          </a:p>
          <a:p>
            <a:pPr marL="514350" indent="-514350"/>
            <a:r>
              <a:rPr lang="fr-FR" sz="3200" dirty="0" smtClean="0">
                <a:latin typeface="+mj-lt"/>
              </a:rPr>
              <a:t>       -</a:t>
            </a:r>
            <a:r>
              <a:rPr lang="fr-FR" sz="2400" dirty="0" smtClean="0">
                <a:latin typeface="+mj-lt"/>
              </a:rPr>
              <a:t>No single definition.</a:t>
            </a:r>
          </a:p>
          <a:p>
            <a:pPr marL="514350" indent="-514350"/>
            <a:r>
              <a:rPr lang="fr-FR" sz="2400" dirty="0" smtClean="0">
                <a:latin typeface="+mj-lt"/>
              </a:rPr>
              <a:t>          -Many </a:t>
            </a:r>
            <a:r>
              <a:rPr lang="fr-FR" sz="2400" b="1" dirty="0" smtClean="0">
                <a:latin typeface="+mj-lt"/>
              </a:rPr>
              <a:t>opposed</a:t>
            </a:r>
            <a:r>
              <a:rPr lang="fr-FR" sz="2400" dirty="0" smtClean="0">
                <a:latin typeface="+mj-lt"/>
              </a:rPr>
              <a:t> definitions of INT.</a:t>
            </a:r>
          </a:p>
          <a:p>
            <a:pPr marL="514350" indent="-514350"/>
            <a:r>
              <a:rPr lang="fr-FR" sz="2400" dirty="0" smtClean="0">
                <a:latin typeface="+mj-lt"/>
              </a:rPr>
              <a:t>          -But point to the </a:t>
            </a:r>
            <a:r>
              <a:rPr lang="fr-FR" sz="2400" b="1" dirty="0" smtClean="0">
                <a:latin typeface="+mj-lt"/>
              </a:rPr>
              <a:t>results</a:t>
            </a:r>
            <a:r>
              <a:rPr lang="fr-FR" sz="2400" dirty="0" smtClean="0">
                <a:latin typeface="+mj-lt"/>
              </a:rPr>
              <a:t> of having it.</a:t>
            </a:r>
            <a:endParaRPr lang="fr-FR" sz="3200" dirty="0" smtClean="0">
              <a:latin typeface="+mj-lt"/>
            </a:endParaRPr>
          </a:p>
          <a:p>
            <a:pPr marL="514350" indent="-514350"/>
            <a:r>
              <a:rPr lang="fr-FR" sz="2400" b="1" dirty="0" smtClean="0">
                <a:latin typeface="+mj-lt"/>
              </a:rPr>
              <a:t>Thus, </a:t>
            </a:r>
            <a:r>
              <a:rPr lang="fr-FR" sz="2400" dirty="0" smtClean="0">
                <a:latin typeface="+mj-lt"/>
              </a:rPr>
              <a:t>       a certain level of </a:t>
            </a:r>
            <a:r>
              <a:rPr lang="fr-FR" sz="2800" b="1" dirty="0" smtClean="0">
                <a:latin typeface="+mj-lt"/>
              </a:rPr>
              <a:t>performance</a:t>
            </a:r>
            <a:r>
              <a:rPr lang="fr-FR" sz="2400" dirty="0" smtClean="0">
                <a:latin typeface="+mj-lt"/>
              </a:rPr>
              <a:t> is taken as </a:t>
            </a:r>
            <a:r>
              <a:rPr lang="fr-FR" sz="2800" b="1" dirty="0" smtClean="0">
                <a:latin typeface="+mj-lt"/>
              </a:rPr>
              <a:t>evidence</a:t>
            </a:r>
            <a:r>
              <a:rPr lang="fr-FR" sz="2400" dirty="0" smtClean="0">
                <a:latin typeface="+mj-lt"/>
              </a:rPr>
              <a:t>.</a:t>
            </a:r>
          </a:p>
          <a:p>
            <a:pPr marL="514350" indent="-514350"/>
            <a:r>
              <a:rPr lang="fr-FR" sz="2400" b="1" dirty="0" smtClean="0">
                <a:latin typeface="+mj-lt"/>
              </a:rPr>
              <a:t>Which means</a:t>
            </a:r>
            <a:r>
              <a:rPr lang="fr-FR" sz="2400" dirty="0" smtClean="0">
                <a:latin typeface="+mj-lt"/>
              </a:rPr>
              <a:t>       the </a:t>
            </a:r>
            <a:r>
              <a:rPr lang="fr-FR" sz="2400" b="1" dirty="0" smtClean="0">
                <a:latin typeface="+mj-lt"/>
              </a:rPr>
              <a:t>better</a:t>
            </a:r>
            <a:r>
              <a:rPr lang="fr-FR" sz="2400" dirty="0" smtClean="0">
                <a:latin typeface="+mj-lt"/>
              </a:rPr>
              <a:t> you perform the </a:t>
            </a:r>
            <a:r>
              <a:rPr lang="fr-FR" sz="2400" b="1" dirty="0" smtClean="0">
                <a:latin typeface="+mj-lt"/>
              </a:rPr>
              <a:t>more</a:t>
            </a:r>
            <a:r>
              <a:rPr lang="fr-FR" sz="2400" dirty="0" smtClean="0">
                <a:latin typeface="+mj-lt"/>
              </a:rPr>
              <a:t> intelligent you are.</a:t>
            </a:r>
          </a:p>
          <a:p>
            <a:pPr marL="514350" indent="-514350"/>
            <a:r>
              <a:rPr lang="fr-FR" sz="2400" dirty="0" smtClean="0">
                <a:latin typeface="+mj-lt"/>
              </a:rPr>
              <a:t>This approach is qualified by Karl Popper as:</a:t>
            </a:r>
            <a:r>
              <a:rPr lang="fr-FR" sz="2400" b="1" dirty="0" smtClean="0">
                <a:latin typeface="+mj-lt"/>
              </a:rPr>
              <a:t>methodological nominalism</a:t>
            </a:r>
          </a:p>
          <a:p>
            <a:pPr marL="514350" indent="-514350"/>
            <a:r>
              <a:rPr lang="fr-FR" sz="2400" dirty="0" smtClean="0">
                <a:latin typeface="+mj-lt"/>
              </a:rPr>
              <a:t>        methodological nominalism is not interested in WHAT a thing really is and in defining  its true nature, BUT IN</a:t>
            </a:r>
            <a:r>
              <a:rPr lang="fr-FR" sz="2400" dirty="0" smtClean="0"/>
              <a:t> describing </a:t>
            </a:r>
            <a:r>
              <a:rPr lang="fr-FR" sz="2400" b="1" dirty="0" smtClean="0"/>
              <a:t>how</a:t>
            </a:r>
            <a:r>
              <a:rPr lang="fr-FR" sz="2400" dirty="0" smtClean="0"/>
              <a:t> it behvaes in various</a:t>
            </a:r>
            <a:r>
              <a:rPr lang="fr-FR" sz="2400" dirty="0" smtClean="0">
                <a:latin typeface="+mj-lt"/>
              </a:rPr>
              <a:t>  circumstances .  </a:t>
            </a:r>
          </a:p>
          <a:p>
            <a:pPr marL="514350" indent="-514350"/>
            <a:r>
              <a:rPr lang="fr-FR" sz="2400" dirty="0" smtClean="0">
                <a:latin typeface="+mj-lt"/>
              </a:rPr>
              <a:t>            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So,                                       </a:t>
            </a:r>
          </a:p>
          <a:p>
            <a:pPr marL="514350" indent="-514350"/>
            <a:endParaRPr lang="fr-FR" sz="2400" dirty="0" smtClean="0">
              <a:latin typeface="+mj-lt"/>
            </a:endParaRPr>
          </a:p>
          <a:p>
            <a:pPr marL="514350" indent="-514350"/>
            <a:r>
              <a:rPr lang="fr-FR" sz="2400" b="1" dirty="0" smtClean="0">
                <a:latin typeface="+mj-lt"/>
              </a:rPr>
              <a:t>Ex:      </a:t>
            </a:r>
            <a:r>
              <a:rPr lang="fr-FR" sz="2400" dirty="0" smtClean="0">
                <a:latin typeface="+mj-lt"/>
              </a:rPr>
              <a:t>what is Energy ?           Vs          how can we make energy useful ?</a:t>
            </a:r>
            <a:r>
              <a:rPr lang="fr-FR" sz="2400" b="1" dirty="0" smtClean="0">
                <a:latin typeface="+mj-lt"/>
              </a:rPr>
              <a:t> </a:t>
            </a:r>
          </a:p>
          <a:p>
            <a:pPr marL="514350" indent="-514350"/>
            <a:r>
              <a:rPr lang="fr-FR" sz="2400" b="1" dirty="0" smtClean="0">
                <a:latin typeface="+mj-lt"/>
              </a:rPr>
              <a:t>Methodological Nominalism(Popper) contrasts with </a:t>
            </a:r>
            <a:r>
              <a:rPr lang="fr-FR" sz="2400" b="1" dirty="0" smtClean="0"/>
              <a:t>Methodological</a:t>
            </a:r>
          </a:p>
          <a:p>
            <a:pPr marL="514350" indent="-514350"/>
            <a:r>
              <a:rPr lang="fr-FR" sz="2400" b="1" dirty="0" smtClean="0"/>
              <a:t>Essentialism which discover the reality and essence of things (Plato).</a:t>
            </a:r>
            <a:endParaRPr lang="fr-FR" sz="2400" b="1" dirty="0" smtClean="0">
              <a:latin typeface="+mj-lt"/>
            </a:endParaRPr>
          </a:p>
          <a:p>
            <a:pPr marL="514350" indent="-514350"/>
            <a:endParaRPr lang="fr-FR" sz="2400" dirty="0" smtClean="0">
              <a:latin typeface="+mj-lt"/>
            </a:endParaRPr>
          </a:p>
          <a:p>
            <a:pPr marL="514350" indent="-514350"/>
            <a:endParaRPr lang="fr-FR" sz="2400" dirty="0" smtClean="0">
              <a:latin typeface="+mj-lt"/>
            </a:endParaRPr>
          </a:p>
          <a:p>
            <a:pPr marL="514350" indent="-514350"/>
            <a:endParaRPr lang="fr-FR" sz="2400" b="1" dirty="0" smtClean="0">
              <a:latin typeface="+mj-lt"/>
            </a:endParaRPr>
          </a:p>
          <a:p>
            <a:pPr marL="514350" indent="-514350"/>
            <a:endParaRPr lang="fr-FR" sz="2400" b="1" dirty="0" smtClean="0">
              <a:latin typeface="+mj-lt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857224" y="285749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928794" y="321468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0" y="5143512"/>
            <a:ext cx="85722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0" y="4071942"/>
            <a:ext cx="5714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ndir un rectangle à un seul coin 11"/>
          <p:cNvSpPr/>
          <p:nvPr/>
        </p:nvSpPr>
        <p:spPr>
          <a:xfrm>
            <a:off x="1714480" y="5000636"/>
            <a:ext cx="2143140" cy="64294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what</a:t>
            </a:r>
            <a:r>
              <a:rPr lang="fr-FR" dirty="0" smtClean="0"/>
              <a:t> vs </a:t>
            </a:r>
            <a:r>
              <a:rPr lang="fr-FR" b="1" dirty="0" smtClean="0"/>
              <a:t>how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2537</Words>
  <Application>Microsoft Office PowerPoint</Application>
  <PresentationFormat>Affichage à l'écran (4:3)</PresentationFormat>
  <Paragraphs>445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H.TECH</dc:creator>
  <cp:lastModifiedBy>H.TECH</cp:lastModifiedBy>
  <cp:revision>13</cp:revision>
  <dcterms:created xsi:type="dcterms:W3CDTF">2015-12-04T13:19:21Z</dcterms:created>
  <dcterms:modified xsi:type="dcterms:W3CDTF">2015-12-09T14:46:09Z</dcterms:modified>
</cp:coreProperties>
</file>