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13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C28B4-DE96-4A0F-AEC8-E64B2A5DFF2C}" type="datetimeFigureOut">
              <a:rPr lang="fr-FR" smtClean="0"/>
              <a:t>23/12/2015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36388-FC7C-477B-9E17-681C62C06B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49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AA67-5858-424E-8921-99BB111D6158}" type="datetime1">
              <a:rPr lang="fr-FR" smtClean="0"/>
              <a:t>23/12/2015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7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B23D-4BA4-40C6-81AC-DFDF826835C6}" type="datetime1">
              <a:rPr lang="fr-FR" smtClean="0"/>
              <a:t>23/12/2015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41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B7F1-6B28-4EA0-A1A6-B017475E2535}" type="datetime1">
              <a:rPr lang="fr-FR" smtClean="0"/>
              <a:t>23/12/2015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35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3AA1-DD51-46ED-BABE-96D0B52F3BD1}" type="datetime1">
              <a:rPr lang="fr-FR" smtClean="0"/>
              <a:t>23/12/2015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46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85E9-C905-47BD-88D7-1D08C1DDCE6B}" type="datetime1">
              <a:rPr lang="fr-FR" smtClean="0"/>
              <a:t>23/12/2015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03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49A5-E004-475A-8899-7BFC5E06DFAD}" type="datetime1">
              <a:rPr lang="fr-FR" smtClean="0"/>
              <a:t>23/12/2015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29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27EB-191F-4984-BDEF-D0366CC81504}" type="datetime1">
              <a:rPr lang="fr-FR" smtClean="0"/>
              <a:t>23/12/2015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98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4361-EFFC-4DD8-91A2-08F09C7745AD}" type="datetime1">
              <a:rPr lang="fr-FR" smtClean="0"/>
              <a:t>23/12/2015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64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9A-7801-411A-9557-34D9B2A90865}" type="datetime1">
              <a:rPr lang="fr-FR" smtClean="0"/>
              <a:t>23/12/2015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99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C4F0-FA68-459E-A7B4-33187519C9B6}" type="datetime1">
              <a:rPr lang="fr-FR" smtClean="0"/>
              <a:t>23/12/2015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13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D26D-43D5-458B-95C7-4C9EA8659973}" type="datetime1">
              <a:rPr lang="fr-FR" smtClean="0"/>
              <a:t>23/12/2015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1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05CB-E448-4A8F-A191-2FECD4161A04}" type="datetime1">
              <a:rPr lang="fr-FR" smtClean="0"/>
              <a:t>23/12/2015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23C9-F39B-4AEB-AA80-F19F0F6EF1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90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12777"/>
            <a:ext cx="8856984" cy="2736304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/>
              <a:t>Part 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Cognitive Aspects of the </a:t>
            </a:r>
            <a:r>
              <a:rPr lang="fr-FR" b="1" dirty="0" err="1"/>
              <a:t>C</a:t>
            </a:r>
            <a:r>
              <a:rPr lang="fr-FR" b="1" dirty="0" err="1" smtClean="0"/>
              <a:t>lassroom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err="1" smtClean="0"/>
              <a:t>S</a:t>
            </a:r>
            <a:r>
              <a:rPr lang="fr-FR" dirty="0" err="1" smtClean="0"/>
              <a:t>eminar</a:t>
            </a:r>
            <a:r>
              <a:rPr lang="fr-FR" dirty="0" smtClean="0"/>
              <a:t> 3    </a:t>
            </a:r>
            <a:r>
              <a:rPr lang="fr-FR" b="1" dirty="0" smtClean="0"/>
              <a:t>The </a:t>
            </a:r>
            <a:r>
              <a:rPr lang="fr-FR" b="1" dirty="0" smtClean="0"/>
              <a:t>Concept of </a:t>
            </a:r>
            <a:r>
              <a:rPr lang="fr-FR" b="1" dirty="0" err="1" smtClean="0"/>
              <a:t>Creativity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459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1.3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Wallas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influenced</a:t>
            </a:r>
            <a:r>
              <a:rPr lang="fr-FR" dirty="0" smtClean="0"/>
              <a:t> by </a:t>
            </a:r>
            <a:r>
              <a:rPr lang="fr-FR" dirty="0" err="1" smtClean="0"/>
              <a:t>Helmohltz</a:t>
            </a:r>
            <a:r>
              <a:rPr lang="fr-FR" dirty="0" smtClean="0"/>
              <a:t>’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smtClean="0"/>
              <a:t>as to how new </a:t>
            </a:r>
            <a:r>
              <a:rPr lang="fr-FR" dirty="0" err="1" smtClean="0"/>
              <a:t>ideas</a:t>
            </a:r>
            <a:r>
              <a:rPr lang="fr-FR" dirty="0" smtClean="0"/>
              <a:t> came to </a:t>
            </a:r>
            <a:r>
              <a:rPr lang="fr-FR" dirty="0" err="1" smtClean="0"/>
              <a:t>him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« … happy </a:t>
            </a:r>
            <a:r>
              <a:rPr lang="fr-FR" dirty="0" err="1" smtClean="0"/>
              <a:t>ideas</a:t>
            </a:r>
            <a:r>
              <a:rPr lang="fr-FR" dirty="0" smtClean="0"/>
              <a:t> come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unexpectedly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 smtClean="0"/>
              <a:t>    effort,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r>
              <a:rPr lang="fr-FR" dirty="0" smtClean="0"/>
              <a:t>…, </a:t>
            </a:r>
            <a:r>
              <a:rPr lang="fr-FR" dirty="0" err="1" smtClean="0"/>
              <a:t>they</a:t>
            </a:r>
            <a:r>
              <a:rPr lang="fr-FR" dirty="0" smtClean="0"/>
              <a:t> have </a:t>
            </a:r>
            <a:r>
              <a:rPr lang="fr-FR" dirty="0" err="1" smtClean="0"/>
              <a:t>never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come to me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mind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fatigued</a:t>
            </a:r>
            <a:r>
              <a:rPr lang="fr-FR" dirty="0" smtClean="0"/>
              <a:t>, or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table…</a:t>
            </a:r>
            <a:r>
              <a:rPr lang="fr-FR" dirty="0" err="1" smtClean="0"/>
              <a:t>They</a:t>
            </a:r>
            <a:r>
              <a:rPr lang="fr-FR" dirty="0" smtClean="0"/>
              <a:t> came  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u="sng" dirty="0" err="1" smtClean="0"/>
              <a:t>particularly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readily</a:t>
            </a:r>
            <a:r>
              <a:rPr lang="fr-FR" b="1" u="sng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slow </a:t>
            </a:r>
            <a:r>
              <a:rPr lang="fr-FR" dirty="0" err="1" smtClean="0"/>
              <a:t>ascent</a:t>
            </a:r>
            <a:r>
              <a:rPr lang="fr-FR" dirty="0" smtClean="0"/>
              <a:t> of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wooded</a:t>
            </a:r>
            <a:r>
              <a:rPr lang="fr-FR" dirty="0" smtClean="0"/>
              <a:t> </a:t>
            </a:r>
            <a:r>
              <a:rPr lang="fr-FR" dirty="0" err="1" smtClean="0"/>
              <a:t>hills</a:t>
            </a:r>
            <a:r>
              <a:rPr lang="fr-FR" dirty="0" smtClean="0"/>
              <a:t> on a </a:t>
            </a:r>
            <a:r>
              <a:rPr lang="fr-FR" dirty="0" err="1" smtClean="0"/>
              <a:t>sunny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 smtClean="0"/>
              <a:t>. »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58052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797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r>
              <a:rPr lang="fr-FR" sz="2000" dirty="0"/>
              <a:t> </a:t>
            </a:r>
            <a:r>
              <a:rPr lang="fr-FR" sz="2000" dirty="0" smtClean="0"/>
              <a:t>                            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fr-FR" dirty="0" smtClean="0"/>
              <a:t>             - </a:t>
            </a:r>
            <a:r>
              <a:rPr lang="fr-FR" dirty="0" err="1" smtClean="0"/>
              <a:t>contextual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- </a:t>
            </a:r>
            <a:r>
              <a:rPr lang="fr-FR" dirty="0" err="1" smtClean="0"/>
              <a:t>situational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- inspiration       </a:t>
            </a:r>
            <a:r>
              <a:rPr lang="fr-FR" dirty="0" err="1" smtClean="0"/>
              <a:t>context</a:t>
            </a:r>
            <a:r>
              <a:rPr lang="fr-FR" dirty="0" smtClean="0"/>
              <a:t>           </a:t>
            </a:r>
            <a:r>
              <a:rPr lang="fr-FR" dirty="0" err="1" smtClean="0"/>
              <a:t>creativity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led</a:t>
            </a:r>
            <a:r>
              <a:rPr lang="fr-FR" dirty="0" smtClean="0"/>
              <a:t> </a:t>
            </a:r>
            <a:r>
              <a:rPr lang="fr-FR" dirty="0" err="1" smtClean="0"/>
              <a:t>Wallas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4 stages in the </a:t>
            </a:r>
            <a:r>
              <a:rPr lang="fr-FR" u="sng" dirty="0" err="1" smtClean="0"/>
              <a:t>creative</a:t>
            </a:r>
            <a:r>
              <a:rPr lang="fr-FR" u="sng" dirty="0" smtClean="0"/>
              <a:t> </a:t>
            </a:r>
            <a:r>
              <a:rPr lang="fr-FR" u="sng" dirty="0" err="1" smtClean="0"/>
              <a:t>process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err="1" smtClean="0"/>
              <a:t>Preparation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Incubation.</a:t>
            </a:r>
          </a:p>
          <a:p>
            <a:pPr>
              <a:buFontTx/>
              <a:buChar char="-"/>
            </a:pPr>
            <a:r>
              <a:rPr lang="fr-FR" dirty="0" smtClean="0"/>
              <a:t>Illumination.</a:t>
            </a:r>
          </a:p>
          <a:p>
            <a:pPr>
              <a:buFontTx/>
              <a:buChar char="-"/>
            </a:pPr>
            <a:r>
              <a:rPr lang="fr-FR" dirty="0" err="1" smtClean="0"/>
              <a:t>Verification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3568" y="54868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211960" y="332656"/>
            <a:ext cx="576064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372200" y="332656"/>
            <a:ext cx="648072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11960" y="17728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2160" y="17728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529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    1.</a:t>
            </a:r>
            <a:r>
              <a:rPr lang="fr-FR" u="sng" dirty="0" smtClean="0"/>
              <a:t> </a:t>
            </a:r>
            <a:r>
              <a:rPr lang="fr-FR" b="1" u="sng" dirty="0" err="1" smtClean="0"/>
              <a:t>Preparation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  - The </a:t>
            </a:r>
            <a:r>
              <a:rPr lang="fr-FR" dirty="0" err="1" smtClean="0"/>
              <a:t>thinker</a:t>
            </a:r>
            <a:r>
              <a:rPr lang="fr-FR" dirty="0" smtClean="0"/>
              <a:t> tries , in a </a:t>
            </a:r>
            <a:r>
              <a:rPr lang="fr-FR" dirty="0" err="1" smtClean="0"/>
              <a:t>systematic</a:t>
            </a:r>
            <a:r>
              <a:rPr lang="fr-FR" dirty="0" smtClean="0"/>
              <a:t> and </a:t>
            </a:r>
            <a:r>
              <a:rPr lang="fr-FR" dirty="0" err="1" smtClean="0"/>
              <a:t>logical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the </a:t>
            </a:r>
            <a:r>
              <a:rPr lang="fr-FR" dirty="0" err="1" smtClean="0"/>
              <a:t>prb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- He </a:t>
            </a:r>
            <a:r>
              <a:rPr lang="fr-FR" dirty="0" err="1" smtClean="0"/>
              <a:t>gathers</a:t>
            </a:r>
            <a:r>
              <a:rPr lang="fr-FR" dirty="0" smtClean="0"/>
              <a:t> as </a:t>
            </a:r>
            <a:r>
              <a:rPr lang="fr-FR" dirty="0" err="1" smtClean="0"/>
              <a:t>much</a:t>
            </a:r>
            <a:r>
              <a:rPr lang="fr-FR" dirty="0" smtClean="0"/>
              <a:t> info as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- </a:t>
            </a:r>
            <a:r>
              <a:rPr lang="fr-FR" dirty="0" err="1" smtClean="0"/>
              <a:t>Rigidly</a:t>
            </a:r>
            <a:r>
              <a:rPr lang="fr-FR" dirty="0" smtClean="0"/>
              <a:t> </a:t>
            </a:r>
            <a:r>
              <a:rPr lang="fr-FR" dirty="0" err="1" smtClean="0"/>
              <a:t>viewing</a:t>
            </a:r>
            <a:r>
              <a:rPr lang="fr-FR" dirty="0" smtClean="0"/>
              <a:t> the </a:t>
            </a:r>
            <a:r>
              <a:rPr lang="fr-FR" dirty="0" err="1" smtClean="0"/>
              <a:t>pbl</a:t>
            </a: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dirty="0" err="1" smtClean="0"/>
              <a:t>difficult</a:t>
            </a:r>
            <a:r>
              <a:rPr lang="fr-FR" dirty="0" smtClean="0"/>
              <a:t> for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thinker</a:t>
            </a:r>
            <a:r>
              <a:rPr lang="fr-FR" dirty="0" smtClean="0"/>
              <a:t> to </a:t>
            </a:r>
            <a:r>
              <a:rPr lang="fr-FR" dirty="0" err="1" smtClean="0"/>
              <a:t>consider</a:t>
            </a:r>
            <a:r>
              <a:rPr lang="fr-FR" dirty="0" smtClean="0"/>
              <a:t> </a:t>
            </a:r>
            <a:r>
              <a:rPr lang="fr-FR" dirty="0" err="1" smtClean="0"/>
              <a:t>pbl</a:t>
            </a:r>
            <a:r>
              <a:rPr lang="fr-FR" dirty="0" smtClean="0"/>
              <a:t> </a:t>
            </a:r>
            <a:r>
              <a:rPr lang="fr-FR" dirty="0" err="1" smtClean="0"/>
              <a:t>objectively</a:t>
            </a:r>
            <a:r>
              <a:rPr lang="fr-FR" dirty="0" smtClean="0"/>
              <a:t>          </a:t>
            </a:r>
            <a:r>
              <a:rPr lang="fr-FR" dirty="0" smtClean="0"/>
              <a:t> </a:t>
            </a:r>
            <a:r>
              <a:rPr lang="fr-FR" dirty="0" err="1" smtClean="0"/>
              <a:t>error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2. </a:t>
            </a:r>
            <a:r>
              <a:rPr lang="fr-FR" b="1" i="1" u="sng" dirty="0" smtClean="0"/>
              <a:t>Incubation:</a:t>
            </a:r>
          </a:p>
          <a:p>
            <a:pPr marL="0" indent="0">
              <a:buNone/>
            </a:pPr>
            <a:r>
              <a:rPr lang="fr-FR" dirty="0" smtClean="0"/>
              <a:t>      - Obscure phase</a:t>
            </a:r>
          </a:p>
          <a:p>
            <a:pPr marL="0" indent="0">
              <a:buNone/>
            </a:pPr>
            <a:r>
              <a:rPr lang="fr-FR" dirty="0" smtClean="0"/>
              <a:t>      - The </a:t>
            </a:r>
            <a:r>
              <a:rPr lang="fr-FR" dirty="0" err="1" smtClean="0"/>
              <a:t>unconscious</a:t>
            </a:r>
            <a:r>
              <a:rPr lang="fr-FR" dirty="0" smtClean="0"/>
              <a:t> </a:t>
            </a:r>
            <a:r>
              <a:rPr lang="fr-FR" dirty="0" err="1" smtClean="0"/>
              <a:t>mind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over to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the </a:t>
            </a:r>
            <a:r>
              <a:rPr lang="fr-FR" dirty="0" err="1" smtClean="0"/>
              <a:t>pbl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- The </a:t>
            </a:r>
            <a:r>
              <a:rPr lang="fr-FR" dirty="0" err="1" smtClean="0"/>
              <a:t>conscious</a:t>
            </a:r>
            <a:r>
              <a:rPr lang="fr-FR" dirty="0" smtClean="0"/>
              <a:t> </a:t>
            </a:r>
            <a:r>
              <a:rPr lang="fr-FR" dirty="0" err="1" smtClean="0"/>
              <a:t>mind</a:t>
            </a:r>
            <a:r>
              <a:rPr lang="fr-FR" dirty="0" smtClean="0"/>
              <a:t>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awake</a:t>
            </a:r>
            <a:r>
              <a:rPr lang="fr-FR" dirty="0" smtClean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 the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unconscious</a:t>
            </a:r>
            <a:r>
              <a:rPr lang="fr-FR" dirty="0" smtClean="0"/>
              <a:t> </a:t>
            </a:r>
            <a:r>
              <a:rPr lang="fr-FR" dirty="0" err="1" smtClean="0"/>
              <a:t>mind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 </a:t>
            </a:r>
            <a:r>
              <a:rPr lang="fr-FR" dirty="0" smtClean="0"/>
              <a:t>in an underground </a:t>
            </a:r>
            <a:r>
              <a:rPr lang="fr-FR" dirty="0" err="1" smtClean="0"/>
              <a:t>way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-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little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known</a:t>
            </a:r>
            <a:r>
              <a:rPr lang="fr-FR" dirty="0" smtClean="0"/>
              <a:t> about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55976" y="21328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12160" y="25649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548680"/>
            <a:ext cx="8275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2248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fr-FR" u="sng" dirty="0" smtClean="0"/>
              <a:t>Ex:</a:t>
            </a:r>
            <a:r>
              <a:rPr lang="fr-FR" dirty="0" smtClean="0"/>
              <a:t> </a:t>
            </a:r>
            <a:r>
              <a:rPr lang="fr-FR" dirty="0" err="1" smtClean="0"/>
              <a:t>forgetting</a:t>
            </a:r>
            <a:r>
              <a:rPr lang="fr-FR" dirty="0" smtClean="0"/>
              <a:t> a </a:t>
            </a:r>
            <a:r>
              <a:rPr lang="fr-FR" dirty="0" err="1" smtClean="0"/>
              <a:t>name</a:t>
            </a:r>
            <a:r>
              <a:rPr lang="fr-FR" dirty="0" smtClean="0"/>
              <a:t> and </a:t>
            </a:r>
            <a:r>
              <a:rPr lang="fr-FR" dirty="0" err="1" smtClean="0"/>
              <a:t>suddenly</a:t>
            </a:r>
            <a:r>
              <a:rPr lang="fr-FR" dirty="0" smtClean="0"/>
              <a:t> </a:t>
            </a:r>
            <a:r>
              <a:rPr lang="fr-FR" dirty="0" err="1" smtClean="0"/>
              <a:t>remembering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stopped</a:t>
            </a:r>
            <a:r>
              <a:rPr lang="fr-FR" dirty="0" smtClean="0"/>
              <a:t> </a:t>
            </a:r>
            <a:r>
              <a:rPr lang="fr-FR" dirty="0" err="1" smtClean="0"/>
              <a:t>trying</a:t>
            </a:r>
            <a:r>
              <a:rPr lang="fr-FR" dirty="0" smtClean="0"/>
              <a:t> </a:t>
            </a:r>
            <a:r>
              <a:rPr lang="fr-FR" dirty="0" err="1" smtClean="0"/>
              <a:t>consciously</a:t>
            </a:r>
            <a:r>
              <a:rPr lang="fr-FR" dirty="0" smtClean="0"/>
              <a:t> to </a:t>
            </a:r>
            <a:r>
              <a:rPr lang="fr-FR" dirty="0" err="1" smtClean="0"/>
              <a:t>recall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Wallas</a:t>
            </a:r>
            <a:r>
              <a:rPr lang="fr-FR" dirty="0" smtClean="0"/>
              <a:t>’ </a:t>
            </a:r>
            <a:r>
              <a:rPr lang="fr-FR" b="1" dirty="0" smtClean="0">
                <a:solidFill>
                  <a:srgbClr val="C00000"/>
                </a:solidFill>
              </a:rPr>
              <a:t>’</a:t>
            </a: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’FRINGE CONSCIOUSNESS</a:t>
            </a:r>
            <a:r>
              <a:rPr lang="fr-FR" b="1" dirty="0" smtClean="0">
                <a:solidFill>
                  <a:srgbClr val="C00000"/>
                </a:solidFill>
              </a:rPr>
              <a:t>’’</a:t>
            </a:r>
          </a:p>
          <a:p>
            <a:pPr marL="0" indent="0"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3.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Incubation to illumination: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Dreistadt</a:t>
            </a:r>
            <a:r>
              <a:rPr lang="fr-FR" dirty="0" smtClean="0"/>
              <a:t>( 1969)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Studied</a:t>
            </a:r>
            <a:r>
              <a:rPr lang="fr-FR" dirty="0" smtClean="0"/>
              <a:t> </a:t>
            </a:r>
            <a:r>
              <a:rPr lang="fr-FR" dirty="0" err="1" smtClean="0"/>
              <a:t>experimentally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of the use of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analogies(clues) and incubation on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pbl</a:t>
            </a:r>
            <a:r>
              <a:rPr lang="fr-FR" dirty="0" smtClean="0"/>
              <a:t>.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solving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He </a:t>
            </a:r>
            <a:r>
              <a:rPr lang="fr-FR" dirty="0" err="1" smtClean="0"/>
              <a:t>found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   - Incubation </a:t>
            </a:r>
            <a:r>
              <a:rPr lang="fr-FR" dirty="0" err="1" smtClean="0"/>
              <a:t>alone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not </a:t>
            </a:r>
            <a:r>
              <a:rPr lang="fr-FR" dirty="0" err="1" smtClean="0"/>
              <a:t>sufficent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 - Incubation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pictures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contained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dirty="0" err="1" smtClean="0"/>
              <a:t>material</a:t>
            </a:r>
            <a:r>
              <a:rPr lang="fr-FR" dirty="0" smtClean="0"/>
              <a:t> </a:t>
            </a:r>
            <a:r>
              <a:rPr lang="fr-FR" dirty="0" err="1" smtClean="0"/>
              <a:t>analogous</a:t>
            </a:r>
            <a:r>
              <a:rPr lang="fr-FR" dirty="0" smtClean="0"/>
              <a:t> to the solution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significantly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reaching</a:t>
            </a:r>
            <a:r>
              <a:rPr lang="fr-FR" dirty="0" smtClean="0"/>
              <a:t> a correct solution.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83968" y="9087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8341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fr-FR" b="1" dirty="0" smtClean="0"/>
              <a:t>Q</a:t>
            </a:r>
            <a:r>
              <a:rPr lang="fr-FR" dirty="0" smtClean="0"/>
              <a:t>: - </a:t>
            </a:r>
            <a:r>
              <a:rPr lang="fr-FR" dirty="0" err="1" smtClean="0"/>
              <a:t>pedagogical</a:t>
            </a:r>
            <a:r>
              <a:rPr lang="fr-FR" dirty="0" smtClean="0"/>
              <a:t> value?</a:t>
            </a:r>
          </a:p>
          <a:p>
            <a:pPr marL="0" indent="0">
              <a:buNone/>
            </a:pPr>
            <a:r>
              <a:rPr lang="fr-FR" dirty="0" smtClean="0"/>
              <a:t>         -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remember</a:t>
            </a:r>
            <a:r>
              <a:rPr lang="fr-FR" dirty="0" smtClean="0"/>
              <a:t> </a:t>
            </a:r>
            <a:r>
              <a:rPr lang="fr-FR" dirty="0" err="1" smtClean="0"/>
              <a:t>concrete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smtClean="0"/>
              <a:t> 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</a:t>
            </a:r>
            <a:r>
              <a:rPr lang="fr-FR" dirty="0" smtClean="0"/>
              <a:t> have </a:t>
            </a:r>
            <a:r>
              <a:rPr lang="fr-FR" dirty="0" err="1" smtClean="0"/>
              <a:t>experienced</a:t>
            </a:r>
            <a:r>
              <a:rPr lang="fr-FR" dirty="0"/>
              <a:t>?</a:t>
            </a:r>
            <a:endParaRPr lang="fr-FR" dirty="0" smtClean="0"/>
          </a:p>
          <a:p>
            <a:r>
              <a:rPr lang="fr-FR" dirty="0" smtClean="0"/>
              <a:t>This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author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suggests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- Value of incubation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allowed</a:t>
            </a:r>
            <a:r>
              <a:rPr lang="fr-FR" dirty="0" smtClean="0"/>
              <a:t> the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err="1" smtClean="0"/>
              <a:t>subjects</a:t>
            </a:r>
            <a:r>
              <a:rPr lang="fr-FR" dirty="0" smtClean="0"/>
              <a:t> more </a:t>
            </a:r>
            <a:r>
              <a:rPr lang="fr-FR" dirty="0" err="1" smtClean="0"/>
              <a:t>pictorial</a:t>
            </a:r>
            <a:r>
              <a:rPr lang="fr-FR" dirty="0" smtClean="0"/>
              <a:t> analogies.</a:t>
            </a:r>
          </a:p>
          <a:p>
            <a:r>
              <a:rPr lang="fr-FR" dirty="0" smtClean="0"/>
              <a:t>In real life, the incubation phase:</a:t>
            </a:r>
          </a:p>
          <a:p>
            <a:pPr marL="0" indent="0">
              <a:buNone/>
            </a:pPr>
            <a:r>
              <a:rPr lang="fr-FR" dirty="0" smtClean="0"/>
              <a:t> - </a:t>
            </a:r>
            <a:r>
              <a:rPr lang="fr-FR" dirty="0" err="1" smtClean="0"/>
              <a:t>Provides</a:t>
            </a:r>
            <a:r>
              <a:rPr lang="fr-FR" dirty="0" smtClean="0"/>
              <a:t> a </a:t>
            </a:r>
            <a:r>
              <a:rPr lang="fr-FR" dirty="0" err="1" smtClean="0"/>
              <a:t>rest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- </a:t>
            </a:r>
            <a:r>
              <a:rPr lang="fr-FR" dirty="0" err="1" smtClean="0"/>
              <a:t>Reduces</a:t>
            </a:r>
            <a:r>
              <a:rPr lang="fr-FR" dirty="0" smtClean="0"/>
              <a:t> fatigue.</a:t>
            </a:r>
          </a:p>
          <a:p>
            <a:pPr marL="0" indent="0">
              <a:buNone/>
            </a:pPr>
            <a:r>
              <a:rPr lang="fr-FR" dirty="0" smtClean="0"/>
              <a:t> - </a:t>
            </a:r>
            <a:r>
              <a:rPr lang="fr-FR" dirty="0" err="1" smtClean="0"/>
              <a:t>Gives</a:t>
            </a:r>
            <a:r>
              <a:rPr lang="fr-FR" dirty="0" smtClean="0"/>
              <a:t> time for cognitive </a:t>
            </a:r>
            <a:r>
              <a:rPr lang="fr-FR" dirty="0" err="1" smtClean="0"/>
              <a:t>process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broken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6914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fr-FR" dirty="0" smtClean="0"/>
              <a:t>Incubation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helpful</a:t>
            </a:r>
            <a:r>
              <a:rPr lang="fr-FR" dirty="0" smtClean="0"/>
              <a:t> in </a:t>
            </a:r>
            <a:r>
              <a:rPr lang="fr-FR" dirty="0" err="1" smtClean="0"/>
              <a:t>that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It </a:t>
            </a:r>
            <a:r>
              <a:rPr lang="fr-FR" dirty="0" err="1" smtClean="0"/>
              <a:t>brings</a:t>
            </a:r>
            <a:r>
              <a:rPr lang="fr-FR" dirty="0" smtClean="0"/>
              <a:t> back a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contact </a:t>
            </a:r>
            <a:r>
              <a:rPr lang="fr-FR" dirty="0" err="1" smtClean="0"/>
              <a:t>with</a:t>
            </a:r>
            <a:r>
              <a:rPr lang="fr-FR" dirty="0" smtClean="0"/>
              <a:t> a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larger</a:t>
            </a:r>
            <a:r>
              <a:rPr lang="fr-FR" dirty="0" smtClean="0"/>
              <a:t> more </a:t>
            </a:r>
            <a:r>
              <a:rPr lang="fr-FR" dirty="0" err="1" smtClean="0"/>
              <a:t>enriched</a:t>
            </a:r>
            <a:r>
              <a:rPr lang="fr-FR" dirty="0" smtClean="0"/>
              <a:t> </a:t>
            </a:r>
            <a:r>
              <a:rPr lang="fr-FR" dirty="0" err="1" smtClean="0"/>
              <a:t>envt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find</a:t>
            </a:r>
            <a:r>
              <a:rPr lang="fr-FR" dirty="0" smtClean="0"/>
              <a:t> patterns of </a:t>
            </a:r>
            <a:r>
              <a:rPr lang="fr-FR" dirty="0" smtClean="0"/>
              <a:t>stimulation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not </a:t>
            </a:r>
            <a:r>
              <a:rPr lang="fr-FR" dirty="0" err="1" smtClean="0"/>
              <a:t>meet</a:t>
            </a:r>
            <a:r>
              <a:rPr lang="fr-FR" dirty="0" smtClean="0"/>
              <a:t> in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the </a:t>
            </a:r>
            <a:r>
              <a:rPr lang="fr-FR" dirty="0" err="1" smtClean="0"/>
              <a:t>immediate</a:t>
            </a:r>
            <a:r>
              <a:rPr lang="fr-FR" dirty="0" smtClean="0"/>
              <a:t> </a:t>
            </a:r>
            <a:r>
              <a:rPr lang="fr-FR" dirty="0" err="1" smtClean="0"/>
              <a:t>envt</a:t>
            </a:r>
            <a:r>
              <a:rPr lang="fr-FR" dirty="0" smtClean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on the </a:t>
            </a:r>
            <a:r>
              <a:rPr lang="fr-FR" dirty="0" err="1" smtClean="0"/>
              <a:t>pbl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- Incubation ends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b="1" dirty="0" smtClean="0"/>
              <a:t>ILLUMINATION</a:t>
            </a:r>
            <a:r>
              <a:rPr lang="fr-FR" dirty="0" smtClean="0"/>
              <a:t> </a:t>
            </a:r>
            <a:r>
              <a:rPr lang="fr-FR" dirty="0" err="1" smtClean="0"/>
              <a:t>occurs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and the </a:t>
            </a:r>
            <a:r>
              <a:rPr lang="fr-FR" dirty="0" err="1" smtClean="0"/>
              <a:t>pieces</a:t>
            </a:r>
            <a:r>
              <a:rPr lang="fr-FR" dirty="0" smtClean="0"/>
              <a:t> </a:t>
            </a:r>
            <a:r>
              <a:rPr lang="fr-FR" dirty="0" err="1" smtClean="0"/>
              <a:t>fall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place, the right </a:t>
            </a:r>
            <a:r>
              <a:rPr lang="fr-FR" dirty="0" err="1" smtClean="0"/>
              <a:t>word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found</a:t>
            </a:r>
            <a:r>
              <a:rPr lang="fr-FR" dirty="0" smtClean="0"/>
              <a:t> or solution </a:t>
            </a:r>
            <a:r>
              <a:rPr lang="fr-FR" dirty="0" err="1" smtClean="0"/>
              <a:t>is</a:t>
            </a:r>
            <a:r>
              <a:rPr lang="fr-FR" dirty="0" smtClean="0"/>
              <a:t> apparent. </a:t>
            </a:r>
            <a:endParaRPr lang="fr-FR" dirty="0"/>
          </a:p>
        </p:txBody>
      </p:sp>
      <p:sp>
        <p:nvSpPr>
          <p:cNvPr id="4" name="Down Arrow 3"/>
          <p:cNvSpPr/>
          <p:nvPr/>
        </p:nvSpPr>
        <p:spPr>
          <a:xfrm>
            <a:off x="4644008" y="4869160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3671900" y="5958571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/>
              <a:t>EUREKA</a:t>
            </a:r>
            <a:endParaRPr lang="fr-FR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15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0646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2. </a:t>
            </a:r>
            <a:r>
              <a:rPr lang="fr-FR" b="1" dirty="0" err="1" smtClean="0"/>
              <a:t>Theoretical</a:t>
            </a:r>
            <a:r>
              <a:rPr lang="fr-FR" b="1" dirty="0" smtClean="0"/>
              <a:t> </a:t>
            </a:r>
            <a:r>
              <a:rPr lang="fr-FR" b="1" dirty="0" err="1" smtClean="0"/>
              <a:t>Approaches</a:t>
            </a:r>
            <a:r>
              <a:rPr lang="fr-FR" b="1" dirty="0" smtClean="0"/>
              <a:t> to the  </a:t>
            </a:r>
            <a:br>
              <a:rPr lang="fr-FR" b="1" dirty="0" smtClean="0"/>
            </a:br>
            <a:r>
              <a:rPr lang="fr-FR" b="1" dirty="0" smtClean="0"/>
              <a:t>     </a:t>
            </a:r>
            <a:r>
              <a:rPr lang="fr-FR" b="1" dirty="0" err="1" smtClean="0"/>
              <a:t>study</a:t>
            </a:r>
            <a:r>
              <a:rPr lang="fr-FR" b="1" dirty="0" smtClean="0"/>
              <a:t> of </a:t>
            </a:r>
            <a:r>
              <a:rPr lang="fr-FR" b="1" dirty="0" err="1" smtClean="0"/>
              <a:t>creativity</a:t>
            </a:r>
            <a:r>
              <a:rPr lang="fr-FR" b="1" dirty="0" smtClean="0"/>
              <a:t>: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 main </a:t>
            </a:r>
            <a:r>
              <a:rPr lang="fr-FR" dirty="0" err="1" smtClean="0"/>
              <a:t>approaches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1- </a:t>
            </a:r>
            <a:r>
              <a:rPr lang="fr-FR" dirty="0" err="1" smtClean="0"/>
              <a:t>psychoanalytic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2- </a:t>
            </a:r>
            <a:r>
              <a:rPr lang="fr-FR" dirty="0" err="1"/>
              <a:t>A</a:t>
            </a:r>
            <a:r>
              <a:rPr lang="fr-FR" dirty="0" err="1" smtClean="0"/>
              <a:t>ssociationist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3- </a:t>
            </a:r>
            <a:r>
              <a:rPr lang="fr-FR" dirty="0" err="1" smtClean="0"/>
              <a:t>Psychometric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4- Cognitive</a:t>
            </a:r>
          </a:p>
          <a:p>
            <a:pPr marL="0" indent="0">
              <a:buNone/>
            </a:pPr>
            <a:r>
              <a:rPr lang="fr-FR" dirty="0" smtClean="0"/>
              <a:t>        5- </a:t>
            </a:r>
            <a:r>
              <a:rPr lang="fr-FR" dirty="0" err="1"/>
              <a:t>H</a:t>
            </a:r>
            <a:r>
              <a:rPr lang="fr-FR" dirty="0" err="1" smtClean="0"/>
              <a:t>olistic</a:t>
            </a:r>
            <a:endParaRPr lang="fr-F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16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6548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2.1 The </a:t>
            </a:r>
            <a:r>
              <a:rPr lang="fr-FR" dirty="0" err="1" smtClean="0"/>
              <a:t>Psychoanalytic</a:t>
            </a:r>
            <a:r>
              <a:rPr lang="fr-FR" dirty="0" smtClean="0"/>
              <a:t>( or </a:t>
            </a:r>
            <a:r>
              <a:rPr lang="fr-FR" dirty="0" err="1" smtClean="0"/>
              <a:t>conscious</a:t>
            </a:r>
            <a:r>
              <a:rPr lang="fr-FR" dirty="0" smtClean="0"/>
              <a:t>)   </a:t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Approach</a:t>
            </a:r>
            <a:r>
              <a:rPr lang="fr-FR" dirty="0" smtClean="0"/>
              <a:t>( Freud, </a:t>
            </a:r>
            <a:r>
              <a:rPr lang="fr-FR" dirty="0" err="1" smtClean="0"/>
              <a:t>kris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has an intuitive </a:t>
            </a:r>
            <a:r>
              <a:rPr lang="fr-FR" dirty="0" err="1" smtClean="0"/>
              <a:t>appeal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Researchers</a:t>
            </a:r>
            <a:r>
              <a:rPr lang="fr-FR" dirty="0"/>
              <a:t> </a:t>
            </a:r>
            <a:r>
              <a:rPr lang="fr-FR" dirty="0" smtClean="0"/>
              <a:t>          </a:t>
            </a:r>
            <a:r>
              <a:rPr lang="fr-FR" dirty="0" smtClean="0"/>
              <a:t>ambivalent </a:t>
            </a:r>
            <a:r>
              <a:rPr lang="fr-FR" dirty="0" smtClean="0"/>
              <a:t>attitude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b="1" u="sng" dirty="0" smtClean="0"/>
              <a:t>Freud (1908)</a:t>
            </a:r>
            <a:endParaRPr lang="fr-FR" b="1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87824" y="24928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39752" y="2708920"/>
            <a:ext cx="23042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0" y="3861048"/>
            <a:ext cx="2772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Supporters </a:t>
            </a:r>
            <a:r>
              <a:rPr lang="fr-FR" sz="2000" b="1" dirty="0" smtClean="0"/>
              <a:t>/ </a:t>
            </a:r>
            <a:r>
              <a:rPr lang="fr-FR" sz="2000" b="1" dirty="0" smtClean="0"/>
              <a:t>plausible</a:t>
            </a:r>
            <a:endParaRPr lang="fr-FR" sz="20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44008" y="2708920"/>
            <a:ext cx="223224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80112" y="382969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Opponents</a:t>
            </a:r>
            <a:r>
              <a:rPr lang="fr-FR" sz="2000" b="1" dirty="0" smtClean="0"/>
              <a:t> </a:t>
            </a:r>
            <a:r>
              <a:rPr lang="fr-FR" sz="2000" b="1" dirty="0" smtClean="0"/>
              <a:t>/ </a:t>
            </a:r>
            <a:r>
              <a:rPr lang="fr-FR" sz="2000" b="1" dirty="0" err="1" smtClean="0"/>
              <a:t>implausible</a:t>
            </a:r>
            <a:endParaRPr lang="fr-FR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2699792" y="5085184"/>
            <a:ext cx="3600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</a:rPr>
              <a:t>Creative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writer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>
            <a:off x="1475656" y="5265204"/>
            <a:ext cx="1224136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4" y="558924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Conjures up </a:t>
            </a:r>
            <a:r>
              <a:rPr lang="fr-FR" dirty="0" err="1" smtClean="0"/>
              <a:t>phantasies</a:t>
            </a:r>
            <a:endParaRPr lang="fr-FR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75656" y="5912405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91880" y="573325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Presents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in </a:t>
            </a:r>
            <a:r>
              <a:rPr lang="fr-FR" dirty="0" smtClean="0"/>
              <a:t>a </a:t>
            </a:r>
            <a:r>
              <a:rPr lang="fr-FR" dirty="0" err="1" smtClean="0"/>
              <a:t>way</a:t>
            </a:r>
            <a:endParaRPr lang="fr-FR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64088" y="5912405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76256" y="590393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Acceptable to </a:t>
            </a:r>
            <a:r>
              <a:rPr lang="fr-FR" dirty="0" err="1" smtClean="0"/>
              <a:t>others</a:t>
            </a:r>
            <a:endParaRPr lang="fr-FR" dirty="0"/>
          </a:p>
        </p:txBody>
      </p:sp>
      <p:cxnSp>
        <p:nvCxnSpPr>
          <p:cNvPr id="23" name="Straight Arrow Connector 22"/>
          <p:cNvCxnSpPr>
            <a:stCxn id="12" idx="3"/>
          </p:cNvCxnSpPr>
          <p:nvPr/>
        </p:nvCxnSpPr>
        <p:spPr>
          <a:xfrm>
            <a:off x="6300192" y="5265204"/>
            <a:ext cx="1152128" cy="6387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17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2567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«  </a:t>
            </a:r>
            <a:r>
              <a:rPr lang="fr-FR" dirty="0" smtClean="0"/>
              <a:t>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writer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as a </a:t>
            </a:r>
            <a:r>
              <a:rPr lang="fr-FR" dirty="0" err="1" smtClean="0"/>
              <a:t>child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. He </a:t>
            </a:r>
            <a:r>
              <a:rPr lang="fr-FR" dirty="0" err="1" smtClean="0"/>
              <a:t>creates</a:t>
            </a:r>
            <a:r>
              <a:rPr lang="fr-FR" dirty="0" smtClean="0"/>
              <a:t> a world of </a:t>
            </a:r>
            <a:r>
              <a:rPr lang="fr-FR" dirty="0" err="1" smtClean="0"/>
              <a:t>phantasy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seriously</a:t>
            </a:r>
            <a:r>
              <a:rPr lang="fr-FR" dirty="0" smtClean="0"/>
              <a:t> -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invests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large </a:t>
            </a:r>
            <a:r>
              <a:rPr lang="fr-FR" dirty="0" err="1" smtClean="0"/>
              <a:t>amounts</a:t>
            </a:r>
            <a:r>
              <a:rPr lang="fr-FR" dirty="0" smtClean="0"/>
              <a:t> of </a:t>
            </a:r>
            <a:r>
              <a:rPr lang="fr-FR" dirty="0" err="1" smtClean="0"/>
              <a:t>emotion</a:t>
            </a:r>
            <a:r>
              <a:rPr lang="fr-FR" dirty="0" smtClean="0"/>
              <a:t> </a:t>
            </a:r>
            <a:r>
              <a:rPr lang="fr-FR" dirty="0" smtClean="0"/>
              <a:t>-</a:t>
            </a:r>
            <a:r>
              <a:rPr lang="fr-FR" dirty="0" smtClean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separating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sharply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reality… The motive forces or </a:t>
            </a:r>
            <a:r>
              <a:rPr lang="fr-FR" dirty="0" err="1" smtClean="0"/>
              <a:t>phantasies</a:t>
            </a:r>
            <a:r>
              <a:rPr lang="fr-FR" dirty="0" smtClean="0"/>
              <a:t> are </a:t>
            </a:r>
            <a:r>
              <a:rPr lang="fr-FR" dirty="0" err="1" smtClean="0"/>
              <a:t>unsatisfied</a:t>
            </a:r>
            <a:r>
              <a:rPr lang="fr-FR" dirty="0" smtClean="0"/>
              <a:t> </a:t>
            </a:r>
            <a:r>
              <a:rPr lang="fr-FR" dirty="0" err="1" smtClean="0"/>
              <a:t>wishes</a:t>
            </a:r>
            <a:r>
              <a:rPr lang="fr-FR" dirty="0" smtClean="0"/>
              <a:t>, and </a:t>
            </a:r>
            <a:r>
              <a:rPr lang="fr-FR" dirty="0" err="1" smtClean="0"/>
              <a:t>every</a:t>
            </a:r>
            <a:r>
              <a:rPr lang="fr-FR" dirty="0" smtClean="0"/>
              <a:t> single </a:t>
            </a:r>
            <a:r>
              <a:rPr lang="fr-FR" dirty="0" err="1" smtClean="0"/>
              <a:t>phantasy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fulfilment</a:t>
            </a:r>
            <a:r>
              <a:rPr lang="fr-FR" dirty="0" smtClean="0"/>
              <a:t> of a </a:t>
            </a:r>
            <a:r>
              <a:rPr lang="fr-FR" dirty="0" err="1" smtClean="0"/>
              <a:t>wish</a:t>
            </a:r>
            <a:r>
              <a:rPr lang="fr-FR" dirty="0" smtClean="0"/>
              <a:t>, a correction of </a:t>
            </a:r>
            <a:r>
              <a:rPr lang="fr-FR" dirty="0" err="1" smtClean="0"/>
              <a:t>unsatisfying</a:t>
            </a:r>
            <a:r>
              <a:rPr lang="fr-FR" dirty="0" smtClean="0"/>
              <a:t> reality.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motivating</a:t>
            </a:r>
            <a:r>
              <a:rPr lang="fr-FR" dirty="0" smtClean="0"/>
              <a:t> </a:t>
            </a:r>
            <a:r>
              <a:rPr lang="fr-FR" dirty="0" err="1" smtClean="0"/>
              <a:t>wishes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sex</a:t>
            </a:r>
            <a:r>
              <a:rPr lang="fr-FR" dirty="0" smtClean="0"/>
              <a:t>, </a:t>
            </a:r>
            <a:r>
              <a:rPr lang="fr-FR" dirty="0" err="1" smtClean="0"/>
              <a:t>character</a:t>
            </a:r>
            <a:r>
              <a:rPr lang="fr-FR" dirty="0" smtClean="0"/>
              <a:t> and </a:t>
            </a:r>
            <a:r>
              <a:rPr lang="fr-FR" dirty="0" err="1" smtClean="0"/>
              <a:t>circumstances</a:t>
            </a:r>
            <a:r>
              <a:rPr lang="fr-FR" dirty="0" smtClean="0"/>
              <a:t> of the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the </a:t>
            </a:r>
            <a:r>
              <a:rPr lang="fr-FR" dirty="0" err="1" smtClean="0"/>
              <a:t>phantasy</a:t>
            </a:r>
            <a:r>
              <a:rPr lang="fr-FR" dirty="0" smtClean="0"/>
              <a:t>. A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in the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awakes</a:t>
            </a:r>
            <a:r>
              <a:rPr lang="fr-FR" dirty="0" smtClean="0"/>
              <a:t> in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writer</a:t>
            </a:r>
            <a:r>
              <a:rPr lang="fr-FR" dirty="0" smtClean="0"/>
              <a:t> </a:t>
            </a:r>
            <a:r>
              <a:rPr lang="fr-FR" dirty="0" err="1" smtClean="0"/>
              <a:t>memory</a:t>
            </a:r>
            <a:r>
              <a:rPr lang="fr-FR" dirty="0" smtClean="0"/>
              <a:t> of an </a:t>
            </a:r>
            <a:r>
              <a:rPr lang="fr-FR" dirty="0" err="1" smtClean="0"/>
              <a:t>earlier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(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belonging</a:t>
            </a:r>
            <a:r>
              <a:rPr lang="fr-FR" dirty="0" smtClean="0"/>
              <a:t> to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childhood</a:t>
            </a:r>
            <a:r>
              <a:rPr lang="fr-FR" dirty="0" smtClean="0"/>
              <a:t>)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proceeds</a:t>
            </a:r>
            <a:r>
              <a:rPr lang="fr-FR" dirty="0" smtClean="0"/>
              <a:t> a </a:t>
            </a:r>
            <a:r>
              <a:rPr lang="fr-FR" dirty="0" err="1" smtClean="0"/>
              <a:t>wish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finds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fulfilment</a:t>
            </a:r>
            <a:r>
              <a:rPr lang="fr-FR" dirty="0" smtClean="0"/>
              <a:t> in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. » 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40466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196752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Freud (1908) </a:t>
            </a:r>
            <a:r>
              <a:rPr lang="fr-FR" sz="2800" dirty="0" err="1" smtClean="0"/>
              <a:t>wrote</a:t>
            </a:r>
            <a:r>
              <a:rPr lang="fr-FR" sz="2800" dirty="0" smtClean="0"/>
              <a:t> in </a:t>
            </a:r>
            <a:r>
              <a:rPr lang="fr-FR" sz="2800" dirty="0" err="1" smtClean="0"/>
              <a:t>this</a:t>
            </a:r>
            <a:r>
              <a:rPr lang="fr-FR" sz="2800" dirty="0" smtClean="0"/>
              <a:t> </a:t>
            </a:r>
            <a:r>
              <a:rPr lang="fr-FR" sz="2800" dirty="0" smtClean="0"/>
              <a:t>respect:</a:t>
            </a:r>
            <a:endParaRPr lang="fr-F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28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2.2 The </a:t>
            </a:r>
            <a:r>
              <a:rPr lang="fr-FR" dirty="0" err="1" smtClean="0"/>
              <a:t>Associationist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(</a:t>
            </a:r>
            <a:r>
              <a:rPr lang="fr-FR" dirty="0" err="1" smtClean="0"/>
              <a:t>Mednick</a:t>
            </a:r>
            <a:r>
              <a:rPr lang="fr-FR" dirty="0" smtClean="0"/>
              <a:t>):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err="1" smtClean="0"/>
              <a:t>Influencial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endParaRPr lang="fr-FR" dirty="0" smtClean="0"/>
          </a:p>
          <a:p>
            <a:r>
              <a:rPr lang="fr-FR" dirty="0" err="1" smtClean="0"/>
              <a:t>Starts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/>
              <a:t>P</a:t>
            </a:r>
            <a:r>
              <a:rPr lang="fr-FR" dirty="0" err="1" smtClean="0"/>
              <a:t>oincare</a:t>
            </a:r>
            <a:r>
              <a:rPr lang="fr-FR" dirty="0" smtClean="0"/>
              <a:t>’ s </a:t>
            </a:r>
            <a:r>
              <a:rPr lang="fr-FR" dirty="0" err="1" smtClean="0"/>
              <a:t>statement</a:t>
            </a:r>
            <a:r>
              <a:rPr lang="fr-FR" dirty="0" smtClean="0"/>
              <a:t>: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« </a:t>
            </a:r>
            <a:r>
              <a:rPr lang="fr-FR" dirty="0" smtClean="0"/>
              <a:t>To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consists</a:t>
            </a:r>
            <a:r>
              <a:rPr lang="fr-FR" dirty="0" smtClean="0"/>
              <a:t> of new </a:t>
            </a:r>
            <a:r>
              <a:rPr lang="fr-FR" dirty="0" err="1" smtClean="0"/>
              <a:t>combinations</a:t>
            </a:r>
            <a:r>
              <a:rPr lang="fr-FR" dirty="0" smtClean="0"/>
              <a:t> </a:t>
            </a:r>
            <a:r>
              <a:rPr lang="fr-FR" dirty="0" smtClean="0"/>
              <a:t>of</a:t>
            </a:r>
            <a:r>
              <a:rPr lang="fr-FR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associative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useful</a:t>
            </a:r>
            <a:r>
              <a:rPr lang="fr-FR" dirty="0" smtClean="0"/>
              <a:t>. »</a:t>
            </a:r>
          </a:p>
          <a:p>
            <a:r>
              <a:rPr lang="fr-FR" dirty="0" err="1" smtClean="0"/>
              <a:t>Mednick</a:t>
            </a:r>
            <a:r>
              <a:rPr lang="fr-FR" dirty="0" smtClean="0"/>
              <a:t> </a:t>
            </a:r>
            <a:r>
              <a:rPr lang="fr-FR" dirty="0" err="1" smtClean="0"/>
              <a:t>described</a:t>
            </a:r>
            <a:r>
              <a:rPr lang="fr-FR" dirty="0" smtClean="0"/>
              <a:t> 3 </a:t>
            </a:r>
            <a:r>
              <a:rPr lang="fr-FR" dirty="0" err="1" smtClean="0"/>
              <a:t>ways</a:t>
            </a:r>
            <a:r>
              <a:rPr lang="fr-FR" dirty="0" smtClean="0"/>
              <a:t> of </a:t>
            </a:r>
            <a:r>
              <a:rPr lang="fr-FR" dirty="0" err="1" smtClean="0"/>
              <a:t>arriving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/>
              <a:t> </a:t>
            </a:r>
            <a:r>
              <a:rPr lang="fr-FR" b="1" dirty="0" err="1" smtClean="0"/>
              <a:t>creative</a:t>
            </a:r>
            <a:r>
              <a:rPr lang="fr-FR" b="1" dirty="0" smtClean="0"/>
              <a:t> solution:</a:t>
            </a:r>
          </a:p>
          <a:p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Serendipidity</a:t>
            </a:r>
            <a:r>
              <a:rPr lang="fr-FR" dirty="0" smtClean="0"/>
              <a:t>: </a:t>
            </a:r>
            <a:r>
              <a:rPr lang="fr-FR" dirty="0" err="1" smtClean="0"/>
              <a:t>when</a:t>
            </a:r>
            <a:r>
              <a:rPr lang="fr-FR" dirty="0" smtClean="0"/>
              <a:t> associations </a:t>
            </a:r>
            <a:r>
              <a:rPr lang="fr-FR" dirty="0" err="1" smtClean="0"/>
              <a:t>occur</a:t>
            </a:r>
            <a:r>
              <a:rPr lang="fr-FR" dirty="0" smtClean="0"/>
              <a:t> by chance.</a:t>
            </a:r>
          </a:p>
          <a:p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Contiguity</a:t>
            </a:r>
            <a:r>
              <a:rPr lang="fr-FR" dirty="0" smtClean="0"/>
              <a:t>:  </a:t>
            </a:r>
            <a:r>
              <a:rPr lang="fr-FR" dirty="0" err="1" smtClean="0"/>
              <a:t>btw</a:t>
            </a:r>
            <a:r>
              <a:rPr lang="fr-FR" dirty="0" smtClean="0"/>
              <a:t> </a:t>
            </a:r>
            <a:r>
              <a:rPr lang="fr-FR" dirty="0" err="1" smtClean="0"/>
              <a:t>similar</a:t>
            </a:r>
            <a:r>
              <a:rPr lang="fr-FR" dirty="0" smtClean="0"/>
              <a:t> associative </a:t>
            </a:r>
            <a:r>
              <a:rPr lang="fr-FR" dirty="0" err="1" smtClean="0"/>
              <a:t>elements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Association</a:t>
            </a:r>
            <a:r>
              <a:rPr lang="fr-FR" dirty="0" smtClean="0"/>
              <a:t>: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evoked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mediation</a:t>
            </a:r>
            <a:r>
              <a:rPr lang="fr-FR" dirty="0" smtClean="0"/>
              <a:t> of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19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27087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1</a:t>
            </a:r>
            <a:r>
              <a:rPr lang="fr-FR" b="1" dirty="0" smtClean="0"/>
              <a:t>.   The </a:t>
            </a:r>
            <a:r>
              <a:rPr lang="fr-FR" b="1" dirty="0" err="1" smtClean="0"/>
              <a:t>Meaning</a:t>
            </a:r>
            <a:r>
              <a:rPr lang="fr-FR" b="1" dirty="0" smtClean="0"/>
              <a:t> of </a:t>
            </a:r>
            <a:r>
              <a:rPr lang="fr-FR" b="1" dirty="0" err="1"/>
              <a:t>C</a:t>
            </a:r>
            <a:r>
              <a:rPr lang="fr-FR" b="1" dirty="0" err="1" smtClean="0"/>
              <a:t>reativity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smtClean="0"/>
              <a:t>1.1 </a:t>
            </a:r>
            <a:r>
              <a:rPr lang="fr-FR" dirty="0" err="1"/>
              <a:t>S</a:t>
            </a:r>
            <a:r>
              <a:rPr lang="fr-FR" dirty="0" err="1" smtClean="0"/>
              <a:t>ome</a:t>
            </a:r>
            <a:r>
              <a:rPr lang="fr-FR" dirty="0" smtClean="0"/>
              <a:t> </a:t>
            </a:r>
            <a:r>
              <a:rPr lang="fr-FR" dirty="0" err="1" smtClean="0"/>
              <a:t>views</a:t>
            </a:r>
            <a:r>
              <a:rPr lang="fr-FR" dirty="0" smtClean="0"/>
              <a:t> of </a:t>
            </a:r>
            <a:r>
              <a:rPr lang="fr-FR" dirty="0" err="1" smtClean="0"/>
              <a:t>Creativity</a:t>
            </a:r>
            <a:r>
              <a:rPr lang="fr-FR" dirty="0"/>
              <a:t>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fr-FR" b="1" dirty="0" err="1" smtClean="0"/>
              <a:t>Poincare</a:t>
            </a:r>
            <a:r>
              <a:rPr lang="fr-FR" dirty="0" smtClean="0"/>
              <a:t>(1924)       the </a:t>
            </a:r>
            <a:r>
              <a:rPr lang="fr-FR" b="1" dirty="0" err="1" smtClean="0"/>
              <a:t>creative</a:t>
            </a:r>
            <a:r>
              <a:rPr lang="fr-FR" b="1" dirty="0" smtClean="0"/>
              <a:t> </a:t>
            </a:r>
            <a:r>
              <a:rPr lang="fr-FR" b="1" dirty="0" err="1" smtClean="0"/>
              <a:t>process</a:t>
            </a:r>
            <a:r>
              <a:rPr lang="fr-F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fr-FR" b="1" dirty="0" err="1" smtClean="0"/>
              <a:t>Inspirational</a:t>
            </a:r>
            <a:r>
              <a:rPr lang="fr-FR" b="1" dirty="0" smtClean="0"/>
              <a:t> </a:t>
            </a:r>
            <a:r>
              <a:rPr lang="fr-FR" b="1" dirty="0" err="1" smtClean="0"/>
              <a:t>view</a:t>
            </a:r>
            <a:r>
              <a:rPr lang="fr-FR" b="1" dirty="0" smtClean="0"/>
              <a:t> of </a:t>
            </a:r>
            <a:r>
              <a:rPr lang="fr-FR" b="1" dirty="0" err="1" smtClean="0"/>
              <a:t>creativity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« </a:t>
            </a:r>
            <a:r>
              <a:rPr lang="fr-FR" dirty="0" smtClean="0"/>
              <a:t>For </a:t>
            </a:r>
            <a:r>
              <a:rPr lang="fr-FR" dirty="0" err="1" smtClean="0"/>
              <a:t>fifteen</a:t>
            </a:r>
            <a:r>
              <a:rPr lang="fr-FR" dirty="0" smtClean="0"/>
              <a:t> </a:t>
            </a:r>
            <a:r>
              <a:rPr lang="fr-FR" dirty="0" err="1" smtClean="0"/>
              <a:t>days</a:t>
            </a:r>
            <a:r>
              <a:rPr lang="fr-FR" dirty="0" smtClean="0"/>
              <a:t> I</a:t>
            </a:r>
            <a:r>
              <a:rPr lang="fr-FR" u="sng" dirty="0" smtClean="0"/>
              <a:t> </a:t>
            </a:r>
            <a:r>
              <a:rPr lang="fr-FR" u="sng" dirty="0" err="1" smtClean="0"/>
              <a:t>strove</a:t>
            </a:r>
            <a:r>
              <a:rPr lang="fr-FR" u="sng" dirty="0" smtClean="0"/>
              <a:t> </a:t>
            </a:r>
            <a:r>
              <a:rPr lang="fr-FR" dirty="0" smtClean="0"/>
              <a:t>and </a:t>
            </a:r>
            <a:r>
              <a:rPr lang="fr-FR" u="sng" dirty="0" err="1" smtClean="0"/>
              <a:t>reached</a:t>
            </a:r>
            <a:r>
              <a:rPr lang="fr-FR" dirty="0" smtClean="0"/>
              <a:t> </a:t>
            </a:r>
            <a:r>
              <a:rPr lang="fr-FR" u="sng" dirty="0" smtClean="0"/>
              <a:t>no </a:t>
            </a:r>
            <a:r>
              <a:rPr lang="fr-FR" dirty="0" smtClean="0"/>
              <a:t>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u="sng" dirty="0" smtClean="0"/>
              <a:t> </a:t>
            </a:r>
            <a:r>
              <a:rPr lang="fr-FR" u="sng" dirty="0" err="1" smtClean="0"/>
              <a:t>results</a:t>
            </a:r>
            <a:r>
              <a:rPr lang="fr-FR" dirty="0" smtClean="0"/>
              <a:t>. One </a:t>
            </a:r>
            <a:r>
              <a:rPr lang="fr-FR" dirty="0" err="1" smtClean="0"/>
              <a:t>evening</a:t>
            </a:r>
            <a:r>
              <a:rPr lang="fr-FR" dirty="0" smtClean="0"/>
              <a:t>, </a:t>
            </a:r>
            <a:r>
              <a:rPr lang="fr-FR" u="sng" dirty="0" err="1" smtClean="0"/>
              <a:t>contrary</a:t>
            </a:r>
            <a:r>
              <a:rPr lang="fr-FR" u="sng" dirty="0" smtClean="0"/>
              <a:t> to </a:t>
            </a:r>
            <a:r>
              <a:rPr lang="fr-FR" u="sng" dirty="0" err="1" smtClean="0"/>
              <a:t>my</a:t>
            </a:r>
            <a:r>
              <a:rPr lang="fr-FR" u="sng" dirty="0" smtClean="0"/>
              <a:t> custom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I </a:t>
            </a:r>
            <a:r>
              <a:rPr lang="fr-FR" dirty="0" err="1" smtClean="0"/>
              <a:t>drank</a:t>
            </a:r>
            <a:r>
              <a:rPr lang="fr-FR" dirty="0" smtClean="0"/>
              <a:t> black coffee and </a:t>
            </a:r>
            <a:r>
              <a:rPr lang="fr-FR" dirty="0" err="1" smtClean="0"/>
              <a:t>could</a:t>
            </a:r>
            <a:r>
              <a:rPr lang="fr-FR" dirty="0" smtClean="0"/>
              <a:t> not </a:t>
            </a:r>
            <a:r>
              <a:rPr lang="fr-FR" dirty="0" err="1" smtClean="0"/>
              <a:t>sleep</a:t>
            </a:r>
            <a:r>
              <a:rPr lang="fr-FR" dirty="0" smtClean="0"/>
              <a:t>.  </a:t>
            </a:r>
          </a:p>
          <a:p>
            <a:pPr marL="0" indent="0">
              <a:buNone/>
            </a:pPr>
            <a:r>
              <a:rPr lang="fr-FR" dirty="0" smtClean="0"/>
              <a:t>      </a:t>
            </a:r>
            <a:r>
              <a:rPr lang="fr-FR" u="sng" dirty="0" err="1" smtClean="0"/>
              <a:t>Ideas</a:t>
            </a:r>
            <a:r>
              <a:rPr lang="fr-FR" u="sng" dirty="0" smtClean="0"/>
              <a:t>  rose in </a:t>
            </a:r>
            <a:r>
              <a:rPr lang="fr-FR" u="sng" dirty="0" err="1" smtClean="0"/>
              <a:t>clouds</a:t>
            </a:r>
            <a:r>
              <a:rPr lang="fr-FR" dirty="0" smtClean="0"/>
              <a:t>… I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to </a:t>
            </a:r>
            <a:r>
              <a:rPr lang="fr-FR" dirty="0" err="1" smtClean="0"/>
              <a:t>write</a:t>
            </a:r>
            <a:r>
              <a:rPr lang="fr-FR" dirty="0" smtClean="0"/>
              <a:t> out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the </a:t>
            </a:r>
            <a:r>
              <a:rPr lang="fr-FR" dirty="0" err="1" smtClean="0"/>
              <a:t>results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took</a:t>
            </a:r>
            <a:r>
              <a:rPr lang="fr-FR" dirty="0" smtClean="0"/>
              <a:t> but a few </a:t>
            </a:r>
            <a:r>
              <a:rPr lang="fr-FR" dirty="0" err="1" smtClean="0"/>
              <a:t>hours</a:t>
            </a:r>
            <a:r>
              <a:rPr lang="fr-FR" dirty="0" smtClean="0"/>
              <a:t>. »                                      </a:t>
            </a: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47864" y="19168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23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u="sng" dirty="0" smtClean="0"/>
              <a:t>More: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diff</a:t>
            </a:r>
            <a:r>
              <a:rPr lang="fr-FR" dirty="0" smtClean="0"/>
              <a:t>. </a:t>
            </a:r>
            <a:r>
              <a:rPr lang="fr-FR" dirty="0" smtClean="0"/>
              <a:t>are </a:t>
            </a:r>
            <a:r>
              <a:rPr lang="fr-FR" dirty="0" err="1" smtClean="0"/>
              <a:t>accounted</a:t>
            </a:r>
            <a:r>
              <a:rPr lang="fr-FR" dirty="0" smtClean="0"/>
              <a:t> for  by </a:t>
            </a:r>
            <a:r>
              <a:rPr lang="fr-FR" dirty="0" err="1" smtClean="0"/>
              <a:t>indl’s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associate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Need</a:t>
            </a:r>
            <a:r>
              <a:rPr lang="fr-FR" dirty="0" smtClean="0"/>
              <a:t> to have a </a:t>
            </a:r>
            <a:r>
              <a:rPr lang="fr-FR" dirty="0" err="1" smtClean="0"/>
              <a:t>wide</a:t>
            </a:r>
            <a:r>
              <a:rPr lang="fr-FR" dirty="0" smtClean="0"/>
              <a:t> range of </a:t>
            </a:r>
            <a:r>
              <a:rPr lang="fr-FR" dirty="0" err="1" smtClean="0"/>
              <a:t>potentially</a:t>
            </a:r>
            <a:r>
              <a:rPr lang="fr-FR" dirty="0" smtClean="0"/>
              <a:t> associable </a:t>
            </a:r>
            <a:r>
              <a:rPr lang="fr-FR" dirty="0" err="1" smtClean="0"/>
              <a:t>elements</a:t>
            </a:r>
            <a:r>
              <a:rPr lang="fr-FR" dirty="0" smtClean="0"/>
              <a:t> to </a:t>
            </a:r>
            <a:r>
              <a:rPr lang="fr-FR" dirty="0" err="1" smtClean="0"/>
              <a:t>handle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flexible in </a:t>
            </a:r>
            <a:r>
              <a:rPr lang="fr-FR" dirty="0" err="1" smtClean="0"/>
              <a:t>his</a:t>
            </a:r>
            <a:r>
              <a:rPr lang="fr-FR" dirty="0" smtClean="0"/>
              <a:t> associative </a:t>
            </a:r>
            <a:r>
              <a:rPr lang="fr-FR" dirty="0" err="1" smtClean="0"/>
              <a:t>hierarchies</a:t>
            </a:r>
            <a:r>
              <a:rPr lang="fr-FR" dirty="0"/>
              <a:t> </a:t>
            </a:r>
            <a:r>
              <a:rPr lang="fr-FR" dirty="0" smtClean="0"/>
              <a:t>( do not </a:t>
            </a:r>
            <a:r>
              <a:rPr lang="fr-FR" dirty="0" err="1" smtClean="0"/>
              <a:t>restrict</a:t>
            </a:r>
            <a:r>
              <a:rPr lang="fr-FR" dirty="0" smtClean="0"/>
              <a:t> cognitive sets).</a:t>
            </a:r>
          </a:p>
          <a:p>
            <a:r>
              <a:rPr lang="fr-FR" dirty="0" err="1" smtClean="0"/>
              <a:t>Gathering</a:t>
            </a:r>
            <a:r>
              <a:rPr lang="fr-FR" dirty="0" smtClean="0"/>
              <a:t> associable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</a:t>
            </a:r>
            <a:r>
              <a:rPr lang="fr-FR" dirty="0" err="1" smtClean="0"/>
              <a:t>purpose</a:t>
            </a:r>
            <a:r>
              <a:rPr lang="fr-FR" dirty="0" smtClean="0"/>
              <a:t> of the </a:t>
            </a:r>
            <a:r>
              <a:rPr lang="fr-FR" dirty="0" err="1" smtClean="0"/>
              <a:t>preparation</a:t>
            </a:r>
            <a:r>
              <a:rPr lang="fr-FR" dirty="0" smtClean="0"/>
              <a:t> phase.</a:t>
            </a:r>
          </a:p>
          <a:p>
            <a:endParaRPr lang="fr-FR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-22260" y="0"/>
            <a:ext cx="633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778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2.3 The </a:t>
            </a:r>
            <a:r>
              <a:rPr lang="fr-FR" dirty="0" err="1" smtClean="0"/>
              <a:t>Psychometric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err="1" smtClean="0"/>
              <a:t>Guilford</a:t>
            </a:r>
            <a:r>
              <a:rPr lang="fr-FR" dirty="0" smtClean="0"/>
              <a:t>, Torrance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Best </a:t>
            </a:r>
            <a:r>
              <a:rPr lang="fr-FR" dirty="0" err="1" smtClean="0"/>
              <a:t>known</a:t>
            </a:r>
            <a:r>
              <a:rPr lang="fr-FR" dirty="0" smtClean="0"/>
              <a:t> concept of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testing</a:t>
            </a:r>
            <a:endParaRPr lang="fr-FR" dirty="0" smtClean="0"/>
          </a:p>
          <a:p>
            <a:r>
              <a:rPr lang="fr-FR" dirty="0" err="1" smtClean="0"/>
              <a:t>Appeal</a:t>
            </a:r>
            <a:r>
              <a:rPr lang="fr-FR" dirty="0" smtClean="0"/>
              <a:t> to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psychologists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>
                <a:solidFill>
                  <a:srgbClr val="C00000"/>
                </a:solidFill>
              </a:rPr>
              <a:t>However</a:t>
            </a:r>
            <a:r>
              <a:rPr lang="fr-FR" dirty="0" smtClean="0">
                <a:solidFill>
                  <a:srgbClr val="C00000"/>
                </a:solidFill>
              </a:rPr>
              <a:t>:      </a:t>
            </a:r>
            <a:r>
              <a:rPr lang="fr-FR" u="sng" dirty="0" err="1" smtClean="0">
                <a:solidFill>
                  <a:srgbClr val="C00000"/>
                </a:solidFill>
              </a:rPr>
              <a:t>Creativity</a:t>
            </a:r>
            <a:r>
              <a:rPr lang="fr-FR" u="sng" dirty="0" smtClean="0">
                <a:solidFill>
                  <a:srgbClr val="C00000"/>
                </a:solidFill>
              </a:rPr>
              <a:t> Tests</a:t>
            </a:r>
            <a:endParaRPr lang="fr-FR" u="sng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35696" y="3861048"/>
            <a:ext cx="230425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663" y="4665227"/>
            <a:ext cx="27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identifying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5816" y="4904293"/>
            <a:ext cx="7560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39952" y="3861048"/>
            <a:ext cx="302433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50090" y="471962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/>
              <a:t>e</a:t>
            </a:r>
            <a:r>
              <a:rPr lang="fr-FR" dirty="0" err="1" smtClean="0"/>
              <a:t>xplaining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nature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47657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not</a:t>
            </a:r>
            <a:endParaRPr lang="fr-FR" dirty="0"/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>
            <a:off x="4644008" y="4950460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17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   </a:t>
            </a:r>
            <a:r>
              <a:rPr lang="fr-FR" b="1" u="sng" dirty="0" err="1" smtClean="0"/>
              <a:t>Guilford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Need</a:t>
            </a:r>
            <a:r>
              <a:rPr lang="fr-FR" dirty="0" smtClean="0"/>
              <a:t> to test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differently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intelligence.</a:t>
            </a:r>
          </a:p>
          <a:p>
            <a:r>
              <a:rPr lang="fr-FR" dirty="0" smtClean="0"/>
              <a:t>Bse </a:t>
            </a:r>
            <a:r>
              <a:rPr lang="fr-FR" dirty="0" err="1" smtClean="0"/>
              <a:t>easy</a:t>
            </a:r>
            <a:r>
              <a:rPr lang="fr-FR" dirty="0" smtClean="0"/>
              <a:t>/ simple </a:t>
            </a:r>
            <a:r>
              <a:rPr lang="fr-FR" dirty="0" err="1" smtClean="0"/>
              <a:t>testing</a:t>
            </a:r>
            <a:r>
              <a:rPr lang="fr-FR" dirty="0" smtClean="0"/>
              <a:t> </a:t>
            </a:r>
            <a:r>
              <a:rPr lang="fr-FR" dirty="0" err="1" smtClean="0"/>
              <a:t>directed</a:t>
            </a:r>
            <a:r>
              <a:rPr lang="fr-FR" dirty="0" smtClean="0"/>
              <a:t> us </a:t>
            </a:r>
            <a:r>
              <a:rPr lang="fr-FR" dirty="0" err="1" smtClean="0"/>
              <a:t>away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measure</a:t>
            </a:r>
            <a:r>
              <a:rPr lang="fr-FR" dirty="0" smtClean="0"/>
              <a:t> the </a:t>
            </a:r>
            <a:r>
              <a:rPr lang="fr-FR" dirty="0" err="1"/>
              <a:t>i</a:t>
            </a:r>
            <a:r>
              <a:rPr lang="fr-FR" dirty="0" err="1" smtClean="0"/>
              <a:t>ndl’s</a:t>
            </a:r>
            <a:r>
              <a:rPr lang="fr-FR" dirty="0" smtClean="0"/>
              <a:t> </a:t>
            </a:r>
            <a:r>
              <a:rPr lang="fr-FR" dirty="0" err="1" smtClean="0"/>
              <a:t>qualities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as a </a:t>
            </a:r>
            <a:r>
              <a:rPr lang="fr-FR" dirty="0" err="1" smtClean="0"/>
              <a:t>product</a:t>
            </a:r>
            <a:r>
              <a:rPr lang="fr-FR" dirty="0" smtClean="0"/>
              <a:t> of </a:t>
            </a:r>
            <a:r>
              <a:rPr lang="fr-FR" dirty="0" err="1" smtClean="0"/>
              <a:t>testing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 smtClean="0"/>
              <a:t>   </a:t>
            </a:r>
            <a:r>
              <a:rPr lang="fr-FR" b="1" u="sng" dirty="0" err="1" smtClean="0"/>
              <a:t>Torrance‘s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work</a:t>
            </a:r>
            <a:r>
              <a:rPr lang="fr-FR" b="1" u="sng" dirty="0" smtClean="0"/>
              <a:t> (1962, 65)</a:t>
            </a:r>
            <a:endParaRPr lang="fr-FR" b="1" u="sng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9552" y="458112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5229200"/>
            <a:ext cx="169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Ed </a:t>
            </a:r>
            <a:r>
              <a:rPr lang="fr-FR" dirty="0" smtClean="0"/>
              <a:t>Aspects </a:t>
            </a:r>
            <a:r>
              <a:rPr lang="fr-FR" dirty="0" smtClean="0"/>
              <a:t>of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testing</a:t>
            </a:r>
            <a:endParaRPr lang="fr-F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59832" y="45811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39752" y="522920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Produced</a:t>
            </a:r>
            <a:r>
              <a:rPr lang="fr-FR" dirty="0" smtClean="0"/>
              <a:t> tests for </a:t>
            </a:r>
            <a:r>
              <a:rPr lang="fr-FR" dirty="0" err="1" smtClean="0"/>
              <a:t>teacher’s</a:t>
            </a:r>
            <a:r>
              <a:rPr lang="fr-FR" dirty="0" smtClean="0"/>
              <a:t> use</a:t>
            </a:r>
            <a:endParaRPr lang="fr-FR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04048" y="4581128"/>
            <a:ext cx="1800200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92080" y="5013176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Teachers</a:t>
            </a:r>
            <a:r>
              <a:rPr lang="fr-FR" dirty="0" smtClean="0"/>
              <a:t> have mixed feelings about the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child</a:t>
            </a:r>
            <a:r>
              <a:rPr lang="fr-FR" dirty="0" smtClean="0"/>
              <a:t>. </a:t>
            </a:r>
            <a:r>
              <a:rPr lang="fr-FR" dirty="0" err="1"/>
              <a:t>T</a:t>
            </a:r>
            <a:r>
              <a:rPr lang="fr-FR" dirty="0" err="1" smtClean="0"/>
              <a:t>eachers</a:t>
            </a:r>
            <a:r>
              <a:rPr lang="fr-FR" dirty="0" smtClean="0"/>
              <a:t> </a:t>
            </a:r>
            <a:r>
              <a:rPr lang="fr-FR" b="1" dirty="0" err="1" smtClean="0"/>
              <a:t>undervalued</a:t>
            </a:r>
            <a:r>
              <a:rPr lang="fr-FR" b="1" dirty="0" smtClean="0"/>
              <a:t> courage </a:t>
            </a:r>
            <a:r>
              <a:rPr lang="fr-FR" dirty="0" smtClean="0"/>
              <a:t>in </a:t>
            </a:r>
            <a:r>
              <a:rPr lang="fr-FR" b="1" dirty="0" err="1" smtClean="0"/>
              <a:t>thoug</a:t>
            </a:r>
            <a:r>
              <a:rPr lang="fr-FR" dirty="0" err="1" smtClean="0"/>
              <a:t>ht</a:t>
            </a:r>
            <a:r>
              <a:rPr lang="fr-FR" dirty="0" smtClean="0"/>
              <a:t> and </a:t>
            </a:r>
            <a:r>
              <a:rPr lang="fr-FR" b="1" dirty="0" err="1" smtClean="0"/>
              <a:t>fostered</a:t>
            </a:r>
            <a:r>
              <a:rPr lang="fr-FR" b="1" dirty="0" smtClean="0"/>
              <a:t> </a:t>
            </a:r>
            <a:r>
              <a:rPr lang="fr-FR" b="1" dirty="0" err="1" smtClean="0"/>
              <a:t>courtesy</a:t>
            </a:r>
            <a:r>
              <a:rPr lang="fr-FR" dirty="0" smtClean="0"/>
              <a:t>, </a:t>
            </a:r>
            <a:r>
              <a:rPr lang="fr-FR" b="1" dirty="0" err="1" smtClean="0"/>
              <a:t>obedience</a:t>
            </a:r>
            <a:r>
              <a:rPr lang="fr-FR" dirty="0" smtClean="0"/>
              <a:t> and </a:t>
            </a:r>
            <a:r>
              <a:rPr lang="fr-FR" b="1" dirty="0" err="1" smtClean="0"/>
              <a:t>punctuality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532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Alerting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to the </a:t>
            </a:r>
            <a:r>
              <a:rPr lang="fr-FR" dirty="0" err="1" smtClean="0"/>
              <a:t>needs</a:t>
            </a:r>
            <a:r>
              <a:rPr lang="fr-FR" dirty="0" smtClean="0"/>
              <a:t> of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and </a:t>
            </a:r>
            <a:r>
              <a:rPr lang="fr-FR" dirty="0" err="1" smtClean="0"/>
              <a:t>their</a:t>
            </a:r>
            <a:r>
              <a:rPr lang="fr-FR" dirty="0" smtClean="0"/>
              <a:t> identification.</a:t>
            </a:r>
          </a:p>
          <a:p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manipulate</a:t>
            </a:r>
            <a:r>
              <a:rPr lang="fr-FR" dirty="0" smtClean="0"/>
              <a:t> </a:t>
            </a:r>
            <a:r>
              <a:rPr lang="fr-FR" dirty="0" err="1" smtClean="0"/>
              <a:t>objects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require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to </a:t>
            </a:r>
            <a:r>
              <a:rPr lang="fr-FR" dirty="0" err="1" smtClean="0"/>
              <a:t>think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Down Arrow 3"/>
          <p:cNvSpPr/>
          <p:nvPr/>
        </p:nvSpPr>
        <p:spPr>
          <a:xfrm>
            <a:off x="3779912" y="332656"/>
            <a:ext cx="93610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5546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2.4  The Cognitive </a:t>
            </a:r>
            <a:r>
              <a:rPr lang="fr-FR" dirty="0" err="1" smtClean="0"/>
              <a:t>Approach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Sees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productions as </a:t>
            </a:r>
            <a:r>
              <a:rPr lang="fr-FR" dirty="0" err="1" smtClean="0"/>
              <a:t>results</a:t>
            </a:r>
            <a:r>
              <a:rPr lang="fr-FR" dirty="0" smtClean="0"/>
              <a:t> of </a:t>
            </a:r>
            <a:r>
              <a:rPr lang="fr-FR" dirty="0" err="1" smtClean="0"/>
              <a:t>using</a:t>
            </a:r>
            <a:r>
              <a:rPr lang="fr-FR" dirty="0" smtClean="0"/>
              <a:t> certain cognitive styles.</a:t>
            </a:r>
          </a:p>
          <a:p>
            <a:r>
              <a:rPr lang="fr-FR" dirty="0" err="1" smtClean="0"/>
              <a:t>Concern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b="1" dirty="0" smtClean="0"/>
              <a:t> how </a:t>
            </a:r>
            <a:r>
              <a:rPr lang="fr-FR" dirty="0" smtClean="0"/>
              <a:t>an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 info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obtains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envt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Diffces</a:t>
            </a:r>
            <a:r>
              <a:rPr lang="fr-FR" dirty="0" smtClean="0"/>
              <a:t> in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b="1" dirty="0" err="1" smtClean="0"/>
              <a:t>processing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to </a:t>
            </a:r>
            <a:r>
              <a:rPr lang="fr-FR" dirty="0" err="1" smtClean="0"/>
              <a:t>difft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</a:t>
            </a:r>
            <a:r>
              <a:rPr lang="fr-FR" dirty="0" err="1" smtClean="0"/>
              <a:t>thinking</a:t>
            </a:r>
            <a:r>
              <a:rPr lang="fr-FR" dirty="0" smtClean="0"/>
              <a:t> about, </a:t>
            </a:r>
            <a:r>
              <a:rPr lang="fr-FR" dirty="0" smtClean="0"/>
              <a:t>or of </a:t>
            </a:r>
            <a:r>
              <a:rPr lang="fr-FR" b="1" dirty="0" err="1" smtClean="0"/>
              <a:t>conceptualising</a:t>
            </a:r>
            <a:r>
              <a:rPr lang="fr-FR" b="1" dirty="0" smtClean="0"/>
              <a:t> the world.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11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2568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u="sng" dirty="0" err="1" smtClean="0"/>
              <a:t>Witkin</a:t>
            </a:r>
            <a:r>
              <a:rPr lang="fr-FR" b="1" u="sng" dirty="0" smtClean="0"/>
              <a:t>: </a:t>
            </a:r>
            <a:r>
              <a:rPr lang="fr-FR" dirty="0" smtClean="0"/>
              <a:t>and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coworkers</a:t>
            </a:r>
            <a:r>
              <a:rPr lang="fr-FR" dirty="0" smtClean="0"/>
              <a:t> as </a:t>
            </a:r>
            <a:r>
              <a:rPr lang="fr-FR" dirty="0" err="1" smtClean="0"/>
              <a:t>early</a:t>
            </a:r>
            <a:r>
              <a:rPr lang="fr-FR" dirty="0" smtClean="0"/>
              <a:t> as(1954,62)</a:t>
            </a:r>
          </a:p>
          <a:p>
            <a:pPr marL="0" indent="0">
              <a:buNone/>
            </a:pPr>
            <a:r>
              <a:rPr lang="fr-FR" sz="3600" dirty="0" smtClean="0"/>
              <a:t>                        </a:t>
            </a:r>
            <a:r>
              <a:rPr lang="fr-FR" sz="3600" b="1" dirty="0" smtClean="0"/>
              <a:t>Concepts of</a:t>
            </a:r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 smtClean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r>
              <a:rPr lang="fr-FR" sz="3600" b="1" dirty="0" err="1" smtClean="0"/>
              <a:t>However</a:t>
            </a:r>
            <a:r>
              <a:rPr lang="fr-FR" sz="3600" b="1" dirty="0" smtClean="0"/>
              <a:t>, </a:t>
            </a:r>
            <a:r>
              <a:rPr lang="fr-FR" sz="3600" dirty="0" err="1" smtClean="0"/>
              <a:t>relationship</a:t>
            </a:r>
            <a:r>
              <a:rPr lang="fr-FR" sz="3600" dirty="0" smtClean="0"/>
              <a:t> </a:t>
            </a:r>
            <a:r>
              <a:rPr lang="fr-FR" sz="3600" dirty="0" err="1" smtClean="0"/>
              <a:t>betw</a:t>
            </a:r>
            <a:r>
              <a:rPr lang="fr-FR" sz="3600" dirty="0" smtClean="0"/>
              <a:t> </a:t>
            </a:r>
            <a:r>
              <a:rPr lang="fr-FR" sz="3600" dirty="0" err="1" smtClean="0"/>
              <a:t>these</a:t>
            </a:r>
            <a:r>
              <a:rPr lang="fr-FR" sz="3600" dirty="0" smtClean="0"/>
              <a:t> cognitive styles and </a:t>
            </a:r>
            <a:r>
              <a:rPr lang="fr-FR" sz="3600" dirty="0" err="1" smtClean="0"/>
              <a:t>creativity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not </a:t>
            </a:r>
            <a:r>
              <a:rPr lang="fr-FR" sz="3600" dirty="0" err="1" smtClean="0"/>
              <a:t>clear</a:t>
            </a:r>
            <a:r>
              <a:rPr lang="fr-FR" sz="3600" dirty="0" smtClean="0"/>
              <a:t>.</a:t>
            </a:r>
          </a:p>
          <a:p>
            <a:pPr marL="0" indent="0">
              <a:buNone/>
            </a:pPr>
            <a:r>
              <a:rPr lang="fr-FR" sz="3600" b="1" dirty="0" err="1" smtClean="0"/>
              <a:t>Reason</a:t>
            </a:r>
            <a:r>
              <a:rPr lang="fr-FR" sz="3600" dirty="0" smtClean="0"/>
              <a:t>        </a:t>
            </a:r>
            <a:r>
              <a:rPr lang="fr-FR" sz="3600" u="sng" dirty="0" err="1" smtClean="0"/>
              <a:t>Witkin</a:t>
            </a:r>
            <a:r>
              <a:rPr lang="fr-FR" sz="3600" dirty="0" smtClean="0"/>
              <a:t> </a:t>
            </a:r>
            <a:r>
              <a:rPr lang="fr-FR" sz="3600" dirty="0" err="1" smtClean="0"/>
              <a:t>found</a:t>
            </a:r>
            <a:r>
              <a:rPr lang="fr-FR" sz="3600" dirty="0" smtClean="0"/>
              <a:t> </a:t>
            </a:r>
            <a:r>
              <a:rPr lang="fr-FR" sz="3600" dirty="0" err="1" smtClean="0"/>
              <a:t>that</a:t>
            </a:r>
            <a:r>
              <a:rPr lang="fr-FR" sz="3600" dirty="0" smtClean="0"/>
              <a:t> </a:t>
            </a:r>
            <a:r>
              <a:rPr lang="fr-FR" sz="3600" dirty="0" err="1" smtClean="0"/>
              <a:t>high</a:t>
            </a:r>
            <a:r>
              <a:rPr lang="fr-FR" sz="3600" dirty="0" smtClean="0"/>
              <a:t> scores </a:t>
            </a:r>
            <a:r>
              <a:rPr lang="fr-FR" sz="3600" dirty="0" err="1" smtClean="0"/>
              <a:t>may</a:t>
            </a:r>
            <a:r>
              <a:rPr lang="fr-FR" sz="3600" dirty="0" smtClean="0"/>
              <a:t> </a:t>
            </a:r>
            <a:r>
              <a:rPr lang="fr-FR" sz="3600" dirty="0" err="1" smtClean="0"/>
              <a:t>be</a:t>
            </a:r>
            <a:r>
              <a:rPr lang="fr-FR" sz="3600" dirty="0" smtClean="0"/>
              <a:t> </a:t>
            </a:r>
            <a:r>
              <a:rPr lang="fr-FR" sz="3600" dirty="0" err="1" smtClean="0"/>
              <a:t>either</a:t>
            </a:r>
            <a:r>
              <a:rPr lang="fr-FR" sz="3600" dirty="0" smtClean="0"/>
              <a:t> </a:t>
            </a:r>
            <a:r>
              <a:rPr lang="fr-FR" sz="3600" dirty="0" err="1" smtClean="0"/>
              <a:t>field</a:t>
            </a:r>
            <a:r>
              <a:rPr lang="fr-FR" sz="3600" dirty="0" smtClean="0"/>
              <a:t> </a:t>
            </a:r>
            <a:r>
              <a:rPr lang="fr-FR" sz="3600" dirty="0" err="1" smtClean="0"/>
              <a:t>dependent</a:t>
            </a:r>
            <a:r>
              <a:rPr lang="fr-FR" sz="3600" dirty="0" smtClean="0"/>
              <a:t> or </a:t>
            </a:r>
            <a:r>
              <a:rPr lang="fr-FR" sz="3600" dirty="0" err="1" smtClean="0"/>
              <a:t>independent</a:t>
            </a:r>
            <a:r>
              <a:rPr lang="fr-FR" sz="3600" dirty="0" smtClean="0"/>
              <a:t>.</a:t>
            </a:r>
            <a:endParaRPr lang="fr-FR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259632" y="1340768"/>
            <a:ext cx="273630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988840"/>
            <a:ext cx="248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Field </a:t>
            </a:r>
            <a:r>
              <a:rPr lang="fr-FR" sz="2400" b="1" dirty="0" err="1" smtClean="0"/>
              <a:t>dependence</a:t>
            </a:r>
            <a:endParaRPr lang="fr-FR" sz="2400" b="1" dirty="0" smtClean="0"/>
          </a:p>
          <a:p>
            <a:r>
              <a:rPr lang="fr-FR" sz="1600" dirty="0" smtClean="0"/>
              <a:t>The </a:t>
            </a:r>
            <a:r>
              <a:rPr lang="fr-FR" sz="1600" dirty="0" err="1" smtClean="0"/>
              <a:t>dependent</a:t>
            </a:r>
            <a:r>
              <a:rPr lang="fr-FR" sz="1600" dirty="0" smtClean="0"/>
              <a:t> </a:t>
            </a:r>
            <a:r>
              <a:rPr lang="fr-FR" sz="1600" dirty="0" err="1" smtClean="0"/>
              <a:t>person</a:t>
            </a:r>
            <a:r>
              <a:rPr lang="fr-FR" sz="1600" dirty="0" smtClean="0"/>
              <a:t> </a:t>
            </a:r>
            <a:r>
              <a:rPr lang="fr-FR" sz="1600" dirty="0" err="1" smtClean="0"/>
              <a:t>hardly</a:t>
            </a:r>
            <a:r>
              <a:rPr lang="fr-FR" sz="1600" dirty="0" smtClean="0"/>
              <a:t> relies on </a:t>
            </a:r>
            <a:r>
              <a:rPr lang="fr-FR" sz="1600" dirty="0" err="1" smtClean="0"/>
              <a:t>his</a:t>
            </a:r>
            <a:r>
              <a:rPr lang="fr-FR" sz="1600" dirty="0" smtClean="0"/>
              <a:t> </a:t>
            </a:r>
            <a:r>
              <a:rPr lang="fr-FR" sz="1600" dirty="0" err="1" smtClean="0"/>
              <a:t>own</a:t>
            </a:r>
            <a:r>
              <a:rPr lang="fr-FR" sz="1600" dirty="0" smtClean="0"/>
              <a:t>  </a:t>
            </a:r>
            <a:r>
              <a:rPr lang="fr-FR" sz="1600" dirty="0" err="1" smtClean="0"/>
              <a:t>thoughts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95936" y="1340768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07142" y="2050395"/>
            <a:ext cx="4211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Field </a:t>
            </a:r>
            <a:r>
              <a:rPr lang="fr-FR" sz="2400" b="1" dirty="0" err="1" smtClean="0"/>
              <a:t>independence</a:t>
            </a:r>
            <a:endParaRPr lang="fr-FR" sz="2400" b="1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independent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deal </a:t>
            </a:r>
            <a:r>
              <a:rPr lang="fr-FR" dirty="0" err="1" smtClean="0"/>
              <a:t>with</a:t>
            </a:r>
            <a:r>
              <a:rPr lang="fr-FR" dirty="0" smtClean="0"/>
              <a:t> components in a </a:t>
            </a:r>
            <a:r>
              <a:rPr lang="fr-FR" dirty="0" err="1" smtClean="0"/>
              <a:t>field</a:t>
            </a:r>
            <a:r>
              <a:rPr lang="fr-FR" dirty="0" smtClean="0"/>
              <a:t> </a:t>
            </a:r>
            <a:r>
              <a:rPr lang="fr-FR" dirty="0" err="1" smtClean="0"/>
              <a:t>separately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background.</a:t>
            </a:r>
            <a:endParaRPr lang="fr-FR" dirty="0"/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>
          <a:xfrm>
            <a:off x="6813122" y="3343057"/>
            <a:ext cx="0" cy="7361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41884" y="3343057"/>
            <a:ext cx="8874" cy="73401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84168" y="4077072"/>
            <a:ext cx="728954" cy="21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41884" y="4077072"/>
            <a:ext cx="12418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27784" y="38540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Influence on a </a:t>
            </a:r>
            <a:r>
              <a:rPr lang="fr-FR" b="1" dirty="0" err="1" smtClean="0"/>
              <a:t>person’s</a:t>
            </a:r>
            <a:r>
              <a:rPr lang="fr-FR" b="1" dirty="0" smtClean="0"/>
              <a:t> </a:t>
            </a:r>
            <a:r>
              <a:rPr lang="fr-FR" b="1" dirty="0" err="1" smtClean="0"/>
              <a:t>thinking</a:t>
            </a:r>
            <a:r>
              <a:rPr lang="fr-FR" b="1" dirty="0" smtClean="0"/>
              <a:t> </a:t>
            </a:r>
            <a:endParaRPr lang="fr-FR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763688" y="55172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25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9741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Gardner(1961)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smtClean="0"/>
              <a:t>note of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in the </a:t>
            </a:r>
            <a:r>
              <a:rPr lang="fr-FR" dirty="0" err="1" smtClean="0"/>
              <a:t>envmt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creativity</a:t>
            </a: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Ward (1969)</a:t>
            </a:r>
          </a:p>
          <a:p>
            <a:pPr marL="0" indent="0">
              <a:buNone/>
            </a:pPr>
            <a:r>
              <a:rPr lang="fr-FR" dirty="0" smtClean="0"/>
              <a:t>Works on </a:t>
            </a:r>
            <a:r>
              <a:rPr lang="fr-FR" dirty="0" err="1" smtClean="0"/>
              <a:t>two</a:t>
            </a:r>
            <a:r>
              <a:rPr lang="fr-FR" dirty="0" smtClean="0"/>
              <a:t> groups( </a:t>
            </a:r>
            <a:r>
              <a:rPr lang="fr-FR" dirty="0" err="1" smtClean="0"/>
              <a:t>creative</a:t>
            </a:r>
            <a:r>
              <a:rPr lang="fr-FR" dirty="0" smtClean="0"/>
              <a:t>, </a:t>
            </a:r>
            <a:r>
              <a:rPr lang="fr-FR" dirty="0" err="1" smtClean="0"/>
              <a:t>uncreative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u="sng" dirty="0" err="1" smtClean="0"/>
              <a:t>His</a:t>
            </a:r>
            <a:r>
              <a:rPr lang="fr-FR" u="sng" dirty="0" smtClean="0"/>
              <a:t> conclusion </a:t>
            </a:r>
            <a:r>
              <a:rPr lang="fr-FR" dirty="0" smtClean="0"/>
              <a:t>the </a:t>
            </a:r>
            <a:r>
              <a:rPr lang="fr-FR" dirty="0" err="1" smtClean="0"/>
              <a:t>creative</a:t>
            </a:r>
            <a:r>
              <a:rPr lang="fr-FR" dirty="0" smtClean="0"/>
              <a:t> gp made more use of </a:t>
            </a:r>
            <a:r>
              <a:rPr lang="fr-FR" dirty="0" err="1" smtClean="0"/>
              <a:t>envt</a:t>
            </a:r>
            <a:r>
              <a:rPr lang="fr-FR" dirty="0" smtClean="0"/>
              <a:t> </a:t>
            </a:r>
            <a:r>
              <a:rPr lang="fr-FR" dirty="0" smtClean="0"/>
              <a:t>clues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the </a:t>
            </a:r>
            <a:r>
              <a:rPr lang="fr-FR" dirty="0" err="1" smtClean="0"/>
              <a:t>uncreative</a:t>
            </a:r>
            <a:r>
              <a:rPr lang="fr-FR" dirty="0" smtClean="0"/>
              <a:t> gp.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26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5937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2.5 The </a:t>
            </a:r>
            <a:r>
              <a:rPr lang="fr-FR" dirty="0" err="1" smtClean="0"/>
              <a:t>Holistic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( Rogers and</a:t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/>
              <a:t>M</a:t>
            </a:r>
            <a:r>
              <a:rPr lang="fr-FR" dirty="0" err="1" smtClean="0"/>
              <a:t>aslow</a:t>
            </a:r>
            <a:r>
              <a:rPr lang="fr-FR" dirty="0" smtClean="0"/>
              <a:t>):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      </a:t>
            </a:r>
            <a:r>
              <a:rPr lang="fr-FR" dirty="0" err="1" smtClean="0"/>
              <a:t>result</a:t>
            </a:r>
            <a:r>
              <a:rPr lang="fr-FR" dirty="0" smtClean="0"/>
              <a:t> of an </a:t>
            </a:r>
            <a:r>
              <a:rPr lang="fr-FR" u="sng" dirty="0" smtClean="0"/>
              <a:t>interaction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</a:t>
            </a:r>
            <a:r>
              <a:rPr lang="fr-FR" u="sng" dirty="0" err="1" smtClean="0"/>
              <a:t>creative</a:t>
            </a:r>
            <a:r>
              <a:rPr lang="fr-FR" u="sng" dirty="0" smtClean="0"/>
              <a:t> </a:t>
            </a:r>
            <a:r>
              <a:rPr lang="fr-FR" u="sng" dirty="0" err="1" smtClean="0"/>
              <a:t>person</a:t>
            </a:r>
            <a:r>
              <a:rPr lang="fr-FR" u="sng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u="sng" dirty="0" smtClean="0"/>
              <a:t>situation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Roger’s</a:t>
            </a:r>
            <a:r>
              <a:rPr lang="fr-FR" dirty="0" smtClean="0"/>
              <a:t> </a:t>
            </a:r>
            <a:r>
              <a:rPr lang="fr-FR" dirty="0" err="1" smtClean="0"/>
              <a:t>def</a:t>
            </a:r>
            <a:r>
              <a:rPr lang="fr-FR" dirty="0" smtClean="0"/>
              <a:t> of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sz="2800" dirty="0" smtClean="0"/>
              <a:t>… the </a:t>
            </a:r>
            <a:r>
              <a:rPr lang="fr-FR" sz="2800" dirty="0" err="1" smtClean="0"/>
              <a:t>emergence</a:t>
            </a:r>
            <a:r>
              <a:rPr lang="fr-FR" sz="2800" dirty="0" smtClean="0"/>
              <a:t> in action of </a:t>
            </a:r>
            <a:r>
              <a:rPr lang="fr-FR" sz="2800" dirty="0" smtClean="0"/>
              <a:t>a </a:t>
            </a:r>
            <a:r>
              <a:rPr lang="fr-FR" sz="2800" dirty="0" err="1" smtClean="0"/>
              <a:t>novel</a:t>
            </a:r>
            <a:r>
              <a:rPr lang="fr-FR" sz="2800" dirty="0" smtClean="0"/>
              <a:t>, </a:t>
            </a:r>
            <a:r>
              <a:rPr lang="fr-FR" sz="2800" dirty="0" err="1" smtClean="0"/>
              <a:t>relational</a:t>
            </a:r>
            <a:r>
              <a:rPr lang="fr-FR" sz="2800" dirty="0" smtClean="0"/>
              <a:t>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, </a:t>
            </a:r>
            <a:r>
              <a:rPr lang="fr-FR" sz="2800" dirty="0" err="1" smtClean="0"/>
              <a:t>growing</a:t>
            </a:r>
            <a:r>
              <a:rPr lang="fr-FR" sz="2800" dirty="0" smtClean="0"/>
              <a:t> out of the </a:t>
            </a:r>
            <a:r>
              <a:rPr lang="fr-FR" sz="2800" dirty="0" err="1" smtClean="0"/>
              <a:t>uniqueness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indl</a:t>
            </a:r>
            <a:r>
              <a:rPr lang="fr-FR" sz="2800" dirty="0" smtClean="0"/>
              <a:t> on the one hand, and the </a:t>
            </a:r>
            <a:r>
              <a:rPr lang="fr-FR" sz="2800" dirty="0" err="1" smtClean="0"/>
              <a:t>materials</a:t>
            </a:r>
            <a:r>
              <a:rPr lang="fr-FR" sz="2800" dirty="0" smtClean="0"/>
              <a:t>, </a:t>
            </a:r>
            <a:r>
              <a:rPr lang="fr-FR" sz="2800" dirty="0" err="1" smtClean="0"/>
              <a:t>events,people</a:t>
            </a:r>
            <a:r>
              <a:rPr lang="fr-FR" sz="2800" dirty="0" smtClean="0"/>
              <a:t> or </a:t>
            </a:r>
            <a:r>
              <a:rPr lang="fr-FR" sz="2800" dirty="0" err="1" smtClean="0"/>
              <a:t>circumstances</a:t>
            </a:r>
            <a:r>
              <a:rPr lang="fr-FR" sz="2800" dirty="0" smtClean="0"/>
              <a:t> of </a:t>
            </a:r>
            <a:r>
              <a:rPr lang="fr-FR" sz="2800" dirty="0" err="1" smtClean="0"/>
              <a:t>his</a:t>
            </a:r>
            <a:r>
              <a:rPr lang="fr-FR" sz="2800" dirty="0" smtClean="0"/>
              <a:t> life on the </a:t>
            </a:r>
            <a:r>
              <a:rPr lang="fr-FR" sz="2800" dirty="0" err="1" smtClean="0"/>
              <a:t>other</a:t>
            </a:r>
            <a:r>
              <a:rPr lang="fr-FR" sz="2800" dirty="0" smtClean="0"/>
              <a:t>. »</a:t>
            </a:r>
            <a:endParaRPr lang="fr-FR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07904" y="19888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1302207" y="5085184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33671" y="600560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creative</a:t>
            </a:r>
            <a:r>
              <a:rPr lang="fr-FR" b="1" dirty="0" smtClean="0"/>
              <a:t> </a:t>
            </a:r>
            <a:r>
              <a:rPr lang="fr-FR" b="1" dirty="0" err="1" smtClean="0"/>
              <a:t>act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motivated</a:t>
            </a:r>
            <a:endParaRPr lang="fr-FR" b="1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2985999" y="5501553"/>
            <a:ext cx="1944216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508518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Indl’s</a:t>
            </a:r>
            <a:r>
              <a:rPr lang="fr-FR" b="1" dirty="0" smtClean="0"/>
              <a:t> </a:t>
            </a:r>
            <a:r>
              <a:rPr lang="fr-FR" b="1" dirty="0" err="1" smtClean="0"/>
              <a:t>desire</a:t>
            </a:r>
            <a:r>
              <a:rPr lang="fr-FR" b="1" dirty="0" smtClean="0"/>
              <a:t> to </a:t>
            </a:r>
            <a:r>
              <a:rPr lang="fr-FR" b="1" dirty="0" err="1" smtClean="0"/>
              <a:t>expand</a:t>
            </a:r>
            <a:r>
              <a:rPr lang="fr-FR" b="1" dirty="0" smtClean="0"/>
              <a:t> and </a:t>
            </a:r>
            <a:r>
              <a:rPr lang="fr-FR" b="1" dirty="0" err="1" smtClean="0"/>
              <a:t>grow</a:t>
            </a:r>
            <a:r>
              <a:rPr lang="fr-FR" b="1" dirty="0" smtClean="0"/>
              <a:t>.</a:t>
            </a:r>
            <a:endParaRPr lang="fr-FR" b="1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2985999" y="6190275"/>
            <a:ext cx="20900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20072" y="5877272"/>
            <a:ext cx="392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Indl’s</a:t>
            </a:r>
            <a:r>
              <a:rPr lang="fr-FR" b="1" dirty="0" smtClean="0"/>
              <a:t> </a:t>
            </a:r>
            <a:r>
              <a:rPr lang="fr-FR" b="1" dirty="0" err="1" smtClean="0"/>
              <a:t>desire</a:t>
            </a:r>
            <a:r>
              <a:rPr lang="fr-FR" b="1" dirty="0" smtClean="0"/>
              <a:t> to </a:t>
            </a:r>
            <a:r>
              <a:rPr lang="fr-FR" b="1" dirty="0" err="1" smtClean="0"/>
              <a:t>form</a:t>
            </a:r>
            <a:r>
              <a:rPr lang="fr-FR" b="1" dirty="0" smtClean="0"/>
              <a:t> new </a:t>
            </a:r>
            <a:r>
              <a:rPr lang="fr-FR" b="1" dirty="0" err="1" smtClean="0"/>
              <a:t>relationships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envrmt</a:t>
            </a:r>
            <a:endParaRPr lang="fr-F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3342" y="5727659"/>
            <a:ext cx="433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by</a:t>
            </a:r>
            <a:endParaRPr lang="fr-FR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27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170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  </a:t>
            </a:r>
            <a:r>
              <a:rPr lang="fr-FR" b="1" dirty="0" err="1" smtClean="0"/>
              <a:t>Hence</a:t>
            </a:r>
            <a:r>
              <a:rPr lang="fr-FR" dirty="0" smtClean="0"/>
              <a:t>      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*Open and </a:t>
            </a:r>
            <a:r>
              <a:rPr lang="fr-FR" dirty="0" err="1" smtClean="0"/>
              <a:t>receptive</a:t>
            </a:r>
            <a:r>
              <a:rPr lang="fr-FR" dirty="0" smtClean="0"/>
              <a:t> to </a:t>
            </a:r>
            <a:r>
              <a:rPr lang="fr-FR" dirty="0" err="1" smtClean="0"/>
              <a:t>experience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*Not to </a:t>
            </a:r>
            <a:r>
              <a:rPr lang="fr-FR" dirty="0" err="1" smtClean="0"/>
              <a:t>think</a:t>
            </a:r>
            <a:r>
              <a:rPr lang="fr-FR" dirty="0" smtClean="0"/>
              <a:t> in </a:t>
            </a:r>
            <a:r>
              <a:rPr lang="fr-FR" dirty="0" err="1" smtClean="0"/>
              <a:t>pre-determined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*Not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influenced</a:t>
            </a:r>
            <a:r>
              <a:rPr lang="fr-FR" dirty="0" smtClean="0"/>
              <a:t> by </a:t>
            </a:r>
            <a:r>
              <a:rPr lang="fr-FR" dirty="0" smtClean="0"/>
              <a:t>the </a:t>
            </a:r>
            <a:r>
              <a:rPr lang="fr-FR" dirty="0" err="1" smtClean="0"/>
              <a:t>evaluations</a:t>
            </a:r>
            <a:r>
              <a:rPr lang="fr-FR" dirty="0" smtClean="0"/>
              <a:t> of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Autonomous</a:t>
            </a:r>
            <a:r>
              <a:rPr lang="fr-FR" dirty="0" smtClean="0"/>
              <a:t>- </a:t>
            </a:r>
            <a:r>
              <a:rPr lang="fr-FR" dirty="0" err="1" smtClean="0"/>
              <a:t>adventurous</a:t>
            </a:r>
            <a:r>
              <a:rPr lang="fr-FR" dirty="0" smtClean="0"/>
              <a:t>- </a:t>
            </a:r>
            <a:r>
              <a:rPr lang="fr-FR" dirty="0" err="1" smtClean="0"/>
              <a:t>accepting</a:t>
            </a:r>
            <a:r>
              <a:rPr lang="fr-FR" dirty="0" smtClean="0"/>
              <a:t> of life.</a:t>
            </a:r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u="sng" dirty="0" err="1" smtClean="0"/>
              <a:t>Maslow</a:t>
            </a:r>
            <a:r>
              <a:rPr lang="fr-FR" b="1" u="sng" dirty="0" smtClean="0"/>
              <a:t> 1972</a:t>
            </a:r>
          </a:p>
          <a:p>
            <a:pPr marL="0" indent="0">
              <a:buNone/>
            </a:pPr>
            <a:r>
              <a:rPr lang="fr-FR" dirty="0" smtClean="0"/>
              <a:t> *Close formulation to </a:t>
            </a:r>
            <a:r>
              <a:rPr lang="fr-FR" dirty="0" err="1" smtClean="0"/>
              <a:t>Roger’s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*</a:t>
            </a:r>
            <a:r>
              <a:rPr lang="fr-FR" dirty="0" err="1" smtClean="0"/>
              <a:t>Equates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mental </a:t>
            </a:r>
            <a:r>
              <a:rPr lang="fr-FR" dirty="0" err="1" smtClean="0"/>
              <a:t>health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*The </a:t>
            </a:r>
            <a:r>
              <a:rPr lang="fr-FR" dirty="0" err="1" smtClean="0"/>
              <a:t>mentally</a:t>
            </a:r>
            <a:r>
              <a:rPr lang="fr-FR" dirty="0" smtClean="0"/>
              <a:t> </a:t>
            </a:r>
            <a:r>
              <a:rPr lang="fr-FR" dirty="0" err="1" smtClean="0"/>
              <a:t>healthy</a:t>
            </a:r>
            <a:r>
              <a:rPr lang="fr-FR" dirty="0" smtClean="0"/>
              <a:t>, self-</a:t>
            </a:r>
            <a:r>
              <a:rPr lang="fr-FR" dirty="0" err="1" smtClean="0"/>
              <a:t>actualising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/>
              <a:t>more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b="1" u="sng" dirty="0" smtClean="0"/>
          </a:p>
          <a:p>
            <a:pPr marL="0" indent="0">
              <a:buNone/>
            </a:pPr>
            <a:r>
              <a:rPr lang="fr-FR" b="1" u="sng" dirty="0" smtClean="0"/>
              <a:t>Q: </a:t>
            </a:r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5 </a:t>
            </a:r>
            <a:r>
              <a:rPr lang="fr-FR" dirty="0" err="1" smtClean="0"/>
              <a:t>approaches</a:t>
            </a:r>
            <a:r>
              <a:rPr lang="fr-FR" dirty="0" smtClean="0"/>
              <a:t> </a:t>
            </a:r>
            <a:r>
              <a:rPr lang="fr-FR" dirty="0" err="1" smtClean="0"/>
              <a:t>complementary</a:t>
            </a:r>
            <a:r>
              <a:rPr lang="fr-FR" dirty="0" smtClean="0"/>
              <a:t>?</a:t>
            </a:r>
            <a:endParaRPr lang="fr-FR" b="1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1497" y="4766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564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3. Intelligence and </a:t>
            </a:r>
            <a:r>
              <a:rPr lang="fr-FR" dirty="0" err="1" smtClean="0"/>
              <a:t>Creativity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 err="1" smtClean="0"/>
              <a:t>Generated</a:t>
            </a:r>
            <a:r>
              <a:rPr lang="fr-FR" dirty="0" smtClean="0"/>
              <a:t> </a:t>
            </a:r>
            <a:r>
              <a:rPr lang="fr-FR" dirty="0" err="1" smtClean="0"/>
              <a:t>considerable</a:t>
            </a:r>
            <a:r>
              <a:rPr lang="fr-FR" dirty="0" smtClean="0"/>
              <a:t> </a:t>
            </a:r>
            <a:r>
              <a:rPr lang="fr-FR" dirty="0" err="1" smtClean="0"/>
              <a:t>amount</a:t>
            </a:r>
            <a:r>
              <a:rPr lang="fr-FR" dirty="0" smtClean="0"/>
              <a:t> of </a:t>
            </a:r>
            <a:r>
              <a:rPr lang="fr-FR" dirty="0" err="1" smtClean="0"/>
              <a:t>debate</a:t>
            </a:r>
            <a:r>
              <a:rPr lang="fr-FR" dirty="0" smtClean="0"/>
              <a:t> </a:t>
            </a:r>
            <a:r>
              <a:rPr lang="fr-FR" dirty="0" err="1" smtClean="0"/>
              <a:t>centred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one point        </a:t>
            </a:r>
            <a:r>
              <a:rPr lang="fr-FR" dirty="0" err="1" smtClean="0"/>
              <a:t>int</a:t>
            </a:r>
            <a:r>
              <a:rPr lang="fr-FR" dirty="0" smtClean="0"/>
              <a:t> and </a:t>
            </a:r>
            <a:r>
              <a:rPr lang="fr-FR" dirty="0" err="1" smtClean="0"/>
              <a:t>creativity</a:t>
            </a:r>
            <a:r>
              <a:rPr lang="fr-FR" dirty="0" smtClean="0"/>
              <a:t> tests are </a:t>
            </a:r>
            <a:r>
              <a:rPr lang="fr-FR" dirty="0" err="1" smtClean="0"/>
              <a:t>measuring</a:t>
            </a:r>
            <a:r>
              <a:rPr lang="fr-FR" dirty="0" smtClean="0"/>
              <a:t> distinct </a:t>
            </a:r>
            <a:r>
              <a:rPr lang="fr-FR" dirty="0" err="1" smtClean="0"/>
              <a:t>qualities</a:t>
            </a:r>
            <a:r>
              <a:rPr lang="fr-FR" dirty="0" smtClean="0"/>
              <a:t> or traits (    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tests scores)</a:t>
            </a:r>
          </a:p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Thorndike’s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Even</a:t>
            </a:r>
            <a:r>
              <a:rPr lang="fr-FR" dirty="0" smtClean="0"/>
              <a:t> if a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the 2 sets of </a:t>
            </a:r>
            <a:r>
              <a:rPr lang="fr-FR" dirty="0" smtClean="0"/>
              <a:t>tests, 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merely</a:t>
            </a:r>
            <a:r>
              <a:rPr lang="fr-FR" dirty="0" smtClean="0"/>
              <a:t> tells us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measuring</a:t>
            </a:r>
            <a:r>
              <a:rPr lang="fr-FR" dirty="0" smtClean="0"/>
              <a:t> </a:t>
            </a:r>
            <a:r>
              <a:rPr lang="fr-FR" dirty="0" err="1" smtClean="0"/>
              <a:t>difft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 smtClean="0"/>
              <a:t>    </a:t>
            </a:r>
            <a:r>
              <a:rPr lang="fr-FR" b="1" u="sng" dirty="0" err="1" smtClean="0"/>
              <a:t>Guilford</a:t>
            </a:r>
            <a:r>
              <a:rPr lang="fr-FR" b="1" u="sng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Related</a:t>
            </a:r>
            <a:r>
              <a:rPr lang="fr-FR" dirty="0" smtClean="0"/>
              <a:t> the traits of </a:t>
            </a:r>
            <a:r>
              <a:rPr lang="fr-FR" dirty="0" err="1" smtClean="0"/>
              <a:t>fluency</a:t>
            </a:r>
            <a:r>
              <a:rPr lang="fr-FR" dirty="0" smtClean="0"/>
              <a:t>, </a:t>
            </a:r>
            <a:r>
              <a:rPr lang="fr-FR" dirty="0" err="1" smtClean="0"/>
              <a:t>flexibility</a:t>
            </a:r>
            <a:r>
              <a:rPr lang="fr-FR" dirty="0" smtClean="0"/>
              <a:t> and </a:t>
            </a:r>
            <a:r>
              <a:rPr lang="fr-FR" dirty="0" err="1" smtClean="0"/>
              <a:t>originality</a:t>
            </a:r>
            <a:r>
              <a:rPr lang="fr-FR" dirty="0" smtClean="0"/>
              <a:t> to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47864" y="21328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84168" y="247772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29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6463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of </a:t>
            </a:r>
            <a:r>
              <a:rPr lang="fr-FR" dirty="0" err="1" smtClean="0"/>
              <a:t>creativity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Def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quality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possessed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by the few men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who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have made and </a:t>
            </a:r>
            <a:r>
              <a:rPr lang="fr-FR" b="1" dirty="0" err="1" smtClean="0">
                <a:solidFill>
                  <a:schemeClr val="accent2">
                    <a:lumMod val="50000"/>
                  </a:schemeClr>
                </a:solidFill>
              </a:rPr>
              <a:t>outstanding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2">
                    <a:lumMod val="50000"/>
                  </a:schemeClr>
                </a:solidFill>
              </a:rPr>
              <a:t>contibution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in the arts or sciences.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Ex: Beethoven, </a:t>
            </a:r>
            <a:r>
              <a:rPr lang="fr-FR" dirty="0" err="1"/>
              <a:t>S</a:t>
            </a:r>
            <a:r>
              <a:rPr lang="fr-FR" dirty="0" err="1" smtClean="0"/>
              <a:t>hakespear</a:t>
            </a:r>
            <a:r>
              <a:rPr lang="fr-FR" dirty="0" smtClean="0"/>
              <a:t>, </a:t>
            </a:r>
            <a:r>
              <a:rPr lang="fr-FR" dirty="0"/>
              <a:t>E</a:t>
            </a:r>
            <a:r>
              <a:rPr lang="fr-FR" dirty="0" smtClean="0"/>
              <a:t>instein, </a:t>
            </a:r>
            <a:r>
              <a:rPr lang="fr-FR" dirty="0"/>
              <a:t>F</a:t>
            </a:r>
            <a:r>
              <a:rPr lang="fr-FR" dirty="0" smtClean="0"/>
              <a:t>reud…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Ausubel</a:t>
            </a:r>
            <a:r>
              <a:rPr lang="fr-FR" dirty="0" smtClean="0"/>
              <a:t>(1963) </a:t>
            </a:r>
            <a:r>
              <a:rPr lang="fr-FR" dirty="0" err="1" smtClean="0"/>
              <a:t>defines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as: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« 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A rare and unique talent in a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particular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field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   of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endeavour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. »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fr-FR" dirty="0" err="1" smtClean="0"/>
              <a:t>These</a:t>
            </a:r>
            <a:r>
              <a:rPr lang="fr-FR" dirty="0" smtClean="0"/>
              <a:t> people are </a:t>
            </a:r>
            <a:r>
              <a:rPr lang="fr-FR" dirty="0" err="1" smtClean="0"/>
              <a:t>ceative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certain times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lives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47564" y="4869160"/>
            <a:ext cx="0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7564" y="5589240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520" y="4005064"/>
            <a:ext cx="59406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150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u="sng" dirty="0" err="1" smtClean="0"/>
              <a:t>Getzels</a:t>
            </a:r>
            <a:r>
              <a:rPr lang="fr-FR" b="1" u="sng" dirty="0" smtClean="0"/>
              <a:t> and Jackson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*Int and </a:t>
            </a:r>
            <a:r>
              <a:rPr lang="fr-FR" dirty="0" err="1" smtClean="0"/>
              <a:t>creativity</a:t>
            </a:r>
            <a:r>
              <a:rPr lang="fr-FR" dirty="0" smtClean="0"/>
              <a:t> are </a:t>
            </a:r>
            <a:r>
              <a:rPr lang="fr-FR" dirty="0" err="1" smtClean="0"/>
              <a:t>independent</a:t>
            </a:r>
            <a:r>
              <a:rPr lang="fr-FR" dirty="0" smtClean="0"/>
              <a:t> traits.</a:t>
            </a:r>
          </a:p>
          <a:p>
            <a:pPr marL="0" indent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shows </a:t>
            </a:r>
            <a:r>
              <a:rPr lang="fr-FR" dirty="0" err="1" smtClean="0"/>
              <a:t>that</a:t>
            </a:r>
            <a:r>
              <a:rPr lang="fr-FR" dirty="0" smtClean="0"/>
              <a:t> top </a:t>
            </a:r>
            <a:r>
              <a:rPr lang="fr-FR" dirty="0" err="1" smtClean="0"/>
              <a:t>creative</a:t>
            </a:r>
            <a:r>
              <a:rPr lang="fr-FR" dirty="0" smtClean="0"/>
              <a:t> and top IQ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gps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not </a:t>
            </a:r>
            <a:r>
              <a:rPr lang="fr-FR" dirty="0" err="1" smtClean="0"/>
              <a:t>achieve</a:t>
            </a:r>
            <a:r>
              <a:rPr lang="fr-FR" dirty="0" smtClean="0"/>
              <a:t> in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. </a:t>
            </a:r>
            <a:r>
              <a:rPr lang="fr-FR" dirty="0" err="1"/>
              <a:t>T</a:t>
            </a:r>
            <a:r>
              <a:rPr lang="fr-FR" dirty="0" err="1" smtClean="0"/>
              <a:t>hey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attitudes </a:t>
            </a:r>
            <a:r>
              <a:rPr lang="fr-FR" dirty="0" err="1" smtClean="0"/>
              <a:t>towards</a:t>
            </a:r>
            <a:r>
              <a:rPr lang="fr-FR" dirty="0" smtClean="0"/>
              <a:t> life, </a:t>
            </a:r>
            <a:r>
              <a:rPr lang="fr-FR" dirty="0" err="1" smtClean="0"/>
              <a:t>teachers</a:t>
            </a:r>
            <a:r>
              <a:rPr lang="fr-FR" dirty="0" smtClean="0"/>
              <a:t> and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career</a:t>
            </a:r>
            <a:r>
              <a:rPr lang="fr-FR" dirty="0" smtClean="0"/>
              <a:t> aspirations.</a:t>
            </a:r>
          </a:p>
          <a:p>
            <a:pPr marL="0" indent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differed</a:t>
            </a:r>
            <a:r>
              <a:rPr lang="fr-FR" dirty="0" smtClean="0"/>
              <a:t> in the nature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phantasies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Conclusion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High IQS  </a:t>
            </a:r>
            <a:r>
              <a:rPr lang="fr-FR" dirty="0" smtClean="0"/>
              <a:t>tend to converge </a:t>
            </a:r>
            <a:r>
              <a:rPr lang="fr-FR" dirty="0" err="1" smtClean="0"/>
              <a:t>upon</a:t>
            </a:r>
            <a:r>
              <a:rPr lang="fr-FR" dirty="0" smtClean="0"/>
              <a:t> </a:t>
            </a:r>
            <a:r>
              <a:rPr lang="fr-FR" dirty="0" err="1" smtClean="0"/>
              <a:t>conventional</a:t>
            </a:r>
            <a:r>
              <a:rPr lang="fr-FR" dirty="0" smtClean="0"/>
              <a:t> standards</a:t>
            </a:r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err="1" smtClean="0"/>
              <a:t>teachers</a:t>
            </a:r>
            <a:r>
              <a:rPr lang="fr-FR" dirty="0" smtClean="0"/>
              <a:t>, </a:t>
            </a:r>
            <a:r>
              <a:rPr lang="fr-FR" dirty="0" err="1" smtClean="0"/>
              <a:t>career</a:t>
            </a:r>
            <a:r>
              <a:rPr lang="fr-FR" dirty="0" smtClean="0"/>
              <a:t>,…) and </a:t>
            </a:r>
            <a:r>
              <a:rPr lang="fr-FR" dirty="0" err="1" smtClean="0"/>
              <a:t>conform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High </a:t>
            </a:r>
            <a:r>
              <a:rPr lang="fr-FR" b="1" dirty="0" err="1" smtClean="0"/>
              <a:t>Creatives</a:t>
            </a:r>
            <a:r>
              <a:rPr lang="fr-FR" b="1" dirty="0" smtClean="0"/>
              <a:t>  </a:t>
            </a:r>
            <a:r>
              <a:rPr lang="fr-FR" dirty="0" smtClean="0"/>
              <a:t>tend to diverge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stereotyped</a:t>
            </a:r>
            <a:r>
              <a:rPr lang="fr-FR" dirty="0" smtClean="0"/>
              <a:t> </a:t>
            </a:r>
            <a:r>
              <a:rPr lang="fr-FR" dirty="0" err="1" smtClean="0"/>
              <a:t>meanings</a:t>
            </a:r>
            <a:r>
              <a:rPr lang="fr-FR" dirty="0" smtClean="0"/>
              <a:t> to </a:t>
            </a:r>
            <a:r>
              <a:rPr lang="fr-FR" dirty="0" err="1" smtClean="0"/>
              <a:t>produce</a:t>
            </a:r>
            <a:r>
              <a:rPr lang="fr-FR" dirty="0" smtClean="0"/>
              <a:t> original </a:t>
            </a:r>
            <a:r>
              <a:rPr lang="fr-FR" dirty="0" err="1" smtClean="0"/>
              <a:t>phantasies</a:t>
            </a:r>
            <a:r>
              <a:rPr lang="fr-FR" dirty="0" smtClean="0"/>
              <a:t>, to </a:t>
            </a:r>
            <a:r>
              <a:rPr lang="fr-FR" dirty="0" err="1" smtClean="0"/>
              <a:t>perceive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r>
              <a:rPr lang="fr-FR" dirty="0" smtClean="0"/>
              <a:t> by </a:t>
            </a:r>
            <a:r>
              <a:rPr lang="fr-FR" dirty="0" err="1" smtClean="0"/>
              <a:t>unconventional</a:t>
            </a:r>
            <a:r>
              <a:rPr lang="fr-FR" dirty="0" smtClean="0"/>
              <a:t> standards and </a:t>
            </a:r>
            <a:r>
              <a:rPr lang="fr-FR" dirty="0" err="1" smtClean="0"/>
              <a:t>seek</a:t>
            </a:r>
            <a:r>
              <a:rPr lang="fr-FR" dirty="0" smtClean="0"/>
              <a:t> out </a:t>
            </a:r>
            <a:r>
              <a:rPr lang="fr-FR" dirty="0" err="1" smtClean="0"/>
              <a:t>careers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do not </a:t>
            </a:r>
            <a:r>
              <a:rPr lang="fr-FR" dirty="0" err="1" smtClean="0"/>
              <a:t>conform</a:t>
            </a:r>
            <a:r>
              <a:rPr lang="fr-FR" dirty="0" smtClean="0"/>
              <a:t> to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30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7263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Int and </a:t>
            </a:r>
            <a:r>
              <a:rPr lang="fr-FR" dirty="0" err="1" smtClean="0"/>
              <a:t>creativity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 </a:t>
            </a:r>
            <a:r>
              <a:rPr lang="fr-FR" dirty="0" err="1" smtClean="0"/>
              <a:t>fascinating</a:t>
            </a:r>
            <a:r>
              <a:rPr lang="fr-FR" dirty="0" smtClean="0"/>
              <a:t> </a:t>
            </a:r>
            <a:r>
              <a:rPr lang="fr-FR" dirty="0" err="1" smtClean="0"/>
              <a:t>cocepts</a:t>
            </a:r>
            <a:endParaRPr lang="fr-FR" dirty="0" smtClean="0"/>
          </a:p>
          <a:p>
            <a:r>
              <a:rPr lang="fr-FR" dirty="0" smtClean="0"/>
              <a:t>Relationship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demonstrated</a:t>
            </a:r>
            <a:endParaRPr lang="fr-FR" dirty="0" smtClean="0"/>
          </a:p>
          <a:p>
            <a:r>
              <a:rPr lang="fr-FR" dirty="0" err="1" smtClean="0"/>
              <a:t>Difft</a:t>
            </a:r>
            <a:r>
              <a:rPr lang="fr-FR" dirty="0" smtClean="0"/>
              <a:t> </a:t>
            </a:r>
            <a:r>
              <a:rPr lang="fr-FR" dirty="0" err="1" smtClean="0"/>
              <a:t>researchers</a:t>
            </a:r>
            <a:r>
              <a:rPr lang="fr-FR" dirty="0" smtClean="0"/>
              <a:t> point to </a:t>
            </a:r>
            <a:r>
              <a:rPr lang="fr-FR" dirty="0" err="1" smtClean="0"/>
              <a:t>difft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31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7265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End of lecture, </a:t>
            </a:r>
          </a:p>
          <a:p>
            <a:pPr marL="0" indent="0">
              <a:buNone/>
            </a:pP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32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3953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84976" cy="2162671"/>
          </a:xfrm>
        </p:spPr>
        <p:txBody>
          <a:bodyPr>
            <a:normAutofit/>
          </a:bodyPr>
          <a:lstStyle/>
          <a:p>
            <a:pPr algn="l"/>
            <a:r>
              <a:rPr lang="fr-FR" b="1" dirty="0"/>
              <a:t>Part A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Cognitive Aspects of the </a:t>
            </a:r>
            <a:r>
              <a:rPr lang="fr-FR" b="1" dirty="0" err="1"/>
              <a:t>Classroom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 err="1" smtClean="0"/>
              <a:t>Seminar</a:t>
            </a:r>
            <a:r>
              <a:rPr lang="fr-FR" dirty="0" smtClean="0"/>
              <a:t> 4    </a:t>
            </a:r>
            <a:r>
              <a:rPr lang="fr-FR" b="1" dirty="0" smtClean="0"/>
              <a:t>The </a:t>
            </a:r>
            <a:r>
              <a:rPr lang="fr-FR" b="1" dirty="0" err="1" smtClean="0"/>
              <a:t>Creative</a:t>
            </a:r>
            <a:r>
              <a:rPr lang="fr-FR" b="1" dirty="0" smtClean="0"/>
              <a:t> Person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5936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/>
              <a:t>Some</a:t>
            </a:r>
            <a:r>
              <a:rPr lang="fr-FR" dirty="0" smtClean="0"/>
              <a:t>  </a:t>
            </a:r>
            <a:r>
              <a:rPr lang="fr-FR" dirty="0" err="1" smtClean="0"/>
              <a:t>general</a:t>
            </a:r>
            <a:r>
              <a:rPr lang="fr-FR" dirty="0" smtClean="0"/>
              <a:t> aspects: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define</a:t>
            </a:r>
            <a:r>
              <a:rPr lang="fr-FR" dirty="0" smtClean="0"/>
              <a:t>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Increasing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in the </a:t>
            </a:r>
            <a:r>
              <a:rPr lang="fr-FR" dirty="0" err="1" smtClean="0"/>
              <a:t>characterstics</a:t>
            </a:r>
            <a:r>
              <a:rPr lang="fr-FR" dirty="0" smtClean="0"/>
              <a:t> of </a:t>
            </a:r>
            <a:r>
              <a:rPr lang="fr-FR" dirty="0" err="1" smtClean="0"/>
              <a:t>ceative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endParaRPr lang="fr-FR" dirty="0" smtClean="0"/>
          </a:p>
          <a:p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envt</a:t>
            </a:r>
            <a:r>
              <a:rPr lang="fr-FR" dirty="0" smtClean="0"/>
              <a:t> influences on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dvpt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proved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people are stable and </a:t>
            </a:r>
            <a:r>
              <a:rPr lang="fr-FR" dirty="0" err="1" smtClean="0"/>
              <a:t>emotionally</a:t>
            </a:r>
            <a:r>
              <a:rPr lang="fr-FR" dirty="0" smtClean="0"/>
              <a:t> </a:t>
            </a:r>
            <a:r>
              <a:rPr lang="fr-FR" dirty="0" err="1" smtClean="0"/>
              <a:t>autonomous</a:t>
            </a:r>
            <a:r>
              <a:rPr lang="fr-FR" dirty="0" smtClean="0"/>
              <a:t>.</a:t>
            </a:r>
          </a:p>
          <a:p>
            <a:r>
              <a:rPr lang="fr-FR" dirty="0" smtClean="0"/>
              <a:t>Independence in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people’s</a:t>
            </a:r>
            <a:r>
              <a:rPr lang="fr-FR" dirty="0" smtClean="0"/>
              <a:t> relations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parents.</a:t>
            </a:r>
          </a:p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a warm home </a:t>
            </a:r>
            <a:r>
              <a:rPr lang="fr-FR" dirty="0" err="1" smtClean="0"/>
              <a:t>atmosphere</a:t>
            </a:r>
            <a:r>
              <a:rPr lang="fr-FR" dirty="0" smtClean="0"/>
              <a:t>, </a:t>
            </a:r>
            <a:r>
              <a:rPr lang="fr-FR" dirty="0" err="1" smtClean="0"/>
              <a:t>others</a:t>
            </a:r>
            <a:r>
              <a:rPr lang="fr-FR" dirty="0" smtClean="0"/>
              <a:t> a cold h.at.</a:t>
            </a:r>
          </a:p>
          <a:p>
            <a:r>
              <a:rPr lang="fr-FR" dirty="0" err="1" smtClean="0"/>
              <a:t>Climate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,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and the </a:t>
            </a:r>
            <a:r>
              <a:rPr lang="fr-FR" dirty="0" err="1" smtClean="0"/>
              <a:t>sty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to </a:t>
            </a:r>
            <a:r>
              <a:rPr lang="fr-FR" dirty="0" err="1" smtClean="0"/>
              <a:t>facilitate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output.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0883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1. </a:t>
            </a:r>
            <a:r>
              <a:rPr lang="fr-FR" b="1" dirty="0" err="1" smtClean="0"/>
              <a:t>Creativity</a:t>
            </a:r>
            <a:r>
              <a:rPr lang="fr-FR" b="1" dirty="0" smtClean="0"/>
              <a:t> and </a:t>
            </a:r>
            <a:r>
              <a:rPr lang="fr-FR" b="1" dirty="0" err="1" smtClean="0"/>
              <a:t>personality</a:t>
            </a:r>
            <a:r>
              <a:rPr lang="fr-FR" b="1" dirty="0" smtClean="0"/>
              <a:t>: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Gl</a:t>
            </a:r>
            <a:r>
              <a:rPr lang="fr-FR" dirty="0" smtClean="0"/>
              <a:t> trend        *</a:t>
            </a:r>
            <a:r>
              <a:rPr lang="fr-FR" dirty="0" err="1" smtClean="0"/>
              <a:t>creative</a:t>
            </a:r>
            <a:r>
              <a:rPr lang="fr-FR" dirty="0" smtClean="0"/>
              <a:t> people are </a:t>
            </a:r>
            <a:r>
              <a:rPr lang="fr-FR" dirty="0" err="1" smtClean="0"/>
              <a:t>dfft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</a:t>
            </a:r>
            <a:r>
              <a:rPr lang="fr-FR" dirty="0" err="1" smtClean="0"/>
              <a:t>others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                   * Can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distinguished</a:t>
            </a:r>
            <a:r>
              <a:rPr lang="fr-FR" dirty="0" smtClean="0"/>
              <a:t> on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</a:t>
            </a:r>
            <a:r>
              <a:rPr lang="fr-FR" dirty="0" err="1" smtClean="0"/>
              <a:t>criteria</a:t>
            </a:r>
            <a:r>
              <a:rPr lang="fr-FR" dirty="0" smtClean="0"/>
              <a:t> </a:t>
            </a:r>
            <a:r>
              <a:rPr lang="fr-FR" dirty="0" err="1" smtClean="0"/>
              <a:t>besides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u="sng" dirty="0" err="1" smtClean="0"/>
              <a:t>Psychologists</a:t>
            </a:r>
            <a:r>
              <a:rPr lang="fr-FR" dirty="0" smtClean="0"/>
              <a:t>             3 </a:t>
            </a:r>
            <a:r>
              <a:rPr lang="fr-FR" dirty="0" err="1" smtClean="0"/>
              <a:t>ways</a:t>
            </a:r>
            <a:r>
              <a:rPr lang="fr-FR" dirty="0" smtClean="0"/>
              <a:t> to </a:t>
            </a:r>
            <a:r>
              <a:rPr lang="fr-FR" dirty="0" err="1" smtClean="0"/>
              <a:t>verify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beliefs</a:t>
            </a:r>
            <a:r>
              <a:rPr lang="fr-FR" dirty="0" smtClean="0"/>
              <a:t>:</a:t>
            </a:r>
          </a:p>
          <a:p>
            <a:pPr marL="514350" indent="-514350">
              <a:buAutoNum type="arabicPeriod"/>
            </a:pPr>
            <a:r>
              <a:rPr lang="fr-FR" dirty="0" smtClean="0"/>
              <a:t>By </a:t>
            </a:r>
            <a:r>
              <a:rPr lang="fr-FR" dirty="0" err="1" smtClean="0"/>
              <a:t>seeing</a:t>
            </a:r>
            <a:r>
              <a:rPr lang="fr-FR" dirty="0" smtClean="0"/>
              <a:t> if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certain traits and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</a:p>
          <a:p>
            <a:pPr marL="514350" indent="-514350">
              <a:buAutoNum type="arabicPeriod"/>
            </a:pPr>
            <a:r>
              <a:rPr lang="fr-FR" dirty="0" smtClean="0"/>
              <a:t>By </a:t>
            </a:r>
            <a:r>
              <a:rPr lang="fr-FR" dirty="0" err="1" smtClean="0"/>
              <a:t>sudying</a:t>
            </a:r>
            <a:r>
              <a:rPr lang="fr-FR" dirty="0" smtClean="0"/>
              <a:t> the </a:t>
            </a:r>
            <a:r>
              <a:rPr lang="fr-FR" dirty="0" err="1" smtClean="0"/>
              <a:t>personalities</a:t>
            </a:r>
            <a:r>
              <a:rPr lang="fr-FR" dirty="0" smtClean="0"/>
              <a:t> of a gp of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people</a:t>
            </a:r>
          </a:p>
          <a:p>
            <a:pPr marL="514350" indent="-514350">
              <a:buAutoNum type="arabicPeriod"/>
            </a:pPr>
            <a:r>
              <a:rPr lang="fr-FR" dirty="0" smtClean="0"/>
              <a:t>By </a:t>
            </a:r>
            <a:r>
              <a:rPr lang="fr-FR" dirty="0" err="1" smtClean="0"/>
              <a:t>studying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gps</a:t>
            </a:r>
            <a:r>
              <a:rPr lang="fr-FR" dirty="0" smtClean="0"/>
              <a:t> of </a:t>
            </a:r>
            <a:r>
              <a:rPr lang="fr-FR" dirty="0" err="1" smtClean="0"/>
              <a:t>creative</a:t>
            </a:r>
            <a:r>
              <a:rPr lang="fr-FR" dirty="0" smtClean="0"/>
              <a:t> people(</a:t>
            </a:r>
            <a:r>
              <a:rPr lang="fr-FR" dirty="0" err="1" smtClean="0"/>
              <a:t>scientists</a:t>
            </a:r>
            <a:r>
              <a:rPr lang="fr-FR" dirty="0" smtClean="0"/>
              <a:t>, </a:t>
            </a:r>
            <a:r>
              <a:rPr lang="fr-FR" dirty="0" err="1" smtClean="0"/>
              <a:t>artists</a:t>
            </a:r>
            <a:r>
              <a:rPr lang="fr-FR" dirty="0" smtClean="0"/>
              <a:t>)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67744" y="19168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9772" y="342900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929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1.1 </a:t>
            </a:r>
            <a:r>
              <a:rPr lang="fr-FR" dirty="0" err="1" smtClean="0"/>
              <a:t>Character</a:t>
            </a:r>
            <a:r>
              <a:rPr lang="fr-FR" dirty="0" smtClean="0"/>
              <a:t> traits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creativity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u="sng" dirty="0" smtClean="0"/>
              <a:t>Mc Guire</a:t>
            </a:r>
            <a:r>
              <a:rPr lang="fr-FR" dirty="0" smtClean="0"/>
              <a:t>:</a:t>
            </a:r>
          </a:p>
          <a:p>
            <a:r>
              <a:rPr lang="fr-FR" dirty="0" smtClean="0"/>
              <a:t>Relationship </a:t>
            </a:r>
            <a:r>
              <a:rPr lang="fr-FR" dirty="0" err="1" smtClean="0"/>
              <a:t>btw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and </a:t>
            </a:r>
            <a:r>
              <a:rPr lang="fr-FR" dirty="0" err="1" smtClean="0"/>
              <a:t>emotionality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u="sng" dirty="0" err="1" smtClean="0"/>
              <a:t>His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results</a:t>
            </a:r>
            <a:r>
              <a:rPr lang="fr-FR" b="1" u="sng" dirty="0" smtClean="0"/>
              <a:t> (</a:t>
            </a: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children</a:t>
            </a:r>
            <a:r>
              <a:rPr lang="fr-FR" dirty="0" smtClean="0"/>
              <a:t>)</a:t>
            </a:r>
          </a:p>
          <a:p>
            <a:r>
              <a:rPr lang="fr-FR" dirty="0" smtClean="0"/>
              <a:t>Close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and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Ineffective</a:t>
            </a:r>
            <a:r>
              <a:rPr lang="fr-FR" dirty="0" smtClean="0"/>
              <a:t> people are </a:t>
            </a:r>
            <a:r>
              <a:rPr lang="fr-FR" dirty="0" err="1" smtClean="0"/>
              <a:t>characterised</a:t>
            </a:r>
            <a:r>
              <a:rPr lang="fr-FR" dirty="0" smtClean="0"/>
              <a:t> by </a:t>
            </a:r>
            <a:r>
              <a:rPr lang="fr-FR" dirty="0" smtClean="0">
                <a:solidFill>
                  <a:srgbClr val="FF0000"/>
                </a:solidFill>
              </a:rPr>
              <a:t>intense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self- </a:t>
            </a:r>
            <a:r>
              <a:rPr lang="fr-FR" dirty="0" err="1" smtClean="0">
                <a:solidFill>
                  <a:srgbClr val="FF0000"/>
                </a:solidFill>
              </a:rPr>
              <a:t>centred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desires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and </a:t>
            </a:r>
            <a:r>
              <a:rPr lang="fr-FR" dirty="0" err="1" smtClean="0">
                <a:solidFill>
                  <a:srgbClr val="FF0000"/>
                </a:solidFill>
              </a:rPr>
              <a:t>conflicting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emotions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u="sng" dirty="0" err="1" smtClean="0"/>
              <a:t>Origin</a:t>
            </a:r>
            <a:r>
              <a:rPr lang="fr-FR" u="sng" dirty="0" smtClean="0"/>
              <a:t> of </a:t>
            </a:r>
            <a:r>
              <a:rPr lang="fr-FR" u="sng" dirty="0" err="1" smtClean="0"/>
              <a:t>these</a:t>
            </a:r>
            <a:r>
              <a:rPr lang="fr-FR" u="sng" dirty="0" smtClean="0"/>
              <a:t> </a:t>
            </a:r>
            <a:r>
              <a:rPr lang="fr-FR" u="sng" dirty="0" err="1" smtClean="0"/>
              <a:t>factors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Hunger</a:t>
            </a:r>
            <a:r>
              <a:rPr lang="fr-FR" dirty="0" smtClean="0"/>
              <a:t> for affection, </a:t>
            </a:r>
            <a:r>
              <a:rPr lang="fr-FR" dirty="0" err="1" smtClean="0"/>
              <a:t>loneliness</a:t>
            </a:r>
            <a:r>
              <a:rPr lang="fr-FR" dirty="0" smtClean="0"/>
              <a:t>, feelings of </a:t>
            </a:r>
            <a:r>
              <a:rPr lang="fr-FR" dirty="0" err="1" smtClean="0"/>
              <a:t>hostility</a:t>
            </a:r>
            <a:r>
              <a:rPr lang="fr-FR" dirty="0" smtClean="0"/>
              <a:t> </a:t>
            </a:r>
            <a:r>
              <a:rPr lang="fr-FR" dirty="0" err="1" smtClean="0"/>
              <a:t>arising</a:t>
            </a:r>
            <a:r>
              <a:rPr lang="fr-FR" dirty="0" smtClean="0"/>
              <a:t> out of isolation or rejection by parents and </a:t>
            </a:r>
            <a:r>
              <a:rPr lang="fr-FR" dirty="0" err="1" smtClean="0"/>
              <a:t>peers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experiencing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showed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anti- </a:t>
            </a:r>
            <a:r>
              <a:rPr lang="fr-FR" dirty="0" err="1" smtClean="0">
                <a:solidFill>
                  <a:srgbClr val="FF0000"/>
                </a:solidFill>
              </a:rPr>
              <a:t>academic</a:t>
            </a:r>
            <a:r>
              <a:rPr lang="fr-FR" dirty="0" smtClean="0">
                <a:solidFill>
                  <a:srgbClr val="FF0000"/>
                </a:solidFill>
              </a:rPr>
              <a:t> attitude.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158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err="1" smtClean="0"/>
              <a:t>Berlyne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A </a:t>
            </a:r>
            <a:r>
              <a:rPr lang="fr-FR" dirty="0" err="1" smtClean="0"/>
              <a:t>characteristic</a:t>
            </a:r>
            <a:r>
              <a:rPr lang="fr-FR" dirty="0" smtClean="0"/>
              <a:t> of the </a:t>
            </a:r>
            <a:r>
              <a:rPr lang="fr-FR" dirty="0" err="1" smtClean="0">
                <a:solidFill>
                  <a:srgbClr val="FF0000"/>
                </a:solidFill>
              </a:rPr>
              <a:t>creative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thinker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willingness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risks</a:t>
            </a:r>
            <a:r>
              <a:rPr lang="fr-FR" dirty="0" smtClean="0"/>
              <a:t> by </a:t>
            </a:r>
            <a:r>
              <a:rPr lang="fr-FR" dirty="0" err="1" smtClean="0"/>
              <a:t>tackling</a:t>
            </a:r>
            <a:r>
              <a:rPr lang="fr-FR" dirty="0" smtClean="0"/>
              <a:t> </a:t>
            </a:r>
            <a:r>
              <a:rPr lang="fr-FR" dirty="0" err="1" smtClean="0"/>
              <a:t>dfft</a:t>
            </a:r>
            <a:r>
              <a:rPr lang="fr-FR" dirty="0" smtClean="0"/>
              <a:t> </a:t>
            </a:r>
            <a:r>
              <a:rPr lang="fr-FR" dirty="0" err="1" smtClean="0"/>
              <a:t>pbs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He </a:t>
            </a:r>
            <a:r>
              <a:rPr lang="fr-FR" dirty="0" err="1" smtClean="0"/>
              <a:t>wrote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b="1" dirty="0" err="1"/>
              <a:t>G</a:t>
            </a:r>
            <a:r>
              <a:rPr lang="fr-FR" b="1" dirty="0" err="1" smtClean="0"/>
              <a:t>reater</a:t>
            </a:r>
            <a:r>
              <a:rPr lang="fr-FR" b="1" dirty="0" smtClean="0"/>
              <a:t> </a:t>
            </a:r>
            <a:r>
              <a:rPr lang="fr-FR" b="1" dirty="0" err="1" smtClean="0"/>
              <a:t>creativity</a:t>
            </a:r>
            <a:r>
              <a:rPr lang="fr-FR" b="1" dirty="0" smtClean="0"/>
              <a:t>, </a:t>
            </a:r>
            <a:r>
              <a:rPr lang="fr-FR" b="1" dirty="0" smtClean="0"/>
              <a:t>on the </a:t>
            </a:r>
            <a:r>
              <a:rPr lang="fr-FR" b="1" dirty="0" err="1" smtClean="0"/>
              <a:t>whole</a:t>
            </a:r>
            <a:r>
              <a:rPr lang="fr-FR" b="1" dirty="0" smtClean="0"/>
              <a:t>, </a:t>
            </a:r>
            <a:r>
              <a:rPr lang="fr-FR" b="1" dirty="0" err="1" smtClean="0"/>
              <a:t>comes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</a:t>
            </a:r>
            <a:r>
              <a:rPr lang="fr-FR" b="1" dirty="0" err="1" smtClean="0"/>
              <a:t>willingness</a:t>
            </a:r>
            <a:r>
              <a:rPr lang="fr-FR" b="1" dirty="0" smtClean="0"/>
              <a:t> to </a:t>
            </a:r>
            <a:r>
              <a:rPr lang="fr-FR" b="1" dirty="0" err="1" smtClean="0"/>
              <a:t>attack</a:t>
            </a:r>
            <a:r>
              <a:rPr lang="fr-FR" b="1" dirty="0" smtClean="0"/>
              <a:t> </a:t>
            </a:r>
            <a:r>
              <a:rPr lang="fr-FR" b="1" dirty="0" err="1" smtClean="0"/>
              <a:t>greater</a:t>
            </a:r>
            <a:r>
              <a:rPr lang="fr-FR" b="1" dirty="0" smtClean="0"/>
              <a:t> or more </a:t>
            </a:r>
            <a:r>
              <a:rPr lang="fr-FR" b="1" dirty="0" err="1" smtClean="0"/>
              <a:t>difft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</a:t>
            </a:r>
            <a:r>
              <a:rPr lang="fr-FR" b="1" dirty="0" err="1" smtClean="0"/>
              <a:t>pbs</a:t>
            </a:r>
            <a:r>
              <a:rPr lang="fr-FR" dirty="0" smtClean="0"/>
              <a:t>.»</a:t>
            </a:r>
          </a:p>
          <a:p>
            <a:pPr marL="0" indent="0">
              <a:buNone/>
            </a:pPr>
            <a:r>
              <a:rPr lang="fr-FR" b="1" u="sng" dirty="0" smtClean="0"/>
              <a:t>Q</a:t>
            </a:r>
            <a:r>
              <a:rPr lang="fr-FR" dirty="0" smtClean="0"/>
              <a:t>: </a:t>
            </a:r>
            <a:r>
              <a:rPr lang="fr-FR" dirty="0" err="1" smtClean="0"/>
              <a:t>students</a:t>
            </a:r>
            <a:r>
              <a:rPr lang="fr-FR" dirty="0" smtClean="0"/>
              <a:t> ‘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. </a:t>
            </a:r>
            <a:r>
              <a:rPr lang="fr-FR" dirty="0" err="1" smtClean="0"/>
              <a:t>Discuss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5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2142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Rogers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3 </a:t>
            </a:r>
            <a:r>
              <a:rPr lang="fr-FR" dirty="0" err="1" smtClean="0"/>
              <a:t>inner</a:t>
            </a:r>
            <a:r>
              <a:rPr lang="fr-FR" dirty="0" smtClean="0"/>
              <a:t> conditions </a:t>
            </a:r>
            <a:r>
              <a:rPr lang="fr-FR" dirty="0" err="1" smtClean="0"/>
              <a:t>which</a:t>
            </a:r>
            <a:r>
              <a:rPr lang="fr-FR" dirty="0" smtClean="0"/>
              <a:t> lead to courage: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u="sng" dirty="0" smtClean="0">
                <a:solidFill>
                  <a:srgbClr val="FF0000"/>
                </a:solidFill>
              </a:rPr>
              <a:t> 1. </a:t>
            </a:r>
            <a:r>
              <a:rPr lang="fr-FR" u="sng" dirty="0" err="1" smtClean="0">
                <a:solidFill>
                  <a:srgbClr val="FF0000"/>
                </a:solidFill>
              </a:rPr>
              <a:t>openess</a:t>
            </a:r>
            <a:r>
              <a:rPr lang="fr-FR" u="sng" dirty="0" smtClean="0">
                <a:solidFill>
                  <a:srgbClr val="FF0000"/>
                </a:solidFill>
              </a:rPr>
              <a:t> to </a:t>
            </a:r>
            <a:r>
              <a:rPr lang="fr-FR" u="sng" dirty="0" err="1" smtClean="0">
                <a:solidFill>
                  <a:srgbClr val="FF0000"/>
                </a:solidFill>
              </a:rPr>
              <a:t>experience</a:t>
            </a:r>
            <a:r>
              <a:rPr lang="fr-FR" u="sng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break social </a:t>
            </a:r>
            <a:r>
              <a:rPr lang="fr-FR" dirty="0" err="1" smtClean="0"/>
              <a:t>resistence</a:t>
            </a:r>
            <a:r>
              <a:rPr lang="fr-FR" dirty="0" smtClean="0"/>
              <a:t>,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stereotypes</a:t>
            </a:r>
            <a:r>
              <a:rPr lang="fr-FR" dirty="0" smtClean="0"/>
              <a:t>, </a:t>
            </a:r>
            <a:r>
              <a:rPr lang="fr-FR" dirty="0" err="1" smtClean="0"/>
              <a:t>preexisting</a:t>
            </a:r>
            <a:r>
              <a:rPr lang="fr-FR" dirty="0" smtClean="0"/>
              <a:t> </a:t>
            </a:r>
            <a:r>
              <a:rPr lang="fr-FR" dirty="0" err="1" smtClean="0"/>
              <a:t>rigid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of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thought</a:t>
            </a:r>
            <a:r>
              <a:rPr lang="fr-FR" dirty="0" smtClean="0"/>
              <a:t> and perception.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Will lead to </a:t>
            </a:r>
            <a:r>
              <a:rPr lang="fr-FR" dirty="0" err="1" smtClean="0"/>
              <a:t>permeability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and </a:t>
            </a:r>
            <a:r>
              <a:rPr lang="fr-FR" dirty="0" err="1" smtClean="0"/>
              <a:t>between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concepts, </a:t>
            </a:r>
            <a:r>
              <a:rPr lang="fr-FR" dirty="0" err="1" smtClean="0"/>
              <a:t>beliefs</a:t>
            </a:r>
            <a:r>
              <a:rPr lang="fr-FR" dirty="0" smtClean="0"/>
              <a:t>, perceptions…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smtClean="0">
                <a:solidFill>
                  <a:srgbClr val="FF0000"/>
                </a:solidFill>
              </a:rPr>
              <a:t> 2. </a:t>
            </a:r>
            <a:r>
              <a:rPr lang="fr-FR" u="sng" dirty="0" err="1" smtClean="0">
                <a:solidFill>
                  <a:srgbClr val="FF0000"/>
                </a:solidFill>
              </a:rPr>
              <a:t>Ability</a:t>
            </a:r>
            <a:r>
              <a:rPr lang="fr-FR" u="sng" dirty="0" smtClean="0">
                <a:solidFill>
                  <a:srgbClr val="FF0000"/>
                </a:solidFill>
              </a:rPr>
              <a:t> to </a:t>
            </a:r>
            <a:r>
              <a:rPr lang="fr-FR" u="sng" dirty="0" err="1" smtClean="0">
                <a:solidFill>
                  <a:srgbClr val="FF0000"/>
                </a:solidFill>
              </a:rPr>
              <a:t>judge</a:t>
            </a:r>
            <a:r>
              <a:rPr lang="fr-FR" u="sng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the value of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smtClean="0"/>
              <a:t>for </a:t>
            </a:r>
            <a:r>
              <a:rPr lang="fr-FR" dirty="0" err="1" smtClean="0"/>
              <a:t>himself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and not </a:t>
            </a:r>
            <a:r>
              <a:rPr lang="fr-FR" dirty="0" err="1" smtClean="0"/>
              <a:t>only</a:t>
            </a:r>
            <a:r>
              <a:rPr lang="fr-FR" dirty="0" smtClean="0"/>
              <a:t> value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value.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u="sng" dirty="0" smtClean="0">
                <a:solidFill>
                  <a:srgbClr val="FF0000"/>
                </a:solidFill>
              </a:rPr>
              <a:t>3. </a:t>
            </a:r>
            <a:r>
              <a:rPr lang="fr-FR" u="sng" dirty="0" err="1" smtClean="0">
                <a:solidFill>
                  <a:srgbClr val="FF0000"/>
                </a:solidFill>
              </a:rPr>
              <a:t>Enjoy</a:t>
            </a:r>
            <a:r>
              <a:rPr lang="fr-FR" u="sng" dirty="0" smtClean="0">
                <a:solidFill>
                  <a:srgbClr val="FF0000"/>
                </a:solidFill>
              </a:rPr>
              <a:t> </a:t>
            </a:r>
            <a:r>
              <a:rPr lang="fr-FR" u="sng" dirty="0" err="1" smtClean="0">
                <a:solidFill>
                  <a:srgbClr val="FF0000"/>
                </a:solidFill>
              </a:rPr>
              <a:t>creativity</a:t>
            </a:r>
            <a:r>
              <a:rPr lang="fr-FR" u="sng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as a cognitive </a:t>
            </a:r>
            <a:r>
              <a:rPr lang="fr-FR" dirty="0" err="1" smtClean="0"/>
              <a:t>play</a:t>
            </a:r>
            <a:r>
              <a:rPr lang="fr-FR" dirty="0" smtClean="0"/>
              <a:t>(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smtClean="0"/>
              <a:t>juxtaposition</a:t>
            </a:r>
            <a:r>
              <a:rPr lang="fr-FR" dirty="0" smtClean="0"/>
              <a:t>)  </a:t>
            </a:r>
            <a:r>
              <a:rPr lang="fr-FR" dirty="0" err="1" smtClean="0"/>
              <a:t>playing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and concepts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playing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toys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u="sng" dirty="0" smtClean="0"/>
              <a:t>Q</a:t>
            </a:r>
            <a:r>
              <a:rPr lang="fr-FR" dirty="0" smtClean="0"/>
              <a:t>: do </a:t>
            </a:r>
            <a:r>
              <a:rPr lang="fr-FR" dirty="0" err="1" smtClean="0"/>
              <a:t>you</a:t>
            </a:r>
            <a:r>
              <a:rPr lang="fr-FR" dirty="0" smtClean="0"/>
              <a:t> as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enjoy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as a cognitive </a:t>
            </a:r>
            <a:r>
              <a:rPr lang="fr-FR" dirty="0" err="1" smtClean="0"/>
              <a:t>play</a:t>
            </a:r>
            <a:r>
              <a:rPr lang="fr-FR" dirty="0" smtClean="0"/>
              <a:t>?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552" y="24928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6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7492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Jones’ </a:t>
            </a:r>
            <a:r>
              <a:rPr lang="fr-FR" b="1" u="sng" dirty="0" err="1" smtClean="0"/>
              <a:t>work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Characteristics</a:t>
            </a:r>
            <a:r>
              <a:rPr lang="fr-FR" dirty="0" smtClean="0"/>
              <a:t> of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scientists</a:t>
            </a:r>
            <a:r>
              <a:rPr lang="fr-FR" dirty="0" smtClean="0"/>
              <a:t> and </a:t>
            </a:r>
            <a:r>
              <a:rPr lang="fr-FR" dirty="0" err="1" smtClean="0"/>
              <a:t>tchnologists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          - </a:t>
            </a:r>
            <a:r>
              <a:rPr lang="fr-FR" dirty="0" err="1" smtClean="0"/>
              <a:t>Emotionally</a:t>
            </a:r>
            <a:r>
              <a:rPr lang="fr-FR" dirty="0" smtClean="0"/>
              <a:t> stable.</a:t>
            </a:r>
          </a:p>
          <a:p>
            <a:pPr marL="0" indent="0">
              <a:buNone/>
            </a:pPr>
            <a:r>
              <a:rPr lang="fr-FR" dirty="0" smtClean="0"/>
              <a:t>              - </a:t>
            </a:r>
            <a:r>
              <a:rPr lang="fr-FR" dirty="0" err="1" smtClean="0"/>
              <a:t>Adventurous</a:t>
            </a:r>
            <a:r>
              <a:rPr lang="fr-FR" dirty="0" smtClean="0"/>
              <a:t>,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curiosity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        - </a:t>
            </a:r>
            <a:r>
              <a:rPr lang="fr-FR" dirty="0" err="1" smtClean="0"/>
              <a:t>Low</a:t>
            </a:r>
            <a:r>
              <a:rPr lang="fr-FR" dirty="0" smtClean="0"/>
              <a:t> indication of </a:t>
            </a:r>
            <a:r>
              <a:rPr lang="fr-FR" dirty="0" err="1" smtClean="0"/>
              <a:t>anxiety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7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9474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White’s</a:t>
            </a:r>
            <a:r>
              <a:rPr lang="fr-FR" dirty="0" smtClean="0"/>
              <a:t>(1968) </a:t>
            </a:r>
            <a:r>
              <a:rPr lang="fr-FR" dirty="0" err="1" smtClean="0"/>
              <a:t>def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«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Creative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not the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name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of an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activity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, or  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process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at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all, </a:t>
            </a:r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but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rather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a ‘</a:t>
            </a:r>
            <a:r>
              <a:rPr lang="fr-FR" b="1" u="sng" dirty="0" err="1" smtClean="0">
                <a:solidFill>
                  <a:schemeClr val="accent2">
                    <a:lumMod val="50000"/>
                  </a:schemeClr>
                </a:solidFill>
              </a:rPr>
              <a:t>medal</a:t>
            </a:r>
            <a:r>
              <a:rPr lang="fr-FR" b="1" u="sng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we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pin on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public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products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. »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fr-FR" dirty="0" err="1" smtClean="0"/>
              <a:t>Parson</a:t>
            </a:r>
            <a:r>
              <a:rPr lang="fr-FR" dirty="0" smtClean="0"/>
              <a:t> (1971) </a:t>
            </a:r>
            <a:r>
              <a:rPr lang="fr-FR" dirty="0" err="1" smtClean="0"/>
              <a:t>Disagreed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«The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term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creative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can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be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applied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fr-FR" b="1" dirty="0" err="1" smtClean="0">
                <a:solidFill>
                  <a:schemeClr val="accent2">
                    <a:lumMod val="50000"/>
                  </a:schemeClr>
                </a:solidFill>
              </a:rPr>
              <a:t>works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fr-FR" b="1" dirty="0" err="1" smtClean="0">
                <a:solidFill>
                  <a:schemeClr val="accent2">
                    <a:lumMod val="50000"/>
                  </a:schemeClr>
                </a:solidFill>
              </a:rPr>
              <a:t>persons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, and</a:t>
            </a: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2">
                    <a:lumMod val="50000"/>
                  </a:schemeClr>
                </a:solidFill>
              </a:rPr>
              <a:t>processes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although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primarily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connected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persons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. »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fr-FR" dirty="0" err="1" smtClean="0"/>
              <a:t>Applied</a:t>
            </a:r>
            <a:r>
              <a:rPr lang="fr-FR" dirty="0" smtClean="0"/>
              <a:t> to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 and </a:t>
            </a:r>
            <a:r>
              <a:rPr lang="fr-FR" dirty="0" err="1" smtClean="0"/>
              <a:t>their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procedures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9512" y="6206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9512" y="29969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3548" y="3501008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3548" y="5373216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9390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1.2 the </a:t>
            </a:r>
            <a:r>
              <a:rPr lang="fr-FR" dirty="0" err="1"/>
              <a:t>C</a:t>
            </a:r>
            <a:r>
              <a:rPr lang="fr-FR" dirty="0" err="1" smtClean="0"/>
              <a:t>reative</a:t>
            </a:r>
            <a:r>
              <a:rPr lang="fr-FR" dirty="0" smtClean="0"/>
              <a:t> </a:t>
            </a:r>
            <a:r>
              <a:rPr lang="fr-FR" dirty="0" err="1" smtClean="0"/>
              <a:t>Scientist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err="1" smtClean="0"/>
              <a:t>Scientists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extensively</a:t>
            </a:r>
            <a:r>
              <a:rPr lang="fr-FR" dirty="0" smtClean="0"/>
              <a:t> </a:t>
            </a:r>
            <a:r>
              <a:rPr lang="fr-FR" dirty="0" err="1" smtClean="0"/>
              <a:t>studied</a:t>
            </a:r>
            <a:endParaRPr lang="fr-FR" dirty="0" smtClean="0"/>
          </a:p>
          <a:p>
            <a:pPr marL="0" indent="0">
              <a:buNone/>
            </a:pPr>
            <a:r>
              <a:rPr lang="fr-FR" b="1" u="sng" dirty="0" err="1" smtClean="0"/>
              <a:t>Aim</a:t>
            </a:r>
            <a:r>
              <a:rPr lang="fr-FR" dirty="0" smtClean="0"/>
              <a:t>              to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personalities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u="sng" dirty="0" err="1" smtClean="0"/>
              <a:t>Roe’s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studies</a:t>
            </a:r>
            <a:r>
              <a:rPr lang="fr-FR" b="1" u="sng" dirty="0" smtClean="0"/>
              <a:t>:</a:t>
            </a:r>
          </a:p>
          <a:p>
            <a:r>
              <a:rPr lang="fr-FR" dirty="0" smtClean="0"/>
              <a:t>All </a:t>
            </a:r>
            <a:r>
              <a:rPr lang="fr-FR" dirty="0" err="1" smtClean="0"/>
              <a:t>scientists</a:t>
            </a:r>
            <a:r>
              <a:rPr lang="fr-FR" dirty="0" smtClean="0"/>
              <a:t> are </a:t>
            </a:r>
            <a:r>
              <a:rPr lang="fr-FR" dirty="0" err="1" smtClean="0"/>
              <a:t>characterised</a:t>
            </a:r>
            <a:r>
              <a:rPr lang="fr-FR" dirty="0" smtClean="0"/>
              <a:t> by </a:t>
            </a:r>
            <a:r>
              <a:rPr lang="fr-FR" dirty="0" err="1" smtClean="0"/>
              <a:t>driving</a:t>
            </a:r>
            <a:r>
              <a:rPr lang="fr-FR" dirty="0" smtClean="0"/>
              <a:t> absorption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Diffces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types of </a:t>
            </a:r>
            <a:r>
              <a:rPr lang="fr-FR" dirty="0" err="1" smtClean="0"/>
              <a:t>scientists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-More </a:t>
            </a:r>
            <a:r>
              <a:rPr lang="fr-FR" dirty="0" err="1" smtClean="0"/>
              <a:t>verbally</a:t>
            </a:r>
            <a:r>
              <a:rPr lang="fr-FR" dirty="0" smtClean="0"/>
              <a:t> fluent</a:t>
            </a:r>
          </a:p>
          <a:p>
            <a:pPr marL="0" indent="0">
              <a:buNone/>
            </a:pPr>
            <a:r>
              <a:rPr lang="fr-FR" dirty="0" smtClean="0"/>
              <a:t>           -More </a:t>
            </a:r>
            <a:r>
              <a:rPr lang="fr-FR" dirty="0" err="1" smtClean="0"/>
              <a:t>independent</a:t>
            </a:r>
            <a:r>
              <a:rPr lang="fr-FR" dirty="0" smtClean="0"/>
              <a:t> in attitude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parents.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-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beings</a:t>
            </a:r>
            <a:r>
              <a:rPr lang="fr-FR" dirty="0" smtClean="0"/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59632" y="242088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628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r>
              <a:rPr lang="fr-FR" dirty="0" err="1" smtClean="0"/>
              <a:t>Physical</a:t>
            </a:r>
            <a:r>
              <a:rPr lang="fr-FR" dirty="0" smtClean="0"/>
              <a:t> </a:t>
            </a:r>
            <a:r>
              <a:rPr lang="fr-FR" dirty="0" err="1" smtClean="0"/>
              <a:t>scts</a:t>
            </a:r>
            <a:r>
              <a:rPr lang="fr-FR" dirty="0" smtClean="0"/>
              <a:t>:- are more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err="1" smtClean="0"/>
              <a:t>feel</a:t>
            </a:r>
            <a:r>
              <a:rPr lang="fr-FR" dirty="0" smtClean="0"/>
              <a:t> </a:t>
            </a:r>
            <a:r>
              <a:rPr lang="fr-FR" dirty="0" err="1" smtClean="0"/>
              <a:t>isolated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                     - </a:t>
            </a:r>
            <a:r>
              <a:rPr lang="fr-FR" dirty="0" err="1" smtClean="0"/>
              <a:t>perfectly</a:t>
            </a:r>
            <a:r>
              <a:rPr lang="fr-FR" dirty="0" smtClean="0"/>
              <a:t> happy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Chambers:</a:t>
            </a:r>
          </a:p>
          <a:p>
            <a:pPr marL="0" indent="0">
              <a:buNone/>
            </a:pPr>
            <a:r>
              <a:rPr lang="fr-FR" dirty="0" err="1" smtClean="0"/>
              <a:t>Diffces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and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scientists</a:t>
            </a:r>
            <a:r>
              <a:rPr lang="fr-FR" dirty="0" smtClean="0"/>
              <a:t>               the more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more dominant and </a:t>
            </a:r>
            <a:r>
              <a:rPr lang="fr-FR" dirty="0" err="1" smtClean="0"/>
              <a:t>showed</a:t>
            </a:r>
            <a:r>
              <a:rPr lang="fr-FR" dirty="0" smtClean="0"/>
              <a:t> more </a:t>
            </a:r>
            <a:r>
              <a:rPr lang="fr-FR" dirty="0" err="1" smtClean="0"/>
              <a:t>intiative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the </a:t>
            </a:r>
            <a:r>
              <a:rPr lang="fr-FR" dirty="0" err="1" smtClean="0"/>
              <a:t>others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err="1" smtClean="0"/>
              <a:t>Characteristics</a:t>
            </a:r>
            <a:r>
              <a:rPr lang="fr-FR" b="1" u="sng" dirty="0" smtClean="0"/>
              <a:t> of the </a:t>
            </a:r>
            <a:r>
              <a:rPr lang="fr-FR" b="1" u="sng" dirty="0" err="1" smtClean="0"/>
              <a:t>creative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sctt</a:t>
            </a:r>
            <a:r>
              <a:rPr lang="fr-FR" b="1" u="sng" dirty="0" smtClean="0"/>
              <a:t>( Mc </a:t>
            </a:r>
            <a:r>
              <a:rPr lang="fr-FR" b="1" u="sng" dirty="0" err="1" smtClean="0"/>
              <a:t>Clelland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findings</a:t>
            </a:r>
            <a:r>
              <a:rPr lang="fr-FR" b="1" u="sng" dirty="0" smtClean="0"/>
              <a:t>):</a:t>
            </a:r>
          </a:p>
          <a:p>
            <a:r>
              <a:rPr lang="fr-FR" dirty="0" smtClean="0"/>
              <a:t>Men more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women</a:t>
            </a:r>
            <a:endParaRPr lang="fr-FR" dirty="0" smtClean="0"/>
          </a:p>
          <a:p>
            <a:r>
              <a:rPr lang="fr-FR" dirty="0" smtClean="0"/>
              <a:t>Come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religious</a:t>
            </a:r>
            <a:r>
              <a:rPr lang="fr-FR" dirty="0" smtClean="0"/>
              <a:t> </a:t>
            </a:r>
            <a:r>
              <a:rPr lang="fr-FR" dirty="0" err="1" smtClean="0"/>
              <a:t>families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</a:t>
            </a:r>
            <a:r>
              <a:rPr lang="fr-FR" dirty="0" err="1" smtClean="0"/>
              <a:t>religious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interpersonal</a:t>
            </a:r>
            <a:r>
              <a:rPr lang="fr-FR" dirty="0" smtClean="0"/>
              <a:t> contact.</a:t>
            </a:r>
          </a:p>
          <a:p>
            <a:r>
              <a:rPr lang="fr-FR" dirty="0" err="1" smtClean="0"/>
              <a:t>Unusually</a:t>
            </a:r>
            <a:r>
              <a:rPr lang="fr-FR" dirty="0" smtClean="0"/>
              <a:t> hard </a:t>
            </a:r>
            <a:r>
              <a:rPr lang="fr-FR" dirty="0" err="1" smtClean="0"/>
              <a:t>working</a:t>
            </a:r>
            <a:r>
              <a:rPr lang="fr-FR" dirty="0" smtClean="0"/>
              <a:t>, </a:t>
            </a:r>
            <a:r>
              <a:rPr lang="fr-FR" dirty="0" err="1" smtClean="0"/>
              <a:t>obsessed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.</a:t>
            </a:r>
          </a:p>
          <a:p>
            <a:r>
              <a:rPr lang="fr-FR" dirty="0" smtClean="0"/>
              <a:t>Do not show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for </a:t>
            </a:r>
            <a:r>
              <a:rPr lang="fr-FR" dirty="0" err="1" smtClean="0"/>
              <a:t>achievement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Avoid</a:t>
            </a:r>
            <a:r>
              <a:rPr lang="fr-FR" dirty="0" smtClean="0"/>
              <a:t>( are </a:t>
            </a:r>
            <a:r>
              <a:rPr lang="fr-FR" dirty="0" err="1" smtClean="0"/>
              <a:t>disturbed</a:t>
            </a:r>
            <a:r>
              <a:rPr lang="fr-FR" dirty="0" smtClean="0"/>
              <a:t> by)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emotions</a:t>
            </a:r>
            <a:endParaRPr lang="fr-FR" dirty="0" smtClean="0"/>
          </a:p>
          <a:p>
            <a:r>
              <a:rPr lang="fr-FR" dirty="0" err="1" smtClean="0"/>
              <a:t>Like</a:t>
            </a:r>
            <a:r>
              <a:rPr lang="fr-FR" dirty="0" smtClean="0"/>
              <a:t> music and </a:t>
            </a:r>
            <a:r>
              <a:rPr lang="fr-FR" dirty="0" err="1" smtClean="0"/>
              <a:t>dislike</a:t>
            </a:r>
            <a:r>
              <a:rPr lang="fr-FR" dirty="0" smtClean="0"/>
              <a:t> art and </a:t>
            </a:r>
            <a:r>
              <a:rPr lang="fr-FR" dirty="0" err="1" smtClean="0"/>
              <a:t>poetry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Intensively</a:t>
            </a:r>
            <a:r>
              <a:rPr lang="fr-FR" dirty="0" smtClean="0"/>
              <a:t> masculine.</a:t>
            </a:r>
          </a:p>
          <a:p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in </a:t>
            </a:r>
            <a:r>
              <a:rPr lang="fr-FR" dirty="0" err="1" smtClean="0"/>
              <a:t>analysis</a:t>
            </a:r>
            <a:r>
              <a:rPr lang="fr-FR" dirty="0" smtClean="0"/>
              <a:t>, in structure of </a:t>
            </a:r>
            <a:r>
              <a:rPr lang="fr-FR" dirty="0" err="1" smtClean="0"/>
              <a:t>things</a:t>
            </a:r>
            <a:r>
              <a:rPr lang="fr-FR" dirty="0" smtClean="0"/>
              <a:t> </a:t>
            </a:r>
            <a:r>
              <a:rPr lang="fr-FR" dirty="0" err="1" smtClean="0"/>
              <a:t>early</a:t>
            </a:r>
            <a:r>
              <a:rPr lang="fr-FR" dirty="0" smtClean="0"/>
              <a:t> in life.</a:t>
            </a:r>
            <a:endParaRPr lang="fr-FR" dirty="0"/>
          </a:p>
        </p:txBody>
      </p:sp>
      <p:sp>
        <p:nvSpPr>
          <p:cNvPr id="4" name="Right Arrow 3"/>
          <p:cNvSpPr/>
          <p:nvPr/>
        </p:nvSpPr>
        <p:spPr>
          <a:xfrm>
            <a:off x="6084168" y="1448780"/>
            <a:ext cx="720080" cy="360040"/>
          </a:xfrm>
          <a:prstGeom prst="rightArrow">
            <a:avLst>
              <a:gd name="adj1" fmla="val 5725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9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244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Taylor and </a:t>
            </a:r>
            <a:r>
              <a:rPr lang="fr-FR" b="1" u="sng" dirty="0" err="1" smtClean="0"/>
              <a:t>Barron</a:t>
            </a:r>
            <a:r>
              <a:rPr lang="fr-FR" b="1" u="sng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</a:t>
            </a:r>
            <a:r>
              <a:rPr lang="fr-FR" dirty="0" err="1" smtClean="0"/>
              <a:t>similar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Autonomy</a:t>
            </a:r>
            <a:r>
              <a:rPr lang="fr-FR" dirty="0" smtClean="0"/>
              <a:t>/ self </a:t>
            </a:r>
            <a:r>
              <a:rPr lang="fr-FR" dirty="0" err="1" smtClean="0"/>
              <a:t>sufficiency</a:t>
            </a:r>
            <a:endParaRPr lang="fr-FR" dirty="0" smtClean="0"/>
          </a:p>
          <a:p>
            <a:r>
              <a:rPr lang="fr-FR" dirty="0" err="1" smtClean="0"/>
              <a:t>Method</a:t>
            </a:r>
            <a:r>
              <a:rPr lang="fr-FR" dirty="0" smtClean="0"/>
              <a:t> – </a:t>
            </a:r>
            <a:r>
              <a:rPr lang="fr-FR" dirty="0" err="1" smtClean="0"/>
              <a:t>precision</a:t>
            </a:r>
            <a:r>
              <a:rPr lang="fr-FR" dirty="0" smtClean="0"/>
              <a:t>- </a:t>
            </a:r>
            <a:r>
              <a:rPr lang="fr-FR" dirty="0" err="1" smtClean="0"/>
              <a:t>exactness</a:t>
            </a:r>
            <a:endParaRPr lang="fr-FR" dirty="0" smtClean="0"/>
          </a:p>
          <a:p>
            <a:r>
              <a:rPr lang="fr-FR" dirty="0" smtClean="0"/>
              <a:t>Independence of </a:t>
            </a:r>
            <a:r>
              <a:rPr lang="fr-FR" dirty="0" err="1" smtClean="0"/>
              <a:t>judgement</a:t>
            </a:r>
            <a:endParaRPr lang="fr-FR" dirty="0" smtClean="0"/>
          </a:p>
          <a:p>
            <a:r>
              <a:rPr lang="fr-FR" dirty="0" smtClean="0"/>
              <a:t>Superior </a:t>
            </a:r>
            <a:r>
              <a:rPr lang="fr-FR" dirty="0" err="1" smtClean="0"/>
              <a:t>gl</a:t>
            </a:r>
            <a:r>
              <a:rPr lang="fr-FR" dirty="0" smtClean="0"/>
              <a:t> </a:t>
            </a:r>
            <a:r>
              <a:rPr lang="fr-FR" dirty="0" err="1" smtClean="0"/>
              <a:t>int</a:t>
            </a:r>
            <a:endParaRPr lang="fr-FR" dirty="0" smtClean="0"/>
          </a:p>
          <a:p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in </a:t>
            </a:r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8969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1.3 </a:t>
            </a:r>
            <a:r>
              <a:rPr lang="fr-FR" dirty="0" err="1"/>
              <a:t>C</a:t>
            </a:r>
            <a:r>
              <a:rPr lang="fr-FR" dirty="0" err="1" smtClean="0"/>
              <a:t>reative</a:t>
            </a:r>
            <a:r>
              <a:rPr lang="fr-FR" dirty="0" smtClean="0"/>
              <a:t> Non – </a:t>
            </a:r>
            <a:r>
              <a:rPr lang="fr-FR" dirty="0" err="1" smtClean="0"/>
              <a:t>scientist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err="1" smtClean="0"/>
              <a:t>Drevdhal</a:t>
            </a:r>
            <a:r>
              <a:rPr lang="fr-FR" b="1" u="sng" dirty="0" smtClean="0"/>
              <a:t> and Cattell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Investigated</a:t>
            </a:r>
            <a:r>
              <a:rPr lang="fr-FR" dirty="0" smtClean="0"/>
              <a:t> </a:t>
            </a:r>
            <a:r>
              <a:rPr lang="fr-FR" dirty="0" err="1" smtClean="0"/>
              <a:t>artists</a:t>
            </a:r>
            <a:r>
              <a:rPr lang="fr-FR" dirty="0" smtClean="0"/>
              <a:t>’ and </a:t>
            </a:r>
            <a:r>
              <a:rPr lang="fr-FR" dirty="0" err="1" smtClean="0"/>
              <a:t>writers</a:t>
            </a:r>
            <a:r>
              <a:rPr lang="fr-FR" dirty="0" smtClean="0"/>
              <a:t>’ </a:t>
            </a:r>
            <a:r>
              <a:rPr lang="fr-FR" dirty="0" err="1" smtClean="0"/>
              <a:t>characteristics</a:t>
            </a:r>
            <a:r>
              <a:rPr lang="fr-FR" dirty="0" smtClean="0"/>
              <a:t> as </a:t>
            </a:r>
            <a:r>
              <a:rPr lang="fr-FR" dirty="0" err="1" smtClean="0"/>
              <a:t>compared</a:t>
            </a:r>
            <a:r>
              <a:rPr lang="fr-FR" dirty="0" smtClean="0"/>
              <a:t> </a:t>
            </a:r>
            <a:r>
              <a:rPr lang="fr-FR" dirty="0" smtClean="0"/>
              <a:t>to a </a:t>
            </a:r>
            <a:r>
              <a:rPr lang="fr-FR" dirty="0" err="1" smtClean="0"/>
              <a:t>gl</a:t>
            </a:r>
            <a:r>
              <a:rPr lang="fr-FR" dirty="0" smtClean="0"/>
              <a:t> population:</a:t>
            </a:r>
          </a:p>
          <a:p>
            <a:pPr marL="0" indent="0">
              <a:buNone/>
            </a:pPr>
            <a:r>
              <a:rPr lang="fr-FR" b="1" u="sng" dirty="0" err="1" smtClean="0"/>
              <a:t>Results</a:t>
            </a:r>
            <a:r>
              <a:rPr lang="fr-FR" b="1" u="sng" dirty="0" smtClean="0"/>
              <a:t>:</a:t>
            </a:r>
          </a:p>
          <a:p>
            <a:r>
              <a:rPr lang="fr-FR" dirty="0" smtClean="0"/>
              <a:t> more </a:t>
            </a:r>
            <a:r>
              <a:rPr lang="fr-FR" dirty="0" err="1" smtClean="0"/>
              <a:t>int</a:t>
            </a:r>
            <a:endParaRPr lang="fr-FR" dirty="0" smtClean="0"/>
          </a:p>
          <a:p>
            <a:r>
              <a:rPr lang="fr-FR" dirty="0" err="1" smtClean="0"/>
              <a:t>Emotionally</a:t>
            </a:r>
            <a:r>
              <a:rPr lang="fr-FR" dirty="0" smtClean="0"/>
              <a:t> mature</a:t>
            </a:r>
          </a:p>
          <a:p>
            <a:r>
              <a:rPr lang="fr-FR" dirty="0" smtClean="0"/>
              <a:t>Dominant</a:t>
            </a:r>
          </a:p>
          <a:p>
            <a:r>
              <a:rPr lang="fr-FR" dirty="0" err="1" smtClean="0"/>
              <a:t>Adventurous</a:t>
            </a:r>
            <a:endParaRPr lang="fr-FR" dirty="0" smtClean="0"/>
          </a:p>
          <a:p>
            <a:r>
              <a:rPr lang="fr-FR" dirty="0" err="1" smtClean="0"/>
              <a:t>Energetic</a:t>
            </a:r>
            <a:endParaRPr lang="fr-FR" dirty="0" smtClean="0"/>
          </a:p>
          <a:p>
            <a:r>
              <a:rPr lang="fr-FR" dirty="0" err="1" smtClean="0"/>
              <a:t>Emotionally</a:t>
            </a:r>
            <a:r>
              <a:rPr lang="fr-FR" dirty="0" smtClean="0"/>
              <a:t> sensitive</a:t>
            </a:r>
          </a:p>
          <a:p>
            <a:r>
              <a:rPr lang="fr-FR" dirty="0" err="1" smtClean="0"/>
              <a:t>Bohemian</a:t>
            </a:r>
            <a:endParaRPr lang="fr-FR" dirty="0" smtClean="0"/>
          </a:p>
          <a:p>
            <a:r>
              <a:rPr lang="fr-FR" dirty="0" smtClean="0"/>
              <a:t>Radical</a:t>
            </a:r>
          </a:p>
          <a:p>
            <a:r>
              <a:rPr lang="fr-FR" dirty="0" smtClean="0"/>
              <a:t>Self-</a:t>
            </a:r>
            <a:r>
              <a:rPr lang="fr-FR" dirty="0" err="1" smtClean="0"/>
              <a:t>sufficient</a:t>
            </a:r>
            <a:endParaRPr lang="fr-FR" dirty="0"/>
          </a:p>
        </p:txBody>
      </p:sp>
      <p:sp>
        <p:nvSpPr>
          <p:cNvPr id="4" name="Rounded Rectangle 3"/>
          <p:cNvSpPr/>
          <p:nvPr/>
        </p:nvSpPr>
        <p:spPr>
          <a:xfrm>
            <a:off x="5148064" y="2924944"/>
            <a:ext cx="2952328" cy="28803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err="1" smtClean="0">
                <a:solidFill>
                  <a:schemeClr val="tx2"/>
                </a:solidFill>
              </a:rPr>
              <a:t>These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findings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were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confirmed</a:t>
            </a:r>
            <a:r>
              <a:rPr lang="fr-FR" dirty="0" smtClean="0">
                <a:solidFill>
                  <a:schemeClr val="tx2"/>
                </a:solidFill>
              </a:rPr>
              <a:t> by </a:t>
            </a:r>
            <a:r>
              <a:rPr lang="fr-FR" dirty="0" err="1" smtClean="0">
                <a:solidFill>
                  <a:schemeClr val="tx2"/>
                </a:solidFill>
              </a:rPr>
              <a:t>other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researchers</a:t>
            </a:r>
            <a:r>
              <a:rPr lang="fr-FR" dirty="0" smtClean="0">
                <a:solidFill>
                  <a:schemeClr val="tx2"/>
                </a:solidFill>
              </a:rPr>
              <a:t>( Cross, </a:t>
            </a:r>
            <a:r>
              <a:rPr lang="fr-FR" dirty="0" err="1" smtClean="0">
                <a:solidFill>
                  <a:schemeClr val="tx2"/>
                </a:solidFill>
              </a:rPr>
              <a:t>Cattel</a:t>
            </a:r>
            <a:r>
              <a:rPr lang="fr-FR" dirty="0" smtClean="0">
                <a:solidFill>
                  <a:schemeClr val="tx2"/>
                </a:solidFill>
              </a:rPr>
              <a:t>, Butcher) on art </a:t>
            </a:r>
            <a:r>
              <a:rPr lang="fr-FR" dirty="0" err="1" smtClean="0">
                <a:solidFill>
                  <a:schemeClr val="tx2"/>
                </a:solidFill>
              </a:rPr>
              <a:t>teachers</a:t>
            </a:r>
            <a:r>
              <a:rPr lang="fr-FR" dirty="0" smtClean="0">
                <a:solidFill>
                  <a:schemeClr val="tx2"/>
                </a:solidFill>
              </a:rPr>
              <a:t> and </a:t>
            </a:r>
            <a:r>
              <a:rPr lang="fr-FR" dirty="0" err="1" smtClean="0">
                <a:solidFill>
                  <a:schemeClr val="tx2"/>
                </a:solidFill>
              </a:rPr>
              <a:t>professional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painters</a:t>
            </a:r>
            <a:r>
              <a:rPr lang="fr-FR" dirty="0" smtClean="0">
                <a:solidFill>
                  <a:schemeClr val="tx2"/>
                </a:solidFill>
              </a:rPr>
              <a:t>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07904" y="4149080"/>
            <a:ext cx="1152128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4690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 smtClean="0"/>
              <a:t>Barron’s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of a </a:t>
            </a:r>
            <a:r>
              <a:rPr lang="fr-FR" dirty="0" err="1" smtClean="0"/>
              <a:t>study</a:t>
            </a:r>
            <a:r>
              <a:rPr lang="fr-FR" dirty="0" smtClean="0"/>
              <a:t> of </a:t>
            </a:r>
            <a:r>
              <a:rPr lang="fr-FR" dirty="0" err="1" smtClean="0"/>
              <a:t>eminent</a:t>
            </a:r>
            <a:r>
              <a:rPr lang="fr-FR" dirty="0" smtClean="0"/>
              <a:t> </a:t>
            </a:r>
            <a:r>
              <a:rPr lang="fr-FR" dirty="0" err="1" smtClean="0"/>
              <a:t>writers</a:t>
            </a:r>
            <a:r>
              <a:rPr lang="fr-FR" dirty="0" smtClean="0"/>
              <a:t>:</a:t>
            </a:r>
          </a:p>
          <a:p>
            <a:r>
              <a:rPr lang="fr-FR" dirty="0" smtClean="0"/>
              <a:t>High </a:t>
            </a:r>
            <a:r>
              <a:rPr lang="fr-FR" dirty="0" err="1" smtClean="0"/>
              <a:t>degree</a:t>
            </a:r>
            <a:r>
              <a:rPr lang="fr-FR" dirty="0" smtClean="0"/>
              <a:t> of </a:t>
            </a:r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capacity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Valued</a:t>
            </a:r>
            <a:r>
              <a:rPr lang="fr-FR" dirty="0" smtClean="0"/>
              <a:t> </a:t>
            </a:r>
            <a:r>
              <a:rPr lang="fr-FR" dirty="0" err="1" smtClean="0"/>
              <a:t>intellectual</a:t>
            </a:r>
            <a:r>
              <a:rPr lang="fr-FR" dirty="0" smtClean="0"/>
              <a:t> and cognitive </a:t>
            </a:r>
            <a:r>
              <a:rPr lang="fr-FR" dirty="0" err="1" smtClean="0"/>
              <a:t>matters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Valued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independence</a:t>
            </a:r>
            <a:r>
              <a:rPr lang="fr-FR" dirty="0" smtClean="0"/>
              <a:t> and </a:t>
            </a:r>
            <a:r>
              <a:rPr lang="fr-FR" dirty="0" err="1" smtClean="0"/>
              <a:t>autonomy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Verbally</a:t>
            </a:r>
            <a:r>
              <a:rPr lang="fr-FR" dirty="0" smtClean="0"/>
              <a:t> fluent.</a:t>
            </a:r>
          </a:p>
          <a:p>
            <a:r>
              <a:rPr lang="fr-FR" dirty="0" err="1" smtClean="0"/>
              <a:t>Aesthetically</a:t>
            </a:r>
            <a:r>
              <a:rPr lang="fr-FR" dirty="0" smtClean="0"/>
              <a:t> </a:t>
            </a:r>
            <a:r>
              <a:rPr lang="fr-FR" dirty="0" err="1" smtClean="0"/>
              <a:t>reactive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 smtClean="0"/>
              <a:t>Note</a:t>
            </a:r>
            <a:r>
              <a:rPr lang="fr-FR" dirty="0" smtClean="0"/>
              <a:t>       </a:t>
            </a:r>
            <a:r>
              <a:rPr lang="fr-FR" dirty="0" err="1" smtClean="0"/>
              <a:t>diff</a:t>
            </a:r>
            <a:r>
              <a:rPr lang="fr-FR" dirty="0" smtClean="0"/>
              <a:t> </a:t>
            </a:r>
            <a:r>
              <a:rPr lang="fr-FR" dirty="0" err="1" smtClean="0"/>
              <a:t>researchers</a:t>
            </a:r>
            <a:r>
              <a:rPr lang="fr-FR" dirty="0" smtClean="0"/>
              <a:t>       </a:t>
            </a:r>
            <a:r>
              <a:rPr lang="fr-FR" dirty="0" err="1" smtClean="0"/>
              <a:t>nearly</a:t>
            </a:r>
            <a:r>
              <a:rPr lang="fr-FR" dirty="0" smtClean="0"/>
              <a:t> </a:t>
            </a:r>
            <a:r>
              <a:rPr lang="fr-FR" dirty="0" err="1" smtClean="0"/>
              <a:t>similar</a:t>
            </a:r>
            <a:r>
              <a:rPr lang="fr-FR" dirty="0" smtClean="0"/>
              <a:t> 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</a:t>
            </a:r>
            <a:r>
              <a:rPr lang="fr-FR" dirty="0" err="1" smtClean="0"/>
              <a:t>results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75656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270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2. </a:t>
            </a:r>
            <a:r>
              <a:rPr lang="fr-FR" b="1" dirty="0" err="1" smtClean="0"/>
              <a:t>Environmental</a:t>
            </a:r>
            <a:r>
              <a:rPr lang="fr-FR" b="1" dirty="0" smtClean="0"/>
              <a:t> Influences on the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 </a:t>
            </a:r>
            <a:r>
              <a:rPr lang="en-US" b="1" dirty="0" err="1"/>
              <a:t>dvp</a:t>
            </a:r>
            <a:r>
              <a:rPr lang="en-US" b="1" dirty="0"/>
              <a:t> of the creative person: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2.1 The </a:t>
            </a:r>
            <a:r>
              <a:rPr lang="fr-FR" b="1" dirty="0" err="1" smtClean="0"/>
              <a:t>Family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err="1" smtClean="0"/>
              <a:t>Rsch</a:t>
            </a:r>
            <a:r>
              <a:rPr lang="fr-FR" dirty="0" smtClean="0"/>
              <a:t>  </a:t>
            </a:r>
            <a:r>
              <a:rPr lang="fr-FR" dirty="0" err="1" smtClean="0"/>
              <a:t>interesting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conflicting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 err="1" smtClean="0"/>
              <a:t>Roe’s</a:t>
            </a:r>
            <a:r>
              <a:rPr lang="fr-FR" dirty="0" smtClean="0"/>
              <a:t> description of the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scientist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/>
              <a:t>H</a:t>
            </a:r>
            <a:r>
              <a:rPr lang="fr-FR" dirty="0" smtClean="0"/>
              <a:t>e </a:t>
            </a:r>
            <a:r>
              <a:rPr lang="fr-FR" dirty="0" err="1" smtClean="0"/>
              <a:t>was</a:t>
            </a:r>
            <a:r>
              <a:rPr lang="fr-FR" dirty="0" smtClean="0"/>
              <a:t> the first </a:t>
            </a:r>
            <a:r>
              <a:rPr lang="fr-FR" dirty="0" err="1" smtClean="0"/>
              <a:t>born</a:t>
            </a:r>
            <a:r>
              <a:rPr lang="fr-FR" dirty="0" smtClean="0"/>
              <a:t> of middle class </a:t>
            </a:r>
            <a:r>
              <a:rPr lang="fr-FR" dirty="0" err="1" smtClean="0"/>
              <a:t>family</a:t>
            </a:r>
            <a:r>
              <a:rPr lang="fr-FR" dirty="0" smtClean="0"/>
              <a:t>, the son of a </a:t>
            </a:r>
            <a:r>
              <a:rPr lang="fr-FR" dirty="0" err="1" smtClean="0"/>
              <a:t>professional</a:t>
            </a:r>
            <a:r>
              <a:rPr lang="fr-FR" dirty="0" smtClean="0"/>
              <a:t> man. He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to have been a </a:t>
            </a:r>
            <a:r>
              <a:rPr lang="fr-FR" dirty="0" err="1" smtClean="0"/>
              <a:t>sickly</a:t>
            </a:r>
            <a:r>
              <a:rPr lang="fr-FR" dirty="0" smtClean="0"/>
              <a:t> </a:t>
            </a:r>
            <a:r>
              <a:rPr lang="fr-FR" dirty="0" err="1" smtClean="0"/>
              <a:t>child</a:t>
            </a:r>
            <a:r>
              <a:rPr lang="fr-FR" dirty="0" smtClean="0"/>
              <a:t> or have </a:t>
            </a:r>
            <a:r>
              <a:rPr lang="fr-FR" dirty="0" err="1" smtClean="0"/>
              <a:t>lost</a:t>
            </a:r>
            <a:r>
              <a:rPr lang="fr-FR" dirty="0" smtClean="0"/>
              <a:t> </a:t>
            </a:r>
            <a:r>
              <a:rPr lang="fr-FR" dirty="0" smtClean="0"/>
              <a:t>parent(s) </a:t>
            </a:r>
            <a:r>
              <a:rPr lang="fr-FR" dirty="0" err="1" smtClean="0"/>
              <a:t>at</a:t>
            </a:r>
            <a:r>
              <a:rPr lang="fr-FR" dirty="0" smtClean="0"/>
              <a:t> an </a:t>
            </a:r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. »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6"/>
                </a:solidFill>
              </a:rPr>
              <a:t> </a:t>
            </a:r>
            <a:r>
              <a:rPr lang="fr-FR" dirty="0" smtClean="0">
                <a:solidFill>
                  <a:schemeClr val="accent6"/>
                </a:solidFill>
              </a:rPr>
              <a:t>                               </a:t>
            </a:r>
            <a:r>
              <a:rPr lang="fr-FR" dirty="0" err="1" smtClean="0">
                <a:solidFill>
                  <a:schemeClr val="accent6"/>
                </a:solidFill>
              </a:rPr>
              <a:t>your</a:t>
            </a:r>
            <a:r>
              <a:rPr lang="fr-FR" dirty="0" smtClean="0">
                <a:solidFill>
                  <a:schemeClr val="accent6"/>
                </a:solidFill>
              </a:rPr>
              <a:t> </a:t>
            </a:r>
            <a:r>
              <a:rPr lang="fr-FR" dirty="0" err="1" smtClean="0">
                <a:solidFill>
                  <a:schemeClr val="accent6"/>
                </a:solidFill>
              </a:rPr>
              <a:t>reaction</a:t>
            </a:r>
            <a:r>
              <a:rPr lang="fr-FR" dirty="0" smtClean="0">
                <a:solidFill>
                  <a:schemeClr val="accent6"/>
                </a:solidFill>
              </a:rPr>
              <a:t>?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550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Positive image of </a:t>
            </a:r>
            <a:r>
              <a:rPr lang="fr-FR" dirty="0" err="1" smtClean="0"/>
              <a:t>father</a:t>
            </a:r>
            <a:endParaRPr lang="fr-FR" dirty="0" smtClean="0"/>
          </a:p>
          <a:p>
            <a:r>
              <a:rPr lang="fr-FR" dirty="0" smtClean="0"/>
              <a:t>No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conflict</a:t>
            </a:r>
            <a:endParaRPr lang="fr-FR" dirty="0" smtClean="0"/>
          </a:p>
          <a:p>
            <a:r>
              <a:rPr lang="fr-FR" dirty="0" err="1" smtClean="0"/>
              <a:t>Rebellion</a:t>
            </a:r>
            <a:r>
              <a:rPr lang="fr-FR" dirty="0" smtClean="0"/>
              <a:t> but not </a:t>
            </a:r>
            <a:r>
              <a:rPr lang="fr-FR" dirty="0" err="1" smtClean="0"/>
              <a:t>accompanied</a:t>
            </a:r>
            <a:r>
              <a:rPr lang="fr-FR" dirty="0" smtClean="0"/>
              <a:t> by </a:t>
            </a:r>
            <a:r>
              <a:rPr lang="fr-FR" dirty="0" err="1" smtClean="0"/>
              <a:t>guilt</a:t>
            </a:r>
            <a:r>
              <a:rPr lang="fr-FR" dirty="0" smtClean="0"/>
              <a:t> in </a:t>
            </a:r>
            <a:r>
              <a:rPr lang="fr-FR" dirty="0" err="1" smtClean="0"/>
              <a:t>mother</a:t>
            </a:r>
            <a:r>
              <a:rPr lang="fr-FR" dirty="0" smtClean="0"/>
              <a:t>/ son </a:t>
            </a:r>
            <a:r>
              <a:rPr lang="fr-FR" dirty="0" err="1" smtClean="0"/>
              <a:t>conflict</a:t>
            </a:r>
            <a:endParaRPr lang="fr-FR" dirty="0" smtClean="0"/>
          </a:p>
          <a:p>
            <a:r>
              <a:rPr lang="fr-FR" dirty="0" smtClean="0"/>
              <a:t>Distance </a:t>
            </a: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conflict</a:t>
            </a:r>
            <a:r>
              <a:rPr lang="fr-FR" dirty="0" smtClean="0"/>
              <a:t> (Terman)</a:t>
            </a:r>
          </a:p>
          <a:p>
            <a:r>
              <a:rPr lang="fr-FR" dirty="0" err="1" smtClean="0"/>
              <a:t>Mother’s</a:t>
            </a:r>
            <a:r>
              <a:rPr lang="fr-FR" dirty="0" smtClean="0"/>
              <a:t> </a:t>
            </a:r>
            <a:r>
              <a:rPr lang="fr-FR" dirty="0" err="1" smtClean="0"/>
              <a:t>fostering</a:t>
            </a:r>
            <a:r>
              <a:rPr lang="fr-FR" dirty="0" smtClean="0"/>
              <a:t> of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son’s</a:t>
            </a:r>
            <a:r>
              <a:rPr lang="fr-FR" dirty="0" smtClean="0"/>
              <a:t> </a:t>
            </a:r>
            <a:r>
              <a:rPr lang="fr-FR" dirty="0" err="1" smtClean="0"/>
              <a:t>artistic</a:t>
            </a:r>
            <a:r>
              <a:rPr lang="fr-FR" dirty="0" smtClean="0"/>
              <a:t> </a:t>
            </a:r>
            <a:r>
              <a:rPr lang="fr-FR" dirty="0" err="1" smtClean="0"/>
              <a:t>potentialities</a:t>
            </a:r>
            <a:r>
              <a:rPr lang="fr-FR" dirty="0" smtClean="0"/>
              <a:t>( </a:t>
            </a:r>
            <a:r>
              <a:rPr lang="fr-FR" dirty="0" err="1" smtClean="0"/>
              <a:t>Mackinnen</a:t>
            </a:r>
            <a:r>
              <a:rPr lang="fr-FR" dirty="0" smtClean="0"/>
              <a:t>)</a:t>
            </a:r>
          </a:p>
          <a:p>
            <a:r>
              <a:rPr lang="fr-FR" dirty="0" smtClean="0"/>
              <a:t>Respect for the </a:t>
            </a:r>
            <a:r>
              <a:rPr lang="fr-FR" dirty="0" err="1" smtClean="0"/>
              <a:t>child</a:t>
            </a:r>
            <a:endParaRPr lang="fr-FR" dirty="0" smtClean="0"/>
          </a:p>
          <a:p>
            <a:r>
              <a:rPr lang="fr-FR" dirty="0" smtClean="0"/>
              <a:t>Confidence in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ability</a:t>
            </a:r>
            <a:r>
              <a:rPr lang="fr-FR" dirty="0" smtClean="0"/>
              <a:t> to do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appropriate</a:t>
            </a:r>
            <a:r>
              <a:rPr lang="fr-FR" dirty="0" smtClean="0"/>
              <a:t>.</a:t>
            </a:r>
          </a:p>
          <a:p>
            <a:r>
              <a:rPr lang="fr-FR" dirty="0" smtClean="0"/>
              <a:t>Child/ parent </a:t>
            </a:r>
            <a:r>
              <a:rPr lang="fr-FR" b="1" u="sng" dirty="0" smtClean="0"/>
              <a:t>cold</a:t>
            </a:r>
            <a:r>
              <a:rPr lang="fr-FR" dirty="0" smtClean="0"/>
              <a:t> </a:t>
            </a:r>
            <a:r>
              <a:rPr lang="fr-FR" dirty="0" err="1" smtClean="0"/>
              <a:t>relationships</a:t>
            </a:r>
            <a:r>
              <a:rPr lang="fr-FR" dirty="0" smtClean="0"/>
              <a:t> are </a:t>
            </a:r>
            <a:r>
              <a:rPr lang="fr-FR" dirty="0" err="1" smtClean="0"/>
              <a:t>responsible</a:t>
            </a:r>
            <a:r>
              <a:rPr lang="fr-FR" dirty="0" smtClean="0"/>
              <a:t> for the </a:t>
            </a:r>
            <a:r>
              <a:rPr lang="fr-FR" dirty="0" err="1" smtClean="0"/>
              <a:t>scientist’s</a:t>
            </a:r>
            <a:r>
              <a:rPr lang="fr-FR" dirty="0" smtClean="0"/>
              <a:t> </a:t>
            </a:r>
            <a:r>
              <a:rPr lang="fr-FR" dirty="0" err="1" smtClean="0"/>
              <a:t>withdrawal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relationships</a:t>
            </a:r>
            <a:r>
              <a:rPr lang="fr-FR" dirty="0" smtClean="0"/>
              <a:t>( Mc </a:t>
            </a:r>
            <a:r>
              <a:rPr lang="fr-FR" dirty="0" err="1" smtClean="0"/>
              <a:t>Clelland</a:t>
            </a:r>
            <a:r>
              <a:rPr lang="fr-FR" dirty="0" smtClean="0"/>
              <a:t>)</a:t>
            </a:r>
          </a:p>
          <a:p>
            <a:r>
              <a:rPr lang="fr-FR" dirty="0" smtClean="0"/>
              <a:t>Parental </a:t>
            </a:r>
            <a:r>
              <a:rPr lang="fr-FR" dirty="0" err="1" smtClean="0"/>
              <a:t>behaviour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influence cognitive style( </a:t>
            </a:r>
            <a:r>
              <a:rPr lang="fr-FR" dirty="0"/>
              <a:t>D</a:t>
            </a:r>
            <a:r>
              <a:rPr lang="fr-FR" dirty="0" smtClean="0"/>
              <a:t>awson)</a:t>
            </a:r>
          </a:p>
          <a:p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responsibility</a:t>
            </a:r>
            <a:r>
              <a:rPr lang="fr-FR" dirty="0" smtClean="0"/>
              <a:t> </a:t>
            </a:r>
            <a:r>
              <a:rPr lang="fr-FR" dirty="0" err="1" smtClean="0"/>
              <a:t>diminished</a:t>
            </a:r>
            <a:r>
              <a:rPr lang="fr-FR" dirty="0" smtClean="0"/>
              <a:t> </a:t>
            </a:r>
            <a:r>
              <a:rPr lang="fr-FR" b="1" u="sng" dirty="0" err="1" smtClean="0"/>
              <a:t>field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dependency</a:t>
            </a:r>
            <a:r>
              <a:rPr lang="fr-FR" b="1" u="sng" dirty="0" smtClean="0"/>
              <a:t> </a:t>
            </a:r>
            <a:r>
              <a:rPr lang="fr-FR" dirty="0" smtClean="0"/>
              <a:t>in the </a:t>
            </a:r>
            <a:r>
              <a:rPr lang="fr-FR" dirty="0" err="1" smtClean="0"/>
              <a:t>child</a:t>
            </a:r>
            <a:r>
              <a:rPr lang="fr-FR" dirty="0" smtClean="0"/>
              <a:t>( </a:t>
            </a:r>
            <a:r>
              <a:rPr lang="fr-FR" dirty="0" err="1" smtClean="0"/>
              <a:t>Witkin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b="1" dirty="0" err="1" smtClean="0"/>
              <a:t>mother</a:t>
            </a:r>
            <a:r>
              <a:rPr lang="fr-FR" b="1" dirty="0" smtClean="0"/>
              <a:t>- </a:t>
            </a:r>
            <a:r>
              <a:rPr lang="fr-FR" b="1" dirty="0" err="1" smtClean="0"/>
              <a:t>dominated</a:t>
            </a:r>
            <a:r>
              <a:rPr lang="fr-FR" b="1" dirty="0" smtClean="0"/>
              <a:t> </a:t>
            </a:r>
            <a:r>
              <a:rPr lang="fr-FR" dirty="0" smtClean="0"/>
              <a:t>and </a:t>
            </a:r>
            <a:r>
              <a:rPr lang="fr-FR" b="1" dirty="0" err="1" smtClean="0"/>
              <a:t>traditional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b="1" dirty="0" err="1" smtClean="0"/>
              <a:t>field</a:t>
            </a:r>
            <a:r>
              <a:rPr lang="fr-FR" b="1" dirty="0" smtClean="0"/>
              <a:t> </a:t>
            </a:r>
            <a:r>
              <a:rPr lang="fr-FR" b="1" dirty="0" err="1" smtClean="0"/>
              <a:t>dependent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u="sng" dirty="0" smtClean="0"/>
              <a:t>QS</a:t>
            </a:r>
            <a:r>
              <a:rPr lang="fr-FR" b="1" dirty="0" smtClean="0"/>
              <a:t>: implications on </a:t>
            </a:r>
            <a:r>
              <a:rPr lang="fr-FR" b="1" dirty="0" err="1" smtClean="0"/>
              <a:t>school</a:t>
            </a:r>
            <a:r>
              <a:rPr lang="fr-FR" b="1" dirty="0" smtClean="0"/>
              <a:t>/ </a:t>
            </a:r>
            <a:r>
              <a:rPr lang="fr-FR" b="1" dirty="0" err="1" smtClean="0"/>
              <a:t>academic</a:t>
            </a:r>
            <a:r>
              <a:rPr lang="fr-FR" b="1" dirty="0" smtClean="0"/>
              <a:t> </a:t>
            </a:r>
            <a:r>
              <a:rPr lang="fr-FR" b="1" dirty="0" err="1" smtClean="0"/>
              <a:t>achievement</a:t>
            </a:r>
            <a:r>
              <a:rPr lang="fr-FR" b="1" dirty="0" smtClean="0"/>
              <a:t>?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   </a:t>
            </a:r>
            <a:r>
              <a:rPr lang="fr-FR" b="1" dirty="0" err="1" smtClean="0"/>
              <a:t>Role</a:t>
            </a:r>
            <a:r>
              <a:rPr lang="fr-FR" b="1" dirty="0" smtClean="0"/>
              <a:t> of </a:t>
            </a:r>
            <a:r>
              <a:rPr lang="fr-FR" b="1" dirty="0" err="1" smtClean="0"/>
              <a:t>responsibility</a:t>
            </a:r>
            <a:r>
              <a:rPr lang="fr-FR" b="1" dirty="0" smtClean="0"/>
              <a:t>?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     </a:t>
            </a:r>
            <a:r>
              <a:rPr lang="fr-FR" b="1" dirty="0" err="1" smtClean="0"/>
              <a:t>Role</a:t>
            </a:r>
            <a:r>
              <a:rPr lang="fr-FR" b="1" dirty="0" smtClean="0"/>
              <a:t> of parents?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7832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2.2 The </a:t>
            </a:r>
            <a:r>
              <a:rPr lang="fr-FR" b="1" dirty="0" err="1" smtClean="0"/>
              <a:t>School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Strong</a:t>
            </a:r>
            <a:r>
              <a:rPr lang="fr-FR" dirty="0" smtClean="0"/>
              <a:t> influence on </a:t>
            </a:r>
            <a:r>
              <a:rPr lang="fr-FR" dirty="0" err="1" smtClean="0"/>
              <a:t>child</a:t>
            </a:r>
            <a:endParaRPr lang="fr-FR" dirty="0" smtClean="0"/>
          </a:p>
          <a:p>
            <a:r>
              <a:rPr lang="fr-FR" b="1" u="sng" dirty="0" err="1" smtClean="0"/>
              <a:t>Mead’s</a:t>
            </a:r>
            <a:r>
              <a:rPr lang="fr-FR" dirty="0" smtClean="0"/>
              <a:t> </a:t>
            </a:r>
            <a:r>
              <a:rPr lang="fr-FR" dirty="0" err="1" smtClean="0"/>
              <a:t>concern</a:t>
            </a:r>
            <a:r>
              <a:rPr lang="fr-FR" dirty="0" smtClean="0"/>
              <a:t>( American and British </a:t>
            </a:r>
            <a:r>
              <a:rPr lang="fr-FR" dirty="0" err="1" smtClean="0"/>
              <a:t>sch</a:t>
            </a:r>
            <a:r>
              <a:rPr lang="fr-FR" dirty="0" smtClean="0"/>
              <a:t>.)</a:t>
            </a:r>
          </a:p>
          <a:p>
            <a:pPr marL="0" indent="0">
              <a:buNone/>
            </a:pPr>
            <a:r>
              <a:rPr lang="fr-FR" dirty="0" smtClean="0"/>
              <a:t>   «  How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alive in </a:t>
            </a:r>
            <a:r>
              <a:rPr lang="fr-FR" dirty="0" err="1" smtClean="0"/>
              <a:t>children</a:t>
            </a:r>
            <a:r>
              <a:rPr lang="fr-FR" dirty="0" smtClean="0"/>
              <a:t>- </a:t>
            </a:r>
            <a:r>
              <a:rPr lang="fr-FR" dirty="0" err="1" smtClean="0"/>
              <a:t>schools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are? »</a:t>
            </a:r>
          </a:p>
          <a:p>
            <a:r>
              <a:rPr lang="fr-FR" b="1" dirty="0" smtClean="0"/>
              <a:t>Mead </a:t>
            </a:r>
            <a:r>
              <a:rPr lang="fr-FR" dirty="0" err="1" smtClean="0"/>
              <a:t>noted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chemeClr val="accent6"/>
                </a:solidFill>
              </a:rPr>
              <a:t>underplaying</a:t>
            </a:r>
            <a:r>
              <a:rPr lang="fr-FR" dirty="0" smtClean="0"/>
              <a:t> of </a:t>
            </a:r>
            <a:r>
              <a:rPr lang="fr-FR" dirty="0" err="1" smtClean="0"/>
              <a:t>creativity</a:t>
            </a:r>
            <a:r>
              <a:rPr lang="fr-FR" dirty="0" smtClean="0"/>
              <a:t> in </a:t>
            </a:r>
            <a:r>
              <a:rPr lang="fr-FR" dirty="0" err="1" smtClean="0"/>
              <a:t>schs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3 </a:t>
            </a:r>
            <a:r>
              <a:rPr lang="fr-FR" dirty="0" err="1" smtClean="0"/>
              <a:t>reasons</a:t>
            </a:r>
            <a:r>
              <a:rPr lang="fr-FR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not , </a:t>
            </a:r>
            <a:r>
              <a:rPr lang="fr-FR" dirty="0" smtClean="0"/>
              <a:t>in </a:t>
            </a:r>
            <a:r>
              <a:rPr lang="fr-FR" dirty="0" err="1" smtClean="0"/>
              <a:t>fact</a:t>
            </a:r>
            <a:r>
              <a:rPr lang="fr-FR" dirty="0" smtClean="0"/>
              <a:t>, </a:t>
            </a:r>
            <a:r>
              <a:rPr lang="fr-FR" dirty="0" err="1" smtClean="0"/>
              <a:t>wish</a:t>
            </a:r>
            <a:r>
              <a:rPr lang="fr-FR" dirty="0" smtClean="0"/>
              <a:t> to </a:t>
            </a:r>
            <a:r>
              <a:rPr lang="fr-FR" dirty="0" err="1" smtClean="0"/>
              <a:t>teach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514350" indent="-514350">
              <a:buAutoNum type="arabicPeriod" startAt="2"/>
            </a:pP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career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face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pbs</a:t>
            </a:r>
            <a:r>
              <a:rPr lang="fr-FR" dirty="0" smtClean="0"/>
              <a:t>( </a:t>
            </a:r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nbrs</a:t>
            </a:r>
            <a:r>
              <a:rPr lang="fr-FR" dirty="0" smtClean="0"/>
              <a:t>…) </a:t>
            </a:r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prevent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fostering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3.    </a:t>
            </a:r>
            <a:r>
              <a:rPr lang="fr-FR" dirty="0" err="1" smtClean="0"/>
              <a:t>Teachers</a:t>
            </a:r>
            <a:r>
              <a:rPr lang="fr-FR" dirty="0" smtClean="0"/>
              <a:t> do not value </a:t>
            </a:r>
            <a:r>
              <a:rPr lang="fr-FR" dirty="0" err="1" smtClean="0"/>
              <a:t>creativity</a:t>
            </a:r>
            <a:r>
              <a:rPr lang="fr-FR" dirty="0" smtClean="0"/>
              <a:t> as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valued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>
                <a:solidFill>
                  <a:srgbClr val="C00000"/>
                </a:solidFill>
              </a:rPr>
              <a:t>Many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other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researchers</a:t>
            </a:r>
            <a:r>
              <a:rPr lang="fr-FR" dirty="0" smtClean="0">
                <a:solidFill>
                  <a:srgbClr val="C00000"/>
                </a:solidFill>
              </a:rPr>
              <a:t> support the </a:t>
            </a:r>
            <a:r>
              <a:rPr lang="fr-FR" dirty="0" err="1" smtClean="0">
                <a:solidFill>
                  <a:srgbClr val="C00000"/>
                </a:solidFill>
              </a:rPr>
              <a:t>idea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that</a:t>
            </a:r>
            <a:r>
              <a:rPr lang="fr-FR" dirty="0" smtClean="0">
                <a:solidFill>
                  <a:srgbClr val="C00000"/>
                </a:solidFill>
              </a:rPr>
              <a:t> the </a:t>
            </a:r>
            <a:r>
              <a:rPr lang="fr-FR" dirty="0" err="1" smtClean="0">
                <a:solidFill>
                  <a:srgbClr val="C00000"/>
                </a:solidFill>
              </a:rPr>
              <a:t>teacher’s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role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is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most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significant</a:t>
            </a:r>
            <a:r>
              <a:rPr lang="fr-FR" dirty="0" smtClean="0">
                <a:solidFill>
                  <a:srgbClr val="C00000"/>
                </a:solidFill>
              </a:rPr>
              <a:t> in </a:t>
            </a:r>
            <a:r>
              <a:rPr lang="fr-FR" dirty="0" err="1" smtClean="0">
                <a:solidFill>
                  <a:srgbClr val="C00000"/>
                </a:solidFill>
              </a:rPr>
              <a:t>this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field</a:t>
            </a:r>
            <a:r>
              <a:rPr lang="fr-FR" dirty="0" smtClean="0">
                <a:solidFill>
                  <a:srgbClr val="C00000"/>
                </a:solidFill>
              </a:rPr>
              <a:t>( ex: </a:t>
            </a:r>
            <a:r>
              <a:rPr lang="fr-FR" dirty="0" err="1" smtClean="0">
                <a:solidFill>
                  <a:srgbClr val="C00000"/>
                </a:solidFill>
              </a:rPr>
              <a:t>Fretwell</a:t>
            </a:r>
            <a:r>
              <a:rPr lang="fr-FR" dirty="0" smtClean="0">
                <a:solidFill>
                  <a:srgbClr val="C00000"/>
                </a:solidFill>
              </a:rPr>
              <a:t> and Lewis, </a:t>
            </a:r>
            <a:r>
              <a:rPr lang="fr-FR" dirty="0">
                <a:solidFill>
                  <a:srgbClr val="C00000"/>
                </a:solidFill>
              </a:rPr>
              <a:t>Y</a:t>
            </a:r>
            <a:r>
              <a:rPr lang="fr-FR" dirty="0" smtClean="0">
                <a:solidFill>
                  <a:srgbClr val="C00000"/>
                </a:solidFill>
              </a:rPr>
              <a:t>amamoto</a:t>
            </a:r>
            <a:r>
              <a:rPr lang="fr-FR" dirty="0" smtClean="0">
                <a:solidFill>
                  <a:srgbClr val="C00000"/>
                </a:solidFill>
              </a:rPr>
              <a:t>,…) </a:t>
            </a:r>
          </a:p>
          <a:p>
            <a:pPr marL="0" indent="0">
              <a:buNone/>
            </a:pPr>
            <a:endParaRPr lang="fr-F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b="1" u="sng" dirty="0" smtClean="0"/>
              <a:t>QS</a:t>
            </a:r>
            <a:r>
              <a:rPr lang="fr-FR" dirty="0" smtClean="0"/>
              <a:t>: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more </a:t>
            </a:r>
            <a:r>
              <a:rPr lang="fr-FR" dirty="0" err="1" smtClean="0"/>
              <a:t>facilitative</a:t>
            </a:r>
            <a:r>
              <a:rPr lang="fr-FR" dirty="0" smtClean="0"/>
              <a:t> for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scls</a:t>
            </a:r>
            <a:r>
              <a:rPr lang="fr-FR" dirty="0" smtClean="0"/>
              <a:t> </a:t>
            </a:r>
            <a:r>
              <a:rPr lang="fr-FR" dirty="0" err="1" smtClean="0"/>
              <a:t>actually</a:t>
            </a:r>
            <a:r>
              <a:rPr lang="fr-FR" dirty="0" smtClean="0"/>
              <a:t> </a:t>
            </a:r>
            <a:r>
              <a:rPr lang="fr-FR" dirty="0" err="1" smtClean="0"/>
              <a:t>foster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?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9592" y="22048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15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417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2.3 The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/>
              <a:t>E</a:t>
            </a:r>
            <a:r>
              <a:rPr lang="fr-FR" dirty="0" err="1" smtClean="0"/>
              <a:t>nvt</a:t>
            </a:r>
            <a:r>
              <a:rPr lang="fr-FR" dirty="0" smtClean="0"/>
              <a:t> and the Cultural</a:t>
            </a:r>
            <a:br>
              <a:rPr lang="fr-FR" dirty="0" smtClean="0"/>
            </a:br>
            <a:r>
              <a:rPr lang="fr-FR" dirty="0"/>
              <a:t>       </a:t>
            </a:r>
            <a:r>
              <a:rPr lang="fr-FR" dirty="0" err="1"/>
              <a:t>climate</a:t>
            </a:r>
            <a:r>
              <a:rPr lang="fr-FR" dirty="0"/>
              <a:t>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envt</a:t>
            </a:r>
            <a:r>
              <a:rPr lang="fr-FR" dirty="0" smtClean="0"/>
              <a:t> has a direct influence </a:t>
            </a:r>
            <a:r>
              <a:rPr lang="fr-FR" dirty="0" err="1" smtClean="0"/>
              <a:t>upon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, in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institutions </a:t>
            </a:r>
            <a:r>
              <a:rPr lang="fr-FR" dirty="0" err="1" smtClean="0"/>
              <a:t>favour</a:t>
            </a:r>
            <a:r>
              <a:rPr lang="fr-FR" dirty="0" smtClean="0"/>
              <a:t> , encourage and </a:t>
            </a:r>
            <a:r>
              <a:rPr lang="fr-FR" dirty="0" err="1" smtClean="0"/>
              <a:t>reward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, </a:t>
            </a:r>
            <a:r>
              <a:rPr lang="fr-FR" dirty="0" err="1" smtClean="0"/>
              <a:t>whereas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do not.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Culture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facilitate</a:t>
            </a:r>
            <a:r>
              <a:rPr lang="fr-FR" dirty="0" smtClean="0"/>
              <a:t> or </a:t>
            </a:r>
            <a:r>
              <a:rPr lang="fr-FR" dirty="0" err="1" smtClean="0"/>
              <a:t>inhibit</a:t>
            </a:r>
            <a:r>
              <a:rPr lang="fr-FR" dirty="0" smtClean="0"/>
              <a:t> </a:t>
            </a:r>
            <a:r>
              <a:rPr lang="fr-FR" b="1" dirty="0" err="1" smtClean="0"/>
              <a:t>creative</a:t>
            </a:r>
            <a:r>
              <a:rPr lang="fr-FR" b="1" dirty="0" smtClean="0"/>
              <a:t> </a:t>
            </a:r>
            <a:r>
              <a:rPr lang="fr-FR" b="1" dirty="0" err="1" smtClean="0"/>
              <a:t>thinking</a:t>
            </a:r>
            <a:r>
              <a:rPr lang="fr-FR" b="1" dirty="0" smtClean="0"/>
              <a:t>.</a:t>
            </a:r>
          </a:p>
          <a:p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A culture </a:t>
            </a:r>
            <a:r>
              <a:rPr lang="fr-FR" b="1" dirty="0" err="1" smtClean="0"/>
              <a:t>tolerating</a:t>
            </a:r>
            <a:r>
              <a:rPr lang="fr-FR" b="1" dirty="0" smtClean="0"/>
              <a:t> </a:t>
            </a:r>
            <a:r>
              <a:rPr lang="fr-FR" b="1" dirty="0" err="1" smtClean="0"/>
              <a:t>diversity</a:t>
            </a:r>
            <a:r>
              <a:rPr lang="fr-FR" b="1" dirty="0" smtClean="0"/>
              <a:t> and </a:t>
            </a:r>
            <a:r>
              <a:rPr lang="fr-FR" b="1" dirty="0" err="1" smtClean="0"/>
              <a:t>freedom</a:t>
            </a:r>
            <a:r>
              <a:rPr lang="fr-FR" b="1" dirty="0" smtClean="0"/>
              <a:t> of the </a:t>
            </a:r>
            <a:r>
              <a:rPr lang="fr-FR" b="1" dirty="0" err="1" smtClean="0"/>
              <a:t>individual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A culture </a:t>
            </a:r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prones</a:t>
            </a:r>
            <a:r>
              <a:rPr lang="fr-FR" b="1" dirty="0" smtClean="0"/>
              <a:t> </a:t>
            </a:r>
            <a:r>
              <a:rPr lang="fr-FR" b="1" dirty="0" err="1" smtClean="0"/>
              <a:t>repression</a:t>
            </a:r>
            <a:r>
              <a:rPr lang="fr-FR" b="1" dirty="0" smtClean="0"/>
              <a:t> and </a:t>
            </a:r>
            <a:r>
              <a:rPr lang="fr-FR" b="1" dirty="0" smtClean="0"/>
              <a:t>trains </a:t>
            </a:r>
            <a:r>
              <a:rPr lang="fr-FR" b="1" dirty="0" smtClean="0"/>
              <a:t>the </a:t>
            </a:r>
            <a:r>
              <a:rPr lang="fr-FR" b="1" dirty="0" err="1" smtClean="0"/>
              <a:t>confromist</a:t>
            </a:r>
            <a:r>
              <a:rPr lang="fr-FR" b="1" dirty="0" smtClean="0"/>
              <a:t> </a:t>
            </a:r>
            <a:r>
              <a:rPr lang="fr-FR" b="1" dirty="0" err="1" smtClean="0"/>
              <a:t>individual</a:t>
            </a:r>
            <a:endParaRPr lang="fr-FR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716016" y="3951151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83968" y="419853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VS</a:t>
            </a:r>
            <a:endParaRPr lang="fr-FR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>
            <a:off x="4283968" y="4383199"/>
            <a:ext cx="25801" cy="5354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16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175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Q</a:t>
            </a:r>
            <a:r>
              <a:rPr lang="fr-FR" dirty="0" smtClean="0"/>
              <a:t>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btw</a:t>
            </a:r>
            <a:r>
              <a:rPr lang="fr-FR" dirty="0" smtClean="0"/>
              <a:t> culture and </a:t>
            </a:r>
            <a:r>
              <a:rPr lang="fr-FR" dirty="0" err="1" smtClean="0"/>
              <a:t>creativity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Down Arrow 3"/>
          <p:cNvSpPr/>
          <p:nvPr/>
        </p:nvSpPr>
        <p:spPr>
          <a:xfrm>
            <a:off x="4139952" y="332656"/>
            <a:ext cx="864096" cy="144016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2555776" y="191683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CULTURAL FLEXIBILITY  VS. RIGIDITY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78092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Creative</a:t>
            </a:r>
            <a:r>
              <a:rPr lang="fr-FR" sz="2400" dirty="0" smtClean="0"/>
              <a:t> </a:t>
            </a:r>
            <a:r>
              <a:rPr lang="fr-FR" sz="2400" dirty="0" err="1" smtClean="0"/>
              <a:t>dvpt</a:t>
            </a:r>
            <a:r>
              <a:rPr lang="fr-FR" sz="2400" dirty="0" smtClean="0"/>
              <a:t> in </a:t>
            </a:r>
            <a:r>
              <a:rPr lang="fr-FR" sz="2400" dirty="0" err="1" smtClean="0"/>
              <a:t>children</a:t>
            </a:r>
            <a:r>
              <a:rPr lang="fr-FR" sz="2400" dirty="0" smtClean="0"/>
              <a:t> </a:t>
            </a:r>
            <a:r>
              <a:rPr lang="fr-FR" sz="2400" dirty="0" err="1" smtClean="0"/>
              <a:t>varied</a:t>
            </a:r>
            <a:r>
              <a:rPr lang="fr-FR" sz="2400" dirty="0" smtClean="0"/>
              <a:t> </a:t>
            </a:r>
            <a:r>
              <a:rPr lang="fr-FR" sz="2400" dirty="0" err="1" smtClean="0"/>
              <a:t>according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way</a:t>
            </a:r>
            <a:r>
              <a:rPr lang="fr-FR" sz="2400" dirty="0" smtClean="0"/>
              <a:t> the culture </a:t>
            </a:r>
            <a:r>
              <a:rPr lang="fr-FR" sz="2400" dirty="0" err="1" smtClean="0"/>
              <a:t>responded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child’s</a:t>
            </a:r>
            <a:r>
              <a:rPr lang="fr-FR" sz="2400" dirty="0" smtClean="0"/>
              <a:t> </a:t>
            </a:r>
            <a:r>
              <a:rPr lang="fr-FR" sz="2400" dirty="0" err="1" smtClean="0"/>
              <a:t>curiosity</a:t>
            </a:r>
            <a:r>
              <a:rPr lang="fr-FR" sz="2400" dirty="0" smtClean="0"/>
              <a:t> and </a:t>
            </a:r>
            <a:r>
              <a:rPr lang="fr-FR" sz="2400" b="1" dirty="0" err="1" smtClean="0"/>
              <a:t>creative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needs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378496"/>
            <a:ext cx="0" cy="546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17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4240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Bruner (1962):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/>
              <a:t>A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elitist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/>
              <a:t>D</a:t>
            </a:r>
            <a:r>
              <a:rPr lang="fr-FR" dirty="0" err="1" smtClean="0"/>
              <a:t>efines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(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) as:</a:t>
            </a:r>
          </a:p>
          <a:p>
            <a:pPr marL="0" indent="0">
              <a:buNone/>
            </a:pPr>
            <a:r>
              <a:rPr lang="fr-FR" dirty="0" smtClean="0"/>
              <a:t>  «One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in an </a:t>
            </a:r>
            <a:r>
              <a:rPr lang="fr-FR" u="sng" dirty="0" err="1" smtClean="0"/>
              <a:t>act</a:t>
            </a:r>
            <a:r>
              <a:rPr lang="fr-FR" dirty="0" smtClean="0"/>
              <a:t> 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produces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u="sng" dirty="0" smtClean="0"/>
              <a:t>effective surprise</a:t>
            </a:r>
            <a:r>
              <a:rPr lang="fr-FR" dirty="0" smtClean="0"/>
              <a:t>        </a:t>
            </a:r>
            <a:r>
              <a:rPr lang="fr-FR" b="1" u="sng" dirty="0" err="1" smtClean="0">
                <a:solidFill>
                  <a:schemeClr val="accent2">
                    <a:lumMod val="75000"/>
                  </a:schemeClr>
                </a:solidFill>
              </a:rPr>
              <a:t>novelty</a:t>
            </a:r>
            <a:r>
              <a:rPr lang="fr-FR" b="1" u="sng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Guilford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represents</a:t>
            </a:r>
            <a:r>
              <a:rPr lang="fr-FR" dirty="0" smtClean="0"/>
              <a:t> </a:t>
            </a:r>
            <a:r>
              <a:rPr lang="fr-FR" b="1" u="sng" dirty="0" smtClean="0"/>
              <a:t>divergent</a:t>
            </a:r>
            <a:r>
              <a:rPr lang="fr-FR" dirty="0" smtClean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u="sng" dirty="0" smtClean="0"/>
              <a:t>convergent</a:t>
            </a:r>
            <a:r>
              <a:rPr lang="fr-FR" dirty="0" smtClean="0"/>
              <a:t> </a:t>
            </a:r>
            <a:r>
              <a:rPr lang="fr-FR" dirty="0" err="1" smtClean="0"/>
              <a:t>thinking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/>
              <a:t>C</a:t>
            </a:r>
            <a:r>
              <a:rPr lang="fr-FR" dirty="0" err="1" smtClean="0"/>
              <a:t>reativity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ability</a:t>
            </a:r>
            <a:r>
              <a:rPr lang="fr-FR" dirty="0" smtClean="0"/>
              <a:t> </a:t>
            </a:r>
            <a:r>
              <a:rPr lang="fr-FR" dirty="0" err="1" smtClean="0"/>
              <a:t>possessed</a:t>
            </a:r>
            <a:r>
              <a:rPr lang="fr-FR" dirty="0" smtClean="0"/>
              <a:t> by all people,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u="sng" dirty="0" smtClean="0"/>
              <a:t> but </a:t>
            </a:r>
            <a:r>
              <a:rPr lang="fr-FR" dirty="0" smtClean="0"/>
              <a:t>in </a:t>
            </a:r>
            <a:r>
              <a:rPr lang="fr-FR" dirty="0" err="1" smtClean="0"/>
              <a:t>varying</a:t>
            </a:r>
            <a:r>
              <a:rPr lang="fr-FR" dirty="0" smtClean="0"/>
              <a:t> </a:t>
            </a:r>
            <a:r>
              <a:rPr lang="fr-FR" dirty="0" err="1" smtClean="0"/>
              <a:t>degrees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544" y="6206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51920" y="29969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7544" y="35730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3568" y="3717032"/>
            <a:ext cx="0" cy="15121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3568" y="52292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894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3. </a:t>
            </a:r>
            <a:r>
              <a:rPr lang="fr-FR" b="1" dirty="0" err="1" smtClean="0"/>
              <a:t>Fostering</a:t>
            </a:r>
            <a:r>
              <a:rPr lang="fr-FR" b="1" dirty="0" smtClean="0"/>
              <a:t> </a:t>
            </a:r>
            <a:r>
              <a:rPr lang="fr-FR" b="1" dirty="0" err="1" smtClean="0"/>
              <a:t>Creativity</a:t>
            </a:r>
            <a:r>
              <a:rPr lang="fr-FR" b="1" dirty="0" smtClean="0"/>
              <a:t>: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Foster </a:t>
            </a:r>
            <a:r>
              <a:rPr lang="fr-FR" b="1" dirty="0" err="1" smtClean="0"/>
              <a:t>primary</a:t>
            </a:r>
            <a:r>
              <a:rPr lang="fr-FR" b="1" dirty="0" smtClean="0"/>
              <a:t> </a:t>
            </a:r>
            <a:r>
              <a:rPr lang="fr-FR" b="1" dirty="0" err="1" smtClean="0"/>
              <a:t>creativeness</a:t>
            </a:r>
            <a:r>
              <a:rPr lang="fr-FR" b="1" dirty="0" smtClean="0"/>
              <a:t> </a:t>
            </a:r>
            <a:r>
              <a:rPr lang="fr-FR" dirty="0" smtClean="0"/>
              <a:t>( </a:t>
            </a:r>
            <a:r>
              <a:rPr lang="fr-FR" dirty="0" err="1" smtClean="0"/>
              <a:t>Maslow</a:t>
            </a:r>
            <a:r>
              <a:rPr lang="fr-FR" dirty="0" smtClean="0"/>
              <a:t>, 1962).</a:t>
            </a:r>
          </a:p>
          <a:p>
            <a:r>
              <a:rPr lang="fr-FR" dirty="0" err="1" smtClean="0"/>
              <a:t>Remove</a:t>
            </a:r>
            <a:r>
              <a:rPr lang="fr-FR" dirty="0" smtClean="0"/>
              <a:t> </a:t>
            </a:r>
            <a:r>
              <a:rPr lang="fr-FR" b="1" i="1" dirty="0" err="1" smtClean="0"/>
              <a:t>emotional</a:t>
            </a:r>
            <a:r>
              <a:rPr lang="fr-FR" b="1" i="1" dirty="0" smtClean="0"/>
              <a:t> blocks </a:t>
            </a:r>
            <a:r>
              <a:rPr lang="fr-FR" dirty="0" smtClean="0"/>
              <a:t>to </a:t>
            </a:r>
            <a:r>
              <a:rPr lang="fr-FR" dirty="0" err="1" smtClean="0"/>
              <a:t>creativity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Notion of </a:t>
            </a:r>
            <a:r>
              <a:rPr lang="fr-FR" dirty="0" err="1" smtClean="0"/>
              <a:t>safety</a:t>
            </a:r>
            <a:r>
              <a:rPr lang="fr-FR" dirty="0" smtClean="0"/>
              <a:t> (</a:t>
            </a:r>
            <a:r>
              <a:rPr lang="fr-FR" dirty="0" err="1" smtClean="0"/>
              <a:t>Tumin</a:t>
            </a:r>
            <a:r>
              <a:rPr lang="fr-FR" dirty="0" smtClean="0"/>
              <a:t>, 1962) and assurance </a:t>
            </a:r>
            <a:r>
              <a:rPr lang="fr-FR" dirty="0" err="1" smtClean="0"/>
              <a:t>regarding</a:t>
            </a:r>
            <a:r>
              <a:rPr lang="fr-FR" dirty="0" smtClean="0"/>
              <a:t> </a:t>
            </a:r>
            <a:r>
              <a:rPr lang="fr-FR" b="1" dirty="0" smtClean="0"/>
              <a:t>basic </a:t>
            </a:r>
            <a:r>
              <a:rPr lang="fr-FR" b="1" dirty="0" err="1" smtClean="0"/>
              <a:t>worth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Positive</a:t>
            </a:r>
            <a:r>
              <a:rPr lang="fr-FR" b="1" dirty="0" smtClean="0"/>
              <a:t> </a:t>
            </a:r>
            <a:r>
              <a:rPr lang="fr-FR" b="1" dirty="0" err="1" smtClean="0"/>
              <a:t>emotional</a:t>
            </a:r>
            <a:r>
              <a:rPr lang="fr-FR" b="1" dirty="0" smtClean="0"/>
              <a:t> </a:t>
            </a:r>
            <a:r>
              <a:rPr lang="fr-FR" b="1" dirty="0" err="1" smtClean="0"/>
              <a:t>climate</a:t>
            </a:r>
            <a:r>
              <a:rPr lang="fr-FR" b="1" dirty="0" smtClean="0"/>
              <a:t>.</a:t>
            </a:r>
          </a:p>
          <a:p>
            <a:r>
              <a:rPr lang="fr-FR" dirty="0" err="1" smtClean="0"/>
              <a:t>Produce</a:t>
            </a:r>
            <a:r>
              <a:rPr lang="fr-FR" b="1" dirty="0" smtClean="0"/>
              <a:t> </a:t>
            </a:r>
            <a:r>
              <a:rPr lang="fr-FR" b="1" dirty="0" err="1" smtClean="0"/>
              <a:t>safer</a:t>
            </a:r>
            <a:r>
              <a:rPr lang="fr-FR" b="1" dirty="0" smtClean="0"/>
              <a:t> and </a:t>
            </a:r>
            <a:r>
              <a:rPr lang="fr-FR" b="1" dirty="0" err="1" smtClean="0"/>
              <a:t>freer</a:t>
            </a:r>
            <a:r>
              <a:rPr lang="fr-FR" b="1" dirty="0" smtClean="0"/>
              <a:t> </a:t>
            </a:r>
            <a:r>
              <a:rPr lang="fr-FR" b="1" dirty="0" err="1" smtClean="0"/>
              <a:t>climate</a:t>
            </a:r>
            <a:r>
              <a:rPr lang="fr-FR" b="1" dirty="0" smtClean="0"/>
              <a:t>( </a:t>
            </a:r>
            <a:r>
              <a:rPr lang="fr-FR" dirty="0" smtClean="0"/>
              <a:t>ex of managers, </a:t>
            </a:r>
            <a:r>
              <a:rPr lang="fr-FR" dirty="0" err="1" smtClean="0"/>
              <a:t>Gibb</a:t>
            </a:r>
            <a:r>
              <a:rPr lang="fr-FR" dirty="0" smtClean="0"/>
              <a:t>, 1972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04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4144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fr-FR" b="1" dirty="0" err="1" smtClean="0"/>
              <a:t>Gibb’s</a:t>
            </a:r>
            <a:r>
              <a:rPr lang="fr-FR" dirty="0" smtClean="0"/>
              <a:t> (1972) for the </a:t>
            </a:r>
            <a:r>
              <a:rPr lang="fr-FR" b="1" u="sng" dirty="0" smtClean="0"/>
              <a:t>release of </a:t>
            </a:r>
            <a:r>
              <a:rPr lang="fr-FR" b="1" u="sng" dirty="0" err="1" smtClean="0"/>
              <a:t>creativity</a:t>
            </a:r>
            <a:endParaRPr lang="fr-FR" b="1" u="sng" dirty="0" smtClean="0"/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b="1" u="sng" dirty="0" smtClean="0"/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FR" b="1" u="sng" dirty="0" smtClean="0"/>
          </a:p>
          <a:p>
            <a:pPr marL="0" indent="0">
              <a:buNone/>
            </a:pPr>
            <a:endParaRPr lang="fr-FR" b="1" u="sng" dirty="0"/>
          </a:p>
          <a:p>
            <a:r>
              <a:rPr lang="fr-FR" dirty="0" err="1" smtClean="0"/>
              <a:t>Favourable</a:t>
            </a:r>
            <a:r>
              <a:rPr lang="fr-FR" dirty="0" smtClean="0"/>
              <a:t> condition             </a:t>
            </a:r>
            <a:r>
              <a:rPr lang="fr-FR" dirty="0" err="1" smtClean="0"/>
              <a:t>scque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endParaRPr lang="fr-FR" dirty="0" smtClean="0"/>
          </a:p>
          <a:p>
            <a:r>
              <a:rPr lang="fr-FR" dirty="0" err="1" smtClean="0"/>
              <a:t>Unfavourable</a:t>
            </a:r>
            <a:r>
              <a:rPr lang="fr-FR" dirty="0" smtClean="0"/>
              <a:t> condition         no </a:t>
            </a:r>
            <a:r>
              <a:rPr lang="fr-FR" dirty="0" err="1" smtClean="0"/>
              <a:t>scque</a:t>
            </a:r>
            <a:r>
              <a:rPr lang="fr-FR" dirty="0" smtClean="0"/>
              <a:t> </a:t>
            </a:r>
            <a:r>
              <a:rPr lang="fr-FR" dirty="0" err="1" smtClean="0"/>
              <a:t>crt</a:t>
            </a:r>
            <a:r>
              <a:rPr lang="fr-FR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302733"/>
              </p:ext>
            </p:extLst>
          </p:nvPr>
        </p:nvGraphicFramePr>
        <p:xfrm>
          <a:off x="467544" y="1268759"/>
          <a:ext cx="8208912" cy="21434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62094"/>
                <a:gridCol w="3210514"/>
                <a:gridCol w="2736304"/>
              </a:tblGrid>
              <a:tr h="98520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Basic </a:t>
                      </a:r>
                      <a:r>
                        <a:rPr lang="fr-FR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emotional</a:t>
                      </a:r>
                      <a:r>
                        <a:rPr lang="fr-F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fr-FR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factors</a:t>
                      </a:r>
                      <a:endParaRPr lang="fr-F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Management </a:t>
                      </a:r>
                      <a:r>
                        <a:rPr lang="fr-FR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behaviour</a:t>
                      </a:r>
                      <a:r>
                        <a:rPr lang="fr-F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and attitudes</a:t>
                      </a:r>
                      <a:endParaRPr lang="fr-F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Typical</a:t>
                      </a:r>
                      <a:r>
                        <a:rPr lang="fr-F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fr-FR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effect</a:t>
                      </a:r>
                      <a:r>
                        <a:rPr lang="fr-F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of management </a:t>
                      </a:r>
                      <a:r>
                        <a:rPr lang="fr-FR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beh</a:t>
                      </a:r>
                      <a:r>
                        <a:rPr lang="fr-F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and attitudes</a:t>
                      </a:r>
                      <a:endParaRPr lang="fr-F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557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-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-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9557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+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+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+</a:t>
                      </a:r>
                      <a:endParaRPr lang="fr-FR" sz="32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11760" y="25649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24128" y="25649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55776" y="32129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24128" y="32129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355976" y="3940886"/>
            <a:ext cx="792088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ight Arrow 13"/>
          <p:cNvSpPr/>
          <p:nvPr/>
        </p:nvSpPr>
        <p:spPr>
          <a:xfrm>
            <a:off x="4860032" y="4509120"/>
            <a:ext cx="648072" cy="43204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99992" y="494116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51920" y="56612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Smith 1959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19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874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Myers and Torrance(1961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      5principles for </a:t>
            </a:r>
            <a:r>
              <a:rPr lang="fr-FR" dirty="0" err="1" smtClean="0"/>
              <a:t>teachers</a:t>
            </a:r>
            <a:r>
              <a:rPr lang="fr-FR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Treat</a:t>
            </a:r>
            <a:r>
              <a:rPr lang="fr-FR" dirty="0" smtClean="0"/>
              <a:t> </a:t>
            </a:r>
            <a:r>
              <a:rPr lang="fr-FR" dirty="0" err="1"/>
              <a:t>q</a:t>
            </a:r>
            <a:r>
              <a:rPr lang="fr-FR" dirty="0" err="1" smtClean="0"/>
              <a:t>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smtClean="0"/>
              <a:t>respect</a:t>
            </a:r>
            <a:r>
              <a:rPr lang="fr-F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Treat</a:t>
            </a:r>
            <a:r>
              <a:rPr lang="fr-FR" dirty="0" smtClean="0"/>
              <a:t> </a:t>
            </a:r>
            <a:r>
              <a:rPr lang="fr-FR" b="1" dirty="0" smtClean="0"/>
              <a:t>imaginative </a:t>
            </a:r>
            <a:r>
              <a:rPr lang="fr-FR" b="1" dirty="0" err="1" smtClean="0"/>
              <a:t>ideas</a:t>
            </a:r>
            <a:r>
              <a:rPr lang="fr-FR" b="1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respect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Show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b="1" dirty="0" err="1" smtClean="0"/>
              <a:t>ideas</a:t>
            </a:r>
            <a:r>
              <a:rPr lang="fr-FR" b="1" dirty="0" smtClean="0"/>
              <a:t> have value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Occasionally</a:t>
            </a:r>
            <a:r>
              <a:rPr lang="fr-FR" dirty="0" smtClean="0"/>
              <a:t>, have </a:t>
            </a:r>
            <a:r>
              <a:rPr lang="fr-FR" dirty="0" err="1" smtClean="0"/>
              <a:t>pupils</a:t>
            </a:r>
            <a:r>
              <a:rPr lang="fr-FR" dirty="0" smtClean="0"/>
              <a:t> do </a:t>
            </a:r>
            <a:r>
              <a:rPr lang="fr-FR" dirty="0" err="1" smtClean="0"/>
              <a:t>something</a:t>
            </a:r>
            <a:r>
              <a:rPr lang="fr-FR" dirty="0" smtClean="0"/>
              <a:t> for </a:t>
            </a:r>
            <a:r>
              <a:rPr lang="fr-FR" b="1" dirty="0" smtClean="0"/>
              <a:t>practice </a:t>
            </a:r>
            <a:r>
              <a:rPr lang="fr-FR" b="1" dirty="0" err="1" smtClean="0"/>
              <a:t>without</a:t>
            </a:r>
            <a:r>
              <a:rPr lang="fr-FR" b="1" dirty="0" smtClean="0"/>
              <a:t> the </a:t>
            </a:r>
            <a:r>
              <a:rPr lang="fr-FR" b="1" dirty="0" err="1" smtClean="0"/>
              <a:t>threat</a:t>
            </a:r>
            <a:r>
              <a:rPr lang="fr-FR" b="1" dirty="0" smtClean="0"/>
              <a:t> of </a:t>
            </a:r>
            <a:r>
              <a:rPr lang="fr-FR" b="1" dirty="0" err="1" smtClean="0"/>
              <a:t>evaluation</a:t>
            </a:r>
            <a:r>
              <a:rPr lang="fr-F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Tie</a:t>
            </a:r>
            <a:r>
              <a:rPr lang="fr-FR" dirty="0" smtClean="0"/>
              <a:t> in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smtClean="0"/>
              <a:t>causes and </a:t>
            </a:r>
            <a:r>
              <a:rPr lang="fr-FR" b="1" dirty="0" err="1" smtClean="0"/>
              <a:t>consequences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authors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, </a:t>
            </a:r>
            <a:r>
              <a:rPr lang="fr-FR" dirty="0" err="1" smtClean="0"/>
              <a:t>although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enthusiastic</a:t>
            </a:r>
            <a:r>
              <a:rPr lang="fr-FR" dirty="0" smtClean="0"/>
              <a:t> and non- </a:t>
            </a:r>
            <a:r>
              <a:rPr lang="fr-FR" dirty="0" err="1" smtClean="0"/>
              <a:t>opposed</a:t>
            </a:r>
            <a:r>
              <a:rPr lang="fr-FR" dirty="0" smtClean="0"/>
              <a:t> to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principles</a:t>
            </a:r>
            <a:r>
              <a:rPr lang="fr-FR" dirty="0" smtClean="0"/>
              <a:t>,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completely</a:t>
            </a:r>
            <a:r>
              <a:rPr lang="fr-FR" dirty="0" smtClean="0"/>
              <a:t> </a:t>
            </a:r>
            <a:r>
              <a:rPr lang="fr-FR" dirty="0" err="1" smtClean="0"/>
              <a:t>unable</a:t>
            </a:r>
            <a:r>
              <a:rPr lang="fr-FR" dirty="0" smtClean="0"/>
              <a:t> to </a:t>
            </a:r>
            <a:r>
              <a:rPr lang="fr-FR" dirty="0" err="1" smtClean="0"/>
              <a:t>incorporate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b="1" dirty="0" smtClean="0"/>
              <a:t>           </a:t>
            </a:r>
            <a:r>
              <a:rPr lang="fr-FR" b="1" dirty="0" err="1" smtClean="0"/>
              <a:t>pbl</a:t>
            </a:r>
            <a:r>
              <a:rPr lang="fr-FR" b="1" dirty="0" smtClean="0"/>
              <a:t> of training</a:t>
            </a:r>
            <a:endParaRPr lang="fr-FR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568" y="76470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1133" y="9807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35696" y="55892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3559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u="sng" dirty="0" err="1" smtClean="0"/>
              <a:t>Concluding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terms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Quite</a:t>
            </a:r>
            <a:r>
              <a:rPr lang="fr-FR" dirty="0" smtClean="0"/>
              <a:t> a lot of </a:t>
            </a:r>
            <a:r>
              <a:rPr lang="fr-FR" dirty="0" err="1" smtClean="0"/>
              <a:t>literature</a:t>
            </a:r>
            <a:r>
              <a:rPr lang="fr-FR" dirty="0" smtClean="0"/>
              <a:t> on the </a:t>
            </a:r>
            <a:r>
              <a:rPr lang="fr-FR" dirty="0" err="1" smtClean="0"/>
              <a:t>topic</a:t>
            </a:r>
            <a:endParaRPr lang="fr-FR" dirty="0" smtClean="0"/>
          </a:p>
          <a:p>
            <a:r>
              <a:rPr lang="fr-FR" dirty="0" err="1" smtClean="0"/>
              <a:t>Creative</a:t>
            </a:r>
            <a:r>
              <a:rPr lang="fr-FR" dirty="0" smtClean="0"/>
              <a:t> talent in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difficult</a:t>
            </a:r>
            <a:r>
              <a:rPr lang="fr-FR" dirty="0" smtClean="0"/>
              <a:t> and </a:t>
            </a:r>
            <a:r>
              <a:rPr lang="fr-FR" dirty="0" err="1" smtClean="0"/>
              <a:t>little</a:t>
            </a:r>
            <a:r>
              <a:rPr lang="fr-FR" dirty="0" smtClean="0"/>
              <a:t> </a:t>
            </a:r>
            <a:r>
              <a:rPr lang="fr-FR" dirty="0" err="1" smtClean="0"/>
              <a:t>understood</a:t>
            </a:r>
            <a:r>
              <a:rPr lang="fr-FR" dirty="0" smtClean="0"/>
              <a:t> </a:t>
            </a:r>
            <a:r>
              <a:rPr lang="fr-FR" dirty="0" err="1" smtClean="0"/>
              <a:t>pbl</a:t>
            </a:r>
            <a:r>
              <a:rPr lang="fr-FR" dirty="0" smtClean="0"/>
              <a:t>, </a:t>
            </a:r>
            <a:r>
              <a:rPr lang="fr-FR" dirty="0" err="1" smtClean="0"/>
              <a:t>bse</a:t>
            </a:r>
            <a:r>
              <a:rPr lang="fr-FR" dirty="0" smtClean="0"/>
              <a:t> of  </a:t>
            </a:r>
            <a:r>
              <a:rPr lang="fr-FR" dirty="0" err="1" smtClean="0"/>
              <a:t>evidence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Adults</a:t>
            </a:r>
            <a:r>
              <a:rPr lang="fr-FR" dirty="0" smtClean="0"/>
              <a:t>’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awkward</a:t>
            </a:r>
            <a:r>
              <a:rPr lang="fr-FR" dirty="0" smtClean="0"/>
              <a:t> </a:t>
            </a:r>
            <a:r>
              <a:rPr lang="fr-FR" dirty="0" err="1" smtClean="0"/>
              <a:t>bse</a:t>
            </a:r>
            <a:r>
              <a:rPr lang="fr-FR" dirty="0" smtClean="0"/>
              <a:t> of </a:t>
            </a:r>
            <a:r>
              <a:rPr lang="fr-FR" dirty="0" err="1" smtClean="0"/>
              <a:t>adults</a:t>
            </a:r>
            <a:r>
              <a:rPr lang="fr-FR" dirty="0" smtClean="0"/>
              <a:t>’ </a:t>
            </a:r>
            <a:r>
              <a:rPr lang="fr-FR" b="1" dirty="0" err="1" smtClean="0"/>
              <a:t>resistance</a:t>
            </a:r>
            <a:r>
              <a:rPr lang="fr-FR" b="1" dirty="0" smtClean="0"/>
              <a:t> </a:t>
            </a:r>
            <a:r>
              <a:rPr lang="fr-FR" b="1" dirty="0" smtClean="0"/>
              <a:t>and suspicion</a:t>
            </a:r>
          </a:p>
          <a:p>
            <a:pPr marL="0" indent="0">
              <a:buNone/>
            </a:pPr>
            <a:r>
              <a:rPr lang="fr-FR" b="1" u="sng" dirty="0" err="1" smtClean="0"/>
              <a:t>Tumin’s</a:t>
            </a:r>
            <a:r>
              <a:rPr lang="fr-FR" b="1" u="sng" dirty="0" smtClean="0"/>
              <a:t> (1962):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are illustrative  </a:t>
            </a:r>
          </a:p>
          <a:p>
            <a:pPr marL="0" indent="0">
              <a:buNone/>
            </a:pPr>
            <a:r>
              <a:rPr lang="fr-FR" dirty="0" smtClean="0"/>
              <a:t>of the situation:</a:t>
            </a:r>
          </a:p>
          <a:p>
            <a:pPr marL="0" indent="0">
              <a:buNone/>
            </a:pPr>
            <a:r>
              <a:rPr lang="fr-FR" dirty="0" smtClean="0"/>
              <a:t>« let us not kid </a:t>
            </a:r>
            <a:r>
              <a:rPr lang="fr-FR" dirty="0" err="1" smtClean="0"/>
              <a:t>ourselves</a:t>
            </a:r>
            <a:r>
              <a:rPr lang="fr-FR" dirty="0" smtClean="0"/>
              <a:t>. The </a:t>
            </a:r>
            <a:r>
              <a:rPr lang="fr-FR" dirty="0" err="1" smtClean="0"/>
              <a:t>way</a:t>
            </a:r>
            <a:r>
              <a:rPr lang="fr-FR" dirty="0" smtClean="0"/>
              <a:t> to the </a:t>
            </a:r>
            <a:r>
              <a:rPr lang="fr-FR" dirty="0" err="1" smtClean="0"/>
              <a:t>creative</a:t>
            </a:r>
            <a:r>
              <a:rPr lang="fr-FR" dirty="0" smtClean="0"/>
              <a:t> life for the </a:t>
            </a:r>
            <a:r>
              <a:rPr lang="fr-FR" dirty="0" err="1" smtClean="0"/>
              <a:t>average</a:t>
            </a:r>
            <a:r>
              <a:rPr lang="fr-FR" dirty="0" smtClean="0"/>
              <a:t> man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in the </a:t>
            </a:r>
            <a:r>
              <a:rPr lang="fr-FR" dirty="0" err="1" smtClean="0"/>
              <a:t>extreme</a:t>
            </a:r>
            <a:r>
              <a:rPr lang="fr-FR" dirty="0" smtClean="0"/>
              <a:t>. »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rgbClr val="C00000"/>
                </a:solidFill>
              </a:rPr>
              <a:t>However</a:t>
            </a:r>
            <a:r>
              <a:rPr lang="fr-FR" dirty="0" smtClean="0"/>
              <a:t>,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approaches</a:t>
            </a:r>
            <a:r>
              <a:rPr lang="fr-FR" dirty="0" smtClean="0"/>
              <a:t>, </a:t>
            </a:r>
            <a:r>
              <a:rPr lang="fr-FR" b="1" dirty="0" err="1" smtClean="0"/>
              <a:t>Synectics</a:t>
            </a:r>
            <a:r>
              <a:rPr lang="fr-FR" dirty="0" smtClean="0"/>
              <a:t> and </a:t>
            </a:r>
            <a:r>
              <a:rPr lang="fr-FR" b="1" dirty="0" smtClean="0"/>
              <a:t>Brainstormin</a:t>
            </a:r>
            <a:r>
              <a:rPr lang="fr-FR" dirty="0" smtClean="0"/>
              <a:t>g, have been </a:t>
            </a:r>
            <a:r>
              <a:rPr lang="fr-FR" dirty="0" err="1" smtClean="0"/>
              <a:t>developed</a:t>
            </a:r>
            <a:r>
              <a:rPr lang="fr-FR" dirty="0" smtClean="0"/>
              <a:t> to free the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b="1" dirty="0" smtClean="0"/>
              <a:t>blocks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b="1" dirty="0" err="1" smtClean="0"/>
              <a:t>inhibit</a:t>
            </a:r>
            <a:r>
              <a:rPr lang="fr-FR" b="1" dirty="0" smtClean="0"/>
              <a:t> </a:t>
            </a:r>
            <a:r>
              <a:rPr lang="fr-FR" b="1" dirty="0" err="1" smtClean="0"/>
              <a:t>creativity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67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45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Synectics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(Gordon, 1961):</a:t>
            </a:r>
          </a:p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bringing</a:t>
            </a:r>
            <a:r>
              <a:rPr lang="fr-FR" dirty="0" smtClean="0"/>
              <a:t> </a:t>
            </a:r>
            <a:r>
              <a:rPr lang="fr-FR" u="sng" dirty="0" err="1" smtClean="0"/>
              <a:t>togethe</a:t>
            </a:r>
            <a:r>
              <a:rPr lang="fr-FR" dirty="0" err="1" smtClean="0"/>
              <a:t>r</a:t>
            </a:r>
            <a:r>
              <a:rPr lang="fr-FR" dirty="0" smtClean="0"/>
              <a:t> of </a:t>
            </a:r>
            <a:r>
              <a:rPr lang="fr-FR" u="sng" dirty="0" err="1" smtClean="0"/>
              <a:t>apparently</a:t>
            </a:r>
            <a:r>
              <a:rPr lang="fr-FR" u="sng" dirty="0" smtClean="0"/>
              <a:t> </a:t>
            </a:r>
            <a:r>
              <a:rPr lang="fr-FR" u="sng" dirty="0" err="1" smtClean="0"/>
              <a:t>unrelated</a:t>
            </a:r>
            <a:r>
              <a:rPr lang="fr-FR" u="sng" dirty="0" smtClean="0"/>
              <a:t> </a:t>
            </a:r>
            <a:r>
              <a:rPr lang="fr-FR" dirty="0" err="1" smtClean="0"/>
              <a:t>elements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</a:t>
            </a:r>
            <a:r>
              <a:rPr lang="fr-FR" dirty="0" err="1" smtClean="0"/>
              <a:t>Need</a:t>
            </a:r>
            <a:r>
              <a:rPr lang="fr-FR" dirty="0" smtClean="0"/>
              <a:t> to know </a:t>
            </a:r>
            <a:r>
              <a:rPr lang="fr-FR" dirty="0" err="1" smtClean="0"/>
              <a:t>psychological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err="1" smtClean="0"/>
              <a:t>involved</a:t>
            </a:r>
            <a:r>
              <a:rPr lang="fr-FR" dirty="0" smtClean="0"/>
              <a:t> in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improving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err="1" smtClean="0"/>
              <a:t>one’s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 (Osboorn,1957):</a:t>
            </a:r>
          </a:p>
          <a:p>
            <a:pPr marL="0" indent="0">
              <a:buNone/>
            </a:pPr>
            <a:r>
              <a:rPr lang="fr-FR" dirty="0" err="1" smtClean="0"/>
              <a:t>Aims</a:t>
            </a:r>
            <a:r>
              <a:rPr lang="fr-FR" dirty="0" smtClean="0"/>
              <a:t> to stop the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judging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dirty="0" err="1" smtClean="0"/>
              <a:t>Quantity</a:t>
            </a:r>
            <a:r>
              <a:rPr lang="fr-FR" dirty="0" smtClean="0"/>
              <a:t> of </a:t>
            </a:r>
            <a:r>
              <a:rPr lang="fr-FR" dirty="0" err="1" smtClean="0"/>
              <a:t>ideas</a:t>
            </a:r>
            <a:r>
              <a:rPr lang="fr-FR" dirty="0" smtClean="0"/>
              <a:t>( </a:t>
            </a:r>
            <a:r>
              <a:rPr lang="fr-FR" dirty="0" err="1" smtClean="0"/>
              <a:t>i.e</a:t>
            </a:r>
            <a:r>
              <a:rPr lang="fr-FR" dirty="0" smtClean="0"/>
              <a:t> production first,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</a:t>
            </a:r>
            <a:r>
              <a:rPr lang="fr-FR" dirty="0" err="1" smtClean="0"/>
              <a:t>judgement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.)</a:t>
            </a:r>
            <a:endParaRPr lang="fr-F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5536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5536" y="522920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22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9119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End of lecture 4,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.</a:t>
            </a:r>
            <a:endParaRPr lang="fr-FR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063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u="sng" dirty="0" err="1" smtClean="0"/>
              <a:t>Example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by </a:t>
            </a:r>
            <a:r>
              <a:rPr lang="fr-FR" dirty="0" err="1" smtClean="0"/>
              <a:t>Guilford</a:t>
            </a:r>
            <a:r>
              <a:rPr lang="fr-FR" dirty="0" smtClean="0"/>
              <a:t>: </a:t>
            </a:r>
            <a:r>
              <a:rPr lang="fr-FR" dirty="0" err="1" smtClean="0"/>
              <a:t>asking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subjects</a:t>
            </a:r>
            <a:r>
              <a:rPr lang="fr-FR" dirty="0" smtClean="0"/>
              <a:t> how </a:t>
            </a:r>
            <a:r>
              <a:rPr lang="fr-FR" dirty="0" err="1" smtClean="0"/>
              <a:t>many</a:t>
            </a:r>
            <a:r>
              <a:rPr lang="fr-FR" dirty="0" smtClean="0"/>
              <a:t> uses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of for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a </a:t>
            </a:r>
            <a:r>
              <a:rPr lang="fr-FR" dirty="0" smtClean="0">
                <a:solidFill>
                  <a:srgbClr val="C00000"/>
                </a:solidFill>
              </a:rPr>
              <a:t>Brick.</a:t>
            </a:r>
          </a:p>
          <a:p>
            <a:pPr marL="0" indent="0">
              <a:buNone/>
            </a:pP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                                </a:t>
            </a:r>
            <a:r>
              <a:rPr lang="fr-FR" b="1" u="sng" dirty="0" err="1" smtClean="0">
                <a:solidFill>
                  <a:srgbClr val="C00000"/>
                </a:solidFill>
              </a:rPr>
              <a:t>Responses</a:t>
            </a:r>
            <a:endParaRPr lang="fr-FR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                                                        </a:t>
            </a:r>
            <a:r>
              <a:rPr lang="fr-FR" sz="2000" b="1" dirty="0" err="1" smtClean="0"/>
              <a:t>responses</a:t>
            </a:r>
            <a:r>
              <a:rPr lang="fr-FR" sz="2000" b="1" dirty="0" smtClean="0"/>
              <a:t> in </a:t>
            </a:r>
            <a:r>
              <a:rPr lang="fr-FR" sz="2000" b="1" dirty="0" err="1" smtClean="0"/>
              <a:t>diff</a:t>
            </a:r>
            <a:r>
              <a:rPr lang="fr-FR" sz="2000" b="1" dirty="0" smtClean="0"/>
              <a:t>  </a:t>
            </a:r>
          </a:p>
          <a:p>
            <a:pPr marL="0" indent="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                                </a:t>
            </a:r>
            <a:r>
              <a:rPr lang="fr-FR" sz="2000" b="1" dirty="0" err="1" smtClean="0"/>
              <a:t>categories</a:t>
            </a:r>
            <a:r>
              <a:rPr lang="fr-FR" sz="2000" b="1" dirty="0" smtClean="0"/>
              <a:t>(</a:t>
            </a:r>
            <a:r>
              <a:rPr lang="fr-FR" sz="2000" b="1" dirty="0" err="1" smtClean="0"/>
              <a:t>make</a:t>
            </a:r>
            <a:r>
              <a:rPr lang="fr-FR" sz="2000" b="1" dirty="0" smtClean="0"/>
              <a:t> a </a:t>
            </a:r>
            <a:r>
              <a:rPr lang="fr-FR" sz="2000" b="1" dirty="0" err="1" smtClean="0"/>
              <a:t>door</a:t>
            </a:r>
            <a:r>
              <a:rPr lang="fr-FR" sz="2000" b="1" dirty="0" smtClean="0"/>
              <a:t>   </a:t>
            </a:r>
          </a:p>
          <a:p>
            <a:pPr marL="0" indent="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                                stop, </a:t>
            </a:r>
            <a:r>
              <a:rPr lang="fr-FR" sz="2000" b="1" dirty="0" err="1" smtClean="0"/>
              <a:t>throw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at</a:t>
            </a:r>
            <a:r>
              <a:rPr lang="fr-FR" sz="2000" b="1" dirty="0" smtClean="0"/>
              <a:t> a </a:t>
            </a:r>
            <a:r>
              <a:rPr lang="fr-FR" sz="2000" b="1" dirty="0" err="1" smtClean="0"/>
              <a:t>dog,make</a:t>
            </a:r>
            <a:r>
              <a:rPr lang="fr-FR" sz="2000" b="1" dirty="0"/>
              <a:t> </a:t>
            </a:r>
            <a:r>
              <a:rPr lang="fr-FR" sz="2000" b="1" dirty="0" smtClean="0"/>
              <a:t>                   </a:t>
            </a:r>
          </a:p>
          <a:p>
            <a:pPr marL="0" indent="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                                a </a:t>
            </a:r>
            <a:r>
              <a:rPr lang="fr-FR" sz="2000" b="1" dirty="0" err="1" smtClean="0"/>
              <a:t>red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powder</a:t>
            </a:r>
            <a:r>
              <a:rPr lang="fr-FR" sz="2000" b="1" dirty="0" smtClean="0"/>
              <a:t>, drive a </a:t>
            </a:r>
          </a:p>
          <a:p>
            <a:pPr marL="0" indent="0"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                                 </a:t>
            </a:r>
            <a:r>
              <a:rPr lang="fr-FR" sz="2000" b="1" dirty="0" err="1" smtClean="0"/>
              <a:t>nail</a:t>
            </a:r>
            <a:r>
              <a:rPr lang="fr-FR" sz="2000" b="1" dirty="0" smtClean="0"/>
              <a:t>,…) </a:t>
            </a:r>
            <a:endParaRPr lang="fr-FR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51720" y="2492896"/>
            <a:ext cx="216024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2492896"/>
            <a:ext cx="216024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7849" y="342900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Merely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listed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things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that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could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built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with</a:t>
            </a:r>
            <a:r>
              <a:rPr lang="fr-FR" sz="2000" b="1" dirty="0"/>
              <a:t> </a:t>
            </a:r>
            <a:r>
              <a:rPr lang="fr-FR" sz="2000" b="1" dirty="0" err="1" smtClean="0"/>
              <a:t>it</a:t>
            </a:r>
            <a:r>
              <a:rPr lang="fr-FR" sz="2000" b="1" dirty="0" smtClean="0"/>
              <a:t>.</a:t>
            </a:r>
            <a:endParaRPr lang="fr-FR" sz="20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80220" y="3848854"/>
            <a:ext cx="0" cy="8762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47929" y="4869160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/>
              <a:t>Covergent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thinking</a:t>
            </a:r>
            <a:endParaRPr lang="fr-FR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876256" y="4869160"/>
            <a:ext cx="0" cy="5386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94067" y="5407769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Divergent </a:t>
            </a:r>
            <a:r>
              <a:rPr lang="fr-FR" sz="3200" b="1" dirty="0" err="1" smtClean="0"/>
              <a:t>thinking</a:t>
            </a:r>
            <a:endParaRPr lang="fr-FR" sz="32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20072" y="6309320"/>
            <a:ext cx="67399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90149" y="6093296"/>
            <a:ext cx="3756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More </a:t>
            </a:r>
            <a:r>
              <a:rPr lang="fr-FR" sz="2000" b="1" dirty="0" err="1" smtClean="0">
                <a:solidFill>
                  <a:srgbClr val="C00000"/>
                </a:solidFill>
              </a:rPr>
              <a:t>flexibility</a:t>
            </a:r>
            <a:r>
              <a:rPr lang="fr-FR" sz="2000" b="1" dirty="0" smtClean="0">
                <a:solidFill>
                  <a:srgbClr val="C00000"/>
                </a:solidFill>
              </a:rPr>
              <a:t>, </a:t>
            </a:r>
            <a:r>
              <a:rPr lang="fr-FR" sz="2000" b="1" dirty="0" err="1" smtClean="0">
                <a:solidFill>
                  <a:srgbClr val="C00000"/>
                </a:solidFill>
              </a:rPr>
              <a:t>originality</a:t>
            </a:r>
            <a:r>
              <a:rPr lang="fr-FR" sz="2000" b="1" dirty="0" smtClean="0">
                <a:solidFill>
                  <a:srgbClr val="C00000"/>
                </a:solidFill>
              </a:rPr>
              <a:t> and </a:t>
            </a:r>
            <a:r>
              <a:rPr lang="fr-FR" sz="2000" b="1" dirty="0" err="1" smtClean="0">
                <a:solidFill>
                  <a:srgbClr val="C00000"/>
                </a:solidFill>
              </a:rPr>
              <a:t>fluidity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6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356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def</a:t>
            </a:r>
            <a:r>
              <a:rPr lang="fr-FR" dirty="0" smtClean="0"/>
              <a:t>. </a:t>
            </a:r>
            <a:r>
              <a:rPr lang="fr-FR" dirty="0" err="1" smtClean="0"/>
              <a:t>makes</a:t>
            </a:r>
            <a:r>
              <a:rPr lang="fr-FR" dirty="0" smtClean="0"/>
              <a:t> </a:t>
            </a:r>
            <a:r>
              <a:rPr lang="fr-FR" b="1" u="sng" dirty="0" err="1" smtClean="0"/>
              <a:t>Creativity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           *A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thinking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        *Has a certain </a:t>
            </a:r>
            <a:r>
              <a:rPr lang="fr-FR" dirty="0" err="1" smtClean="0"/>
              <a:t>precision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*Do not </a:t>
            </a:r>
            <a:r>
              <a:rPr lang="fr-FR" dirty="0" err="1" smtClean="0"/>
              <a:t>associate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unthinkingly</a:t>
            </a:r>
            <a:r>
              <a:rPr lang="fr-FR" dirty="0" smtClean="0"/>
              <a:t>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*</a:t>
            </a:r>
            <a:r>
              <a:rPr lang="fr-FR" dirty="0" err="1" smtClean="0"/>
              <a:t>with</a:t>
            </a:r>
            <a:r>
              <a:rPr lang="fr-FR" dirty="0" smtClean="0"/>
              <a:t> divergence.</a:t>
            </a:r>
          </a:p>
          <a:p>
            <a:pPr marL="0" indent="0">
              <a:buNone/>
            </a:pPr>
            <a:r>
              <a:rPr lang="fr-FR" b="1" dirty="0" smtClean="0"/>
              <a:t>    </a:t>
            </a:r>
            <a:r>
              <a:rPr lang="fr-FR" b="1" dirty="0" err="1" smtClean="0"/>
              <a:t>Reasons</a:t>
            </a:r>
            <a:r>
              <a:rPr lang="fr-FR" dirty="0" smtClean="0"/>
              <a:t>: - </a:t>
            </a:r>
            <a:r>
              <a:rPr lang="fr-FR" dirty="0" err="1" smtClean="0"/>
              <a:t>some</a:t>
            </a:r>
            <a:r>
              <a:rPr lang="fr-FR" dirty="0" smtClean="0"/>
              <a:t> divergent </a:t>
            </a:r>
            <a:r>
              <a:rPr lang="fr-FR" dirty="0" err="1" smtClean="0"/>
              <a:t>thinking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nonsense</a:t>
            </a:r>
            <a:r>
              <a:rPr lang="fr-FR" dirty="0" smtClean="0"/>
              <a:t>,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</a:t>
            </a:r>
            <a:r>
              <a:rPr lang="fr-FR" dirty="0" smtClean="0"/>
              <a:t>(</a:t>
            </a:r>
            <a:r>
              <a:rPr lang="fr-FR" dirty="0" err="1" smtClean="0"/>
              <a:t>disordered</a:t>
            </a:r>
            <a:r>
              <a:rPr lang="fr-FR" dirty="0" smtClean="0"/>
              <a:t> </a:t>
            </a:r>
            <a:r>
              <a:rPr lang="fr-FR" dirty="0" smtClean="0"/>
              <a:t>patients.)</a:t>
            </a:r>
          </a:p>
          <a:p>
            <a:pPr marL="0" indent="0">
              <a:buNone/>
            </a:pPr>
            <a:r>
              <a:rPr lang="fr-FR" dirty="0" smtClean="0"/>
              <a:t>                     - Convergent </a:t>
            </a:r>
            <a:r>
              <a:rPr lang="fr-FR" dirty="0" err="1" smtClean="0"/>
              <a:t>lines</a:t>
            </a:r>
            <a:r>
              <a:rPr lang="fr-FR" dirty="0" smtClean="0"/>
              <a:t> of </a:t>
            </a:r>
            <a:r>
              <a:rPr lang="fr-FR" dirty="0" err="1" smtClean="0"/>
              <a:t>thought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,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juxtaposed</a:t>
            </a:r>
            <a:r>
              <a:rPr lang="fr-FR" dirty="0" smtClean="0"/>
              <a:t>, lead to </a:t>
            </a:r>
            <a:r>
              <a:rPr lang="fr-FR" dirty="0" err="1" smtClean="0"/>
              <a:t>creative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</a:t>
            </a:r>
            <a:r>
              <a:rPr lang="fr-FR" dirty="0" err="1" smtClean="0"/>
              <a:t>outcome</a:t>
            </a:r>
            <a:r>
              <a:rPr lang="fr-FR" dirty="0" smtClean="0"/>
              <a:t>. </a:t>
            </a:r>
            <a:endParaRPr lang="fr-FR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259632" y="692696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7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9867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1.2 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Shouksmith</a:t>
            </a:r>
            <a:r>
              <a:rPr lang="fr-FR" dirty="0" smtClean="0"/>
              <a:t>, </a:t>
            </a:r>
            <a:r>
              <a:rPr lang="fr-FR" dirty="0" err="1" smtClean="0"/>
              <a:t>creativity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single </a:t>
            </a:r>
            <a:r>
              <a:rPr lang="fr-FR" b="1" dirty="0" err="1" smtClean="0"/>
              <a:t>unitary</a:t>
            </a:r>
            <a:r>
              <a:rPr lang="fr-FR" b="1" dirty="0" smtClean="0"/>
              <a:t> trait</a:t>
            </a:r>
            <a:r>
              <a:rPr lang="fr-FR" dirty="0" smtClean="0"/>
              <a:t>, but </a:t>
            </a:r>
            <a:r>
              <a:rPr lang="fr-FR" dirty="0" err="1" smtClean="0"/>
              <a:t>rather</a:t>
            </a:r>
            <a:r>
              <a:rPr lang="fr-FR" dirty="0" smtClean="0"/>
              <a:t> a </a:t>
            </a:r>
            <a:r>
              <a:rPr lang="fr-FR" b="1" dirty="0" err="1" smtClean="0"/>
              <a:t>complex</a:t>
            </a:r>
            <a:r>
              <a:rPr lang="fr-FR" b="1" dirty="0" smtClean="0"/>
              <a:t> </a:t>
            </a:r>
            <a:r>
              <a:rPr lang="fr-FR" b="1" dirty="0" err="1" smtClean="0"/>
              <a:t>affair</a:t>
            </a:r>
            <a:r>
              <a:rPr lang="fr-FR" dirty="0" smtClean="0"/>
              <a:t>.</a:t>
            </a:r>
          </a:p>
          <a:p>
            <a:r>
              <a:rPr lang="fr-FR" dirty="0" smtClean="0"/>
              <a:t>He </a:t>
            </a:r>
            <a:r>
              <a:rPr lang="fr-FR" dirty="0" err="1" smtClean="0"/>
              <a:t>wrote</a:t>
            </a:r>
            <a:r>
              <a:rPr lang="fr-FR" dirty="0" smtClean="0"/>
              <a:t>: (1970)</a:t>
            </a:r>
          </a:p>
          <a:p>
            <a:pPr marL="0" indent="0">
              <a:buNone/>
            </a:pPr>
            <a:r>
              <a:rPr lang="fr-FR" dirty="0" smtClean="0"/>
              <a:t>« A </a:t>
            </a:r>
            <a:r>
              <a:rPr lang="fr-FR" dirty="0" err="1" smtClean="0"/>
              <a:t>creative</a:t>
            </a:r>
            <a:r>
              <a:rPr lang="fr-FR" dirty="0" smtClean="0"/>
              <a:t> cognitive </a:t>
            </a:r>
            <a:r>
              <a:rPr lang="fr-FR" dirty="0" err="1" smtClean="0"/>
              <a:t>act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occur</a:t>
            </a:r>
            <a:r>
              <a:rPr lang="fr-FR" dirty="0" smtClean="0"/>
              <a:t> in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more </a:t>
            </a:r>
            <a:r>
              <a:rPr lang="fr-FR" dirty="0" err="1" smtClean="0"/>
              <a:t>than</a:t>
            </a:r>
            <a:r>
              <a:rPr lang="fr-FR" dirty="0" smtClean="0"/>
              <a:t> one </a:t>
            </a:r>
            <a:r>
              <a:rPr lang="fr-FR" dirty="0" err="1" smtClean="0"/>
              <a:t>way</a:t>
            </a:r>
            <a:r>
              <a:rPr lang="fr-FR" dirty="0" smtClean="0"/>
              <a:t>, the </a:t>
            </a:r>
            <a:r>
              <a:rPr lang="fr-FR" dirty="0" err="1" smtClean="0"/>
              <a:t>circumstances</a:t>
            </a:r>
            <a:r>
              <a:rPr lang="fr-FR" dirty="0" smtClean="0"/>
              <a:t> and the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material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 </a:t>
            </a:r>
            <a:r>
              <a:rPr lang="fr-FR" dirty="0" err="1" smtClean="0"/>
              <a:t>determining</a:t>
            </a:r>
            <a:r>
              <a:rPr lang="fr-FR" dirty="0" smtClean="0"/>
              <a:t> in part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thinking</a:t>
            </a:r>
            <a:r>
              <a:rPr lang="fr-FR" dirty="0" smtClean="0"/>
              <a:t> mode </a:t>
            </a:r>
            <a:r>
              <a:rPr lang="fr-FR" dirty="0" err="1" smtClean="0"/>
              <a:t>will</a:t>
            </a:r>
            <a:r>
              <a:rPr lang="fr-FR" dirty="0" smtClean="0"/>
              <a:t> lead to </a:t>
            </a:r>
            <a:r>
              <a:rPr lang="fr-FR" dirty="0" err="1" smtClean="0"/>
              <a:t>discovery</a:t>
            </a:r>
            <a:r>
              <a:rPr lang="fr-FR" dirty="0" smtClean="0"/>
              <a:t> or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 smtClean="0"/>
              <a:t>creation</a:t>
            </a:r>
            <a:r>
              <a:rPr lang="fr-FR" dirty="0" smtClean="0"/>
              <a:t>. »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8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645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fr-FR" u="sng" dirty="0" smtClean="0"/>
              <a:t>Jackson and </a:t>
            </a:r>
            <a:r>
              <a:rPr lang="fr-FR" u="sng" dirty="0" err="1" smtClean="0"/>
              <a:t>Messick</a:t>
            </a:r>
            <a:r>
              <a:rPr lang="fr-FR" u="sng" dirty="0" smtClean="0"/>
              <a:t> </a:t>
            </a:r>
            <a:r>
              <a:rPr lang="fr-FR" dirty="0" smtClean="0"/>
              <a:t>(1965)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conceptualised</a:t>
            </a:r>
            <a:r>
              <a:rPr lang="fr-FR" dirty="0" smtClean="0"/>
              <a:t> as </a:t>
            </a:r>
            <a:r>
              <a:rPr lang="fr-FR" dirty="0" err="1" smtClean="0"/>
              <a:t>having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4 </a:t>
            </a:r>
            <a:r>
              <a:rPr lang="fr-FR" dirty="0" err="1" smtClean="0"/>
              <a:t>response</a:t>
            </a:r>
            <a:r>
              <a:rPr lang="fr-FR" dirty="0" smtClean="0"/>
              <a:t> </a:t>
            </a:r>
            <a:r>
              <a:rPr lang="fr-FR" dirty="0" err="1" smtClean="0"/>
              <a:t>properties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assessed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by 4  </a:t>
            </a:r>
            <a:r>
              <a:rPr lang="fr-FR" dirty="0" err="1" smtClean="0"/>
              <a:t>judjemental</a:t>
            </a:r>
            <a:r>
              <a:rPr lang="fr-FR" dirty="0" smtClean="0"/>
              <a:t> standards and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rise</a:t>
            </a:r>
            <a:r>
              <a:rPr lang="fr-FR" dirty="0" smtClean="0"/>
              <a:t> to 4 </a:t>
            </a:r>
            <a:r>
              <a:rPr lang="fr-FR" dirty="0" err="1" smtClean="0"/>
              <a:t>aesthetic</a:t>
            </a:r>
            <a:r>
              <a:rPr lang="fr-FR" dirty="0" smtClean="0"/>
              <a:t> </a:t>
            </a:r>
            <a:r>
              <a:rPr lang="fr-FR" dirty="0" err="1" smtClean="0"/>
              <a:t>responses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  The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/ </a:t>
            </a:r>
            <a:r>
              <a:rPr lang="fr-FR" dirty="0" err="1" smtClean="0"/>
              <a:t>product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65256"/>
              </p:ext>
            </p:extLst>
          </p:nvPr>
        </p:nvGraphicFramePr>
        <p:xfrm>
          <a:off x="323529" y="4077072"/>
          <a:ext cx="82809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6"/>
                <a:gridCol w="2760306"/>
                <a:gridCol w="276030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Responses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Properties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Judgemental</a:t>
                      </a:r>
                      <a:r>
                        <a:rPr lang="fr-FR" dirty="0" smtClean="0"/>
                        <a:t> Standards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Aesthetic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Responses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unusualness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Norms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Surprise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appropriateness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Context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Satisfaction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Constraints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Stimulation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condensation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Summary</a:t>
                      </a:r>
                      <a:r>
                        <a:rPr lang="fr-FR" dirty="0" smtClean="0"/>
                        <a:t> power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Savouring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25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9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2652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2864</Words>
  <Application>Microsoft Office PowerPoint</Application>
  <PresentationFormat>On-screen Show (4:3)</PresentationFormat>
  <Paragraphs>566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Part A Cognitive Aspects of the Classroom Seminar 3    The Concept of Creativity</vt:lpstr>
      <vt:lpstr> 1.   The Meaning of Creativity: 1.1 Some views of Creativity: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1.2  The Creative Act:</vt:lpstr>
      <vt:lpstr>PowerPoint Presentation</vt:lpstr>
      <vt:lpstr>1.3 The Creative Process:</vt:lpstr>
      <vt:lpstr>                                INSPIRATION</vt:lpstr>
      <vt:lpstr>PowerPoint Presentation</vt:lpstr>
      <vt:lpstr>PowerPoint Presentation</vt:lpstr>
      <vt:lpstr>PowerPoint Presentation</vt:lpstr>
      <vt:lpstr>PowerPoint Presentation</vt:lpstr>
      <vt:lpstr>2. Theoretical Approaches to the        study of creativity:</vt:lpstr>
      <vt:lpstr>2.1 The Psychoanalytic( or conscious)            Approach( Freud, kris)</vt:lpstr>
      <vt:lpstr>PowerPoint Presentation</vt:lpstr>
      <vt:lpstr>2.2 The Associationist Approach        (Mednick):</vt:lpstr>
      <vt:lpstr>PowerPoint Presentation</vt:lpstr>
      <vt:lpstr>2.3 The Psychometric Approach:        Guilford, Torrance</vt:lpstr>
      <vt:lpstr>PowerPoint Presentation</vt:lpstr>
      <vt:lpstr>PowerPoint Presentation</vt:lpstr>
      <vt:lpstr>2.4  The Cognitive Approach:</vt:lpstr>
      <vt:lpstr>PowerPoint Presentation</vt:lpstr>
      <vt:lpstr>PowerPoint Presentation</vt:lpstr>
      <vt:lpstr>2.5 The Holistic Approach ( Rogers and         Maslow):</vt:lpstr>
      <vt:lpstr>PowerPoint Presentation</vt:lpstr>
      <vt:lpstr>3. Intelligence and Creativity:</vt:lpstr>
      <vt:lpstr>PowerPoint Presentation</vt:lpstr>
      <vt:lpstr>Int and creativity: </vt:lpstr>
      <vt:lpstr>PowerPoint Presentation</vt:lpstr>
      <vt:lpstr>Part A Cognitive Aspects of the Classroom Seminar 4    The Creative Person:</vt:lpstr>
      <vt:lpstr>Some  general aspects: </vt:lpstr>
      <vt:lpstr>1. Creativity and personality:</vt:lpstr>
      <vt:lpstr>1.1 Character traits related to creativity:</vt:lpstr>
      <vt:lpstr>PowerPoint Presentation</vt:lpstr>
      <vt:lpstr>PowerPoint Presentation</vt:lpstr>
      <vt:lpstr>PowerPoint Presentation</vt:lpstr>
      <vt:lpstr>1.2 the Creative Scientist:</vt:lpstr>
      <vt:lpstr>PowerPoint Presentation</vt:lpstr>
      <vt:lpstr>PowerPoint Presentation</vt:lpstr>
      <vt:lpstr>1.3 Creative Non – scientist:</vt:lpstr>
      <vt:lpstr>PowerPoint Presentation</vt:lpstr>
      <vt:lpstr>2. Environmental Influences on the      dvp of the creative person:</vt:lpstr>
      <vt:lpstr>PowerPoint Presentation</vt:lpstr>
      <vt:lpstr>PowerPoint Presentation</vt:lpstr>
      <vt:lpstr>2.3 The Working Envt and the Cultural        climate:        </vt:lpstr>
      <vt:lpstr>PowerPoint Presentation</vt:lpstr>
      <vt:lpstr>3. Fostering Creativity: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3 The Concept of Creativity</dc:title>
  <dc:creator>tina</dc:creator>
  <cp:lastModifiedBy>tina</cp:lastModifiedBy>
  <cp:revision>102</cp:revision>
  <dcterms:created xsi:type="dcterms:W3CDTF">2015-12-22T14:02:01Z</dcterms:created>
  <dcterms:modified xsi:type="dcterms:W3CDTF">2015-12-23T14:50:17Z</dcterms:modified>
</cp:coreProperties>
</file>