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9" r:id="rId1"/>
  </p:sldMasterIdLst>
  <p:notesMasterIdLst>
    <p:notesMasterId r:id="rId22"/>
  </p:notesMasterIdLst>
  <p:sldIdLst>
    <p:sldId id="256" r:id="rId2"/>
    <p:sldId id="321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1F90-C077-4BA1-A76D-5C8C7BD26FAA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5CC33-D258-499F-A236-9824BBACCE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938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5CC33-D258-499F-A236-9824BBACCE2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188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63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248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157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93548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7773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2454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259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764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208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345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59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58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660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31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821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26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336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F605067-8F97-448C-B2C3-0CB2C7954153}" type="datetimeFigureOut">
              <a:rPr lang="fr-FR" smtClean="0"/>
              <a:pPr/>
              <a:t>22/10/2022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C5320-9F98-44AB-88DC-B8E1721B88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3621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763561" cy="8985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DZ" sz="4000" dirty="0" smtClean="0">
                <a:solidFill>
                  <a:schemeClr val="tx2">
                    <a:satMod val="130000"/>
                  </a:schemeClr>
                </a:solidFill>
                <a:latin typeface="Andalus" pitchFamily="18" charset="-78"/>
                <a:cs typeface="Andalus" pitchFamily="18" charset="-78"/>
              </a:rPr>
              <a:t>منهجية البحث العلمي</a:t>
            </a:r>
            <a:endParaRPr lang="fr-FR" sz="4000" dirty="0">
              <a:solidFill>
                <a:schemeClr val="tx2">
                  <a:satMod val="13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143108" y="2459037"/>
            <a:ext cx="4572032" cy="898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marL="0" marR="9144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Andalus" pitchFamily="18" charset="-78"/>
                <a:ea typeface="+mj-ea"/>
                <a:cs typeface="Andalus" pitchFamily="18" charset="-78"/>
              </a:rPr>
              <a:t>السداسي الأول</a:t>
            </a:r>
            <a:endParaRPr kumimoji="0" lang="fr-FR" sz="4400" b="1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714612" y="4786322"/>
            <a:ext cx="3357586" cy="612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lvl="0" algn="ctr" rtl="1"/>
            <a:r>
              <a:rPr lang="ar-DZ" sz="2600" b="1" i="1" dirty="0" smtClean="0"/>
              <a:t>د/   محمد </a:t>
            </a:r>
            <a:r>
              <a:rPr lang="ar-DZ" sz="2600" b="1" i="1" dirty="0" err="1" smtClean="0"/>
              <a:t>نقاز</a:t>
            </a:r>
            <a:endParaRPr lang="fr-FR" sz="26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714612" y="5572140"/>
            <a:ext cx="3357586" cy="612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lvl="0" algn="ctr" rtl="1"/>
            <a:r>
              <a:rPr lang="fr-FR" sz="2600" b="1" i="1" dirty="0" smtClean="0"/>
              <a:t>2022/2023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286512" y="1785926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التقاليد والعرف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3574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العادات والتقاليد الموروثة لعبت دورا مهما في الحصول على الحقائق والمعارف التي يحتاجها الإنسان البدائي في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مواجهة الظواهر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والأحداث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هذه الطريقة معروفة في الحصول على المعرفة منذ زمن بعيد، فقد يستعين الفرد بالأعراف والتقاليد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لتفسير ما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من غموض.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428860" y="1785926"/>
            <a:ext cx="6000792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الخبرة الشخصية والتجربة التي يمر </a:t>
            </a:r>
            <a:r>
              <a:rPr lang="ar-DZ" sz="32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 الشخص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9289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تعتبر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الخبرة مصدرا مهما من مصادر المعرفة قديما وحديثا،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وهذه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الخبرة قد تكون مباشرة وقد تكون غير مباشرة،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فالإنسان يطل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على ما يحيط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بواسطة ما زوده الله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من حواس كالنظر والسمع والشم والتذوق، فيكتسب عن طريق هذه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الحواس خبرات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حسية تتشكل منها بنيته المعرفية، وقد يمارس الفرد بالعمل الكثير من الأعمال التي تزوده بمعارف لم يكن يعرفها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قبل ممارسة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ذلك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العمل.  (عطية، 2009، 32)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286512" y="1785926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المحاولة والخطأ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5717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استخدم الإنسان هذه الطريقة منذ زمن لتفسير الظواهر والأحداث وكشف الغموض الذي يكتنفها، يوم كان ينسب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الظواهر والأحداث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إلى عامل الصدفة ولم يكن بإمكانه البحث عن أسبابها فكانت وسيلته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لتفسيرها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وإزالة غموضها اللجوء إلى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المحاولة والخطأ. (عطية، 2009، 33)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500694" y="1785926"/>
            <a:ext cx="292895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التفكير الاستنباطي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5717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يعتمد هذا الأسلوب في حكمه على الظواهر والأمور على القياس المنطقي،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وهو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أسلوب يتدرج من الأمور العامة إلى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الجوانب الخاصة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 أي التفكير القياسي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استدلال نازل ينتقل فيه التفكير من الكليات التي يطلق عليها المقدمات إلى الجزيئات التي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يطلق عليها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النتائج، والمقدمات تمثل معرف كلية فيما تمثل النتائج المعارف الجزئية.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500694" y="1785926"/>
            <a:ext cx="292895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التفكير الاستقرائي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5717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التفكير الاستقرائي هو استدلال أيضا ولكنه استدلال صاعد يسير باتجاه معاكس للاتجاه الذي يسير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التفكير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القياسي فالتفكير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الاستقرائي ينتقل من الملاحظات الجزئية أو الأجزاء إلى الكل، أي أن هذا الأسلوب يعتمد على تتبع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الجزئيات للوصول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منها إلى أحكام عامة وملاحظة الأحكام الجزئية لوضع أحكام للكل 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857884" y="1214422"/>
            <a:ext cx="3214710" cy="500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خصائص المعرفة العلمية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500694" y="1785926"/>
            <a:ext cx="292895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أولا: التراكمية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2844" y="2500306"/>
            <a:ext cx="8929718" cy="350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تعود المعرفة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بجذورها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إلى بداية الحضارات الإنسانية، وقد بنيت معارفنا فوق معارف كثيرة أسهمت فيها حضارات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إنسانية مختلفة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 لأن المعرفة تبنى رميا من الأسفل إلى الأعلى نتيجة تراكم وتطور المعرفة العلمية.</a:t>
            </a: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والتراكمية العلمية إما أنها تأتي بالبديل فتلغي القديم فالكثير من النظريات والمعارف العلمية في مجالات مختلفة استغنى عنها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- الإنسان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واستبدلها بنظريات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ومفاهيم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ومعارف خاصة في مجال العلوم الاجتماعية التي تتسم بالتغير والنسبية أو إضافة الجديد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– للقديم. (الخياط، 2010، 20)</a:t>
            </a:r>
          </a:p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500694" y="1785926"/>
            <a:ext cx="292895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ثانيا: التنظيم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350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إن المعرفة العلمية معرفة منظمة تخضع لضوابط وأسس منهجية، لا نستطيع الوصول إليها دون إتباع هذه الأسس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والتقيد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،كما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أن التطور العلمي يقتضي من الباحث التخصص في ميدان علمي محدد، وذلك بحكم التطور العلمي والمعرفي،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وتزايد التخصصات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وتنوع حقولها مما يسمح للباحث بالاطلاع على موضوعاته وفهم جزئياته وتقنياته</a:t>
            </a:r>
            <a:r>
              <a:rPr lang="ar-DZ" sz="2800" dirty="0" smtClean="0"/>
              <a:t>.</a:t>
            </a:r>
          </a:p>
          <a:p>
            <a:pPr algn="ctr" rtl="1"/>
            <a:r>
              <a:rPr lang="ar-DZ" sz="2800" dirty="0" smtClean="0"/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(الخياط، 2010، 20)</a:t>
            </a:r>
          </a:p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86446" y="1785926"/>
            <a:ext cx="264320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ثالثا: السببية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5717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يعرف السبب بأنه مجموع العوامل أو الشروط وكل أنواع الظروف التي متى تحققت ترتب عنها نتيجة مطردة، ونستطيع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القول بوجود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علاقة سببية بين متغيرين: سبب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(علة) ونتيجة (معلول)،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عندما نجري تجارب عديدة وبنفس الهدف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نتحصل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عل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نفس النتيجة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86446" y="1785926"/>
            <a:ext cx="264320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رابعا: الدقة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8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يخضع العلم لمبادئ ومفاهيم متعارف عليها بين ذوي الاختصاص تتضمن مصطلحات ومعاني ومفاهيم دقيقة جدا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ومحددة، ويجب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استعمال هذه المصطلحات بدقة وتحديد مدلولها العلمي، لأنها عبارة عن اللغة التي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يتداولها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المختصون في فرع من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فروع المعرفة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العلمية وتقتضي الدقة الاستناد إلى معايير دقيقة، والتعبير بدقة عن الموضوعات التي ندرسها.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86446" y="1785926"/>
            <a:ext cx="264320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خامسا: اليقين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28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إن المعرفة العلمية لا تفرض نفسها إلا إذا كانت يقينية، أي أن صاحبها تيقن منها عمليا، فأصبح يستطيع إثباتها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بأدلة وبراهين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وحقائق وأسانيد موضوعية لا تحمل الشك،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وهذا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ما يعرف باليقين العلمي، فالنتائج التي نتوصل إليها يجب أن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تكون مستنبطة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من مقدمات ومعطيات موثوق من صحتها.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285984" y="285728"/>
            <a:ext cx="2928958" cy="6429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marL="0" marR="9144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cap="all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3</a:t>
            </a:r>
            <a:r>
              <a:rPr lang="ar-DZ" sz="4400" b="1" cap="all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- المعرفة</a:t>
            </a:r>
            <a:endParaRPr kumimoji="0" lang="fr-FR" sz="4800" b="1" i="0" u="none" strike="noStrike" kern="1200" cap="all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215174" y="928670"/>
            <a:ext cx="1928826" cy="500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تعريف المعرفة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85720" y="1500174"/>
            <a:ext cx="8858280" cy="13573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تعني كلمة معرفة الإحاطة بالشيء، أي العلم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 فالمعرفة أشمل وأوسع من العلم، لأنها تشمل كل ذلك الرصيد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الواسع والضخم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من المعارف والعلوم والمعلومات التي استطاع الإنسان أن يجمعه عبر مراحل التاريخ الإنساني بحواسه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وفكره 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(السيد علي، 2011، 371)</a:t>
            </a: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85720" y="2928934"/>
            <a:ext cx="8858280" cy="12858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كما تعرف المعرفة على أنها مجموعة الحقائق والمعاني والتصورات والمهارات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والآراء والمعتقدات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والأحكام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والمفاهيم التي تتكون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لدى الإنسان نتيجة لمحاولاته المتكررة لفهم الظواهر والأشياء المحيطة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(السيد علي، 2011، 371)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14282" y="4286256"/>
            <a:ext cx="8929718" cy="242886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إن المعرفة ضرورية للإنسان، لأن معرفة الحقائق تساعده على فهم القضايا التي تواجهه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في حياته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، وبفضل المعلومات التي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يحصل عليها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يستطيع الإنسان أن يتعلم كيف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يجتاز العقبات التي تحول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دون بلوغه الغايات التي ينشدها، وتساعده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أيضا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على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تدارك الأخطاء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، واتخاذ الإجراءات الملائمة التي تمكنه من تحقيق أمانيه في الحياة.</a:t>
            </a:r>
          </a:p>
          <a:p>
            <a:pPr algn="just" rtl="1"/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 تختلف المعرفة العلمية عن المعرفة العادية بكونها قد بلغت درجة عالية من الصدق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والثبات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وأمكن التحقق منها 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والتدليل عليها</a:t>
            </a:r>
            <a:r>
              <a:rPr lang="ar-DZ" sz="2600" dirty="0" smtClean="0">
                <a:latin typeface="Sakkal Majalla" pitchFamily="2" charset="-78"/>
                <a:cs typeface="Sakkal Majalla" pitchFamily="2" charset="-78"/>
              </a:rPr>
              <a:t>، والمعرفة العلمية هي التي يتم تحقيقها بالبحث والتمحيص</a:t>
            </a:r>
            <a:r>
              <a:rPr lang="ar-DZ" sz="2600" dirty="0" smtClean="0"/>
              <a:t>.</a:t>
            </a:r>
            <a:endParaRPr lang="ar-DZ" sz="26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786446" y="1785926"/>
            <a:ext cx="264320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سادسا: الموضوعية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2844" y="2500306"/>
            <a:ext cx="8929718" cy="107157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الباحث ينبغي أن يكون حياديا في بحثه، يتجرد من ذاتيته، وينقل الحقائق والمعطيات كما هي في الواقع، وأن لا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يخفي الحقائق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التي لا تتوافق مع وجهة نظره وأحكامه المسبقة.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857884" y="3714752"/>
            <a:ext cx="2643206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سابعا: التعميم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2844" y="4357694"/>
            <a:ext cx="8929718" cy="107157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من صفات العلم وخصائصه الرئيسية أنه يستطيع تعميم النتائج التي يتوصل إليها على المجتمع المحسوبة منه العينة.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143768" y="1142984"/>
            <a:ext cx="1928826" cy="500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تعريف المعرفة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143240" y="2000240"/>
            <a:ext cx="578647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algn="ctr"/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تساعد على فهم القضايا التي تواجه الإنسان في حياته.</a:t>
            </a:r>
            <a:endParaRPr kumimoji="0" lang="fr-FR" sz="3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357422" y="2643182"/>
            <a:ext cx="6572296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algn="ctr"/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تساعد على اجتياز العقبات التي تحول دون بلوغ الإنسان غاياته.</a:t>
            </a:r>
            <a:endParaRPr kumimoji="0" lang="fr-FR" sz="3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000100" y="3214686"/>
            <a:ext cx="792961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algn="ctr"/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تساعد على تدارك الأخطاء واتخاذ الإجراءات الملائمة لتحقيق الأماني في الحياة.</a:t>
            </a:r>
            <a:endParaRPr kumimoji="0" lang="fr-FR" sz="3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929322" y="3786190"/>
            <a:ext cx="3000396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algn="ctr"/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التخطيط للمستقبل.</a:t>
            </a:r>
            <a:endParaRPr kumimoji="0" lang="fr-FR" sz="3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929454" y="1142984"/>
            <a:ext cx="2143140" cy="500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تصنيف المعرفة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500166" y="2000240"/>
            <a:ext cx="7429552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anchor="t">
            <a:noAutofit/>
          </a:bodyPr>
          <a:lstStyle/>
          <a:p>
            <a:pPr algn="r" rtl="1"/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يمكن تصنيف المعرفة إلى</a:t>
            </a:r>
            <a:r>
              <a:rPr lang="ar-DZ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 معرفة حسية، معرفة فلسفية، معرفة علمية</a:t>
            </a:r>
            <a:endParaRPr kumimoji="0" lang="fr-FR" sz="3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85720" y="3929066"/>
            <a:ext cx="8858280" cy="9286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هي المعارف التي يحصل عليها الإنسان باستخدام حواسه لإدراك ظاهرة ما دون معرفة أو إدراك العلاقات القائمة بين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هذه الظواهر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أو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أسبابها (مرسي، 2009، 11)</a:t>
            </a:r>
            <a:endParaRPr lang="ar-DZ" sz="24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7000860" y="3214686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المعرفة الحسية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85720" y="5072074"/>
            <a:ext cx="8858280" cy="128588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وتكون هذه المعرفة بواسطة الملاحظات البسيطة والمباشرة والعفوية، يكتسبها الإنسان عن طريق حواسه المجردة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كاللمس والاستماع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باشرة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وهذه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المعرفة هي بسيطة لأن أدلة الإقناع متوفرة وملموسة أو ثابتة في ذهن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الإنسان (السيد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علي، 2011، 371)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000860" y="1214422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المعرفة الحسية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2000240"/>
            <a:ext cx="8929718" cy="41434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إن الإنسان منذ ولادته يعتمد على حواسه من أجل اكتساب الخبرات ومعرفة العالم الذي يحيط </a:t>
            </a:r>
            <a:r>
              <a:rPr lang="ar-DZ" sz="2900" dirty="0" err="1" smtClean="0"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؛ أي أنه يعتمد على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حواسه في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التعرف على ما للأشياء من صفات، ونتيجة لتراكم هذه الخبرات يستطيع الإنسان أن يفسر بعض ما يشاهده أو يسمعه</a:t>
            </a:r>
          </a:p>
          <a:p>
            <a:pPr algn="just" rtl="1"/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مثال: سماع صوت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الرعد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أو البرق تعاقب الليل والنهار، طلوع الشمس وغروبها، </a:t>
            </a:r>
            <a:r>
              <a:rPr lang="ar-DZ" sz="2900" dirty="0" err="1" smtClean="0">
                <a:latin typeface="Sakkal Majalla" pitchFamily="2" charset="-78"/>
                <a:cs typeface="Sakkal Majalla" pitchFamily="2" charset="-78"/>
              </a:rPr>
              <a:t>تهاطل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 الأمطار، سماع الطفل للغة والديه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يعطيه فكرة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عن طريقة المخاطبة أو اللغة التي يتكلم </a:t>
            </a:r>
            <a:r>
              <a:rPr lang="ar-DZ" sz="29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 الوالدين، فالمعرفة الحسية لا تتم بغرض الوصول إلى الحقيقة العلمية لكن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هي عبارة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عن ملاحظة بسيطة للظواهر دون النظر إلى العلاقات ما بين هذه الظواهر وأسباب حدوثها، ومن خصائصها أنها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تعتمد على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الملاحظة البسيطة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للظواهر </a:t>
            </a:r>
            <a:r>
              <a:rPr lang="ar-DZ" sz="2900" dirty="0" smtClean="0">
                <a:latin typeface="Sakkal Majalla" pitchFamily="2" charset="-78"/>
                <a:cs typeface="Sakkal Majalla" pitchFamily="2" charset="-78"/>
              </a:rPr>
              <a:t>فتلعب الحواس الدور الكبير فيقبله العقل بدون تردد أو دراسة.</a:t>
            </a:r>
            <a:endParaRPr lang="ar-DZ" sz="29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929454" y="1214422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المعرفة الفلسفية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2000240"/>
            <a:ext cx="8929718" cy="350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و هي مجموع المعارف والمعلومات التي يتحصل عليها الإنسان بواسطة استعمال الفكر لا الحواس،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وهذه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المعرفة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مرتبطة بالموضوعات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والآراء والأفكار التي يطرحها الفلاسفة وعلى مناهجهم في طرح وتفسير هذه الظواهر حيث يستخدم فيها أساليب</a:t>
            </a:r>
          </a:p>
          <a:p>
            <a:pPr algn="just" rtl="1"/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التفكير والتأمل الفلسفي لمعرفة الأسباب، الحتميات البعيدة للظواهر، مثل التفكير والتأمل في أسباب الحياة والموت، خلق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الوجود والكون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، وترتبط المعرفة الفلسفية بشكل كبير بالمرحلة التي بدأ يستخدم فيها الإنسان عقله بصورة كبيرة في تفسير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الظواهر الطبيعية </a:t>
            </a:r>
            <a:r>
              <a:rPr lang="ar-DZ" sz="3000" dirty="0" smtClean="0">
                <a:latin typeface="Sakkal Majalla" pitchFamily="2" charset="-78"/>
                <a:cs typeface="Sakkal Majalla" pitchFamily="2" charset="-78"/>
              </a:rPr>
              <a:t>والمعرفة الفلسفية غير خاضعة للتجربة.</a:t>
            </a:r>
            <a:endParaRPr lang="ar-DZ" sz="30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929454" y="1214422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المعرفة العلمية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2000240"/>
            <a:ext cx="8929718" cy="350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وهي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المعرفة التي تتحقق على أساس الملاحظات العلمية المنظمة، والتجارب المنظمة والمقصودة للظواهر والأشياء،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ووضع الفروض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، واكتشاف النظريات العامة والقوانين العلمية الثابتة، القادرة على تفسير الظواهر والأمور تفسيرا علميا، والتنبؤ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بما سيحدث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مستقبلا والتحكم فيه،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هذا النوع الأخير من المعرفة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وحده الذي يكَّون العلم.</a:t>
            </a: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هذا النوع من المعرفة يقوم على أساس الملاحظة المنظمة للظواهر، ووضع الفرضيات العلمية الملائمة والتحقق منها عن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طريق التجربة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وجمع البيانات وتحليلها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وتفسيرها.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(السيد علي، 2011، 372)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388" y="1214422"/>
            <a:ext cx="2643206" cy="500066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طرق تحصيل المعرفة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7000860" y="1785926"/>
            <a:ext cx="1428792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السلطة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2844" y="2500306"/>
            <a:ext cx="8929718" cy="300039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هي طريقة قديمة كانت كثيرا ما تعتمد في الحصول على المعرفة عندما كان ينظر إلى السلطة بشيخ القبيلة أو رئيسها على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أنها مصدر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مهم يمكن اللجوء إليه لتفسير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الظواهر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والأحداث، ويتم القبول بما يقدم من تفسيرات من دون مناقشة وذلك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لتنزيه أصحاب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السلطة من الخطأ فيما يقدمون من أفكار، واعتبار رأي رئس القبيلة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الصحيح الذي لا يمتد إليه الخطأ من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أي جانب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286512" y="1785926"/>
            <a:ext cx="2143140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ct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أراء الآخرين</a:t>
            </a:r>
            <a:endParaRPr lang="ar-DZ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42844" y="2500306"/>
            <a:ext cx="8929718" cy="36433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أحيان كثيرة يواجه الإنسان مشكلات لا تقع ضمن إطار خبرته الشخصية فيلجأ إلى خبرات الآخرين والاستعانة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في تفسير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الظواهر وحل المشكلات التي في الغالب تكون أوسع من الخبرات الذاتية للشخص، والاستعانة بالآخرين يلجأ إليه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الفرد منذ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صغر سنه وتستمر معه في حياته فكثيرا ما يستعين الطفل بالأبوين ومن هم أكبر منه سنا لتفسير بعض ما يراه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مشكلا ويحتاج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إلى تفسير، وكثيرا ما يستعين الطلبة بأساتذتهم للحصول على إجابات لتساؤلاتهم، وكثيرا ما يستعين العاملون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أو الموظفون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برؤسائهم للحصول على إجابة أو رأي بهم حاجة إليه في مجال عملهم، وقد يلجأ الفرد إلى بعض الخبراء من أهل</a:t>
            </a:r>
          </a:p>
          <a:p>
            <a:pPr algn="just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العلم من أصحاب الدراية والخبرة في مجتمعات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العلم. (عطية، 2009، 33)</a:t>
            </a: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4063</TotalTime>
  <Words>1435</Words>
  <Application>Microsoft Office PowerPoint</Application>
  <PresentationFormat>Affichage à l'écran (4:3)</PresentationFormat>
  <Paragraphs>76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Ion</vt:lpstr>
      <vt:lpstr>منهجية البحث العلمي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تطور النمو منذ الولادة حتى سن الثالثة</dc:title>
  <dc:creator>we</dc:creator>
  <cp:lastModifiedBy>Nae</cp:lastModifiedBy>
  <cp:revision>221</cp:revision>
  <dcterms:created xsi:type="dcterms:W3CDTF">2016-03-07T16:12:45Z</dcterms:created>
  <dcterms:modified xsi:type="dcterms:W3CDTF">2022-10-22T20:13:15Z</dcterms:modified>
</cp:coreProperties>
</file>