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9" r:id="rId15"/>
    <p:sldId id="270" r:id="rId16"/>
    <p:sldId id="268"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64ADF-9225-0245-A873-7EF74406AB4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B69A05F-6377-7C47-A5B3-36F92498A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B346C5-7C2C-4746-8210-941D833F72CF}"/>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8123B308-5C0D-6346-A573-B8D3FA2CFA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7F500D-EF9F-3649-8140-4F4CBA972CDF}"/>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229285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87E12-69C3-6E4D-9EC3-E93F0D80523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3A53341-4489-B44D-8540-FE8C30B82BF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3A8BEC-2597-014E-BD66-8BB733627C76}"/>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6878AE7F-1DC4-A84A-AC0B-4F3CF525ED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F0510E-ABCA-1742-BAE2-42D2E89EC51E}"/>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178510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4947C2-7CC6-E646-8A29-561A32D7C5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43B4F62-9001-D54B-84F0-57336AA2FE7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D3BC30-4548-5040-BFB0-40284C22D7DD}"/>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D62D65FF-6B0F-4A4E-A745-E39C90DDCA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A1BF06-93A0-FD49-AA88-0AEADEA650F3}"/>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140883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6E97C-908E-4149-8245-7704467585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5263E7-49E9-264E-AB07-78BDBE04D4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A238E7-F95D-2A48-8177-96B14F5D3B82}"/>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E99CEB5A-8B41-BB4F-BDD8-060F945EB6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964077-A30D-C048-93B9-216616924CBE}"/>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17554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19FC3-145C-F740-A738-A86AA8D5D5D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D51CEE3-CE99-6E44-BCE9-AD49416EC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10475A2-DB4D-0F4B-BB4F-4F6AAE8B58F6}"/>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8F4E9A32-7BB4-E34F-9610-0C6EF048B1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7ED336-5B4E-9C49-9A82-4579384D4BFE}"/>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386263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7343C-C1E3-814E-B4A3-CE611556EC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E4662C-D632-0745-BC60-450EE6525C7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967E2AB-8712-9548-83F6-890C1D33F7E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76545A-4282-8746-8FDA-5A88C9F6F040}"/>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6" name="Espace réservé du pied de page 5">
            <a:extLst>
              <a:ext uri="{FF2B5EF4-FFF2-40B4-BE49-F238E27FC236}">
                <a16:creationId xmlns:a16="http://schemas.microsoft.com/office/drawing/2014/main" id="{54CF37B9-28F1-ED45-AFEB-CCCDA5D9F7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5A13B5-2CD3-384C-A022-016EFEC4662D}"/>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40749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F5C886-7D8B-7149-A62D-21215DC5BB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445055-D8EA-DA44-9BD0-C3D669C2A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2B119C-AF83-E14A-854D-5A24BF10F3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57D2FC3-B9E0-D14D-A993-A54B0386C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47C613-BEC7-FB47-831D-794D20B6515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7D359AD-1E1D-6848-8BB1-01D6FEBD59F9}"/>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8" name="Espace réservé du pied de page 7">
            <a:extLst>
              <a:ext uri="{FF2B5EF4-FFF2-40B4-BE49-F238E27FC236}">
                <a16:creationId xmlns:a16="http://schemas.microsoft.com/office/drawing/2014/main" id="{1643BD21-D177-8A49-938B-63F0490C827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BA73512-468F-0C4D-A66B-5E4D2FF6B53A}"/>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393610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83DE9-4BE6-FE48-8C52-F423F944B5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60E359-8970-5E4E-998E-47EE7E0F46A5}"/>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4" name="Espace réservé du pied de page 3">
            <a:extLst>
              <a:ext uri="{FF2B5EF4-FFF2-40B4-BE49-F238E27FC236}">
                <a16:creationId xmlns:a16="http://schemas.microsoft.com/office/drawing/2014/main" id="{070CB53D-3D30-484B-80CF-DA97EEFF94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EB48247-576B-644F-95F7-F06F9FA7DEF6}"/>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131564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C7F9F-B5FE-584E-ADD2-5BAE4DDE6D70}"/>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3" name="Espace réservé du pied de page 2">
            <a:extLst>
              <a:ext uri="{FF2B5EF4-FFF2-40B4-BE49-F238E27FC236}">
                <a16:creationId xmlns:a16="http://schemas.microsoft.com/office/drawing/2014/main" id="{6EF754C8-FF37-1344-B53E-0AA5051F124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2EF0CD-360E-A84D-AAAA-64A93F674D45}"/>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28101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6B5DC-EA6A-404E-9008-96A8BBA122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57FD44-1CDB-174A-ADCC-77448BA0A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928B89E-B85C-0D42-9BB6-EAB6B57B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2B288E-C224-D548-9D29-1BF98850D481}"/>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6" name="Espace réservé du pied de page 5">
            <a:extLst>
              <a:ext uri="{FF2B5EF4-FFF2-40B4-BE49-F238E27FC236}">
                <a16:creationId xmlns:a16="http://schemas.microsoft.com/office/drawing/2014/main" id="{E491B728-00E3-B641-B182-502C1B4904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3B6C51-D600-C646-816B-1F3AAE3FF729}"/>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147389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9D2FE-D780-B049-97C1-3431887AD2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31D890C-EB26-FE42-90D1-BCD5D980F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E972C14-29E1-8744-AAD7-3F73EDC8A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291F94-8E2E-8B4A-AEB8-C0B3F7530563}"/>
              </a:ext>
            </a:extLst>
          </p:cNvPr>
          <p:cNvSpPr>
            <a:spLocks noGrp="1"/>
          </p:cNvSpPr>
          <p:nvPr>
            <p:ph type="dt" sz="half" idx="10"/>
          </p:nvPr>
        </p:nvSpPr>
        <p:spPr/>
        <p:txBody>
          <a:bodyPr/>
          <a:lstStyle/>
          <a:p>
            <a:fld id="{82FCE1F3-EA01-2B46-BDC4-312A3804A1B1}" type="datetimeFigureOut">
              <a:rPr lang="fr-FR" smtClean="0"/>
              <a:t>27/04/2020</a:t>
            </a:fld>
            <a:endParaRPr lang="fr-FR"/>
          </a:p>
        </p:txBody>
      </p:sp>
      <p:sp>
        <p:nvSpPr>
          <p:cNvPr id="6" name="Espace réservé du pied de page 5">
            <a:extLst>
              <a:ext uri="{FF2B5EF4-FFF2-40B4-BE49-F238E27FC236}">
                <a16:creationId xmlns:a16="http://schemas.microsoft.com/office/drawing/2014/main" id="{ACC5459B-25F6-A844-AD5F-D1E28872A9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7A6CA5-FEDE-2947-BF45-B6018D35EE19}"/>
              </a:ext>
            </a:extLst>
          </p:cNvPr>
          <p:cNvSpPr>
            <a:spLocks noGrp="1"/>
          </p:cNvSpPr>
          <p:nvPr>
            <p:ph type="sldNum" sz="quarter" idx="12"/>
          </p:nvPr>
        </p:nvSpPr>
        <p:spPr/>
        <p:txBody>
          <a:bodyPr/>
          <a:lstStyle/>
          <a:p>
            <a:fld id="{272F62A7-D80C-1942-9DF9-6139AFE83686}" type="slidenum">
              <a:rPr lang="fr-FR" smtClean="0"/>
              <a:t>‹N°›</a:t>
            </a:fld>
            <a:endParaRPr lang="fr-FR"/>
          </a:p>
        </p:txBody>
      </p:sp>
    </p:spTree>
    <p:extLst>
      <p:ext uri="{BB962C8B-B14F-4D97-AF65-F5344CB8AC3E}">
        <p14:creationId xmlns:p14="http://schemas.microsoft.com/office/powerpoint/2010/main" val="306718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368FEE-BAD0-264E-8D5D-AF995DE39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11DD2E-123F-6B47-9101-B19359EA3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EEECD7-C965-4F4B-B751-611691FBA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CE1F3-EA01-2B46-BDC4-312A3804A1B1}" type="datetimeFigureOut">
              <a:rPr lang="fr-FR" smtClean="0"/>
              <a:t>27/04/2020</a:t>
            </a:fld>
            <a:endParaRPr lang="fr-FR"/>
          </a:p>
        </p:txBody>
      </p:sp>
      <p:sp>
        <p:nvSpPr>
          <p:cNvPr id="5" name="Espace réservé du pied de page 4">
            <a:extLst>
              <a:ext uri="{FF2B5EF4-FFF2-40B4-BE49-F238E27FC236}">
                <a16:creationId xmlns:a16="http://schemas.microsoft.com/office/drawing/2014/main" id="{F4B6AADF-48D5-6B4B-BE51-9460E66B3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830F32F-4AFF-3343-BE48-297B80BB4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F62A7-D80C-1942-9DF9-6139AFE83686}" type="slidenum">
              <a:rPr lang="fr-FR" smtClean="0"/>
              <a:t>‹N°›</a:t>
            </a:fld>
            <a:endParaRPr lang="fr-FR"/>
          </a:p>
        </p:txBody>
      </p:sp>
    </p:spTree>
    <p:extLst>
      <p:ext uri="{BB962C8B-B14F-4D97-AF65-F5344CB8AC3E}">
        <p14:creationId xmlns:p14="http://schemas.microsoft.com/office/powerpoint/2010/main" val="419243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ADBF-56DE-444E-889F-11D5224CAC27}"/>
              </a:ext>
            </a:extLst>
          </p:cNvPr>
          <p:cNvSpPr>
            <a:spLocks noGrp="1"/>
          </p:cNvSpPr>
          <p:nvPr>
            <p:ph type="ctrTitle"/>
          </p:nvPr>
        </p:nvSpPr>
        <p:spPr>
          <a:xfrm>
            <a:off x="1273969" y="0"/>
            <a:ext cx="9144000" cy="1093604"/>
          </a:xfrm>
        </p:spPr>
        <p:txBody>
          <a:bodyPr/>
          <a:lstStyle/>
          <a:p>
            <a:pPr algn="l"/>
            <a:r>
              <a:rPr lang="fr-FR" b="1" u="sng"/>
              <a:t>2.1</a:t>
            </a:r>
            <a:r>
              <a:rPr lang="fr-FR" sz="6000" b="1" u="sng"/>
              <a:t> : Les Microcontrôleurs : </a:t>
            </a:r>
          </a:p>
        </p:txBody>
      </p:sp>
      <p:sp>
        <p:nvSpPr>
          <p:cNvPr id="3" name="Sous-titre 2">
            <a:extLst>
              <a:ext uri="{FF2B5EF4-FFF2-40B4-BE49-F238E27FC236}">
                <a16:creationId xmlns:a16="http://schemas.microsoft.com/office/drawing/2014/main" id="{B80529CD-D161-764D-979E-7BA2F6060CEC}"/>
              </a:ext>
            </a:extLst>
          </p:cNvPr>
          <p:cNvSpPr>
            <a:spLocks noGrp="1"/>
          </p:cNvSpPr>
          <p:nvPr>
            <p:ph type="subTitle" idx="1"/>
          </p:nvPr>
        </p:nvSpPr>
        <p:spPr>
          <a:xfrm>
            <a:off x="1577576" y="1410004"/>
            <a:ext cx="10144125" cy="4966677"/>
          </a:xfrm>
        </p:spPr>
        <p:txBody>
          <a:bodyPr>
            <a:noAutofit/>
          </a:bodyPr>
          <a:lstStyle/>
          <a:p>
            <a:pPr algn="l"/>
            <a:r>
              <a:rPr lang="fr-FR" sz="2000"/>
              <a:t>Un système minimal, pour fonctionner, a besoin : </a:t>
            </a:r>
          </a:p>
          <a:p>
            <a:pPr algn="l"/>
            <a:r>
              <a:rPr lang="fr-FR" sz="2000"/>
              <a:t> . D’une Unité Centrale (Processeur). </a:t>
            </a:r>
          </a:p>
          <a:p>
            <a:pPr algn="l"/>
            <a:r>
              <a:rPr lang="fr-FR" sz="2000"/>
              <a:t> . De Mémoire morte, pour le programme ( PROM, EPROM, ...). </a:t>
            </a:r>
          </a:p>
          <a:p>
            <a:pPr algn="l"/>
            <a:r>
              <a:rPr lang="fr-FR" sz="2000"/>
              <a:t> . De Mémoire vive, pour les calculs, pour stocker les données. </a:t>
            </a:r>
          </a:p>
          <a:p>
            <a:pPr algn="l"/>
            <a:r>
              <a:rPr lang="fr-FR" sz="2000"/>
              <a:t> . De circuits Interfaces, pour connecter les périphériques qui vont permettre la communication avec l’extérieur. </a:t>
            </a:r>
          </a:p>
          <a:p>
            <a:pPr algn="l"/>
            <a:r>
              <a:rPr lang="fr-FR" sz="2000"/>
              <a:t>Les microcontrôleurs sont des circuits logiques qui permettent l’exécution d’un programme dont les actions dépendent de l’état des variables d’environnement du système. </a:t>
            </a:r>
          </a:p>
          <a:p>
            <a:pPr algn="l"/>
            <a:r>
              <a:rPr lang="fr-FR" sz="2000"/>
              <a:t>Ces circuits intégrés à bas prix (quelques euros) sont de véritables ordinateurs miniatures autonomes utilisés dans les voitures (ordinateurs de bords, airbags, freins ABS...), les lecteurs DVD, les fours à micro-ondes, etc... </a:t>
            </a:r>
          </a:p>
          <a:p>
            <a:pPr algn="l"/>
            <a:r>
              <a:rPr lang="fr-FR" sz="2000"/>
              <a:t>On peut définir un microcontrôleur comme une unité de traitement de l’information de type microprocesseur à laquelle on a ajouté des périphériques internes permettant de réaliser des montages sans nécessiter l’ajout de composants externes.</a:t>
            </a:r>
          </a:p>
        </p:txBody>
      </p:sp>
      <p:sp>
        <p:nvSpPr>
          <p:cNvPr id="4" name="ZoneTexte 3">
            <a:extLst>
              <a:ext uri="{FF2B5EF4-FFF2-40B4-BE49-F238E27FC236}">
                <a16:creationId xmlns:a16="http://schemas.microsoft.com/office/drawing/2014/main" id="{EC6609F3-4D3F-6E48-9168-0517F70FB911}"/>
              </a:ext>
            </a:extLst>
          </p:cNvPr>
          <p:cNvSpPr txBox="1"/>
          <p:nvPr/>
        </p:nvSpPr>
        <p:spPr>
          <a:xfrm>
            <a:off x="5181600" y="2461022"/>
            <a:ext cx="1828800" cy="1828800"/>
          </a:xfrm>
          <a:prstGeom prst="rect">
            <a:avLst/>
          </a:prstGeom>
          <a:noFill/>
        </p:spPr>
        <p:txBody>
          <a:bodyPr wrap="square" rtlCol="0">
            <a:spAutoFit/>
          </a:bodyPr>
          <a:lstStyle/>
          <a:p>
            <a:pPr algn="l"/>
            <a:endParaRPr lang="fr-FR"/>
          </a:p>
        </p:txBody>
      </p:sp>
    </p:spTree>
    <p:extLst>
      <p:ext uri="{BB962C8B-B14F-4D97-AF65-F5344CB8AC3E}">
        <p14:creationId xmlns:p14="http://schemas.microsoft.com/office/powerpoint/2010/main" val="291795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4DC49-0A79-1A46-8532-636435C479F7}"/>
              </a:ext>
            </a:extLst>
          </p:cNvPr>
          <p:cNvSpPr>
            <a:spLocks noGrp="1"/>
          </p:cNvSpPr>
          <p:nvPr>
            <p:ph type="title"/>
          </p:nvPr>
        </p:nvSpPr>
        <p:spPr>
          <a:xfrm>
            <a:off x="838200" y="408782"/>
            <a:ext cx="10515600" cy="801688"/>
          </a:xfrm>
        </p:spPr>
        <p:txBody>
          <a:bodyPr>
            <a:normAutofit/>
          </a:bodyPr>
          <a:lstStyle/>
          <a:p>
            <a:r>
              <a:rPr lang="fr-FR" b="1" u="sng"/>
              <a:t>2.5 : Découverte du 16F877 </a:t>
            </a:r>
          </a:p>
        </p:txBody>
      </p:sp>
      <p:sp>
        <p:nvSpPr>
          <p:cNvPr id="3" name="Espace réservé du contenu 2">
            <a:extLst>
              <a:ext uri="{FF2B5EF4-FFF2-40B4-BE49-F238E27FC236}">
                <a16:creationId xmlns:a16="http://schemas.microsoft.com/office/drawing/2014/main" id="{64498BDD-65F7-784B-B391-91019B08E67C}"/>
              </a:ext>
            </a:extLst>
          </p:cNvPr>
          <p:cNvSpPr>
            <a:spLocks noGrp="1"/>
          </p:cNvSpPr>
          <p:nvPr>
            <p:ph idx="1"/>
          </p:nvPr>
        </p:nvSpPr>
        <p:spPr>
          <a:xfrm>
            <a:off x="838200" y="1599405"/>
            <a:ext cx="10515600" cy="4448969"/>
          </a:xfrm>
        </p:spPr>
        <p:txBody>
          <a:bodyPr>
            <a:normAutofit fontScale="92500" lnSpcReduction="10000"/>
          </a:bodyPr>
          <a:lstStyle/>
          <a:p>
            <a:pPr marL="0" indent="0">
              <a:buNone/>
            </a:pPr>
            <a:r>
              <a:rPr lang="fr-FR"/>
              <a:t>Les broches </a:t>
            </a:r>
          </a:p>
          <a:p>
            <a:r>
              <a:rPr lang="fr-FR"/>
              <a:t>• Broche MCLR </a:t>
            </a:r>
          </a:p>
          <a:p>
            <a:r>
              <a:rPr lang="fr-FR"/>
              <a:t>Cette broche sert à initialiser le µC, elle peut être simplement reliée à VDD si on n'a pas besoin de RESET externe. Par contre si on souhaite implanter un bouton de remise à zéro, on pourra câbler un simple réseau RC sur la broche MCLR. </a:t>
            </a:r>
          </a:p>
          <a:p>
            <a:r>
              <a:rPr lang="fr-FR"/>
              <a:t>Le µC génère automatiquement un RESET à la mise sous tension (lorsque celle-ci passe entre 1,2V et 1,7V ) </a:t>
            </a:r>
          </a:p>
          <a:p>
            <a:r>
              <a:rPr lang="fr-FR"/>
              <a:t>• Broches OSCI/OSC2 ou CLKIN/CLOUT. Ces broches permettent de faire fonctionner l'oscillateur interne du PIC. On peut utiliser 3 types d'oscillateurs :  ) Quartz ou résonateur céramique.</a:t>
            </a:r>
          </a:p>
        </p:txBody>
      </p:sp>
    </p:spTree>
    <p:extLst>
      <p:ext uri="{BB962C8B-B14F-4D97-AF65-F5344CB8AC3E}">
        <p14:creationId xmlns:p14="http://schemas.microsoft.com/office/powerpoint/2010/main" val="186307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2DB53-E324-024F-AD46-A95F6457785A}"/>
              </a:ext>
            </a:extLst>
          </p:cNvPr>
          <p:cNvSpPr>
            <a:spLocks noGrp="1"/>
          </p:cNvSpPr>
          <p:nvPr>
            <p:ph type="title"/>
          </p:nvPr>
        </p:nvSpPr>
        <p:spPr>
          <a:xfrm>
            <a:off x="0" y="0"/>
            <a:ext cx="9258301" cy="1250156"/>
          </a:xfrm>
        </p:spPr>
        <p:txBody>
          <a:bodyPr/>
          <a:lstStyle/>
          <a:p>
            <a:pPr marL="571500" indent="-571500">
              <a:buFont typeface="Arial" panose="020B0604020202020204" pitchFamily="34" charset="0"/>
              <a:buChar char="•"/>
            </a:pPr>
            <a:r>
              <a:rPr lang="fr-FR"/>
              <a:t> Quartz ou résonateur céramique.</a:t>
            </a:r>
          </a:p>
        </p:txBody>
      </p:sp>
      <p:pic>
        <p:nvPicPr>
          <p:cNvPr id="4" name="Image 4">
            <a:extLst>
              <a:ext uri="{FF2B5EF4-FFF2-40B4-BE49-F238E27FC236}">
                <a16:creationId xmlns:a16="http://schemas.microsoft.com/office/drawing/2014/main" id="{5058512F-1E23-F249-8FD5-4DBC525C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18" y="2070892"/>
            <a:ext cx="11313763" cy="4421983"/>
          </a:xfrm>
          <a:prstGeom prst="rect">
            <a:avLst/>
          </a:prstGeom>
        </p:spPr>
      </p:pic>
    </p:spTree>
    <p:extLst>
      <p:ext uri="{BB962C8B-B14F-4D97-AF65-F5344CB8AC3E}">
        <p14:creationId xmlns:p14="http://schemas.microsoft.com/office/powerpoint/2010/main" val="71462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C59E5-F9A6-7248-9B8F-F1F05EA226EF}"/>
              </a:ext>
            </a:extLst>
          </p:cNvPr>
          <p:cNvSpPr>
            <a:spLocks noGrp="1"/>
          </p:cNvSpPr>
          <p:nvPr>
            <p:ph type="title"/>
          </p:nvPr>
        </p:nvSpPr>
        <p:spPr>
          <a:xfrm>
            <a:off x="600074" y="0"/>
            <a:ext cx="6591300" cy="1325563"/>
          </a:xfrm>
        </p:spPr>
        <p:txBody>
          <a:bodyPr/>
          <a:lstStyle/>
          <a:p>
            <a:pPr marL="571500" indent="-571500">
              <a:buFont typeface="Arial" panose="020B0604020202020204" pitchFamily="34" charset="0"/>
              <a:buChar char="•"/>
            </a:pPr>
            <a:r>
              <a:rPr lang="fr-FR"/>
              <a:t>Oscillateur externe</a:t>
            </a:r>
          </a:p>
        </p:txBody>
      </p:sp>
      <p:pic>
        <p:nvPicPr>
          <p:cNvPr id="4" name="Image 4">
            <a:extLst>
              <a:ext uri="{FF2B5EF4-FFF2-40B4-BE49-F238E27FC236}">
                <a16:creationId xmlns:a16="http://schemas.microsoft.com/office/drawing/2014/main" id="{F3C3B69D-DB4E-FA4A-89C6-F70FCE93A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81" y="1690688"/>
            <a:ext cx="9974860" cy="5029201"/>
          </a:xfrm>
          <a:prstGeom prst="rect">
            <a:avLst/>
          </a:prstGeom>
        </p:spPr>
      </p:pic>
    </p:spTree>
    <p:extLst>
      <p:ext uri="{BB962C8B-B14F-4D97-AF65-F5344CB8AC3E}">
        <p14:creationId xmlns:p14="http://schemas.microsoft.com/office/powerpoint/2010/main" val="80314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7D8D69-A9A3-FA4A-9B6E-EE1D8C28B4A8}"/>
              </a:ext>
            </a:extLst>
          </p:cNvPr>
          <p:cNvSpPr>
            <a:spLocks noGrp="1"/>
          </p:cNvSpPr>
          <p:nvPr>
            <p:ph idx="1"/>
          </p:nvPr>
        </p:nvSpPr>
        <p:spPr>
          <a:xfrm>
            <a:off x="351234" y="252830"/>
            <a:ext cx="11126392" cy="6352340"/>
          </a:xfrm>
        </p:spPr>
        <p:txBody>
          <a:bodyPr>
            <a:normAutofit fontScale="77500" lnSpcReduction="20000"/>
          </a:bodyPr>
          <a:lstStyle/>
          <a:p>
            <a:pPr marL="0" indent="0">
              <a:buNone/>
            </a:pPr>
            <a:r>
              <a:rPr lang="fr-FR" b="1"/>
              <a:t>Remarques</a:t>
            </a:r>
          </a:p>
          <a:p>
            <a:pPr marL="0" indent="0">
              <a:buNone/>
            </a:pPr>
            <a:r>
              <a:rPr lang="fr-FR"/>
              <a:t>• Broches d'alimentation : VDD et VSS. </a:t>
            </a:r>
          </a:p>
          <a:p>
            <a:pPr marL="0" indent="0">
              <a:buNone/>
            </a:pPr>
            <a:r>
              <a:rPr lang="fr-FR"/>
              <a:t>Ce sont les broches d'alimentation du circuit. Les tensions qui peuvent être appliquées vont : </a:t>
            </a:r>
          </a:p>
          <a:p>
            <a:pPr marL="0" indent="0">
              <a:buNone/>
            </a:pPr>
            <a:r>
              <a:rPr lang="fr-FR"/>
              <a:t>   • De 4,5V à 6V pour la gamme standard F. </a:t>
            </a:r>
          </a:p>
          <a:p>
            <a:pPr marL="0" indent="0">
              <a:buNone/>
            </a:pPr>
            <a:r>
              <a:rPr lang="fr-FR"/>
              <a:t>   • De 2 à 6V pour la gamme étendue LF. </a:t>
            </a:r>
          </a:p>
          <a:p>
            <a:pPr marL="0" indent="0">
              <a:buNone/>
            </a:pPr>
            <a:r>
              <a:rPr lang="fr-FR"/>
              <a:t>L'intensité du courant consommé peut aller de 1pA à 10mA. La consommation du µC sera fonction de : </a:t>
            </a:r>
          </a:p>
          <a:p>
            <a:pPr marL="0" indent="0">
              <a:buNone/>
            </a:pPr>
            <a:r>
              <a:rPr lang="fr-FR"/>
              <a:t>  • La tension d'alimentation. </a:t>
            </a:r>
          </a:p>
          <a:p>
            <a:pPr marL="0" indent="0">
              <a:buNone/>
            </a:pPr>
            <a:r>
              <a:rPr lang="fr-FR"/>
              <a:t>  • La fréquence interne. </a:t>
            </a:r>
          </a:p>
          <a:p>
            <a:pPr marL="0" indent="0">
              <a:buNone/>
            </a:pPr>
            <a:r>
              <a:rPr lang="fr-FR"/>
              <a:t>• Le mode de fonctionnement. </a:t>
            </a:r>
          </a:p>
          <a:p>
            <a:pPr marL="0" indent="0">
              <a:buNone/>
            </a:pPr>
            <a:r>
              <a:rPr lang="fr-FR"/>
              <a:t>De plus ces bornes doivent être découplées par deux condensateurs : </a:t>
            </a:r>
          </a:p>
          <a:p>
            <a:pPr marL="0" indent="0">
              <a:buNone/>
            </a:pPr>
            <a:r>
              <a:rPr lang="fr-FR"/>
              <a:t>  • 1 pF électrolytique. </a:t>
            </a:r>
          </a:p>
          <a:p>
            <a:pPr marL="0" indent="0">
              <a:buNone/>
            </a:pPr>
            <a:r>
              <a:rPr lang="fr-FR"/>
              <a:t>  • 10nF céramique. </a:t>
            </a:r>
          </a:p>
          <a:p>
            <a:pPr marL="0" indent="0">
              <a:buNone/>
            </a:pPr>
            <a:r>
              <a:rPr lang="fr-FR"/>
              <a:t>• Broche RBO/INT. Cette broche a une double fonction elle peut être utilisée comme une broche standard RBO ou comme une entrée d'interruption INT. </a:t>
            </a:r>
          </a:p>
          <a:p>
            <a:pPr marL="0" indent="0">
              <a:buNone/>
            </a:pPr>
            <a:r>
              <a:rPr lang="fr-FR"/>
              <a:t>Si cette broche est utilisée comme une entrée d'interruption externe, elle doit être maintenue à un niveau haut par l'intermédiaire de résistances de 10 k pour ne pas déclencher d'interruptions imprévues, cela permet aussi de relier plusieurs sources d'interruptions sur une même ligne (OU CABLE).</a:t>
            </a:r>
          </a:p>
        </p:txBody>
      </p:sp>
    </p:spTree>
    <p:extLst>
      <p:ext uri="{BB962C8B-B14F-4D97-AF65-F5344CB8AC3E}">
        <p14:creationId xmlns:p14="http://schemas.microsoft.com/office/powerpoint/2010/main" val="406606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A4424-5497-0F4E-90CB-7CB6A8A88099}"/>
              </a:ext>
            </a:extLst>
          </p:cNvPr>
          <p:cNvSpPr>
            <a:spLocks noGrp="1"/>
          </p:cNvSpPr>
          <p:nvPr>
            <p:ph type="title"/>
          </p:nvPr>
        </p:nvSpPr>
        <p:spPr>
          <a:xfrm>
            <a:off x="361949" y="329801"/>
            <a:ext cx="6591300" cy="1035843"/>
          </a:xfrm>
        </p:spPr>
        <p:txBody>
          <a:bodyPr/>
          <a:lstStyle/>
          <a:p>
            <a:pPr marL="571500" indent="-571500">
              <a:buFont typeface="Arial" panose="020B0604020202020204" pitchFamily="34" charset="0"/>
              <a:buChar char="•"/>
            </a:pPr>
            <a:r>
              <a:rPr lang="fr-FR"/>
              <a:t>Les fonctions intégrées </a:t>
            </a:r>
          </a:p>
        </p:txBody>
      </p:sp>
      <p:sp>
        <p:nvSpPr>
          <p:cNvPr id="3" name="Espace réservé du contenu 2">
            <a:extLst>
              <a:ext uri="{FF2B5EF4-FFF2-40B4-BE49-F238E27FC236}">
                <a16:creationId xmlns:a16="http://schemas.microsoft.com/office/drawing/2014/main" id="{4FBD6943-8B8A-904D-A7E8-A8FBDE19F49F}"/>
              </a:ext>
            </a:extLst>
          </p:cNvPr>
          <p:cNvSpPr>
            <a:spLocks noGrp="1"/>
          </p:cNvSpPr>
          <p:nvPr>
            <p:ph idx="1"/>
          </p:nvPr>
        </p:nvSpPr>
        <p:spPr>
          <a:xfrm>
            <a:off x="385762" y="1658939"/>
            <a:ext cx="10515600" cy="4351338"/>
          </a:xfrm>
        </p:spPr>
        <p:txBody>
          <a:bodyPr>
            <a:normAutofit fontScale="47500" lnSpcReduction="20000"/>
          </a:bodyPr>
          <a:lstStyle/>
          <a:p>
            <a:pPr marL="0" indent="0">
              <a:buNone/>
            </a:pPr>
            <a:r>
              <a:rPr lang="fr-FR"/>
              <a:t>• Le convertisseur Analogique/Numérique </a:t>
            </a:r>
          </a:p>
          <a:p>
            <a:pPr marL="0" indent="0">
              <a:buNone/>
            </a:pPr>
            <a:r>
              <a:rPr lang="fr-FR"/>
              <a:t>Le convertisseur analogique numérique est à approximations successives et il possède une résolution de 10 bits. Il est composé de : </a:t>
            </a:r>
          </a:p>
          <a:p>
            <a:r>
              <a:rPr lang="fr-FR"/>
              <a:t>Un multiplexeur analogique 8 voies </a:t>
            </a:r>
          </a:p>
          <a:p>
            <a:r>
              <a:rPr lang="fr-FR"/>
              <a:t>Un échantillonneur bloqueur. </a:t>
            </a:r>
          </a:p>
          <a:p>
            <a:r>
              <a:rPr lang="fr-FR"/>
              <a:t>Un Convertisseur Analogique Numérique de 10 bits. </a:t>
            </a:r>
          </a:p>
          <a:p>
            <a:pPr marL="0" indent="0">
              <a:buNone/>
            </a:pPr>
            <a:r>
              <a:rPr lang="fr-FR"/>
              <a:t>Fonctionnement du convertisseur : </a:t>
            </a:r>
          </a:p>
          <a:p>
            <a:pPr marL="0" indent="0">
              <a:buNone/>
            </a:pPr>
            <a:r>
              <a:rPr lang="fr-FR"/>
              <a:t>La conversion se passe en 2 temps : </a:t>
            </a:r>
          </a:p>
          <a:p>
            <a:pPr marL="0" indent="0">
              <a:buNone/>
            </a:pPr>
            <a:r>
              <a:rPr lang="fr-FR"/>
              <a:t>• 1 temps le signal à convertir est appliqué sur l'entrée à convertir, ce signal doit être présent au moins pendant le temps Tacq (temps d'acquisition environ 20pS pour 5V). </a:t>
            </a:r>
          </a:p>
          <a:p>
            <a:pPr marL="0" indent="0">
              <a:buNone/>
            </a:pPr>
            <a:r>
              <a:rPr lang="fr-FR"/>
              <a:t>• 2eme temps : la conversion par approximations successives, le temps de conversion minimum est de 12 TAD (TAD c'est le temps de conversion dépendant de l'horloge interne, typiquement 1,6µS). </a:t>
            </a:r>
          </a:p>
          <a:p>
            <a:pPr marL="0" indent="0">
              <a:buNone/>
            </a:pPr>
            <a:r>
              <a:rPr lang="fr-FR"/>
              <a:t>valeur numérisée = ((VIN - VREF-) / (VREF+ - VREF-)) * 1023) Si </a:t>
            </a:r>
          </a:p>
          <a:p>
            <a:pPr marL="0" indent="0">
              <a:buNone/>
            </a:pPr>
            <a:r>
              <a:rPr lang="fr-FR"/>
              <a:t>VREF+=VDD=5V et VREF-=VSS = OV alors (valeur numérisée) = 1023*(VIN/5) </a:t>
            </a:r>
          </a:p>
          <a:p>
            <a:pPr marL="0" indent="0">
              <a:buNone/>
            </a:pPr>
            <a:r>
              <a:rPr lang="fr-FR"/>
              <a:t>Avant de réaliser une conversion il faut définir la configuration du convertisseur : </a:t>
            </a:r>
          </a:p>
          <a:p>
            <a:r>
              <a:rPr lang="fr-FR"/>
              <a:t>Le nombre d'entrées analogiques. </a:t>
            </a:r>
          </a:p>
          <a:p>
            <a:r>
              <a:rPr lang="fr-FR"/>
              <a:t>Le nombre d'entrées logiques. </a:t>
            </a:r>
          </a:p>
          <a:p>
            <a:r>
              <a:rPr lang="fr-FR"/>
              <a:t>Le type de tension de référence.</a:t>
            </a:r>
          </a:p>
        </p:txBody>
      </p:sp>
    </p:spTree>
    <p:extLst>
      <p:ext uri="{BB962C8B-B14F-4D97-AF65-F5344CB8AC3E}">
        <p14:creationId xmlns:p14="http://schemas.microsoft.com/office/powerpoint/2010/main" val="315220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0C591-A39F-7C4F-9EFB-8D88A8DACE64}"/>
              </a:ext>
            </a:extLst>
          </p:cNvPr>
          <p:cNvSpPr>
            <a:spLocks noGrp="1"/>
          </p:cNvSpPr>
          <p:nvPr>
            <p:ph type="title"/>
          </p:nvPr>
        </p:nvSpPr>
        <p:spPr/>
        <p:txBody>
          <a:bodyPr/>
          <a:lstStyle/>
          <a:p>
            <a:r>
              <a:rPr lang="fr-FR"/>
              <a:t>• La liaison série USART ou SCI </a:t>
            </a:r>
          </a:p>
        </p:txBody>
      </p:sp>
      <p:sp>
        <p:nvSpPr>
          <p:cNvPr id="3" name="Espace réservé du contenu 2">
            <a:extLst>
              <a:ext uri="{FF2B5EF4-FFF2-40B4-BE49-F238E27FC236}">
                <a16:creationId xmlns:a16="http://schemas.microsoft.com/office/drawing/2014/main" id="{A38A4C95-4220-8F44-8743-F7412BF4A0C5}"/>
              </a:ext>
            </a:extLst>
          </p:cNvPr>
          <p:cNvSpPr>
            <a:spLocks noGrp="1"/>
          </p:cNvSpPr>
          <p:nvPr>
            <p:ph idx="1"/>
          </p:nvPr>
        </p:nvSpPr>
        <p:spPr/>
        <p:txBody>
          <a:bodyPr>
            <a:normAutofit fontScale="85000" lnSpcReduction="20000"/>
          </a:bodyPr>
          <a:lstStyle/>
          <a:p>
            <a:r>
              <a:rPr lang="fr-FR"/>
              <a:t>La liaison série SCI est une interface série asynchrone de type START / STOP. </a:t>
            </a:r>
          </a:p>
          <a:p>
            <a:r>
              <a:rPr lang="fr-FR"/>
              <a:t>Elle permet d'effectuer des communications avec d'autres systèmes ou objets </a:t>
            </a:r>
          </a:p>
          <a:p>
            <a:r>
              <a:rPr lang="fr-FR"/>
              <a:t>techniques sur de longues distances (quelques mètres à quelques kilomètres).</a:t>
            </a:r>
          </a:p>
          <a:p>
            <a:r>
              <a:rPr lang="fr-FR"/>
              <a:t>Elle dispose des fonctionnalités suivantes: </a:t>
            </a:r>
          </a:p>
          <a:p>
            <a:r>
              <a:rPr lang="fr-FR"/>
              <a:t>) Fonctionnement en Full Duplex, c'est à dire émission et réception de données </a:t>
            </a:r>
          </a:p>
          <a:p>
            <a:r>
              <a:rPr lang="fr-FR"/>
              <a:t>en même temps. Transmission et réception de données (compatibles avec la </a:t>
            </a:r>
          </a:p>
          <a:p>
            <a:r>
              <a:rPr lang="fr-FR"/>
              <a:t>norme RS232 en utilisant une fonction d'adaptation de niveaux). </a:t>
            </a:r>
          </a:p>
          <a:p>
            <a:r>
              <a:rPr lang="fr-FR"/>
              <a:t>) Contrôle des erreurs de transmission et de réception. </a:t>
            </a:r>
          </a:p>
          <a:p>
            <a:r>
              <a:rPr lang="fr-FR"/>
              <a:t>) Transmission sur 8 ou 9 bits. </a:t>
            </a:r>
          </a:p>
          <a:p>
            <a:r>
              <a:rPr lang="fr-FR"/>
              <a:t>) Mode réveil automatique lors de la réception de signaux valides. </a:t>
            </a:r>
          </a:p>
          <a:p>
            <a:r>
              <a:rPr lang="fr-FR"/>
              <a:t>) 4 Sources d'interruptions possibles</a:t>
            </a:r>
          </a:p>
        </p:txBody>
      </p:sp>
    </p:spTree>
    <p:extLst>
      <p:ext uri="{BB962C8B-B14F-4D97-AF65-F5344CB8AC3E}">
        <p14:creationId xmlns:p14="http://schemas.microsoft.com/office/powerpoint/2010/main" val="384858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AEEE-5F9D-AB42-AA46-199D66F0FC3A}"/>
              </a:ext>
            </a:extLst>
          </p:cNvPr>
          <p:cNvSpPr>
            <a:spLocks noGrp="1"/>
          </p:cNvSpPr>
          <p:nvPr>
            <p:ph type="title"/>
          </p:nvPr>
        </p:nvSpPr>
        <p:spPr>
          <a:xfrm>
            <a:off x="3407568" y="0"/>
            <a:ext cx="5376863" cy="944563"/>
          </a:xfrm>
        </p:spPr>
        <p:txBody>
          <a:bodyPr/>
          <a:lstStyle/>
          <a:p>
            <a:r>
              <a:rPr lang="fr-FR" b="1" u="sng"/>
              <a:t>2.6: Les Interruptions</a:t>
            </a:r>
          </a:p>
        </p:txBody>
      </p:sp>
      <p:sp>
        <p:nvSpPr>
          <p:cNvPr id="3" name="Espace réservé du contenu 2">
            <a:extLst>
              <a:ext uri="{FF2B5EF4-FFF2-40B4-BE49-F238E27FC236}">
                <a16:creationId xmlns:a16="http://schemas.microsoft.com/office/drawing/2014/main" id="{737A7E7E-1A51-1245-BF6E-7CA4A1552977}"/>
              </a:ext>
            </a:extLst>
          </p:cNvPr>
          <p:cNvSpPr>
            <a:spLocks noGrp="1"/>
          </p:cNvSpPr>
          <p:nvPr>
            <p:ph idx="1"/>
          </p:nvPr>
        </p:nvSpPr>
        <p:spPr>
          <a:xfrm>
            <a:off x="800100" y="1190625"/>
            <a:ext cx="10591800" cy="4986338"/>
          </a:xfrm>
        </p:spPr>
        <p:txBody>
          <a:bodyPr>
            <a:normAutofit fontScale="92500" lnSpcReduction="10000"/>
          </a:bodyPr>
          <a:lstStyle/>
          <a:p>
            <a:r>
              <a:rPr lang="fr-FR"/>
              <a:t>Le µC dispose de plusieurs sources d'interruptions. </a:t>
            </a:r>
          </a:p>
          <a:p>
            <a:pPr marL="514350" indent="-514350">
              <a:buFont typeface="+mj-lt"/>
              <a:buAutoNum type="arabicPeriod"/>
            </a:pPr>
            <a:r>
              <a:rPr lang="fr-FR"/>
              <a:t>  Une interruption externe, action sur la broche INT/RBO. </a:t>
            </a:r>
          </a:p>
          <a:p>
            <a:pPr marL="514350" indent="-514350">
              <a:buFont typeface="+mj-lt"/>
              <a:buAutoNum type="arabicPeriod"/>
            </a:pPr>
            <a:r>
              <a:rPr lang="fr-FR"/>
              <a:t>  Débordement du TIMERO. </a:t>
            </a:r>
          </a:p>
          <a:p>
            <a:pPr marL="514350" indent="-514350">
              <a:buFont typeface="+mj-lt"/>
              <a:buAutoNum type="arabicPeriod"/>
            </a:pPr>
            <a:r>
              <a:rPr lang="fr-FR"/>
              <a:t>  Changement d'état logique sur une des broches du PORTB (RB4 à RB7). </a:t>
            </a:r>
          </a:p>
          <a:p>
            <a:pPr marL="514350" indent="-514350">
              <a:buFont typeface="+mj-lt"/>
              <a:buAutoNum type="arabicPeriod"/>
            </a:pPr>
            <a:r>
              <a:rPr lang="fr-FR"/>
              <a:t>  Une interruption d’un des périphériques (PEIE) : </a:t>
            </a:r>
          </a:p>
          <a:p>
            <a:r>
              <a:rPr lang="fr-FR"/>
              <a:t>Au début d’une interruption le sous programme d’interruption doit sauvegarder l contextee et le restituer à la fin, c’est-à-dire les valeurs des registres W, PCLATCH et STATUS. Cela permet au processus interrompu de retrouver ses registres intacts.  Pour respecter ce principe il faut ajouter au début du sous programme d'interruption quelques instructions pour sauvegarder les registres W, PCLATCH et STATUS. </a:t>
            </a:r>
          </a:p>
          <a:p>
            <a:r>
              <a:rPr lang="fr-FR"/>
              <a:t>A la fin du sous programme on ajoute des instructions pour restaurer ces valeurs.</a:t>
            </a:r>
          </a:p>
        </p:txBody>
      </p:sp>
    </p:spTree>
    <p:extLst>
      <p:ext uri="{BB962C8B-B14F-4D97-AF65-F5344CB8AC3E}">
        <p14:creationId xmlns:p14="http://schemas.microsoft.com/office/powerpoint/2010/main" val="411154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DE8B6-1BC0-0142-9A25-2515AEAEE7FE}"/>
              </a:ext>
            </a:extLst>
          </p:cNvPr>
          <p:cNvSpPr>
            <a:spLocks noGrp="1"/>
          </p:cNvSpPr>
          <p:nvPr>
            <p:ph type="title"/>
          </p:nvPr>
        </p:nvSpPr>
        <p:spPr>
          <a:xfrm>
            <a:off x="91678" y="89693"/>
            <a:ext cx="8870156" cy="1291432"/>
          </a:xfrm>
        </p:spPr>
        <p:txBody>
          <a:bodyPr/>
          <a:lstStyle/>
          <a:p>
            <a:r>
              <a:rPr lang="fr-FR" b="1" u="sng"/>
              <a:t>2.7: Jeux d'instructions</a:t>
            </a:r>
            <a:r>
              <a:rPr lang="fr-FR"/>
              <a:t> :</a:t>
            </a:r>
          </a:p>
        </p:txBody>
      </p:sp>
      <p:pic>
        <p:nvPicPr>
          <p:cNvPr id="4" name="Image 4">
            <a:extLst>
              <a:ext uri="{FF2B5EF4-FFF2-40B4-BE49-F238E27FC236}">
                <a16:creationId xmlns:a16="http://schemas.microsoft.com/office/drawing/2014/main" id="{81E149D3-AB04-EA4E-8909-93A3B45E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943" y="0"/>
            <a:ext cx="6415088" cy="6858000"/>
          </a:xfrm>
          <a:prstGeom prst="rect">
            <a:avLst/>
          </a:prstGeom>
        </p:spPr>
      </p:pic>
    </p:spTree>
    <p:extLst>
      <p:ext uri="{BB962C8B-B14F-4D97-AF65-F5344CB8AC3E}">
        <p14:creationId xmlns:p14="http://schemas.microsoft.com/office/powerpoint/2010/main" val="259335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2594D-5176-5B4D-96D8-FE2F9D55243D}"/>
              </a:ext>
            </a:extLst>
          </p:cNvPr>
          <p:cNvSpPr>
            <a:spLocks noGrp="1"/>
          </p:cNvSpPr>
          <p:nvPr>
            <p:ph type="title"/>
          </p:nvPr>
        </p:nvSpPr>
        <p:spPr/>
        <p:txBody>
          <a:bodyPr/>
          <a:lstStyle/>
          <a:p>
            <a:r>
              <a:rPr lang="fr-FR" b="1" u="sng">
                <a:solidFill>
                  <a:srgbClr val="000000"/>
                </a:solidFill>
                <a:latin typeface="Times New Roman" panose="02020603050405020304" pitchFamily="18" charset="0"/>
              </a:rPr>
              <a:t>2.8:</a:t>
            </a:r>
            <a:r>
              <a:rPr lang="fr-FR" b="1" i="0" u="sng">
                <a:solidFill>
                  <a:srgbClr val="000000"/>
                </a:solidFill>
                <a:effectLst/>
                <a:latin typeface="Times New Roman" panose="02020603050405020304" pitchFamily="18" charset="0"/>
              </a:rPr>
              <a:t> Les modes d’adressage</a:t>
            </a:r>
            <a:endParaRPr lang="fr-FR"/>
          </a:p>
        </p:txBody>
      </p:sp>
      <p:sp>
        <p:nvSpPr>
          <p:cNvPr id="3" name="Espace réservé du contenu 2">
            <a:extLst>
              <a:ext uri="{FF2B5EF4-FFF2-40B4-BE49-F238E27FC236}">
                <a16:creationId xmlns:a16="http://schemas.microsoft.com/office/drawing/2014/main" id="{74DFEB88-9EDD-034F-8F3D-33FA5EC6DB39}"/>
              </a:ext>
            </a:extLst>
          </p:cNvPr>
          <p:cNvSpPr>
            <a:spLocks noGrp="1"/>
          </p:cNvSpPr>
          <p:nvPr>
            <p:ph idx="1"/>
          </p:nvPr>
        </p:nvSpPr>
        <p:spPr/>
        <p:txBody>
          <a:bodyPr/>
          <a:lstStyle/>
          <a:p>
            <a:r>
              <a:rPr lang="fr-FR" b="0" i="0">
                <a:solidFill>
                  <a:srgbClr val="000000"/>
                </a:solidFill>
                <a:effectLst/>
                <a:latin typeface="Times New Roman" panose="02020603050405020304" pitchFamily="18" charset="0"/>
              </a:rPr>
              <a:t>Les instructions utilisent toutes une manière particulière d’accéder aux informations qu’elles manipulent. Ces méthodes sont appelées " modes d’adressage ".</a:t>
            </a:r>
          </a:p>
          <a:p>
            <a:r>
              <a:rPr lang="fr-FR" b="1" i="0" u="sng">
                <a:solidFill>
                  <a:srgbClr val="000000"/>
                </a:solidFill>
                <a:effectLst/>
                <a:latin typeface="Times New Roman" panose="02020603050405020304" pitchFamily="18" charset="0"/>
              </a:rPr>
              <a:t>L’adressage littéral ou immédiat</a:t>
            </a:r>
          </a:p>
          <a:p>
            <a:r>
              <a:rPr lang="fr-FR" b="0" i="0">
                <a:solidFill>
                  <a:srgbClr val="000000"/>
                </a:solidFill>
                <a:effectLst/>
                <a:latin typeface="Times New Roman" panose="02020603050405020304" pitchFamily="18" charset="0"/>
              </a:rPr>
              <a:t>Avec l’ADRESSAGE IMMEDIAT ou ADRESSAGE LITTERAL, vous pouvez dire : la valeur fait IMMEDIATement partie de l’instruction. Pas besoin d’un autre renseignement.</a:t>
            </a:r>
          </a:p>
          <a:p>
            <a:pPr marL="0" indent="0">
              <a:buNone/>
            </a:pPr>
            <a:r>
              <a:rPr lang="fr-FR" b="1" i="0" u="sng">
                <a:solidFill>
                  <a:srgbClr val="000000"/>
                </a:solidFill>
                <a:effectLst/>
                <a:latin typeface="Times New Roman" panose="02020603050405020304" pitchFamily="18" charset="0"/>
              </a:rPr>
              <a:t>Exemple</a:t>
            </a:r>
          </a:p>
          <a:p>
            <a:pPr marL="0" indent="0">
              <a:buNone/>
            </a:pPr>
            <a:r>
              <a:rPr lang="fr-FR"/>
              <a:t>Movf 0x10, W.  ; charger la valeur 0x55 dans W</a:t>
            </a:r>
          </a:p>
        </p:txBody>
      </p:sp>
    </p:spTree>
    <p:extLst>
      <p:ext uri="{BB962C8B-B14F-4D97-AF65-F5344CB8AC3E}">
        <p14:creationId xmlns:p14="http://schemas.microsoft.com/office/powerpoint/2010/main" val="165836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F22782-AD89-9B4C-BE4A-5A04000D7DE0}"/>
              </a:ext>
            </a:extLst>
          </p:cNvPr>
          <p:cNvSpPr>
            <a:spLocks noGrp="1"/>
          </p:cNvSpPr>
          <p:nvPr>
            <p:ph idx="1"/>
          </p:nvPr>
        </p:nvSpPr>
        <p:spPr>
          <a:xfrm>
            <a:off x="600075" y="483393"/>
            <a:ext cx="10515600" cy="5891213"/>
          </a:xfrm>
        </p:spPr>
        <p:txBody>
          <a:bodyPr/>
          <a:lstStyle/>
          <a:p>
            <a:pPr marL="0" indent="0">
              <a:buNone/>
            </a:pPr>
            <a:r>
              <a:rPr lang="fr-FR" b="1" i="0" u="sng">
                <a:solidFill>
                  <a:srgbClr val="000000"/>
                </a:solidFill>
                <a:effectLst/>
                <a:latin typeface="Times New Roman" panose="02020603050405020304" pitchFamily="18" charset="0"/>
              </a:rPr>
              <a:t>L’adressage direct</a:t>
            </a:r>
          </a:p>
          <a:p>
            <a:pPr marL="0" indent="0">
              <a:buNone/>
            </a:pPr>
            <a:r>
              <a:rPr lang="fr-FR" b="0" i="0">
                <a:solidFill>
                  <a:srgbClr val="000000"/>
                </a:solidFill>
                <a:effectLst/>
                <a:latin typeface="Times New Roman" panose="02020603050405020304" pitchFamily="18" charset="0"/>
              </a:rPr>
              <a:t>Avec l’ ADRESSAGE DIRECT, l’emplacement contenant la valeur utile est donné DIRECTement dans l'instruction.</a:t>
            </a:r>
          </a:p>
          <a:p>
            <a:pPr marL="0" indent="0">
              <a:buNone/>
            </a:pPr>
            <a:r>
              <a:rPr lang="fr-FR" b="1" i="0" u="sng">
                <a:solidFill>
                  <a:srgbClr val="000000"/>
                </a:solidFill>
                <a:effectLst/>
                <a:latin typeface="Times New Roman" panose="02020603050405020304" pitchFamily="18" charset="0"/>
              </a:rPr>
              <a:t>Exemple</a:t>
            </a:r>
          </a:p>
          <a:p>
            <a:pPr marL="0" indent="0">
              <a:buNone/>
            </a:pPr>
            <a:r>
              <a:rPr lang="fr-FR"/>
              <a:t>Movf  0x10, W. ; charger le contenu de l’emplacement 0x10 dans W</a:t>
            </a:r>
          </a:p>
          <a:p>
            <a:pPr marL="0" indent="0">
              <a:buNone/>
            </a:pPr>
            <a:r>
              <a:rPr lang="fr-FR" b="1" i="0" u="sng">
                <a:solidFill>
                  <a:srgbClr val="000000"/>
                </a:solidFill>
                <a:effectLst/>
                <a:latin typeface="Times New Roman" panose="02020603050405020304" pitchFamily="18" charset="0"/>
              </a:rPr>
              <a:t>L’adressage indirect</a:t>
            </a:r>
          </a:p>
          <a:p>
            <a:pPr marL="0" indent="0">
              <a:buNone/>
            </a:pPr>
            <a:r>
              <a:rPr lang="fr-FR" b="0" i="0">
                <a:solidFill>
                  <a:srgbClr val="000000"/>
                </a:solidFill>
                <a:effectLst/>
                <a:latin typeface="Times New Roman" panose="02020603050405020304" pitchFamily="18" charset="0"/>
              </a:rPr>
              <a:t>Ce mode d’adressage se reconnaît immédiatement par l’utilisation du registre INDF. La PIC va voir dans le registre FSR, et lit l’adresse contenue, dans ce cas 0X0E. Elle va ensuite dans l’emplacement visé, et lit le CONTENU. Donc, dans (W) on aura le contenu de 0x0E, soit 0x50.</a:t>
            </a:r>
            <a:endParaRPr lang="fr-FR"/>
          </a:p>
          <a:p>
            <a:pPr marL="0" indent="0">
              <a:buNone/>
            </a:pPr>
            <a:r>
              <a:rPr lang="fr-FR"/>
              <a:t>Movf FSR , w</a:t>
            </a:r>
            <a:endParaRPr lang="fr-FR" b="1" i="0" u="sng">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5488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259C1-C522-3148-9DDD-596DDDF52F05}"/>
              </a:ext>
            </a:extLst>
          </p:cNvPr>
          <p:cNvSpPr>
            <a:spLocks noGrp="1"/>
          </p:cNvSpPr>
          <p:nvPr>
            <p:ph type="title"/>
          </p:nvPr>
        </p:nvSpPr>
        <p:spPr>
          <a:xfrm>
            <a:off x="838200" y="0"/>
            <a:ext cx="10515600" cy="1325563"/>
          </a:xfrm>
        </p:spPr>
        <p:txBody>
          <a:bodyPr/>
          <a:lstStyle/>
          <a:p>
            <a:r>
              <a:rPr lang="fr-FR" b="1" u="sng"/>
              <a:t>2.2: Architecture Interne d’un Microcontrôleur </a:t>
            </a:r>
          </a:p>
        </p:txBody>
      </p:sp>
      <p:pic>
        <p:nvPicPr>
          <p:cNvPr id="4" name="Image 4">
            <a:extLst>
              <a:ext uri="{FF2B5EF4-FFF2-40B4-BE49-F238E27FC236}">
                <a16:creationId xmlns:a16="http://schemas.microsoft.com/office/drawing/2014/main" id="{0EFFFCA5-A31C-EA46-8134-C95EE01FD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997" y="1159796"/>
            <a:ext cx="6628095" cy="5698204"/>
          </a:xfrm>
          <a:prstGeom prst="rect">
            <a:avLst/>
          </a:prstGeom>
        </p:spPr>
      </p:pic>
    </p:spTree>
    <p:extLst>
      <p:ext uri="{BB962C8B-B14F-4D97-AF65-F5344CB8AC3E}">
        <p14:creationId xmlns:p14="http://schemas.microsoft.com/office/powerpoint/2010/main" val="229501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DE0DF-9060-384F-86A8-652802AB5002}"/>
              </a:ext>
            </a:extLst>
          </p:cNvPr>
          <p:cNvSpPr>
            <a:spLocks noGrp="1"/>
          </p:cNvSpPr>
          <p:nvPr>
            <p:ph type="title"/>
          </p:nvPr>
        </p:nvSpPr>
        <p:spPr>
          <a:xfrm>
            <a:off x="838199" y="420688"/>
            <a:ext cx="10515600" cy="591344"/>
          </a:xfrm>
        </p:spPr>
        <p:txBody>
          <a:bodyPr>
            <a:normAutofit fontScale="90000"/>
          </a:bodyPr>
          <a:lstStyle/>
          <a:p>
            <a:r>
              <a:rPr lang="fr-FR" b="1" u="sng"/>
              <a:t>2.3: LE MICROCONTROLEUR PIC</a:t>
            </a:r>
          </a:p>
        </p:txBody>
      </p:sp>
      <p:sp>
        <p:nvSpPr>
          <p:cNvPr id="3" name="Espace réservé du contenu 2">
            <a:extLst>
              <a:ext uri="{FF2B5EF4-FFF2-40B4-BE49-F238E27FC236}">
                <a16:creationId xmlns:a16="http://schemas.microsoft.com/office/drawing/2014/main" id="{BB57D66E-B035-414D-BE0B-C16EB6296FE5}"/>
              </a:ext>
            </a:extLst>
          </p:cNvPr>
          <p:cNvSpPr>
            <a:spLocks noGrp="1"/>
          </p:cNvSpPr>
          <p:nvPr>
            <p:ph idx="1"/>
          </p:nvPr>
        </p:nvSpPr>
        <p:spPr>
          <a:xfrm>
            <a:off x="1038225" y="1813719"/>
            <a:ext cx="10115549" cy="4246562"/>
          </a:xfrm>
        </p:spPr>
        <p:txBody>
          <a:bodyPr/>
          <a:lstStyle/>
          <a:p>
            <a:r>
              <a:rPr lang="fr-FR"/>
              <a:t>Les microcontrôleurs PIC du constructeur MICROCHIP ont été conçus sur une architecture dite HARVARD et non sur un modèle VON NEUMANN </a:t>
            </a:r>
          </a:p>
          <a:p>
            <a:r>
              <a:rPr lang="fr-FR"/>
              <a:t>Les PIC sont des microcontrôleurs RISC. RISC, de l'anglais Reduced Instructions Set Computer, signifie « calculateur à jeu réduit d'instructions ». </a:t>
            </a:r>
          </a:p>
          <a:p>
            <a:r>
              <a:rPr lang="fr-FR"/>
              <a:t>Les instructions sont au nombre de 35, soit une centaine de moins que le microcontrôleur 68HC11 de Motorola par exemple.</a:t>
            </a:r>
          </a:p>
        </p:txBody>
      </p:sp>
    </p:spTree>
    <p:extLst>
      <p:ext uri="{BB962C8B-B14F-4D97-AF65-F5344CB8AC3E}">
        <p14:creationId xmlns:p14="http://schemas.microsoft.com/office/powerpoint/2010/main" val="35397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B771D-F713-BF4B-B73A-8F3C063EA3DC}"/>
              </a:ext>
            </a:extLst>
          </p:cNvPr>
          <p:cNvSpPr>
            <a:spLocks noGrp="1"/>
          </p:cNvSpPr>
          <p:nvPr>
            <p:ph type="title"/>
          </p:nvPr>
        </p:nvSpPr>
        <p:spPr/>
        <p:txBody>
          <a:bodyPr/>
          <a:lstStyle/>
          <a:p>
            <a:r>
              <a:rPr lang="fr-FR" b="1" u="sng"/>
              <a:t>2.3.1: Caractéristiques comparées des PIC 16F84 et 16F877</a:t>
            </a:r>
          </a:p>
        </p:txBody>
      </p:sp>
      <p:pic>
        <p:nvPicPr>
          <p:cNvPr id="4" name="Image 4">
            <a:extLst>
              <a:ext uri="{FF2B5EF4-FFF2-40B4-BE49-F238E27FC236}">
                <a16:creationId xmlns:a16="http://schemas.microsoft.com/office/drawing/2014/main" id="{2BACEA09-8AA2-5E40-B8AE-EF694F4DE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3373"/>
            <a:ext cx="10768901" cy="4589502"/>
          </a:xfrm>
          <a:prstGeom prst="rect">
            <a:avLst/>
          </a:prstGeom>
        </p:spPr>
      </p:pic>
    </p:spTree>
    <p:extLst>
      <p:ext uri="{BB962C8B-B14F-4D97-AF65-F5344CB8AC3E}">
        <p14:creationId xmlns:p14="http://schemas.microsoft.com/office/powerpoint/2010/main" val="243216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2A4A-8958-FD4C-A5BA-1600DF98D412}"/>
              </a:ext>
            </a:extLst>
          </p:cNvPr>
          <p:cNvSpPr>
            <a:spLocks noGrp="1"/>
          </p:cNvSpPr>
          <p:nvPr>
            <p:ph type="title"/>
          </p:nvPr>
        </p:nvSpPr>
        <p:spPr/>
        <p:txBody>
          <a:bodyPr/>
          <a:lstStyle/>
          <a:p>
            <a:r>
              <a:rPr lang="fr-FR" b="1" u="sng"/>
              <a:t>2.3.2 : Architectures comparée des PIC 16F84 et 16877</a:t>
            </a:r>
          </a:p>
        </p:txBody>
      </p:sp>
      <p:pic>
        <p:nvPicPr>
          <p:cNvPr id="4" name="Image 4">
            <a:extLst>
              <a:ext uri="{FF2B5EF4-FFF2-40B4-BE49-F238E27FC236}">
                <a16:creationId xmlns:a16="http://schemas.microsoft.com/office/drawing/2014/main" id="{E7BD6B8F-0324-714B-999F-AE7BAF3E0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924" y="1439333"/>
            <a:ext cx="6327901" cy="5418667"/>
          </a:xfrm>
          <a:prstGeom prst="rect">
            <a:avLst/>
          </a:prstGeom>
        </p:spPr>
      </p:pic>
    </p:spTree>
    <p:extLst>
      <p:ext uri="{BB962C8B-B14F-4D97-AF65-F5344CB8AC3E}">
        <p14:creationId xmlns:p14="http://schemas.microsoft.com/office/powerpoint/2010/main" val="420017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3B131BCF-EB9E-BB4E-902C-B48BF058B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817" y="-64256"/>
            <a:ext cx="7057281" cy="6922256"/>
          </a:xfrm>
          <a:prstGeom prst="rect">
            <a:avLst/>
          </a:prstGeom>
        </p:spPr>
      </p:pic>
    </p:spTree>
    <p:extLst>
      <p:ext uri="{BB962C8B-B14F-4D97-AF65-F5344CB8AC3E}">
        <p14:creationId xmlns:p14="http://schemas.microsoft.com/office/powerpoint/2010/main" val="118832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C0BB1-BEE9-F64A-92F2-330ED43CAE95}"/>
              </a:ext>
            </a:extLst>
          </p:cNvPr>
          <p:cNvSpPr>
            <a:spLocks noGrp="1"/>
          </p:cNvSpPr>
          <p:nvPr>
            <p:ph type="title"/>
          </p:nvPr>
        </p:nvSpPr>
        <p:spPr>
          <a:xfrm>
            <a:off x="2731294" y="678657"/>
            <a:ext cx="6388894" cy="988219"/>
          </a:xfrm>
        </p:spPr>
        <p:txBody>
          <a:bodyPr/>
          <a:lstStyle/>
          <a:p>
            <a:r>
              <a:rPr lang="fr-FR" b="1" u="sng"/>
              <a:t>2.4 : Découverte du 16F84 </a:t>
            </a:r>
          </a:p>
        </p:txBody>
      </p:sp>
      <p:sp>
        <p:nvSpPr>
          <p:cNvPr id="3" name="Espace réservé du contenu 2">
            <a:extLst>
              <a:ext uri="{FF2B5EF4-FFF2-40B4-BE49-F238E27FC236}">
                <a16:creationId xmlns:a16="http://schemas.microsoft.com/office/drawing/2014/main" id="{F3D8E295-820B-304D-B798-CEBFD46E0452}"/>
              </a:ext>
            </a:extLst>
          </p:cNvPr>
          <p:cNvSpPr>
            <a:spLocks noGrp="1"/>
          </p:cNvSpPr>
          <p:nvPr>
            <p:ph idx="1"/>
          </p:nvPr>
        </p:nvSpPr>
        <p:spPr>
          <a:xfrm>
            <a:off x="838200" y="1825624"/>
            <a:ext cx="7281863" cy="4353719"/>
          </a:xfrm>
        </p:spPr>
        <p:txBody>
          <a:bodyPr>
            <a:normAutofit fontScale="92500" lnSpcReduction="20000"/>
          </a:bodyPr>
          <a:lstStyle/>
          <a:p>
            <a:pPr marL="0" indent="0">
              <a:buNone/>
            </a:pPr>
            <a:endParaRPr lang="fr-FR"/>
          </a:p>
          <a:p>
            <a:pPr marL="0" indent="0">
              <a:buNone/>
            </a:pPr>
            <a:r>
              <a:rPr lang="fr-FR"/>
              <a:t>Parmi les principaux constituants, on remarque : </a:t>
            </a:r>
          </a:p>
          <a:p>
            <a:r>
              <a:rPr lang="fr-FR"/>
              <a:t>la mémoire de type Flash ROM pour le programme; </a:t>
            </a:r>
          </a:p>
          <a:p>
            <a:r>
              <a:rPr lang="fr-FR"/>
              <a:t>la mémoire de type RAM pour les registres ; </a:t>
            </a:r>
          </a:p>
          <a:p>
            <a:r>
              <a:rPr lang="fr-FR"/>
              <a:t>des registres particuliers : W, FSR et d'état ; </a:t>
            </a:r>
          </a:p>
          <a:p>
            <a:r>
              <a:rPr lang="fr-FR"/>
              <a:t>l'Unité Arithmétique et Logique (ALU) ; </a:t>
            </a:r>
          </a:p>
          <a:p>
            <a:r>
              <a:rPr lang="fr-FR"/>
              <a:t>les ports d'entrées/sorties ; </a:t>
            </a:r>
          </a:p>
          <a:p>
            <a:r>
              <a:rPr lang="fr-FR"/>
              <a:t>la pile à 8 niveaux. </a:t>
            </a:r>
          </a:p>
          <a:p>
            <a:r>
              <a:rPr lang="fr-FR"/>
              <a:t>la mémoire de type EEPROM pour les données à </a:t>
            </a:r>
          </a:p>
          <a:p>
            <a:pPr marL="0" indent="0">
              <a:buNone/>
            </a:pPr>
            <a:r>
              <a:rPr lang="fr-FR"/>
              <a:t>sauvegarder.</a:t>
            </a:r>
          </a:p>
        </p:txBody>
      </p:sp>
      <p:pic>
        <p:nvPicPr>
          <p:cNvPr id="4" name="Image 4">
            <a:extLst>
              <a:ext uri="{FF2B5EF4-FFF2-40B4-BE49-F238E27FC236}">
                <a16:creationId xmlns:a16="http://schemas.microsoft.com/office/drawing/2014/main" id="{487C9FD9-0D12-EB43-9D98-1175F3C4B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94" y="2355055"/>
            <a:ext cx="3381375" cy="3028950"/>
          </a:xfrm>
          <a:prstGeom prst="rect">
            <a:avLst/>
          </a:prstGeom>
        </p:spPr>
      </p:pic>
    </p:spTree>
    <p:extLst>
      <p:ext uri="{BB962C8B-B14F-4D97-AF65-F5344CB8AC3E}">
        <p14:creationId xmlns:p14="http://schemas.microsoft.com/office/powerpoint/2010/main" val="367738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6352E-0CC9-D041-AFCF-D9B7318AC742}"/>
              </a:ext>
            </a:extLst>
          </p:cNvPr>
          <p:cNvSpPr>
            <a:spLocks noGrp="1"/>
          </p:cNvSpPr>
          <p:nvPr>
            <p:ph type="title"/>
          </p:nvPr>
        </p:nvSpPr>
        <p:spPr>
          <a:xfrm>
            <a:off x="2897981" y="103584"/>
            <a:ext cx="6603207" cy="735807"/>
          </a:xfrm>
        </p:spPr>
        <p:txBody>
          <a:bodyPr>
            <a:normAutofit fontScale="90000"/>
          </a:bodyPr>
          <a:lstStyle/>
          <a:p>
            <a:r>
              <a:rPr lang="fr-FR" b="1" u="sng"/>
              <a:t>2.4.1: Organisation mémoires</a:t>
            </a:r>
          </a:p>
        </p:txBody>
      </p:sp>
      <p:sp>
        <p:nvSpPr>
          <p:cNvPr id="3" name="Espace réservé du contenu 2">
            <a:extLst>
              <a:ext uri="{FF2B5EF4-FFF2-40B4-BE49-F238E27FC236}">
                <a16:creationId xmlns:a16="http://schemas.microsoft.com/office/drawing/2014/main" id="{1A07A7C3-EAB4-B345-BFDC-1FA067417198}"/>
              </a:ext>
            </a:extLst>
          </p:cNvPr>
          <p:cNvSpPr>
            <a:spLocks noGrp="1"/>
          </p:cNvSpPr>
          <p:nvPr>
            <p:ph idx="1"/>
          </p:nvPr>
        </p:nvSpPr>
        <p:spPr>
          <a:xfrm>
            <a:off x="304801" y="777478"/>
            <a:ext cx="8477248" cy="6080522"/>
          </a:xfrm>
        </p:spPr>
        <p:txBody>
          <a:bodyPr>
            <a:noAutofit/>
          </a:bodyPr>
          <a:lstStyle/>
          <a:p>
            <a:r>
              <a:rPr lang="fr-FR" sz="2000" b="1"/>
              <a:t>La mémoire de programme</a:t>
            </a:r>
          </a:p>
          <a:p>
            <a:pPr marL="0" indent="0">
              <a:buNone/>
            </a:pPr>
            <a:r>
              <a:rPr lang="fr-FR" sz="2000"/>
              <a:t>Comme son nom l'indique, c'est dans cette mémoire qu'est mémorisé le programme à exécuter. De type Flash ROM, elle est organisée en 1 024 mots de 14 bits, ce qui permet de coder sur un seul mot l'instruction et l'opérande, à la différence des microcontrôleurs plus classiques à 8 bits où l'instruction et l'opérande sont écrits sur plusieurs adresses consécutives. Chaque mot de cette mémoire programme est repéré par son adresse allant de 0 à 1023 (0 à 3FF en hexadécimal). Le Compteur Programme (PC) contient l'adresse de l'instruction à exécuter. </a:t>
            </a:r>
          </a:p>
          <a:p>
            <a:r>
              <a:rPr lang="fr-FR" sz="2000" b="1"/>
              <a:t>La pile</a:t>
            </a:r>
            <a:r>
              <a:rPr lang="fr-FR" sz="2000"/>
              <a:t> </a:t>
            </a:r>
          </a:p>
          <a:p>
            <a:pPr marL="0" indent="0">
              <a:buNone/>
            </a:pPr>
            <a:r>
              <a:rPr lang="fr-FR" sz="2000"/>
              <a:t>Ce terme désigne les emplacements mémoire où sont empilées les adresses de retour lors des appels à des sous-programmes. La pile ne comportant que 8 niveaux, il ne faut pas imbriquer plus de 8 sous-programmes. </a:t>
            </a:r>
          </a:p>
          <a:p>
            <a:r>
              <a:rPr lang="fr-FR" sz="2000" b="1"/>
              <a:t>Les registres</a:t>
            </a:r>
            <a:r>
              <a:rPr lang="fr-FR" sz="2000"/>
              <a:t> </a:t>
            </a:r>
          </a:p>
          <a:p>
            <a:pPr marL="0" indent="0">
              <a:buNone/>
            </a:pPr>
            <a:r>
              <a:rPr lang="fr-FR" sz="2000"/>
              <a:t>La mémoire RAM de 68 octets est utilisée pour stocker des données temporaires. Baptisé du nom de registre à usage général par Microchip, chacune de ces mémoires est adressable directement. À ce bloc de 68 registres à usage général, le fabricant a associé 11 registres internes et organisé les adresses selon le tableau ci-dessous :</a:t>
            </a:r>
          </a:p>
        </p:txBody>
      </p:sp>
      <p:pic>
        <p:nvPicPr>
          <p:cNvPr id="4" name="Image 4">
            <a:extLst>
              <a:ext uri="{FF2B5EF4-FFF2-40B4-BE49-F238E27FC236}">
                <a16:creationId xmlns:a16="http://schemas.microsoft.com/office/drawing/2014/main" id="{44A0FBF5-A5E4-6F4B-B7DD-CCB7C8413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049" y="1235869"/>
            <a:ext cx="3105150" cy="4857750"/>
          </a:xfrm>
          <a:prstGeom prst="rect">
            <a:avLst/>
          </a:prstGeom>
        </p:spPr>
      </p:pic>
    </p:spTree>
    <p:extLst>
      <p:ext uri="{BB962C8B-B14F-4D97-AF65-F5344CB8AC3E}">
        <p14:creationId xmlns:p14="http://schemas.microsoft.com/office/powerpoint/2010/main" val="62254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EB89B181-D882-6D4A-9A4F-736711802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071" y="130969"/>
            <a:ext cx="8167169" cy="6727032"/>
          </a:xfrm>
        </p:spPr>
      </p:pic>
    </p:spTree>
    <p:extLst>
      <p:ext uri="{BB962C8B-B14F-4D97-AF65-F5344CB8AC3E}">
        <p14:creationId xmlns:p14="http://schemas.microsoft.com/office/powerpoint/2010/main" val="7049253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19</Slides>
  <Notes>0</Notes>
  <HiddenSlides>0</HiddenSlide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2.1 : Les Microcontrôleurs : </vt:lpstr>
      <vt:lpstr>2.2: Architecture Interne d’un Microcontrôleur </vt:lpstr>
      <vt:lpstr>2.3: LE MICROCONTROLEUR PIC</vt:lpstr>
      <vt:lpstr>2.3.1: Caractéristiques comparées des PIC 16F84 et 16F877</vt:lpstr>
      <vt:lpstr>2.3.2 : Architectures comparée des PIC 16F84 et 16877</vt:lpstr>
      <vt:lpstr>Présentation PowerPoint</vt:lpstr>
      <vt:lpstr>2.4 : Découverte du 16F84 </vt:lpstr>
      <vt:lpstr>2.4.1: Organisation mémoires</vt:lpstr>
      <vt:lpstr>Présentation PowerPoint</vt:lpstr>
      <vt:lpstr>2.5 : Découverte du 16F877 </vt:lpstr>
      <vt:lpstr> Quartz ou résonateur céramique.</vt:lpstr>
      <vt:lpstr>Oscillateur externe</vt:lpstr>
      <vt:lpstr>Présentation PowerPoint</vt:lpstr>
      <vt:lpstr>Les fonctions intégrées </vt:lpstr>
      <vt:lpstr>• La liaison série USART ou SCI </vt:lpstr>
      <vt:lpstr>2.6: Les Interruptions</vt:lpstr>
      <vt:lpstr>2.7: Jeux d'instructions :</vt:lpstr>
      <vt:lpstr>2.8: Les modes d’adressage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 Les Microcontrôleurs : </dc:title>
  <dc:creator>Utilisateur inconnu</dc:creator>
  <cp:lastModifiedBy>Utilisateur inconnu</cp:lastModifiedBy>
  <cp:revision>8</cp:revision>
  <dcterms:created xsi:type="dcterms:W3CDTF">2020-04-21T10:52:38Z</dcterms:created>
  <dcterms:modified xsi:type="dcterms:W3CDTF">2020-04-27T10:33:48Z</dcterms:modified>
</cp:coreProperties>
</file>