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43" r:id="rId3"/>
    <p:sldId id="351" r:id="rId4"/>
    <p:sldId id="289" r:id="rId5"/>
    <p:sldId id="291" r:id="rId6"/>
    <p:sldId id="294" r:id="rId7"/>
    <p:sldId id="315" r:id="rId8"/>
    <p:sldId id="296" r:id="rId9"/>
    <p:sldId id="297" r:id="rId10"/>
    <p:sldId id="386" r:id="rId11"/>
    <p:sldId id="353" r:id="rId12"/>
    <p:sldId id="354" r:id="rId13"/>
    <p:sldId id="355" r:id="rId14"/>
    <p:sldId id="356" r:id="rId15"/>
    <p:sldId id="357" r:id="rId16"/>
    <p:sldId id="358" r:id="rId17"/>
    <p:sldId id="303" r:id="rId18"/>
    <p:sldId id="320" r:id="rId19"/>
    <p:sldId id="302" r:id="rId20"/>
    <p:sldId id="310" r:id="rId21"/>
    <p:sldId id="359" r:id="rId22"/>
    <p:sldId id="360" r:id="rId23"/>
    <p:sldId id="275" r:id="rId24"/>
    <p:sldId id="321" r:id="rId25"/>
    <p:sldId id="322" r:id="rId26"/>
    <p:sldId id="361" r:id="rId27"/>
    <p:sldId id="323" r:id="rId28"/>
    <p:sldId id="362" r:id="rId29"/>
    <p:sldId id="363" r:id="rId30"/>
    <p:sldId id="364" r:id="rId31"/>
    <p:sldId id="365" r:id="rId32"/>
    <p:sldId id="366" r:id="rId33"/>
    <p:sldId id="367" r:id="rId34"/>
    <p:sldId id="394" r:id="rId35"/>
    <p:sldId id="368" r:id="rId36"/>
    <p:sldId id="395" r:id="rId37"/>
    <p:sldId id="396" r:id="rId38"/>
    <p:sldId id="388" r:id="rId39"/>
    <p:sldId id="389" r:id="rId40"/>
    <p:sldId id="390" r:id="rId41"/>
    <p:sldId id="391" r:id="rId42"/>
    <p:sldId id="392" r:id="rId43"/>
    <p:sldId id="369" r:id="rId44"/>
    <p:sldId id="371" r:id="rId45"/>
    <p:sldId id="393" r:id="rId46"/>
    <p:sldId id="372" r:id="rId47"/>
    <p:sldId id="374" r:id="rId48"/>
    <p:sldId id="380" r:id="rId49"/>
    <p:sldId id="382" r:id="rId50"/>
    <p:sldId id="381" r:id="rId51"/>
    <p:sldId id="383" r:id="rId52"/>
    <p:sldId id="384" r:id="rId53"/>
    <p:sldId id="346" r:id="rId54"/>
    <p:sldId id="347" r:id="rId55"/>
    <p:sldId id="348" r:id="rId56"/>
    <p:sldId id="349" r:id="rId57"/>
    <p:sldId id="350" r:id="rId58"/>
    <p:sldId id="336" r:id="rId59"/>
    <p:sldId id="292" r:id="rId60"/>
    <p:sldId id="335" r:id="rId61"/>
    <p:sldId id="340" r:id="rId62"/>
    <p:sldId id="293" r:id="rId63"/>
    <p:sldId id="342" r:id="rId64"/>
    <p:sldId id="341" r:id="rId65"/>
    <p:sldId id="288" r:id="rId6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93" y="-65"/>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503012B-B524-438E-BDBB-5314119B9F7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6CB4A8D-877A-42DC-9D4F-C3566CC8AA6C}" type="datetimeFigureOut">
              <a:rPr lang="fr-FR" smtClean="0"/>
              <a:pPr/>
              <a:t>16/10/2018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503012B-B524-438E-BDBB-5314119B9F76}"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CB4A8D-877A-42DC-9D4F-C3566CC8AA6C}" type="datetimeFigureOut">
              <a:rPr lang="fr-FR" smtClean="0"/>
              <a:pPr/>
              <a:t>16/10/2018</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503012B-B524-438E-BDBB-5314119B9F7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b="1" dirty="0" smtClean="0">
                <a:solidFill>
                  <a:schemeClr val="tx1"/>
                </a:solidFill>
              </a:rPr>
              <a:t>CERTIFICATS ET DOCUMENTS MEDICAUX</a:t>
            </a:r>
            <a:endParaRPr lang="fr-FR" b="1" dirty="0">
              <a:solidFill>
                <a:schemeClr val="tx1"/>
              </a:solidFill>
            </a:endParaRPr>
          </a:p>
        </p:txBody>
      </p:sp>
      <p:sp>
        <p:nvSpPr>
          <p:cNvPr id="3" name="Sous-titre 2"/>
          <p:cNvSpPr>
            <a:spLocks noGrp="1"/>
          </p:cNvSpPr>
          <p:nvPr>
            <p:ph type="subTitle" idx="1"/>
          </p:nvPr>
        </p:nvSpPr>
        <p:spPr/>
        <p:txBody>
          <a:bodyPr/>
          <a:lstStyle/>
          <a:p>
            <a:endParaRPr lang="fr-FR" b="1" dirty="0">
              <a:solidFill>
                <a:schemeClr val="tx1"/>
              </a:solidFill>
            </a:endParaRPr>
          </a:p>
        </p:txBody>
      </p:sp>
    </p:spTree>
    <p:extLst>
      <p:ext uri="{BB962C8B-B14F-4D97-AF65-F5344CB8AC3E}">
        <p14:creationId xmlns="" xmlns:p14="http://schemas.microsoft.com/office/powerpoint/2010/main" val="727876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a:bodyPr>
          <a:lstStyle/>
          <a:p>
            <a:pPr marL="0" indent="0">
              <a:buSzPct val="170000"/>
              <a:buNone/>
              <a:defRPr/>
            </a:pPr>
            <a:r>
              <a:rPr lang="fr-FR" dirty="0"/>
              <a:t>-Le CM doit être </a:t>
            </a:r>
            <a:r>
              <a:rPr lang="fr-FR" b="1" dirty="0"/>
              <a:t>l’expression la plus stricte de la vérité </a:t>
            </a:r>
            <a:r>
              <a:rPr lang="fr-FR" dirty="0"/>
              <a:t>et rendre compte fidèlement et objectivement </a:t>
            </a:r>
            <a:r>
              <a:rPr lang="fr-FR" b="1" dirty="0"/>
              <a:t>des constatations faites lors de l’examen </a:t>
            </a:r>
            <a:r>
              <a:rPr lang="fr-FR" dirty="0"/>
              <a:t>du malade ou du blessé. </a:t>
            </a:r>
            <a:endParaRPr lang="fr-FR" dirty="0" smtClean="0"/>
          </a:p>
          <a:p>
            <a:pPr marL="0" indent="0">
              <a:buSzPct val="170000"/>
              <a:buNone/>
              <a:defRPr/>
            </a:pPr>
            <a:endParaRPr lang="fr-FR" dirty="0"/>
          </a:p>
          <a:p>
            <a:pPr marL="0" indent="0">
              <a:buSzPct val="170000"/>
              <a:buNone/>
              <a:defRPr/>
            </a:pPr>
            <a:r>
              <a:rPr lang="fr-FR" smtClean="0"/>
              <a:t>-Il </a:t>
            </a:r>
            <a:r>
              <a:rPr lang="fr-FR" dirty="0"/>
              <a:t>ne doit pas être rédigé à la légère car il </a:t>
            </a:r>
            <a:r>
              <a:rPr lang="fr-FR" b="1" dirty="0"/>
              <a:t>engage la responsabilité </a:t>
            </a:r>
            <a:r>
              <a:rPr lang="fr-FR" dirty="0"/>
              <a:t>du médecin</a:t>
            </a:r>
            <a:r>
              <a:rPr lang="fr-FR" dirty="0" smtClean="0"/>
              <a:t>.</a:t>
            </a:r>
          </a:p>
          <a:p>
            <a:pPr marL="0" indent="0">
              <a:buSzPct val="170000"/>
              <a:buNone/>
              <a:defRPr/>
            </a:pPr>
            <a:endParaRPr lang="fr-FR" dirty="0"/>
          </a:p>
          <a:p>
            <a:endParaRPr lang="fr-FR" dirty="0"/>
          </a:p>
        </p:txBody>
      </p:sp>
    </p:spTree>
    <p:extLst>
      <p:ext uri="{BB962C8B-B14F-4D97-AF65-F5344CB8AC3E}">
        <p14:creationId xmlns="" xmlns:p14="http://schemas.microsoft.com/office/powerpoint/2010/main" val="2752912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01122" cy="6041920"/>
          </a:xfrm>
        </p:spPr>
        <p:txBody>
          <a:bodyPr>
            <a:normAutofit fontScale="77500" lnSpcReduction="20000"/>
          </a:bodyPr>
          <a:lstStyle/>
          <a:p>
            <a:pPr>
              <a:lnSpc>
                <a:spcPct val="170000"/>
              </a:lnSpc>
              <a:buNone/>
            </a:pPr>
            <a:r>
              <a:rPr lang="fr-FR" b="1" dirty="0" smtClean="0"/>
              <a:t>RESPECTER LE SECRET MÉDICAL:</a:t>
            </a:r>
          </a:p>
          <a:p>
            <a:pPr>
              <a:lnSpc>
                <a:spcPct val="170000"/>
              </a:lnSpc>
              <a:buNone/>
            </a:pPr>
            <a:endParaRPr lang="fr-FR" dirty="0" smtClean="0"/>
          </a:p>
          <a:p>
            <a:pPr>
              <a:lnSpc>
                <a:spcPct val="170000"/>
              </a:lnSpc>
              <a:buNone/>
            </a:pPr>
            <a:r>
              <a:rPr lang="fr-FR" dirty="0" smtClean="0"/>
              <a:t>Le certificat ne doit comporter que les seuls éléments</a:t>
            </a:r>
          </a:p>
          <a:p>
            <a:pPr>
              <a:lnSpc>
                <a:spcPct val="170000"/>
              </a:lnSpc>
              <a:buNone/>
            </a:pPr>
            <a:r>
              <a:rPr lang="fr-FR" dirty="0" smtClean="0"/>
              <a:t>Indispensables « pour servir et valoir ce que de droit ».</a:t>
            </a:r>
          </a:p>
          <a:p>
            <a:pPr>
              <a:lnSpc>
                <a:spcPct val="170000"/>
              </a:lnSpc>
              <a:buNone/>
            </a:pPr>
            <a:r>
              <a:rPr lang="fr-FR" dirty="0" smtClean="0"/>
              <a:t>La mention d'un diagnostic ne doit figurer que sur la </a:t>
            </a:r>
          </a:p>
          <a:p>
            <a:pPr>
              <a:lnSpc>
                <a:spcPct val="170000"/>
              </a:lnSpc>
              <a:buNone/>
            </a:pPr>
            <a:r>
              <a:rPr lang="fr-FR" dirty="0" smtClean="0"/>
              <a:t>demande du patient, après l'avoir averti des </a:t>
            </a:r>
          </a:p>
          <a:p>
            <a:pPr>
              <a:lnSpc>
                <a:spcPct val="170000"/>
              </a:lnSpc>
              <a:buNone/>
            </a:pPr>
            <a:r>
              <a:rPr lang="fr-FR" dirty="0" smtClean="0"/>
              <a:t>conséquences possibles de la divulgation du secret.</a:t>
            </a:r>
          </a:p>
          <a:p>
            <a:pPr>
              <a:lnSpc>
                <a:spcPct val="170000"/>
              </a:lnSpc>
              <a:buNone/>
            </a:pPr>
            <a:r>
              <a:rPr lang="fr-FR" dirty="0" smtClean="0"/>
              <a:t>Le contenu doit être adapté à la finalité du certificat.</a:t>
            </a:r>
          </a:p>
          <a:p>
            <a:pPr>
              <a:lnSpc>
                <a:spcPct val="170000"/>
              </a:lnSpc>
              <a:buNone/>
            </a:pPr>
            <a:r>
              <a:rPr lang="fr-FR" dirty="0" smtClean="0"/>
              <a:t>En cas de réquisition, il faut répondre exclusivement </a:t>
            </a:r>
          </a:p>
          <a:p>
            <a:pPr>
              <a:lnSpc>
                <a:spcPct val="170000"/>
              </a:lnSpc>
              <a:buNone/>
            </a:pPr>
            <a:r>
              <a:rPr lang="fr-FR" dirty="0" smtClean="0"/>
              <a:t>aux questions posées.</a:t>
            </a:r>
          </a:p>
          <a:p>
            <a:pPr>
              <a:lnSpc>
                <a:spcPct val="170000"/>
              </a:lnSpc>
            </a:pPr>
            <a:endParaRPr lang="fr-FR"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501122" cy="6041920"/>
          </a:xfrm>
        </p:spPr>
        <p:txBody>
          <a:bodyPr>
            <a:normAutofit/>
          </a:bodyPr>
          <a:lstStyle/>
          <a:p>
            <a:pPr>
              <a:buNone/>
            </a:pPr>
            <a:r>
              <a:rPr lang="fr-FR" b="1" dirty="0" smtClean="0"/>
              <a:t>NE PAS CERTIFIER À LA LÉGÈRE</a:t>
            </a:r>
          </a:p>
          <a:p>
            <a:pPr>
              <a:buNone/>
            </a:pPr>
            <a:r>
              <a:rPr lang="fr-FR" dirty="0" smtClean="0"/>
              <a:t>- La délivrance de faux certificats ou de </a:t>
            </a:r>
          </a:p>
          <a:p>
            <a:pPr>
              <a:buNone/>
            </a:pPr>
            <a:r>
              <a:rPr lang="fr-FR" dirty="0" smtClean="0"/>
              <a:t>certificats de complaisance est interdite et </a:t>
            </a:r>
          </a:p>
          <a:p>
            <a:pPr>
              <a:buNone/>
            </a:pPr>
            <a:r>
              <a:rPr lang="fr-FR" dirty="0" smtClean="0"/>
              <a:t>réprimée au plan disciplinaire comme légal </a:t>
            </a:r>
          </a:p>
          <a:p>
            <a:pPr>
              <a:buNone/>
            </a:pPr>
            <a:r>
              <a:rPr lang="fr-FR" dirty="0" smtClean="0"/>
              <a:t>(Art 226 du CPA, Art 238 du code de la santé </a:t>
            </a:r>
          </a:p>
          <a:p>
            <a:pPr>
              <a:buNone/>
            </a:pPr>
            <a:r>
              <a:rPr lang="fr-FR" dirty="0" smtClean="0"/>
              <a:t>et Art 57 et 58 du CDM).</a:t>
            </a:r>
          </a:p>
          <a:p>
            <a:pPr>
              <a:buNone/>
            </a:pPr>
            <a:r>
              <a:rPr lang="fr-FR" dirty="0" smtClean="0"/>
              <a:t>- Si le certificat crée un préjudice à un tiers,</a:t>
            </a:r>
          </a:p>
          <a:p>
            <a:pPr>
              <a:buNone/>
            </a:pPr>
            <a:r>
              <a:rPr lang="fr-FR" dirty="0" smtClean="0"/>
              <a:t>celui-ci pourra en demander réparation au </a:t>
            </a:r>
          </a:p>
          <a:p>
            <a:pPr>
              <a:buNone/>
            </a:pPr>
            <a:r>
              <a:rPr lang="fr-FR" dirty="0" smtClean="0"/>
              <a:t>médecin au titre de sa responsabilité civile.</a:t>
            </a:r>
          </a:p>
          <a:p>
            <a:pPr>
              <a:buNone/>
            </a:pPr>
            <a:r>
              <a:rPr lang="fr-FR" dirty="0" smtClean="0"/>
              <a:t>- Les organismes de Sécurité sociale ,ont la </a:t>
            </a:r>
          </a:p>
          <a:p>
            <a:pPr>
              <a:buNone/>
            </a:pPr>
            <a:r>
              <a:rPr lang="fr-FR" dirty="0" smtClean="0"/>
              <a:t>capacité de porter plainte auprès du Conseil </a:t>
            </a:r>
          </a:p>
          <a:p>
            <a:pPr>
              <a:buNone/>
            </a:pPr>
            <a:r>
              <a:rPr lang="fr-FR" dirty="0" smtClean="0"/>
              <a:t>régional de l'ordre.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86544"/>
          </a:xfrm>
        </p:spPr>
        <p:txBody>
          <a:bodyPr>
            <a:normAutofit fontScale="92500"/>
          </a:bodyPr>
          <a:lstStyle/>
          <a:p>
            <a:pPr>
              <a:buNone/>
            </a:pPr>
            <a:r>
              <a:rPr lang="fr-FR" b="1" dirty="0" smtClean="0"/>
              <a:t>JUSTIFIER LA DEMANDE ET À QUI </a:t>
            </a:r>
          </a:p>
          <a:p>
            <a:pPr>
              <a:buNone/>
            </a:pPr>
            <a:r>
              <a:rPr lang="fr-FR" b="1" dirty="0" smtClean="0"/>
              <a:t>REMETTRE LE CERTIFICAT :</a:t>
            </a:r>
          </a:p>
          <a:p>
            <a:pPr>
              <a:buNone/>
            </a:pPr>
            <a:r>
              <a:rPr lang="fr-FR" dirty="0" smtClean="0"/>
              <a:t>  Le médecin n'omettra pas de préciser que le </a:t>
            </a:r>
          </a:p>
          <a:p>
            <a:pPr>
              <a:buNone/>
            </a:pPr>
            <a:r>
              <a:rPr lang="fr-FR" dirty="0" smtClean="0"/>
              <a:t>certificat est «remis en mains propres à </a:t>
            </a:r>
          </a:p>
          <a:p>
            <a:pPr>
              <a:buNone/>
            </a:pPr>
            <a:r>
              <a:rPr lang="fr-FR" dirty="0" smtClean="0"/>
              <a:t>l'intéressé ».</a:t>
            </a:r>
          </a:p>
          <a:p>
            <a:pPr>
              <a:buNone/>
            </a:pPr>
            <a:r>
              <a:rPr lang="fr-FR" dirty="0" smtClean="0"/>
              <a:t>Sauf:</a:t>
            </a:r>
          </a:p>
          <a:p>
            <a:pPr>
              <a:buNone/>
            </a:pPr>
            <a:r>
              <a:rPr lang="fr-FR" dirty="0" smtClean="0"/>
              <a:t>* La réquisition : le document est adressé à l' « </a:t>
            </a:r>
          </a:p>
          <a:p>
            <a:pPr>
              <a:buNone/>
            </a:pPr>
            <a:r>
              <a:rPr lang="fr-FR" dirty="0" smtClean="0"/>
              <a:t>Autorité requérante » ;</a:t>
            </a:r>
          </a:p>
          <a:p>
            <a:pPr>
              <a:buNone/>
            </a:pPr>
            <a:r>
              <a:rPr lang="fr-FR" dirty="0" smtClean="0"/>
              <a:t>* Le mineur : le certificat est remis au titulaire </a:t>
            </a:r>
          </a:p>
          <a:p>
            <a:pPr>
              <a:buNone/>
            </a:pPr>
            <a:r>
              <a:rPr lang="fr-FR" dirty="0" smtClean="0"/>
              <a:t>De l'autorité parentale</a:t>
            </a:r>
          </a:p>
          <a:p>
            <a:pPr>
              <a:buNone/>
            </a:pPr>
            <a:r>
              <a:rPr lang="fr-FR" dirty="0" smtClean="0"/>
              <a:t>* Le majeur protégé : la règle veut que le </a:t>
            </a:r>
          </a:p>
          <a:p>
            <a:pPr>
              <a:buNone/>
            </a:pPr>
            <a:r>
              <a:rPr lang="fr-FR" dirty="0" smtClean="0"/>
              <a:t>Certificat soit remis au tuteur.</a:t>
            </a:r>
          </a:p>
          <a:p>
            <a:pPr>
              <a:buNone/>
            </a:pPr>
            <a:r>
              <a:rPr lang="fr-FR" dirty="0" smtClean="0"/>
              <a:t>* Il est prudent de mettre la formule </a:t>
            </a:r>
            <a:r>
              <a:rPr lang="fr-FR" b="1" dirty="0" smtClean="0"/>
              <a:t>«certificat </a:t>
            </a:r>
          </a:p>
          <a:p>
            <a:pPr>
              <a:buNone/>
            </a:pPr>
            <a:r>
              <a:rPr lang="fr-FR" b="1" dirty="0" smtClean="0"/>
              <a:t>Délivré et remis en mains propres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72560" cy="5970482"/>
          </a:xfrm>
        </p:spPr>
        <p:txBody>
          <a:bodyPr>
            <a:normAutofit/>
          </a:bodyPr>
          <a:lstStyle/>
          <a:p>
            <a:pPr>
              <a:buNone/>
            </a:pPr>
            <a:r>
              <a:rPr lang="fr-FR" b="1" dirty="0" smtClean="0"/>
              <a:t>2-2-PRINCIPES DE FORME :</a:t>
            </a:r>
          </a:p>
          <a:p>
            <a:pPr>
              <a:buNone/>
            </a:pPr>
            <a:r>
              <a:rPr lang="fr-FR" dirty="0" smtClean="0"/>
              <a:t>Le certificat médical doit être:</a:t>
            </a:r>
          </a:p>
          <a:p>
            <a:pPr>
              <a:buNone/>
            </a:pPr>
            <a:r>
              <a:rPr lang="fr-FR" dirty="0" smtClean="0"/>
              <a:t>• </a:t>
            </a:r>
            <a:r>
              <a:rPr lang="fr-FR" b="1" dirty="0" smtClean="0"/>
              <a:t>Lisible </a:t>
            </a:r>
            <a:r>
              <a:rPr lang="fr-FR" dirty="0" smtClean="0"/>
              <a:t>notamment pour des ‘‘non médecins</a:t>
            </a:r>
          </a:p>
          <a:p>
            <a:pPr>
              <a:buNone/>
            </a:pPr>
            <a:r>
              <a:rPr lang="fr-FR" dirty="0" smtClean="0"/>
              <a:t>• </a:t>
            </a:r>
            <a:r>
              <a:rPr lang="fr-FR" b="1" dirty="0" smtClean="0"/>
              <a:t>Claire et intelligible </a:t>
            </a:r>
            <a:r>
              <a:rPr lang="fr-FR" dirty="0" smtClean="0"/>
              <a:t>(lexicologie </a:t>
            </a:r>
          </a:p>
          <a:p>
            <a:pPr>
              <a:buNone/>
            </a:pPr>
            <a:r>
              <a:rPr lang="fr-FR" dirty="0" smtClean="0"/>
              <a:t>accessible à celui auquel il est destiné).</a:t>
            </a:r>
          </a:p>
          <a:p>
            <a:pPr>
              <a:buNone/>
            </a:pPr>
            <a:r>
              <a:rPr lang="fr-FR" dirty="0" smtClean="0"/>
              <a:t>• </a:t>
            </a:r>
            <a:r>
              <a:rPr lang="fr-FR" b="1" dirty="0" smtClean="0"/>
              <a:t>Mesuré : </a:t>
            </a:r>
            <a:r>
              <a:rPr lang="fr-FR" dirty="0" smtClean="0"/>
              <a:t>respecter un plan type</a:t>
            </a:r>
            <a:r>
              <a:rPr lang="fr-FR" b="1" dirty="0" smtClean="0"/>
              <a:t>.</a:t>
            </a:r>
          </a:p>
          <a:p>
            <a:pPr>
              <a:buNone/>
            </a:pPr>
            <a:r>
              <a:rPr lang="fr-FR" dirty="0" smtClean="0"/>
              <a:t>• </a:t>
            </a:r>
            <a:r>
              <a:rPr lang="fr-FR" b="1" dirty="0" smtClean="0"/>
              <a:t>Complet.</a:t>
            </a:r>
          </a:p>
          <a:p>
            <a:pPr>
              <a:buNone/>
            </a:pPr>
            <a:r>
              <a:rPr lang="fr-FR" dirty="0" smtClean="0"/>
              <a:t>• </a:t>
            </a:r>
            <a:r>
              <a:rPr lang="fr-FR" b="1" dirty="0" smtClean="0"/>
              <a:t>Précis : </a:t>
            </a:r>
            <a:r>
              <a:rPr lang="fr-FR" dirty="0" smtClean="0"/>
              <a:t>données subjectives attribuées </a:t>
            </a:r>
          </a:p>
          <a:p>
            <a:pPr>
              <a:buNone/>
            </a:pPr>
            <a:r>
              <a:rPr lang="fr-FR" dirty="0" smtClean="0"/>
              <a:t>au malade.</a:t>
            </a:r>
          </a:p>
          <a:p>
            <a:pPr>
              <a:buNone/>
            </a:pPr>
            <a:r>
              <a:rPr lang="fr-FR" dirty="0" smtClean="0"/>
              <a:t>• </a:t>
            </a:r>
            <a:r>
              <a:rPr lang="fr-FR" b="1" dirty="0" smtClean="0"/>
              <a:t>Loyal : </a:t>
            </a:r>
            <a:r>
              <a:rPr lang="fr-FR" dirty="0" smtClean="0"/>
              <a:t>faits réels</a:t>
            </a:r>
            <a:r>
              <a:rPr lang="fr-FR" b="1" dirty="0" smtClean="0"/>
              <a:t>.</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72560" cy="5970482"/>
          </a:xfrm>
        </p:spPr>
        <p:txBody>
          <a:bodyPr>
            <a:normAutofit fontScale="85000" lnSpcReduction="10000"/>
          </a:bodyPr>
          <a:lstStyle/>
          <a:p>
            <a:pPr>
              <a:buNone/>
            </a:pPr>
            <a:r>
              <a:rPr lang="fr-FR" b="1" dirty="0" smtClean="0"/>
              <a:t>REGLES DE FORME DE REDACTION :</a:t>
            </a:r>
          </a:p>
          <a:p>
            <a:pPr>
              <a:buNone/>
            </a:pPr>
            <a:r>
              <a:rPr lang="fr-FR" b="1" dirty="0" smtClean="0"/>
              <a:t>Papier à en-tête, papier libre, formulaires </a:t>
            </a:r>
          </a:p>
          <a:p>
            <a:pPr>
              <a:buNone/>
            </a:pPr>
            <a:r>
              <a:rPr lang="fr-FR" b="1" dirty="0" smtClean="0"/>
              <a:t>Préétablis à la main ou informatisé.</a:t>
            </a:r>
          </a:p>
          <a:p>
            <a:pPr>
              <a:buNone/>
            </a:pPr>
            <a:r>
              <a:rPr lang="fr-FR" dirty="0" smtClean="0"/>
              <a:t>Il doit comporter :</a:t>
            </a:r>
          </a:p>
          <a:p>
            <a:pPr>
              <a:buNone/>
            </a:pPr>
            <a:r>
              <a:rPr lang="fr-FR" dirty="0" smtClean="0"/>
              <a:t>* Identité du médecin: Souvent c’est l’en-tête ou le </a:t>
            </a:r>
          </a:p>
          <a:p>
            <a:pPr>
              <a:buNone/>
            </a:pPr>
            <a:r>
              <a:rPr lang="fr-FR" dirty="0" smtClean="0"/>
              <a:t>cachet. « je soussigné, Dr… ».</a:t>
            </a:r>
          </a:p>
          <a:p>
            <a:pPr>
              <a:buNone/>
            </a:pPr>
            <a:r>
              <a:rPr lang="fr-FR" dirty="0" smtClean="0"/>
              <a:t>* Identité du malade : pièce d’identité / « me</a:t>
            </a:r>
          </a:p>
          <a:p>
            <a:pPr>
              <a:buNone/>
            </a:pPr>
            <a:r>
              <a:rPr lang="fr-FR" dirty="0" smtClean="0"/>
              <a:t>déclare se nommer Mr (Mme)… ».</a:t>
            </a:r>
          </a:p>
          <a:p>
            <a:pPr>
              <a:buNone/>
            </a:pPr>
            <a:r>
              <a:rPr lang="fr-FR" dirty="0" smtClean="0"/>
              <a:t>* Date de l’examen : peut être # date de rédaction </a:t>
            </a:r>
          </a:p>
          <a:p>
            <a:pPr>
              <a:buNone/>
            </a:pPr>
            <a:r>
              <a:rPr lang="fr-FR" dirty="0" smtClean="0"/>
              <a:t>et date du traumatisme. « …certifie avoir examiné ce </a:t>
            </a:r>
          </a:p>
          <a:p>
            <a:pPr>
              <a:buNone/>
            </a:pPr>
            <a:r>
              <a:rPr lang="fr-FR" dirty="0" smtClean="0"/>
              <a:t>jour (ou le…)»</a:t>
            </a:r>
          </a:p>
          <a:p>
            <a:pPr>
              <a:buNone/>
            </a:pPr>
            <a:r>
              <a:rPr lang="fr-FR" dirty="0" smtClean="0"/>
              <a:t>* Date de la rédaction : pas de certificat </a:t>
            </a:r>
            <a:r>
              <a:rPr lang="fr-FR" dirty="0" err="1" smtClean="0"/>
              <a:t>anté</a:t>
            </a:r>
            <a:r>
              <a:rPr lang="fr-FR" dirty="0" smtClean="0"/>
              <a:t> ou </a:t>
            </a:r>
          </a:p>
          <a:p>
            <a:pPr>
              <a:buNone/>
            </a:pPr>
            <a:r>
              <a:rPr lang="fr-FR" dirty="0" err="1" smtClean="0"/>
              <a:t>post-daté</a:t>
            </a:r>
            <a:r>
              <a:rPr lang="fr-FR" dirty="0" smtClean="0"/>
              <a:t>;</a:t>
            </a:r>
          </a:p>
          <a:p>
            <a:pPr>
              <a:buNone/>
            </a:pPr>
            <a:r>
              <a:rPr lang="fr-FR" dirty="0" smtClean="0"/>
              <a:t>* Signature à la main et cachet.</a:t>
            </a:r>
          </a:p>
          <a:p>
            <a:pPr>
              <a:buNone/>
            </a:pPr>
            <a:r>
              <a:rPr lang="fr-FR" dirty="0" smtClean="0"/>
              <a:t>(Garder un double du certificat.)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b="1" dirty="0" smtClean="0"/>
              <a:t>LE CONTENU :</a:t>
            </a:r>
          </a:p>
          <a:p>
            <a:pPr>
              <a:buNone/>
            </a:pPr>
            <a:r>
              <a:rPr lang="fr-FR" dirty="0" smtClean="0"/>
              <a:t>- L’énoncé des déclarations du patient en</a:t>
            </a:r>
          </a:p>
          <a:p>
            <a:pPr>
              <a:buNone/>
            </a:pPr>
            <a:r>
              <a:rPr lang="fr-FR" dirty="0" smtClean="0"/>
              <a:t>les lui attribuant</a:t>
            </a:r>
          </a:p>
          <a:p>
            <a:pPr>
              <a:buNone/>
            </a:pPr>
            <a:r>
              <a:rPr lang="fr-FR" dirty="0" smtClean="0"/>
              <a:t>- Constatations médicales : objectives ;</a:t>
            </a:r>
          </a:p>
          <a:p>
            <a:pPr>
              <a:buNone/>
            </a:pPr>
            <a:r>
              <a:rPr lang="fr-FR" dirty="0" smtClean="0"/>
              <a:t>- Conclusions : d’ordre médical :Durée de repos, traitement, hospitalisation, aptitude, etc.</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32656"/>
            <a:ext cx="8572560" cy="5793507"/>
          </a:xfrm>
        </p:spPr>
        <p:txBody>
          <a:bodyPr>
            <a:normAutofit/>
          </a:bodyPr>
          <a:lstStyle/>
          <a:p>
            <a:pPr marL="0" indent="0">
              <a:buClr>
                <a:srgbClr val="CC3300"/>
              </a:buClr>
              <a:buSzPct val="170000"/>
              <a:buNone/>
              <a:defRPr/>
            </a:pPr>
            <a:r>
              <a:rPr lang="fr-FR" sz="3600" b="1" dirty="0" smtClean="0"/>
              <a:t>3-LA REMISE DES CERTIFICATS:</a:t>
            </a:r>
            <a:endParaRPr lang="fr-FR" sz="3600" b="1" dirty="0"/>
          </a:p>
          <a:p>
            <a:pPr marL="0" indent="0">
              <a:buClr>
                <a:srgbClr val="CC3300"/>
              </a:buClr>
              <a:buSzPct val="170000"/>
              <a:buNone/>
              <a:defRPr/>
            </a:pPr>
            <a:r>
              <a:rPr lang="fr-FR" sz="3600" dirty="0"/>
              <a:t>En vertu de la règle du secret médical, </a:t>
            </a:r>
            <a:r>
              <a:rPr lang="fr-FR" sz="3600" dirty="0" smtClean="0"/>
              <a:t>ces </a:t>
            </a:r>
            <a:r>
              <a:rPr lang="fr-FR" sz="3600" dirty="0"/>
              <a:t>certificats doivent être remis «en mains propres» au </a:t>
            </a:r>
            <a:r>
              <a:rPr lang="fr-FR" sz="3600" dirty="0" smtClean="0"/>
              <a:t>malade.</a:t>
            </a:r>
            <a:endParaRPr lang="fr-FR" sz="3600" dirty="0"/>
          </a:p>
          <a:p>
            <a:pPr marL="0" indent="0">
              <a:buClr>
                <a:srgbClr val="CC3300"/>
              </a:buClr>
              <a:buSzPct val="170000"/>
              <a:buNone/>
              <a:defRPr/>
            </a:pPr>
            <a:r>
              <a:rPr lang="fr-FR" sz="3600" dirty="0" smtClean="0"/>
              <a:t>Il </a:t>
            </a:r>
            <a:r>
              <a:rPr lang="fr-FR" sz="3600" dirty="0"/>
              <a:t>est bon de terminer par la formule habituelle:</a:t>
            </a:r>
          </a:p>
          <a:p>
            <a:pPr marL="0" indent="0">
              <a:buNone/>
              <a:defRPr/>
            </a:pPr>
            <a:r>
              <a:rPr lang="fr-FR" sz="3600" dirty="0" smtClean="0"/>
              <a:t>« </a:t>
            </a:r>
            <a:r>
              <a:rPr lang="fr-FR" sz="3600" dirty="0"/>
              <a:t>Certificat </a:t>
            </a:r>
            <a:r>
              <a:rPr lang="fr-FR" sz="3600"/>
              <a:t>délivré </a:t>
            </a:r>
            <a:r>
              <a:rPr lang="fr-FR" sz="3600" smtClean="0"/>
              <a:t>et </a:t>
            </a:r>
            <a:r>
              <a:rPr lang="fr-FR" sz="3600" dirty="0"/>
              <a:t>remis en mains propres le (date) ». </a:t>
            </a:r>
            <a:endParaRPr lang="fr-FR" sz="3600" dirty="0" smtClean="0"/>
          </a:p>
        </p:txBody>
      </p:sp>
    </p:spTree>
    <p:extLst>
      <p:ext uri="{BB962C8B-B14F-4D97-AF65-F5344CB8AC3E}">
        <p14:creationId xmlns="" xmlns:p14="http://schemas.microsoft.com/office/powerpoint/2010/main" val="2984392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76672"/>
            <a:ext cx="8572560" cy="5976664"/>
          </a:xfrm>
        </p:spPr>
        <p:txBody>
          <a:bodyPr>
            <a:normAutofit/>
          </a:bodyPr>
          <a:lstStyle/>
          <a:p>
            <a:pPr marL="0" indent="0">
              <a:lnSpc>
                <a:spcPct val="90000"/>
              </a:lnSpc>
              <a:buNone/>
              <a:defRPr/>
            </a:pPr>
            <a:r>
              <a:rPr lang="fr-FR" sz="3600" b="1" dirty="0" smtClean="0"/>
              <a:t>3-1-Certificats </a:t>
            </a:r>
            <a:r>
              <a:rPr lang="fr-FR" sz="3600" b="1" dirty="0"/>
              <a:t>remis à des </a:t>
            </a:r>
            <a:r>
              <a:rPr lang="fr-FR" sz="3600" b="1" dirty="0" smtClean="0"/>
              <a:t>tiers</a:t>
            </a:r>
            <a:r>
              <a:rPr lang="fr-FR" b="1" dirty="0" smtClean="0"/>
              <a:t>:</a:t>
            </a:r>
            <a:endParaRPr lang="fr-FR" b="1" dirty="0"/>
          </a:p>
          <a:p>
            <a:pPr marL="0" indent="0">
              <a:lnSpc>
                <a:spcPct val="90000"/>
              </a:lnSpc>
              <a:buNone/>
              <a:defRPr/>
            </a:pPr>
            <a:r>
              <a:rPr lang="fr-FR" dirty="0" smtClean="0"/>
              <a:t>Ceux </a:t>
            </a:r>
            <a:r>
              <a:rPr lang="fr-FR" dirty="0"/>
              <a:t>sont tous les cas de </a:t>
            </a:r>
            <a:r>
              <a:rPr lang="fr-FR" b="1" dirty="0"/>
              <a:t>dérogations légales au secret médical</a:t>
            </a:r>
            <a:r>
              <a:rPr lang="fr-FR" dirty="0"/>
              <a:t> tel que </a:t>
            </a:r>
            <a:r>
              <a:rPr lang="fr-FR" dirty="0" smtClean="0"/>
              <a:t>les CM:</a:t>
            </a:r>
            <a:endParaRPr lang="fr-FR" dirty="0"/>
          </a:p>
          <a:p>
            <a:pPr marL="0" indent="0">
              <a:lnSpc>
                <a:spcPct val="90000"/>
              </a:lnSpc>
              <a:buSzPct val="90000"/>
              <a:buNone/>
              <a:defRPr/>
            </a:pPr>
            <a:r>
              <a:rPr lang="fr-FR" dirty="0"/>
              <a:t>*Des maladies à déclaration </a:t>
            </a:r>
            <a:r>
              <a:rPr lang="fr-FR" dirty="0" smtClean="0"/>
              <a:t>obligatoire.</a:t>
            </a:r>
            <a:endParaRPr lang="fr-FR" dirty="0"/>
          </a:p>
          <a:p>
            <a:pPr marL="0" indent="0">
              <a:lnSpc>
                <a:spcPct val="90000"/>
              </a:lnSpc>
              <a:buSzPct val="90000"/>
              <a:buNone/>
              <a:defRPr/>
            </a:pPr>
            <a:r>
              <a:rPr lang="fr-FR" dirty="0" smtClean="0"/>
              <a:t>*Internement.</a:t>
            </a:r>
            <a:endParaRPr lang="fr-FR" dirty="0"/>
          </a:p>
          <a:p>
            <a:pPr marL="0" indent="0">
              <a:lnSpc>
                <a:spcPct val="90000"/>
              </a:lnSpc>
              <a:buSzPct val="90000"/>
              <a:buNone/>
              <a:defRPr/>
            </a:pPr>
            <a:r>
              <a:rPr lang="fr-FR" dirty="0"/>
              <a:t>*Cure de </a:t>
            </a:r>
            <a:r>
              <a:rPr lang="fr-FR" dirty="0" smtClean="0"/>
              <a:t>désintoxication.</a:t>
            </a:r>
            <a:endParaRPr lang="fr-FR" dirty="0"/>
          </a:p>
          <a:p>
            <a:pPr marL="0" indent="0">
              <a:lnSpc>
                <a:spcPct val="90000"/>
              </a:lnSpc>
              <a:buSzPct val="90000"/>
              <a:buNone/>
              <a:defRPr/>
            </a:pPr>
            <a:r>
              <a:rPr lang="fr-FR" dirty="0"/>
              <a:t>*</a:t>
            </a:r>
            <a:r>
              <a:rPr lang="fr-FR" dirty="0" smtClean="0"/>
              <a:t>AT </a:t>
            </a:r>
            <a:r>
              <a:rPr lang="fr-FR" dirty="0"/>
              <a:t>et </a:t>
            </a:r>
            <a:r>
              <a:rPr lang="fr-FR" dirty="0" smtClean="0"/>
              <a:t>MP.</a:t>
            </a:r>
            <a:endParaRPr lang="fr-FR" dirty="0"/>
          </a:p>
          <a:p>
            <a:pPr marL="0" indent="0">
              <a:lnSpc>
                <a:spcPct val="90000"/>
              </a:lnSpc>
              <a:buSzPct val="90000"/>
              <a:buNone/>
              <a:defRPr/>
            </a:pPr>
            <a:r>
              <a:rPr lang="fr-FR" dirty="0"/>
              <a:t>*Sévices à enfants ou personnes </a:t>
            </a:r>
            <a:r>
              <a:rPr lang="fr-FR" dirty="0" smtClean="0"/>
              <a:t>handicapées.</a:t>
            </a:r>
            <a:endParaRPr lang="fr-FR" dirty="0"/>
          </a:p>
          <a:p>
            <a:pPr marL="0" indent="0">
              <a:lnSpc>
                <a:spcPct val="90000"/>
              </a:lnSpc>
              <a:buSzPct val="90000"/>
              <a:buNone/>
              <a:defRPr/>
            </a:pPr>
            <a:r>
              <a:rPr lang="fr-FR" dirty="0"/>
              <a:t>*Déclarations concernant l’état </a:t>
            </a:r>
            <a:r>
              <a:rPr lang="fr-FR" dirty="0" smtClean="0"/>
              <a:t>civil (</a:t>
            </a:r>
            <a:r>
              <a:rPr lang="fr-FR" dirty="0"/>
              <a:t>naissances et décès</a:t>
            </a:r>
            <a:r>
              <a:rPr lang="fr-FR" dirty="0" smtClean="0"/>
              <a:t>). </a:t>
            </a:r>
            <a:endParaRPr lang="fr-FR" dirty="0"/>
          </a:p>
          <a:p>
            <a:endParaRPr lang="fr-FR" dirty="0"/>
          </a:p>
          <a:p>
            <a:endParaRPr lang="fr-FR" dirty="0"/>
          </a:p>
        </p:txBody>
      </p:sp>
    </p:spTree>
    <p:extLst>
      <p:ext uri="{BB962C8B-B14F-4D97-AF65-F5344CB8AC3E}">
        <p14:creationId xmlns="" xmlns:p14="http://schemas.microsoft.com/office/powerpoint/2010/main" val="1277953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5649491"/>
          </a:xfrm>
        </p:spPr>
        <p:txBody>
          <a:bodyPr>
            <a:normAutofit/>
          </a:bodyPr>
          <a:lstStyle/>
          <a:p>
            <a:pPr marL="0" indent="0">
              <a:lnSpc>
                <a:spcPct val="80000"/>
              </a:lnSpc>
              <a:buClr>
                <a:srgbClr val="CC3300"/>
              </a:buClr>
              <a:buSzPct val="170000"/>
              <a:buNone/>
              <a:defRPr/>
            </a:pPr>
            <a:r>
              <a:rPr lang="fr-FR" sz="3900" b="1" dirty="0" smtClean="0"/>
              <a:t>3-2-Cas  </a:t>
            </a:r>
            <a:r>
              <a:rPr lang="fr-FR" sz="3900" b="1" dirty="0"/>
              <a:t>particuliers</a:t>
            </a:r>
            <a:endParaRPr lang="fr-FR" sz="3900" b="1" dirty="0" smtClean="0">
              <a:solidFill>
                <a:schemeClr val="tx2"/>
              </a:solidFill>
            </a:endParaRPr>
          </a:p>
          <a:p>
            <a:pPr marL="0" indent="0">
              <a:lnSpc>
                <a:spcPct val="80000"/>
              </a:lnSpc>
              <a:buClr>
                <a:srgbClr val="CC3300"/>
              </a:buClr>
              <a:buSzPct val="170000"/>
              <a:buNone/>
              <a:defRPr/>
            </a:pPr>
            <a:r>
              <a:rPr lang="fr-FR" dirty="0" smtClean="0"/>
              <a:t>En </a:t>
            </a:r>
            <a:r>
              <a:rPr lang="fr-FR" dirty="0"/>
              <a:t>cas d’inconscience, il faut attendre la reprise </a:t>
            </a:r>
            <a:r>
              <a:rPr lang="fr-FR" dirty="0" smtClean="0"/>
              <a:t>de conscience </a:t>
            </a:r>
            <a:r>
              <a:rPr lang="fr-FR" dirty="0"/>
              <a:t>et remettre le certificat en mains propres </a:t>
            </a:r>
            <a:r>
              <a:rPr lang="fr-FR" dirty="0" smtClean="0"/>
              <a:t>au patient.</a:t>
            </a:r>
            <a:endParaRPr lang="fr-FR" dirty="0"/>
          </a:p>
          <a:p>
            <a:pPr marL="0" indent="0">
              <a:lnSpc>
                <a:spcPct val="80000"/>
              </a:lnSpc>
              <a:buClr>
                <a:srgbClr val="CC3300"/>
              </a:buClr>
              <a:buSzPct val="170000"/>
              <a:buNone/>
              <a:defRPr/>
            </a:pPr>
            <a:endParaRPr lang="fr-FR" dirty="0"/>
          </a:p>
          <a:p>
            <a:pPr marL="0" indent="0">
              <a:lnSpc>
                <a:spcPct val="80000"/>
              </a:lnSpc>
              <a:buClr>
                <a:srgbClr val="CC3300"/>
              </a:buClr>
              <a:buSzPct val="170000"/>
              <a:buNone/>
              <a:defRPr/>
            </a:pPr>
            <a:r>
              <a:rPr lang="fr-FR" dirty="0" smtClean="0"/>
              <a:t>En </a:t>
            </a:r>
            <a:r>
              <a:rPr lang="fr-FR" dirty="0"/>
              <a:t>cas de coma prolongé, le certificat peut être remis à </a:t>
            </a:r>
            <a:r>
              <a:rPr lang="fr-FR" dirty="0" smtClean="0"/>
              <a:t>la </a:t>
            </a:r>
            <a:r>
              <a:rPr lang="fr-FR" dirty="0"/>
              <a:t>personne qui </a:t>
            </a:r>
            <a:r>
              <a:rPr lang="fr-FR" dirty="0" smtClean="0"/>
              <a:t>a </a:t>
            </a:r>
            <a:r>
              <a:rPr lang="fr-FR" dirty="0"/>
              <a:t>la charge d’assurer les intérêts </a:t>
            </a:r>
            <a:r>
              <a:rPr lang="fr-FR" dirty="0" smtClean="0"/>
              <a:t>matériels </a:t>
            </a:r>
            <a:r>
              <a:rPr lang="fr-FR" dirty="0"/>
              <a:t>du patient.</a:t>
            </a:r>
          </a:p>
          <a:p>
            <a:pPr marL="0" indent="0">
              <a:lnSpc>
                <a:spcPct val="80000"/>
              </a:lnSpc>
              <a:buClr>
                <a:srgbClr val="CC3300"/>
              </a:buClr>
              <a:buSzPct val="170000"/>
              <a:buNone/>
              <a:defRPr/>
            </a:pPr>
            <a:endParaRPr lang="fr-FR" dirty="0"/>
          </a:p>
          <a:p>
            <a:pPr marL="0" indent="0">
              <a:lnSpc>
                <a:spcPct val="80000"/>
              </a:lnSpc>
              <a:buClr>
                <a:srgbClr val="CC3300"/>
              </a:buClr>
              <a:buSzPct val="170000"/>
              <a:buNone/>
              <a:defRPr/>
            </a:pPr>
            <a:r>
              <a:rPr lang="fr-FR" dirty="0"/>
              <a:t>Lorsqu’il s’agit d’un mineur, le certificat doit être remis </a:t>
            </a:r>
            <a:r>
              <a:rPr lang="fr-FR" dirty="0" smtClean="0"/>
              <a:t>au </a:t>
            </a:r>
            <a:r>
              <a:rPr lang="fr-FR" dirty="0"/>
              <a:t>tuteur légal.</a:t>
            </a:r>
          </a:p>
          <a:p>
            <a:pPr marL="0" indent="0">
              <a:lnSpc>
                <a:spcPct val="80000"/>
              </a:lnSpc>
              <a:buClr>
                <a:srgbClr val="CC3300"/>
              </a:buClr>
              <a:buSzPct val="170000"/>
              <a:buNone/>
              <a:defRPr/>
            </a:pPr>
            <a:endParaRPr lang="fr-FR" dirty="0" smtClean="0"/>
          </a:p>
          <a:p>
            <a:pPr marL="0" indent="0">
              <a:lnSpc>
                <a:spcPct val="80000"/>
              </a:lnSpc>
              <a:buClr>
                <a:srgbClr val="CC3300"/>
              </a:buClr>
              <a:buSzPct val="170000"/>
              <a:buNone/>
              <a:defRPr/>
            </a:pPr>
            <a:r>
              <a:rPr lang="fr-FR" dirty="0"/>
              <a:t>Lorsqu’il s’agit </a:t>
            </a:r>
            <a:r>
              <a:rPr lang="fr-FR" dirty="0" smtClean="0"/>
              <a:t>d’une réquisition,</a:t>
            </a:r>
            <a:r>
              <a:rPr lang="fr-FR" dirty="0"/>
              <a:t> le certificat doit être remis </a:t>
            </a:r>
            <a:r>
              <a:rPr lang="fr-FR" dirty="0" smtClean="0"/>
              <a:t>à l’autorité requérante.</a:t>
            </a:r>
            <a:endParaRPr lang="fr-FR" dirty="0"/>
          </a:p>
        </p:txBody>
      </p:sp>
    </p:spTree>
    <p:extLst>
      <p:ext uri="{BB962C8B-B14F-4D97-AF65-F5344CB8AC3E}">
        <p14:creationId xmlns="" xmlns:p14="http://schemas.microsoft.com/office/powerpoint/2010/main" val="3227878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706960"/>
          </a:xfrm>
        </p:spPr>
        <p:txBody>
          <a:bodyPr>
            <a:normAutofit fontScale="77500" lnSpcReduction="20000"/>
          </a:bodyPr>
          <a:lstStyle/>
          <a:p>
            <a:pPr marL="0" indent="0" algn="ctr">
              <a:buNone/>
            </a:pPr>
            <a:r>
              <a:rPr lang="fr-FR" sz="4400" b="1" dirty="0" smtClean="0"/>
              <a:t>PLAN</a:t>
            </a:r>
          </a:p>
          <a:p>
            <a:pPr marL="0" indent="0">
              <a:buNone/>
            </a:pPr>
            <a:endParaRPr lang="fr-FR" sz="3100" b="1" dirty="0" smtClean="0"/>
          </a:p>
          <a:p>
            <a:pPr marL="0" indent="0">
              <a:buNone/>
            </a:pPr>
            <a:r>
              <a:rPr lang="fr-FR" sz="3100" b="1" dirty="0" smtClean="0"/>
              <a:t>I/INTRODUCTION</a:t>
            </a:r>
          </a:p>
          <a:p>
            <a:pPr marL="0" indent="0">
              <a:buNone/>
            </a:pPr>
            <a:r>
              <a:rPr lang="fr-FR" sz="3100" b="1" dirty="0" smtClean="0"/>
              <a:t>II/PRINCIPAUX DOCUMENTS MEDICAUX</a:t>
            </a:r>
          </a:p>
          <a:p>
            <a:pPr marL="0" indent="0">
              <a:buNone/>
            </a:pPr>
            <a:r>
              <a:rPr lang="fr-FR" b="1" dirty="0" smtClean="0"/>
              <a:t>   </a:t>
            </a:r>
            <a:r>
              <a:rPr lang="fr-FR" sz="3100" b="1" dirty="0" smtClean="0"/>
              <a:t>   A.CERTIFICAT MEDICAL</a:t>
            </a:r>
          </a:p>
          <a:p>
            <a:pPr marL="0" indent="0">
              <a:buNone/>
            </a:pPr>
            <a:r>
              <a:rPr lang="fr-FR" b="1" dirty="0" smtClean="0"/>
              <a:t>      1.Définition</a:t>
            </a:r>
          </a:p>
          <a:p>
            <a:pPr marL="0" indent="0">
              <a:buNone/>
            </a:pPr>
            <a:r>
              <a:rPr lang="fr-FR" b="1" dirty="0" smtClean="0"/>
              <a:t>      2.rédaction des certificats médicaux        </a:t>
            </a:r>
          </a:p>
          <a:p>
            <a:pPr marL="0" indent="0">
              <a:buNone/>
            </a:pPr>
            <a:r>
              <a:rPr lang="fr-FR" b="1" dirty="0" smtClean="0"/>
              <a:t>      3.Remise des certificats</a:t>
            </a:r>
          </a:p>
          <a:p>
            <a:pPr marL="0" indent="0">
              <a:buNone/>
            </a:pPr>
            <a:r>
              <a:rPr lang="fr-FR" b="1" dirty="0" smtClean="0"/>
              <a:t>      4.Diverses rubriques des certificats</a:t>
            </a:r>
          </a:p>
          <a:p>
            <a:pPr marL="0" indent="0">
              <a:buNone/>
            </a:pPr>
            <a:r>
              <a:rPr lang="fr-FR" b="1" dirty="0" smtClean="0"/>
              <a:t>      5.Responsabilité d’un médecin acteur d’un CM</a:t>
            </a:r>
          </a:p>
          <a:p>
            <a:pPr marL="0" indent="0">
              <a:buNone/>
            </a:pPr>
            <a:r>
              <a:rPr lang="fr-FR" b="1" dirty="0" smtClean="0"/>
              <a:t>   </a:t>
            </a:r>
            <a:r>
              <a:rPr lang="fr-FR" sz="3100" b="1" dirty="0" smtClean="0"/>
              <a:t>  B.ORDONANCE MEDICALE</a:t>
            </a:r>
          </a:p>
          <a:p>
            <a:pPr marL="0" indent="0">
              <a:buNone/>
            </a:pPr>
            <a:r>
              <a:rPr lang="fr-FR" sz="3100" b="1" dirty="0" smtClean="0"/>
              <a:t>     C.DOSSIER MEDICAL</a:t>
            </a:r>
          </a:p>
          <a:p>
            <a:pPr marL="0" indent="0">
              <a:buNone/>
            </a:pPr>
            <a:r>
              <a:rPr lang="fr-FR" sz="3100" b="1" dirty="0" smtClean="0"/>
              <a:t>III.CONCLUSION</a:t>
            </a:r>
          </a:p>
          <a:p>
            <a:pPr marL="0" indent="0">
              <a:buNone/>
            </a:pPr>
            <a:endParaRPr lang="fr-FR" sz="3100" b="1" dirty="0" smtClean="0"/>
          </a:p>
          <a:p>
            <a:pPr marL="0" indent="0">
              <a:buNone/>
            </a:pPr>
            <a:endParaRPr lang="fr-FR" b="1" dirty="0" smtClean="0">
              <a:solidFill>
                <a:srgbClr val="FF0000"/>
              </a:solidFill>
            </a:endParaRPr>
          </a:p>
          <a:p>
            <a:pPr marL="0" indent="0">
              <a:buNone/>
            </a:pPr>
            <a:r>
              <a:rPr lang="fr-FR" b="1" dirty="0" smtClean="0">
                <a:solidFill>
                  <a:srgbClr val="FF0000"/>
                </a:solidFill>
              </a:rPr>
              <a:t>        </a:t>
            </a:r>
          </a:p>
          <a:p>
            <a:pPr marL="0" indent="0">
              <a:buNone/>
            </a:pPr>
            <a:r>
              <a:rPr lang="fr-FR" b="1" dirty="0" smtClean="0">
                <a:solidFill>
                  <a:srgbClr val="FF0000"/>
                </a:solidFill>
              </a:rPr>
              <a:t>    </a:t>
            </a:r>
            <a:endParaRPr lang="fr-FR" b="1" dirty="0">
              <a:solidFill>
                <a:srgbClr val="FF0000"/>
              </a:solidFill>
            </a:endParaRPr>
          </a:p>
        </p:txBody>
      </p:sp>
    </p:spTree>
    <p:extLst>
      <p:ext uri="{BB962C8B-B14F-4D97-AF65-F5344CB8AC3E}">
        <p14:creationId xmlns="" xmlns:p14="http://schemas.microsoft.com/office/powerpoint/2010/main" val="1572565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08920"/>
            <a:ext cx="8229600" cy="3417243"/>
          </a:xfrm>
        </p:spPr>
        <p:txBody>
          <a:bodyPr/>
          <a:lstStyle/>
          <a:p>
            <a:pPr marL="0" indent="0" algn="ctr">
              <a:buNone/>
            </a:pPr>
            <a:r>
              <a:rPr lang="fr-FR" dirty="0" smtClean="0"/>
              <a:t>  </a:t>
            </a:r>
            <a:r>
              <a:rPr lang="fr-FR" sz="4000" b="1" dirty="0" smtClean="0"/>
              <a:t>4/</a:t>
            </a:r>
            <a:r>
              <a:rPr lang="fr-FR" sz="4400" b="1" u="sng" dirty="0" smtClean="0"/>
              <a:t>DIVERSES RUBRIQUES DES CERTIFICATS</a:t>
            </a:r>
            <a:r>
              <a:rPr lang="fr-FR" sz="4400" b="1" u="sng" dirty="0"/>
              <a:t/>
            </a:r>
            <a:br>
              <a:rPr lang="fr-FR" sz="4400" b="1" u="sng" dirty="0"/>
            </a:br>
            <a:endParaRPr lang="fr-FR" sz="4400" b="1" dirty="0"/>
          </a:p>
        </p:txBody>
      </p:sp>
    </p:spTree>
    <p:extLst>
      <p:ext uri="{BB962C8B-B14F-4D97-AF65-F5344CB8AC3E}">
        <p14:creationId xmlns="" xmlns:p14="http://schemas.microsoft.com/office/powerpoint/2010/main" val="3258844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470416"/>
          </a:xfrm>
        </p:spPr>
        <p:txBody>
          <a:bodyPr/>
          <a:lstStyle/>
          <a:p>
            <a:pPr>
              <a:buNone/>
            </a:pPr>
            <a:r>
              <a:rPr lang="fr-FR" b="1" dirty="0" smtClean="0"/>
              <a:t>4-1- QUELS SONT LES CERTIFICATS QUE LE MEDECIN EST TENU DE DELIVRER ?</a:t>
            </a:r>
          </a:p>
          <a:p>
            <a:pPr>
              <a:buNone/>
            </a:pPr>
            <a:r>
              <a:rPr lang="fr-FR" dirty="0" smtClean="0"/>
              <a:t>a- Des certificats dont la production est prescrite par </a:t>
            </a:r>
            <a:r>
              <a:rPr lang="fr-FR" b="1" dirty="0" smtClean="0"/>
              <a:t>LA LOI ou LES REGLEMENTS</a:t>
            </a:r>
          </a:p>
          <a:p>
            <a:pPr>
              <a:buNone/>
            </a:pPr>
            <a:r>
              <a:rPr lang="fr-FR" dirty="0" smtClean="0"/>
              <a:t>b- Le certificat délivré en vertu d’une </a:t>
            </a:r>
            <a:r>
              <a:rPr lang="fr-FR" b="1" dirty="0" smtClean="0"/>
              <a:t>REQUISITION</a:t>
            </a:r>
          </a:p>
          <a:p>
            <a:pPr>
              <a:buNone/>
            </a:pPr>
            <a:r>
              <a:rPr lang="fr-FR" dirty="0" smtClean="0"/>
              <a:t>c- Le certificat du malade </a:t>
            </a:r>
            <a:r>
              <a:rPr lang="fr-FR" b="1" dirty="0" smtClean="0"/>
              <a:t>HOSPITALISE</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501122" cy="5970482"/>
          </a:xfrm>
        </p:spPr>
        <p:txBody>
          <a:bodyPr>
            <a:normAutofit fontScale="92500"/>
          </a:bodyPr>
          <a:lstStyle/>
          <a:p>
            <a:pPr>
              <a:buNone/>
            </a:pPr>
            <a:r>
              <a:rPr lang="fr-FR" b="1" dirty="0" smtClean="0"/>
              <a:t>4-1-LES CERTIFICATS DONT LA </a:t>
            </a:r>
          </a:p>
          <a:p>
            <a:pPr>
              <a:buNone/>
            </a:pPr>
            <a:r>
              <a:rPr lang="fr-FR" b="1" dirty="0" smtClean="0"/>
              <a:t>PRODUCTION EST PRESCRITE PAR LA LOI </a:t>
            </a:r>
          </a:p>
          <a:p>
            <a:pPr>
              <a:buNone/>
            </a:pPr>
            <a:r>
              <a:rPr lang="fr-FR" b="1" dirty="0" smtClean="0"/>
              <a:t>OU LES RÈGLEMENTS:</a:t>
            </a:r>
          </a:p>
          <a:p>
            <a:pPr>
              <a:buNone/>
            </a:pPr>
            <a:r>
              <a:rPr lang="fr-FR" dirty="0" smtClean="0"/>
              <a:t> Vaccinations obligatoires.</a:t>
            </a:r>
          </a:p>
          <a:p>
            <a:pPr>
              <a:buNone/>
            </a:pPr>
            <a:r>
              <a:rPr lang="fr-FR" dirty="0" smtClean="0"/>
              <a:t> Naissance et le certificat de décès.</a:t>
            </a:r>
          </a:p>
          <a:p>
            <a:pPr>
              <a:buNone/>
            </a:pPr>
            <a:r>
              <a:rPr lang="fr-FR" dirty="0" smtClean="0"/>
              <a:t> Placement en milieu psychiatrique.</a:t>
            </a:r>
          </a:p>
          <a:p>
            <a:pPr>
              <a:buNone/>
            </a:pPr>
            <a:r>
              <a:rPr lang="fr-FR" dirty="0" smtClean="0"/>
              <a:t> Le certificat prénuptial.</a:t>
            </a:r>
          </a:p>
          <a:p>
            <a:pPr>
              <a:buNone/>
            </a:pPr>
            <a:r>
              <a:rPr lang="fr-FR" dirty="0" smtClean="0"/>
              <a:t> Avortement thérapeutique.</a:t>
            </a:r>
          </a:p>
          <a:p>
            <a:pPr>
              <a:buNone/>
            </a:pPr>
            <a:r>
              <a:rPr lang="fr-FR" dirty="0" smtClean="0"/>
              <a:t> Accident de travail et de maladies professionnelles.</a:t>
            </a:r>
          </a:p>
          <a:p>
            <a:pPr>
              <a:buNone/>
            </a:pPr>
            <a:r>
              <a:rPr lang="fr-FR" dirty="0" smtClean="0"/>
              <a:t> Attestant une incapacité physique ou mentale.</a:t>
            </a:r>
          </a:p>
          <a:p>
            <a:pPr>
              <a:buNone/>
            </a:pPr>
            <a:r>
              <a:rPr lang="fr-FR" dirty="0" smtClean="0"/>
              <a:t> Les certificats d'aggravation des pensionnés militaires</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229600" cy="6264696"/>
          </a:xfrm>
        </p:spPr>
        <p:txBody>
          <a:bodyPr>
            <a:normAutofit/>
          </a:bodyPr>
          <a:lstStyle/>
          <a:p>
            <a:pPr marL="0" indent="0">
              <a:buNone/>
            </a:pPr>
            <a:r>
              <a:rPr lang="fr-FR" b="1" u="sng" dirty="0" smtClean="0"/>
              <a:t>Le certificat pour coups et blessures</a:t>
            </a:r>
            <a:r>
              <a:rPr lang="fr-FR" u="sng" dirty="0" smtClean="0"/>
              <a:t>: </a:t>
            </a:r>
          </a:p>
          <a:p>
            <a:pPr marL="0" indent="0">
              <a:buNone/>
            </a:pPr>
            <a:r>
              <a:rPr lang="fr-FR" dirty="0" smtClean="0"/>
              <a:t>Une importance particulière: la fréquence de sa demande et les conséquences judiciaires sur l’auteur des blessures. </a:t>
            </a:r>
          </a:p>
          <a:p>
            <a:pPr marL="0" indent="0">
              <a:buNone/>
              <a:defRPr/>
            </a:pPr>
            <a:r>
              <a:rPr lang="fr-FR" dirty="0"/>
              <a:t>Dresser la liste des dires et </a:t>
            </a:r>
            <a:r>
              <a:rPr lang="fr-FR" dirty="0" smtClean="0"/>
              <a:t>des constatations </a:t>
            </a:r>
            <a:r>
              <a:rPr lang="fr-FR" dirty="0"/>
              <a:t>objectives dans </a:t>
            </a:r>
            <a:r>
              <a:rPr lang="fr-FR" dirty="0" smtClean="0"/>
              <a:t>un but </a:t>
            </a:r>
            <a:r>
              <a:rPr lang="fr-FR" dirty="0"/>
              <a:t>de réparation </a:t>
            </a:r>
            <a:r>
              <a:rPr lang="fr-FR" dirty="0" smtClean="0"/>
              <a:t>du </a:t>
            </a:r>
            <a:r>
              <a:rPr lang="fr-FR" dirty="0"/>
              <a:t>préjudice </a:t>
            </a:r>
            <a:r>
              <a:rPr lang="fr-FR" dirty="0" smtClean="0"/>
              <a:t>subi.</a:t>
            </a:r>
            <a:endParaRPr lang="fr-FR" dirty="0"/>
          </a:p>
          <a:p>
            <a:pPr marL="0" indent="0">
              <a:buNone/>
              <a:defRPr/>
            </a:pPr>
            <a:r>
              <a:rPr lang="fr-FR" dirty="0" smtClean="0"/>
              <a:t>Déterminer </a:t>
            </a:r>
            <a:r>
              <a:rPr lang="fr-FR" dirty="0"/>
              <a:t>la durée de </a:t>
            </a:r>
            <a:r>
              <a:rPr lang="fr-FR" dirty="0" smtClean="0"/>
              <a:t>l’ITT à fin </a:t>
            </a:r>
            <a:r>
              <a:rPr lang="fr-FR" dirty="0"/>
              <a:t>d </a:t>
            </a:r>
            <a:r>
              <a:rPr lang="fr-FR" dirty="0" smtClean="0"/>
              <a:t>’éclairer </a:t>
            </a:r>
            <a:r>
              <a:rPr lang="fr-FR" dirty="0"/>
              <a:t>la </a:t>
            </a:r>
            <a:r>
              <a:rPr lang="fr-FR" dirty="0" smtClean="0"/>
              <a:t>justice.</a:t>
            </a:r>
            <a:endParaRPr lang="fr-FR" dirty="0"/>
          </a:p>
          <a:p>
            <a:pPr marL="0" indent="0">
              <a:buNone/>
              <a:defRPr/>
            </a:pPr>
            <a:r>
              <a:rPr lang="fr-FR" dirty="0" smtClean="0"/>
              <a:t>Les circonstances sont très variées: AC ,AVP, CBV, viol, AT.</a:t>
            </a:r>
            <a:endParaRPr lang="fr-FR" dirty="0"/>
          </a:p>
        </p:txBody>
      </p:sp>
    </p:spTree>
    <p:extLst>
      <p:ext uri="{BB962C8B-B14F-4D97-AF65-F5344CB8AC3E}">
        <p14:creationId xmlns="" xmlns:p14="http://schemas.microsoft.com/office/powerpoint/2010/main" val="1395385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48680"/>
            <a:ext cx="8572560" cy="5832648"/>
          </a:xfrm>
        </p:spPr>
        <p:txBody>
          <a:bodyPr>
            <a:normAutofit lnSpcReduction="10000"/>
          </a:bodyPr>
          <a:lstStyle/>
          <a:p>
            <a:pPr marL="0" indent="0">
              <a:buNone/>
              <a:defRPr/>
            </a:pPr>
            <a:r>
              <a:rPr lang="fr-FR" dirty="0"/>
              <a:t>Il </a:t>
            </a:r>
            <a:r>
              <a:rPr lang="fr-FR" dirty="0" smtClean="0"/>
              <a:t>comporte:</a:t>
            </a:r>
          </a:p>
          <a:p>
            <a:pPr marL="0" indent="0">
              <a:buNone/>
              <a:defRPr/>
            </a:pPr>
            <a:r>
              <a:rPr lang="fr-FR" dirty="0" smtClean="0"/>
              <a:t>-Identité </a:t>
            </a:r>
            <a:r>
              <a:rPr lang="fr-FR" dirty="0"/>
              <a:t>du médecin et du </a:t>
            </a:r>
            <a:r>
              <a:rPr lang="fr-FR" dirty="0" smtClean="0"/>
              <a:t>malade.</a:t>
            </a:r>
          </a:p>
          <a:p>
            <a:pPr marL="0" indent="0">
              <a:buNone/>
              <a:defRPr/>
            </a:pPr>
            <a:r>
              <a:rPr lang="fr-FR" dirty="0" smtClean="0"/>
              <a:t>-Enoncé </a:t>
            </a:r>
            <a:r>
              <a:rPr lang="fr-FR" dirty="0"/>
              <a:t>des déclarations de la </a:t>
            </a:r>
            <a:r>
              <a:rPr lang="fr-FR" dirty="0" smtClean="0"/>
              <a:t>victime.</a:t>
            </a:r>
          </a:p>
          <a:p>
            <a:pPr marL="0" indent="0">
              <a:buNone/>
              <a:defRPr/>
            </a:pPr>
            <a:r>
              <a:rPr lang="fr-FR" dirty="0" smtClean="0"/>
              <a:t>-Les </a:t>
            </a:r>
            <a:r>
              <a:rPr lang="fr-FR" dirty="0"/>
              <a:t>signes </a:t>
            </a:r>
            <a:r>
              <a:rPr lang="fr-FR" dirty="0" smtClean="0"/>
              <a:t>subjectifs. </a:t>
            </a:r>
          </a:p>
          <a:p>
            <a:pPr marL="0" indent="0">
              <a:buNone/>
              <a:defRPr/>
            </a:pPr>
            <a:r>
              <a:rPr lang="fr-FR" dirty="0" smtClean="0"/>
              <a:t>-La </a:t>
            </a:r>
            <a:r>
              <a:rPr lang="fr-FR" dirty="0"/>
              <a:t>description des lésions et les </a:t>
            </a:r>
            <a:r>
              <a:rPr lang="fr-FR" dirty="0" smtClean="0"/>
              <a:t>symptômes.</a:t>
            </a:r>
          </a:p>
          <a:p>
            <a:pPr marL="0" indent="0">
              <a:buNone/>
              <a:defRPr/>
            </a:pPr>
            <a:r>
              <a:rPr lang="fr-FR" dirty="0" smtClean="0"/>
              <a:t>-Les </a:t>
            </a:r>
            <a:r>
              <a:rPr lang="fr-FR" dirty="0"/>
              <a:t>examens </a:t>
            </a:r>
            <a:r>
              <a:rPr lang="fr-FR" dirty="0" smtClean="0"/>
              <a:t>complémentaires.</a:t>
            </a:r>
          </a:p>
          <a:p>
            <a:pPr marL="0" indent="0">
              <a:buNone/>
              <a:defRPr/>
            </a:pPr>
            <a:r>
              <a:rPr lang="fr-FR" dirty="0" smtClean="0"/>
              <a:t>-L’évaluation </a:t>
            </a:r>
            <a:r>
              <a:rPr lang="fr-FR" dirty="0"/>
              <a:t>des </a:t>
            </a:r>
            <a:r>
              <a:rPr lang="fr-FR" dirty="0" smtClean="0"/>
              <a:t>l’ITT. </a:t>
            </a:r>
          </a:p>
          <a:p>
            <a:pPr marL="0" indent="0">
              <a:buNone/>
              <a:defRPr/>
            </a:pPr>
            <a:r>
              <a:rPr lang="fr-FR" dirty="0" smtClean="0"/>
              <a:t>-La date et </a:t>
            </a:r>
            <a:r>
              <a:rPr lang="fr-FR" dirty="0"/>
              <a:t>la signature manuscrite </a:t>
            </a:r>
            <a:r>
              <a:rPr lang="fr-FR" dirty="0" smtClean="0"/>
              <a:t>(Art 56 CDA).</a:t>
            </a:r>
            <a:endParaRPr lang="fr-FR" dirty="0"/>
          </a:p>
          <a:p>
            <a:pPr marL="0" indent="0">
              <a:buNone/>
              <a:defRPr/>
            </a:pPr>
            <a:r>
              <a:rPr lang="fr-FR" dirty="0"/>
              <a:t>Il répond aux règles générales de rédaction des certificats et dont la conclusion se traduit par l’interprétation des faits et l’évaluation </a:t>
            </a:r>
            <a:r>
              <a:rPr lang="fr-FR" dirty="0" smtClean="0"/>
              <a:t>de </a:t>
            </a:r>
            <a:r>
              <a:rPr lang="fr-FR" dirty="0"/>
              <a:t>l’ITT.</a:t>
            </a:r>
          </a:p>
          <a:p>
            <a:endParaRPr lang="fr-FR" dirty="0"/>
          </a:p>
        </p:txBody>
      </p:sp>
    </p:spTree>
    <p:extLst>
      <p:ext uri="{BB962C8B-B14F-4D97-AF65-F5344CB8AC3E}">
        <p14:creationId xmlns="" xmlns:p14="http://schemas.microsoft.com/office/powerpoint/2010/main" val="4093474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76672"/>
            <a:ext cx="8572560" cy="5832648"/>
          </a:xfrm>
        </p:spPr>
        <p:txBody>
          <a:bodyPr>
            <a:normAutofit/>
          </a:bodyPr>
          <a:lstStyle/>
          <a:p>
            <a:pPr marL="0" indent="0">
              <a:buNone/>
              <a:defRPr/>
            </a:pPr>
            <a:r>
              <a:rPr lang="fr-FR" dirty="0"/>
              <a:t>L'I.T.T. ne correspond pas à l'arrêt de travail. </a:t>
            </a:r>
            <a:endParaRPr lang="fr-FR" dirty="0" smtClean="0"/>
          </a:p>
          <a:p>
            <a:pPr marL="0" indent="0">
              <a:buNone/>
              <a:defRPr/>
            </a:pPr>
            <a:r>
              <a:rPr lang="fr-FR" dirty="0" smtClean="0"/>
              <a:t>Il </a:t>
            </a:r>
            <a:r>
              <a:rPr lang="fr-FR" dirty="0"/>
              <a:t>s'agit d’un laps de temps ,pendant lequel ,la victime ne pourra pas accomplir </a:t>
            </a:r>
            <a:r>
              <a:rPr lang="fr-FR" dirty="0" smtClean="0"/>
              <a:t>des </a:t>
            </a:r>
            <a:r>
              <a:rPr lang="fr-FR" dirty="0"/>
              <a:t>actes usuels de la vie (se laver, manger, s'habiller...). </a:t>
            </a:r>
          </a:p>
          <a:p>
            <a:pPr marL="0" indent="0">
              <a:buNone/>
              <a:defRPr/>
            </a:pPr>
            <a:r>
              <a:rPr lang="fr-FR" dirty="0"/>
              <a:t>Pour les coups et blessures volontaires:</a:t>
            </a:r>
          </a:p>
          <a:p>
            <a:pPr marL="0" indent="0">
              <a:buNone/>
              <a:defRPr/>
            </a:pPr>
            <a:r>
              <a:rPr lang="fr-FR" dirty="0"/>
              <a:t>Une I.T.T inférieure à 15 jours , expose l’auteur à une contravention.</a:t>
            </a:r>
          </a:p>
          <a:p>
            <a:pPr marL="0" indent="0">
              <a:buSzPct val="170000"/>
              <a:buNone/>
              <a:defRPr/>
            </a:pPr>
            <a:r>
              <a:rPr lang="fr-FR" dirty="0"/>
              <a:t>Une I.T.T supérieure à 15 jours , est statuée en tant que délit.</a:t>
            </a:r>
          </a:p>
          <a:p>
            <a:pPr marL="0" indent="0">
              <a:buNone/>
              <a:defRPr/>
            </a:pPr>
            <a:r>
              <a:rPr lang="fr-FR" dirty="0"/>
              <a:t>Pour les coups et blessures involontaires </a:t>
            </a:r>
            <a:r>
              <a:rPr lang="fr-FR" dirty="0" smtClean="0"/>
              <a:t>:</a:t>
            </a:r>
          </a:p>
          <a:p>
            <a:pPr marL="0" indent="0">
              <a:buNone/>
              <a:defRPr/>
            </a:pPr>
            <a:r>
              <a:rPr lang="fr-FR" dirty="0" smtClean="0"/>
              <a:t>c’est </a:t>
            </a:r>
            <a:r>
              <a:rPr lang="fr-FR" dirty="0"/>
              <a:t>la règle des trois mois.</a:t>
            </a:r>
          </a:p>
          <a:p>
            <a:pPr marL="0" indent="0">
              <a:buNone/>
            </a:pPr>
            <a:endParaRPr lang="fr-FR" dirty="0"/>
          </a:p>
          <a:p>
            <a:endParaRPr lang="fr-FR" dirty="0"/>
          </a:p>
        </p:txBody>
      </p:sp>
    </p:spTree>
    <p:extLst>
      <p:ext uri="{BB962C8B-B14F-4D97-AF65-F5344CB8AC3E}">
        <p14:creationId xmlns="" xmlns:p14="http://schemas.microsoft.com/office/powerpoint/2010/main" val="2194500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72560" cy="6041920"/>
          </a:xfrm>
        </p:spPr>
        <p:txBody>
          <a:bodyPr>
            <a:normAutofit/>
          </a:bodyPr>
          <a:lstStyle/>
          <a:p>
            <a:pPr>
              <a:buNone/>
            </a:pPr>
            <a:r>
              <a:rPr lang="fr-FR" b="1" dirty="0" smtClean="0"/>
              <a:t>CERTIFICAT DE NAISSANCE</a:t>
            </a:r>
          </a:p>
          <a:p>
            <a:pPr>
              <a:buNone/>
            </a:pPr>
            <a:endParaRPr lang="fr-FR" dirty="0" smtClean="0"/>
          </a:p>
          <a:p>
            <a:pPr>
              <a:buNone/>
            </a:pPr>
            <a:r>
              <a:rPr lang="fr-FR" dirty="0" smtClean="0"/>
              <a:t>Le.. /.. / ….à ….heures et……. Minutes est né</a:t>
            </a:r>
          </a:p>
          <a:p>
            <a:pPr>
              <a:buNone/>
            </a:pPr>
            <a:r>
              <a:rPr lang="fr-FR" dirty="0" smtClean="0"/>
              <a:t>(e), ………………….………du sexe prénommé(e)</a:t>
            </a:r>
          </a:p>
          <a:p>
            <a:pPr>
              <a:buNone/>
            </a:pPr>
            <a:r>
              <a:rPr lang="fr-FR" dirty="0" smtClean="0"/>
              <a:t>fils (ou fille) de (prénom et nom du père) né</a:t>
            </a:r>
          </a:p>
          <a:p>
            <a:pPr>
              <a:buNone/>
            </a:pPr>
            <a:r>
              <a:rPr lang="fr-FR" dirty="0" smtClean="0"/>
              <a:t>à…………… le …/…/……………….,(profession) et </a:t>
            </a:r>
          </a:p>
          <a:p>
            <a:pPr>
              <a:buNone/>
            </a:pPr>
            <a:r>
              <a:rPr lang="fr-FR" dirty="0" smtClean="0"/>
              <a:t>de (prénom et nom de la mère) née à………..</a:t>
            </a:r>
          </a:p>
          <a:p>
            <a:pPr>
              <a:buNone/>
            </a:pPr>
            <a:r>
              <a:rPr lang="fr-FR" dirty="0" smtClean="0"/>
              <a:t>Le ../.. /…………….(profession ou, à défaut, «</a:t>
            </a:r>
          </a:p>
          <a:p>
            <a:pPr>
              <a:buNone/>
            </a:pPr>
            <a:r>
              <a:rPr lang="fr-FR" dirty="0" smtClean="0"/>
              <a:t>sans profession »),domiciliés à…………………….</a:t>
            </a:r>
          </a:p>
          <a:p>
            <a:pPr>
              <a:buNone/>
            </a:pPr>
            <a:r>
              <a:rPr lang="fr-FR" dirty="0" smtClean="0"/>
              <a:t>(si le père est décédé, ajouter le lieu et la </a:t>
            </a:r>
          </a:p>
          <a:p>
            <a:pPr>
              <a:buNone/>
            </a:pPr>
            <a:r>
              <a:rPr lang="fr-FR" dirty="0" smtClean="0"/>
              <a:t>date du décès à la place de la profession).</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980728"/>
            <a:ext cx="8401080" cy="5145435"/>
          </a:xfrm>
        </p:spPr>
        <p:txBody>
          <a:bodyPr/>
          <a:lstStyle/>
          <a:p>
            <a:pPr>
              <a:lnSpc>
                <a:spcPct val="80000"/>
              </a:lnSpc>
              <a:buNone/>
              <a:defRPr/>
            </a:pPr>
            <a:r>
              <a:rPr lang="fr-FR" sz="3600" dirty="0" smtClean="0"/>
              <a:t>Certificat de </a:t>
            </a:r>
            <a:r>
              <a:rPr lang="fr-FR" sz="3600" dirty="0"/>
              <a:t>naissance: </a:t>
            </a:r>
            <a:endParaRPr lang="fr-FR" sz="3600" dirty="0" smtClean="0"/>
          </a:p>
          <a:p>
            <a:pPr>
              <a:lnSpc>
                <a:spcPct val="80000"/>
              </a:lnSpc>
              <a:buNone/>
              <a:defRPr/>
            </a:pPr>
            <a:endParaRPr lang="fr-FR" sz="3600" dirty="0" smtClean="0"/>
          </a:p>
          <a:p>
            <a:pPr>
              <a:lnSpc>
                <a:spcPct val="80000"/>
              </a:lnSpc>
              <a:buNone/>
              <a:defRPr/>
            </a:pPr>
            <a:r>
              <a:rPr lang="fr-FR" sz="3600" dirty="0" smtClean="0"/>
              <a:t>Art </a:t>
            </a:r>
            <a:r>
              <a:rPr lang="fr-FR" sz="3600" dirty="0"/>
              <a:t>66 </a:t>
            </a:r>
            <a:r>
              <a:rPr lang="fr-FR" sz="3600" dirty="0" smtClean="0"/>
              <a:t>CPC,Art 61 et 62 </a:t>
            </a:r>
            <a:r>
              <a:rPr lang="fr-FR" sz="3600" dirty="0"/>
              <a:t>CEC: </a:t>
            </a:r>
            <a:endParaRPr lang="fr-FR" sz="3600" dirty="0" smtClean="0"/>
          </a:p>
          <a:p>
            <a:pPr>
              <a:lnSpc>
                <a:spcPct val="80000"/>
              </a:lnSpc>
              <a:buNone/>
              <a:defRPr/>
            </a:pPr>
            <a:r>
              <a:rPr lang="fr-FR" sz="3600" dirty="0" smtClean="0"/>
              <a:t>le médecin doit faire la déclaration</a:t>
            </a:r>
          </a:p>
          <a:p>
            <a:pPr>
              <a:lnSpc>
                <a:spcPct val="80000"/>
              </a:lnSpc>
              <a:buNone/>
              <a:defRPr/>
            </a:pPr>
            <a:r>
              <a:rPr lang="fr-FR" sz="3600" dirty="0" smtClean="0"/>
              <a:t>de naissance, </a:t>
            </a:r>
            <a:r>
              <a:rPr lang="fr-FR" sz="3600" dirty="0"/>
              <a:t>s’il </a:t>
            </a:r>
            <a:r>
              <a:rPr lang="fr-FR" sz="3600" dirty="0" smtClean="0"/>
              <a:t>a assisté </a:t>
            </a:r>
            <a:r>
              <a:rPr lang="fr-FR" sz="3600" dirty="0"/>
              <a:t>à </a:t>
            </a:r>
            <a:endParaRPr lang="fr-FR" sz="3600" dirty="0" smtClean="0"/>
          </a:p>
          <a:p>
            <a:pPr>
              <a:lnSpc>
                <a:spcPct val="80000"/>
              </a:lnSpc>
              <a:buNone/>
              <a:defRPr/>
            </a:pPr>
            <a:r>
              <a:rPr lang="fr-FR" sz="3600" dirty="0" smtClean="0"/>
              <a:t>l’accouchement ,si </a:t>
            </a:r>
            <a:r>
              <a:rPr lang="fr-FR" sz="3600" dirty="0"/>
              <a:t>le père est </a:t>
            </a:r>
            <a:endParaRPr lang="fr-FR" sz="3600" dirty="0" smtClean="0"/>
          </a:p>
          <a:p>
            <a:pPr>
              <a:lnSpc>
                <a:spcPct val="80000"/>
              </a:lnSpc>
              <a:buNone/>
              <a:defRPr/>
            </a:pPr>
            <a:r>
              <a:rPr lang="fr-FR" sz="3600" dirty="0" smtClean="0"/>
              <a:t>absent </a:t>
            </a:r>
            <a:r>
              <a:rPr lang="fr-FR" sz="3600" dirty="0"/>
              <a:t>,décédé </a:t>
            </a:r>
            <a:r>
              <a:rPr lang="fr-FR" sz="3600" dirty="0" smtClean="0"/>
              <a:t>ou inconnu.</a:t>
            </a:r>
            <a:endParaRPr lang="fr-FR" sz="3600" dirty="0"/>
          </a:p>
          <a:p>
            <a:endParaRPr lang="fr-FR" dirty="0"/>
          </a:p>
        </p:txBody>
      </p:sp>
    </p:spTree>
    <p:extLst>
      <p:ext uri="{BB962C8B-B14F-4D97-AF65-F5344CB8AC3E}">
        <p14:creationId xmlns="" xmlns:p14="http://schemas.microsoft.com/office/powerpoint/2010/main" val="15689077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01122" cy="6215106"/>
          </a:xfrm>
        </p:spPr>
        <p:txBody>
          <a:bodyPr>
            <a:normAutofit fontScale="85000" lnSpcReduction="10000"/>
          </a:bodyPr>
          <a:lstStyle/>
          <a:p>
            <a:pPr>
              <a:buNone/>
            </a:pPr>
            <a:r>
              <a:rPr lang="fr-FR" b="1" dirty="0" smtClean="0"/>
              <a:t>LE CERTIFICAT DE DÉCÈS :</a:t>
            </a:r>
          </a:p>
          <a:p>
            <a:pPr>
              <a:buNone/>
            </a:pPr>
            <a:r>
              <a:rPr lang="fr-FR" dirty="0" smtClean="0"/>
              <a:t>La rédaction d'un certificat de décès est un acte </a:t>
            </a:r>
          </a:p>
          <a:p>
            <a:pPr>
              <a:buNone/>
            </a:pPr>
            <a:r>
              <a:rPr lang="fr-FR" dirty="0" smtClean="0"/>
              <a:t>Médical très important du point de vue </a:t>
            </a:r>
          </a:p>
          <a:p>
            <a:pPr>
              <a:buNone/>
            </a:pPr>
            <a:r>
              <a:rPr lang="fr-FR" b="1" dirty="0" smtClean="0"/>
              <a:t>administratif et judiciaire.</a:t>
            </a:r>
          </a:p>
          <a:p>
            <a:pPr>
              <a:buNone/>
            </a:pPr>
            <a:r>
              <a:rPr lang="fr-FR" b="1" dirty="0" smtClean="0"/>
              <a:t>L’article 78 du code l’état civil confie au </a:t>
            </a:r>
          </a:p>
          <a:p>
            <a:pPr>
              <a:buNone/>
            </a:pPr>
            <a:r>
              <a:rPr lang="fr-FR" b="1" dirty="0" smtClean="0"/>
              <a:t>médecin le rôle de </a:t>
            </a:r>
            <a:r>
              <a:rPr lang="fr-FR" dirty="0" smtClean="0"/>
              <a:t>constater les décès, c’est-à-dire</a:t>
            </a:r>
          </a:p>
          <a:p>
            <a:pPr>
              <a:buNone/>
            </a:pPr>
            <a:r>
              <a:rPr lang="fr-FR" dirty="0" smtClean="0"/>
              <a:t>en fait pour lui, d’abord de poser </a:t>
            </a:r>
            <a:r>
              <a:rPr lang="fr-FR" b="1" dirty="0" smtClean="0"/>
              <a:t>le diagnostic de </a:t>
            </a:r>
          </a:p>
          <a:p>
            <a:pPr>
              <a:buNone/>
            </a:pPr>
            <a:r>
              <a:rPr lang="fr-FR" b="1" dirty="0" smtClean="0"/>
              <a:t>mort et dans un second temps, de </a:t>
            </a:r>
            <a:r>
              <a:rPr lang="fr-FR" dirty="0" smtClean="0"/>
              <a:t>dire s’il s’agit </a:t>
            </a:r>
          </a:p>
          <a:p>
            <a:pPr>
              <a:buNone/>
            </a:pPr>
            <a:r>
              <a:rPr lang="fr-FR" dirty="0" smtClean="0"/>
              <a:t>ou non d’une mort </a:t>
            </a:r>
            <a:r>
              <a:rPr lang="fr-FR" b="1" dirty="0" smtClean="0"/>
              <a:t>suspecte.</a:t>
            </a:r>
          </a:p>
          <a:p>
            <a:pPr>
              <a:buNone/>
            </a:pPr>
            <a:endParaRPr lang="fr-FR" dirty="0" smtClean="0"/>
          </a:p>
          <a:p>
            <a:pPr>
              <a:buNone/>
            </a:pPr>
            <a:r>
              <a:rPr lang="fr-FR" dirty="0" smtClean="0"/>
              <a:t>Il ne faut pas confondre certificat de décès et permis</a:t>
            </a:r>
          </a:p>
          <a:p>
            <a:pPr>
              <a:buNone/>
            </a:pPr>
            <a:r>
              <a:rPr lang="fr-FR" dirty="0" smtClean="0"/>
              <a:t>d’inhumer.</a:t>
            </a:r>
          </a:p>
          <a:p>
            <a:pPr>
              <a:buNone/>
            </a:pPr>
            <a:r>
              <a:rPr lang="fr-FR" dirty="0" smtClean="0"/>
              <a:t>Le permis d’inhumer est délivré par l’officier d’état</a:t>
            </a:r>
          </a:p>
          <a:p>
            <a:pPr>
              <a:buNone/>
            </a:pPr>
            <a:r>
              <a:rPr lang="fr-FR" dirty="0" smtClean="0"/>
              <a:t>civil sur production du certificat de décès établi par</a:t>
            </a:r>
          </a:p>
          <a:p>
            <a:pPr>
              <a:buNone/>
            </a:pPr>
            <a:r>
              <a:rPr lang="fr-FR" dirty="0" smtClean="0"/>
              <a:t>un médecin.</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329642" cy="6041920"/>
          </a:xfrm>
        </p:spPr>
        <p:txBody>
          <a:bodyPr/>
          <a:lstStyle/>
          <a:p>
            <a:pPr>
              <a:buNone/>
            </a:pPr>
            <a:r>
              <a:rPr lang="fr-FR" dirty="0" smtClean="0"/>
              <a:t>Le certificat de décès est un imprimé</a:t>
            </a:r>
          </a:p>
          <a:p>
            <a:pPr>
              <a:buNone/>
            </a:pPr>
            <a:r>
              <a:rPr lang="fr-FR" dirty="0" smtClean="0"/>
              <a:t>comportant deux parties :</a:t>
            </a:r>
          </a:p>
          <a:p>
            <a:pPr>
              <a:buNone/>
            </a:pPr>
            <a:endParaRPr lang="fr-FR" b="1" dirty="0" smtClean="0"/>
          </a:p>
          <a:p>
            <a:pPr>
              <a:buNone/>
            </a:pPr>
            <a:r>
              <a:rPr lang="fr-FR" b="1" dirty="0" smtClean="0"/>
              <a:t>La partie supérieure : constitue le </a:t>
            </a:r>
          </a:p>
          <a:p>
            <a:pPr>
              <a:buNone/>
            </a:pPr>
            <a:r>
              <a:rPr lang="fr-FR" b="1" dirty="0" smtClean="0"/>
              <a:t>certificat de décès </a:t>
            </a:r>
            <a:r>
              <a:rPr lang="fr-FR" dirty="0" smtClean="0"/>
              <a:t>proprement dit .</a:t>
            </a:r>
          </a:p>
          <a:p>
            <a:pPr>
              <a:buNone/>
            </a:pPr>
            <a:endParaRPr lang="fr-FR" b="1" dirty="0" smtClean="0"/>
          </a:p>
          <a:p>
            <a:pPr>
              <a:buNone/>
            </a:pPr>
            <a:r>
              <a:rPr lang="fr-FR" b="1" dirty="0" smtClean="0"/>
              <a:t>La partie inférieure : est destinée à la </a:t>
            </a:r>
          </a:p>
          <a:p>
            <a:pPr>
              <a:buNone/>
            </a:pPr>
            <a:r>
              <a:rPr lang="fr-FR" b="1" dirty="0" smtClean="0"/>
              <a:t>direction de la </a:t>
            </a:r>
            <a:r>
              <a:rPr lang="fr-FR" dirty="0" smtClean="0"/>
              <a:t>santé pour des statistiques </a:t>
            </a:r>
          </a:p>
          <a:p>
            <a:pPr>
              <a:buNone/>
            </a:pPr>
            <a:r>
              <a:rPr lang="fr-FR" dirty="0" smtClean="0"/>
              <a:t>de mortalité.</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429684" cy="6643710"/>
          </a:xfrm>
        </p:spPr>
        <p:txBody>
          <a:bodyPr>
            <a:normAutofit lnSpcReduction="10000"/>
          </a:bodyPr>
          <a:lstStyle/>
          <a:p>
            <a:pPr>
              <a:buNone/>
            </a:pPr>
            <a:r>
              <a:rPr lang="fr-FR" b="1" dirty="0" smtClean="0"/>
              <a:t>I/INTRODUCTION: </a:t>
            </a:r>
            <a:r>
              <a:rPr lang="fr-FR" dirty="0" smtClean="0"/>
              <a:t> </a:t>
            </a:r>
          </a:p>
          <a:p>
            <a:pPr>
              <a:buNone/>
            </a:pPr>
            <a:r>
              <a:rPr lang="fr-FR" sz="3100" dirty="0" smtClean="0"/>
              <a:t>Toute atteinte à l’intégrité corporelle soit </a:t>
            </a:r>
          </a:p>
          <a:p>
            <a:pPr>
              <a:buNone/>
            </a:pPr>
            <a:r>
              <a:rPr lang="fr-FR" sz="3100" dirty="0" smtClean="0"/>
              <a:t>Organique ou psychique d’origine </a:t>
            </a:r>
          </a:p>
          <a:p>
            <a:pPr>
              <a:buNone/>
            </a:pPr>
            <a:r>
              <a:rPr lang="fr-FR" sz="3100" dirty="0" smtClean="0"/>
              <a:t>pathologique ou traumatique est </a:t>
            </a:r>
          </a:p>
          <a:p>
            <a:pPr>
              <a:buNone/>
            </a:pPr>
            <a:r>
              <a:rPr lang="fr-FR" sz="3100" dirty="0" smtClean="0"/>
              <a:t>susceptible de :</a:t>
            </a:r>
          </a:p>
          <a:p>
            <a:pPr>
              <a:buNone/>
            </a:pPr>
            <a:r>
              <a:rPr lang="fr-FR" sz="3100" dirty="0" smtClean="0"/>
              <a:t>*Ouvrir un droit à une compensation ou avantages sociaux </a:t>
            </a:r>
          </a:p>
          <a:p>
            <a:pPr>
              <a:buNone/>
            </a:pPr>
            <a:r>
              <a:rPr lang="fr-FR" sz="3100" dirty="0" smtClean="0"/>
              <a:t>*Générer des dépenses pour collectivités</a:t>
            </a:r>
          </a:p>
          <a:p>
            <a:pPr>
              <a:buNone/>
            </a:pPr>
            <a:r>
              <a:rPr lang="fr-FR" sz="3100" smtClean="0"/>
              <a:t>*Entrainer </a:t>
            </a:r>
            <a:r>
              <a:rPr lang="fr-FR" sz="3100" dirty="0" smtClean="0"/>
              <a:t>quelquefois </a:t>
            </a:r>
            <a:r>
              <a:rPr lang="fr-FR" sz="3100" smtClean="0"/>
              <a:t>sanctions pour</a:t>
            </a:r>
          </a:p>
          <a:p>
            <a:pPr>
              <a:buNone/>
            </a:pPr>
            <a:r>
              <a:rPr lang="fr-FR" sz="3100" smtClean="0"/>
              <a:t>tiers </a:t>
            </a:r>
            <a:r>
              <a:rPr lang="fr-FR" sz="3100" dirty="0" smtClean="0"/>
              <a:t>responsable</a:t>
            </a:r>
          </a:p>
          <a:p>
            <a:pPr>
              <a:buNone/>
            </a:pPr>
            <a:r>
              <a:rPr lang="fr-FR" sz="3100" dirty="0" smtClean="0"/>
              <a:t>Pour ce faire, le patient ou la victime a </a:t>
            </a:r>
          </a:p>
          <a:p>
            <a:pPr>
              <a:buNone/>
            </a:pPr>
            <a:r>
              <a:rPr lang="fr-FR" sz="3100" dirty="0" smtClean="0"/>
              <a:t>besoin d’un CM pour justifier son état de </a:t>
            </a:r>
          </a:p>
          <a:p>
            <a:pPr>
              <a:buNone/>
            </a:pPr>
            <a:r>
              <a:rPr lang="fr-FR" sz="3100" dirty="0" smtClean="0"/>
              <a:t>santé</a:t>
            </a:r>
          </a:p>
          <a:p>
            <a:pPr>
              <a:buNone/>
            </a:pPr>
            <a:endParaRPr lang="fr-FR" sz="3100" dirty="0" smtClean="0"/>
          </a:p>
          <a:p>
            <a:pPr>
              <a:buNone/>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501122" cy="5970482"/>
          </a:xfrm>
        </p:spPr>
        <p:txBody>
          <a:bodyPr>
            <a:normAutofit lnSpcReduction="10000"/>
          </a:bodyPr>
          <a:lstStyle/>
          <a:p>
            <a:pPr>
              <a:buNone/>
            </a:pPr>
            <a:r>
              <a:rPr lang="fr-FR" b="1" dirty="0" smtClean="0"/>
              <a:t>LA CAUSE DU DÉCÈS</a:t>
            </a:r>
          </a:p>
          <a:p>
            <a:pPr>
              <a:buNone/>
            </a:pPr>
            <a:r>
              <a:rPr lang="fr-FR" b="1" dirty="0" smtClean="0"/>
              <a:t>La cause directe :</a:t>
            </a:r>
          </a:p>
          <a:p>
            <a:pPr>
              <a:buNone/>
            </a:pPr>
            <a:r>
              <a:rPr lang="fr-FR" dirty="0" smtClean="0"/>
              <a:t>C’est à dire la maladie ayant directement </a:t>
            </a:r>
          </a:p>
          <a:p>
            <a:pPr>
              <a:buNone/>
            </a:pPr>
            <a:r>
              <a:rPr lang="fr-FR" dirty="0" smtClean="0"/>
              <a:t>provoquée le décès.</a:t>
            </a:r>
          </a:p>
          <a:p>
            <a:pPr>
              <a:buNone/>
            </a:pPr>
            <a:r>
              <a:rPr lang="fr-FR" b="1" dirty="0" smtClean="0"/>
              <a:t>La cause intermédiaire :</a:t>
            </a:r>
          </a:p>
          <a:p>
            <a:pPr>
              <a:buNone/>
            </a:pPr>
            <a:r>
              <a:rPr lang="fr-FR" dirty="0" smtClean="0"/>
              <a:t>L’affection morbide ayant éventuellement </a:t>
            </a:r>
          </a:p>
          <a:p>
            <a:pPr>
              <a:buNone/>
            </a:pPr>
            <a:r>
              <a:rPr lang="fr-FR" dirty="0" smtClean="0"/>
              <a:t>conduit à l’étape précitée.</a:t>
            </a:r>
          </a:p>
          <a:p>
            <a:pPr>
              <a:buNone/>
            </a:pPr>
            <a:r>
              <a:rPr lang="fr-FR" b="1" dirty="0" smtClean="0"/>
              <a:t>La cause initiale :</a:t>
            </a:r>
          </a:p>
          <a:p>
            <a:pPr>
              <a:buNone/>
            </a:pPr>
            <a:r>
              <a:rPr lang="fr-FR" dirty="0" smtClean="0"/>
              <a:t>Nature de la maladie causale, de l’accident,</a:t>
            </a:r>
          </a:p>
          <a:p>
            <a:pPr>
              <a:buNone/>
            </a:pPr>
            <a:r>
              <a:rPr lang="fr-FR" dirty="0" smtClean="0"/>
              <a:t>du suicide ou de l’homicide</a:t>
            </a:r>
          </a:p>
          <a:p>
            <a:pPr>
              <a:buNone/>
            </a:pPr>
            <a:r>
              <a:rPr lang="fr-FR" b="1" dirty="0" smtClean="0"/>
              <a:t>Les causes associées</a:t>
            </a:r>
          </a:p>
          <a:p>
            <a:pPr>
              <a:buNone/>
            </a:pPr>
            <a:r>
              <a:rPr lang="fr-FR" dirty="0" smtClean="0"/>
              <a:t>ayant contribué au décès mais sans rapport </a:t>
            </a:r>
          </a:p>
          <a:p>
            <a:pPr>
              <a:buNone/>
            </a:pPr>
            <a:r>
              <a:rPr lang="fr-FR" dirty="0" smtClean="0"/>
              <a:t>avec la maladie qui l’a provoqué</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72560" cy="5970482"/>
          </a:xfrm>
        </p:spPr>
        <p:txBody>
          <a:bodyPr/>
          <a:lstStyle/>
          <a:p>
            <a:pPr>
              <a:buNone/>
            </a:pPr>
            <a:r>
              <a:rPr lang="fr-FR" b="1" dirty="0" smtClean="0"/>
              <a:t>EXEMPLE DE MORT NATURELLE</a:t>
            </a:r>
          </a:p>
          <a:p>
            <a:pPr>
              <a:buNone/>
            </a:pPr>
            <a:endParaRPr lang="fr-FR" b="1" dirty="0" smtClean="0"/>
          </a:p>
          <a:p>
            <a:pPr>
              <a:buNone/>
            </a:pPr>
            <a:r>
              <a:rPr lang="fr-FR" b="1" dirty="0" smtClean="0"/>
              <a:t>Cause directe: Hémorragies digestives.</a:t>
            </a:r>
          </a:p>
          <a:p>
            <a:pPr>
              <a:buNone/>
            </a:pPr>
            <a:endParaRPr lang="fr-FR" b="1" dirty="0" smtClean="0"/>
          </a:p>
          <a:p>
            <a:pPr>
              <a:buNone/>
            </a:pPr>
            <a:r>
              <a:rPr lang="fr-FR" b="1" dirty="0" smtClean="0"/>
              <a:t>Cause intermédiaire: varices </a:t>
            </a:r>
          </a:p>
          <a:p>
            <a:pPr>
              <a:buNone/>
            </a:pPr>
            <a:r>
              <a:rPr lang="fr-FR" b="1" dirty="0" err="1" smtClean="0"/>
              <a:t>oesophagiennes</a:t>
            </a:r>
            <a:r>
              <a:rPr lang="fr-FR" b="1" dirty="0" smtClean="0"/>
              <a:t>.</a:t>
            </a:r>
          </a:p>
          <a:p>
            <a:pPr>
              <a:buNone/>
            </a:pPr>
            <a:endParaRPr lang="fr-FR" b="1" dirty="0" smtClean="0"/>
          </a:p>
          <a:p>
            <a:pPr>
              <a:buNone/>
            </a:pPr>
            <a:r>
              <a:rPr lang="fr-FR" b="1" dirty="0" smtClean="0"/>
              <a:t>Cause initiale: Cirrhose du foie</a:t>
            </a:r>
          </a:p>
          <a:p>
            <a:pPr>
              <a:buNone/>
            </a:pPr>
            <a:endParaRPr lang="fr-FR" b="1" dirty="0" smtClean="0"/>
          </a:p>
          <a:p>
            <a:pPr>
              <a:buNone/>
            </a:pPr>
            <a:r>
              <a:rPr lang="fr-FR" b="1" dirty="0" smtClean="0"/>
              <a:t>Cause associée: Tuberculose</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72560" cy="6041920"/>
          </a:xfrm>
        </p:spPr>
        <p:txBody>
          <a:bodyPr/>
          <a:lstStyle/>
          <a:p>
            <a:pPr>
              <a:buNone/>
            </a:pPr>
            <a:r>
              <a:rPr lang="fr-FR" b="1" dirty="0" smtClean="0"/>
              <a:t>EXEMPLE DE MORT VIOLENTE</a:t>
            </a:r>
          </a:p>
          <a:p>
            <a:pPr>
              <a:buNone/>
            </a:pPr>
            <a:endParaRPr lang="fr-FR" b="1" dirty="0" smtClean="0"/>
          </a:p>
          <a:p>
            <a:pPr>
              <a:buNone/>
            </a:pPr>
            <a:r>
              <a:rPr lang="fr-FR" b="1" dirty="0" smtClean="0"/>
              <a:t>Cause directe: Hématome extra dural.</a:t>
            </a:r>
          </a:p>
          <a:p>
            <a:pPr>
              <a:buNone/>
            </a:pPr>
            <a:endParaRPr lang="fr-FR" b="1" dirty="0" smtClean="0"/>
          </a:p>
          <a:p>
            <a:pPr>
              <a:buNone/>
            </a:pPr>
            <a:r>
              <a:rPr lang="fr-FR" b="1" dirty="0" smtClean="0"/>
              <a:t>Cause intermédiaire: Fracture du crâne.</a:t>
            </a:r>
          </a:p>
          <a:p>
            <a:pPr>
              <a:buNone/>
            </a:pPr>
            <a:endParaRPr lang="fr-FR" b="1" dirty="0" smtClean="0"/>
          </a:p>
          <a:p>
            <a:pPr>
              <a:buNone/>
            </a:pPr>
            <a:r>
              <a:rPr lang="fr-FR" b="1" dirty="0" smtClean="0"/>
              <a:t>Cause initiale: Chute dans un escalier</a:t>
            </a:r>
          </a:p>
          <a:p>
            <a:pPr>
              <a:buNone/>
            </a:pPr>
            <a:endParaRPr lang="fr-FR" b="1" dirty="0" smtClean="0"/>
          </a:p>
          <a:p>
            <a:pPr>
              <a:buNone/>
            </a:pPr>
            <a:r>
              <a:rPr lang="fr-FR" b="1" dirty="0" smtClean="0"/>
              <a:t>Cause associée: H.T.A .</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15106"/>
          </a:xfrm>
        </p:spPr>
        <p:txBody>
          <a:bodyPr>
            <a:normAutofit fontScale="77500" lnSpcReduction="20000"/>
          </a:bodyPr>
          <a:lstStyle/>
          <a:p>
            <a:pPr>
              <a:buNone/>
            </a:pPr>
            <a:r>
              <a:rPr lang="fr-FR" b="1" dirty="0" smtClean="0"/>
              <a:t>EXAMEN PSYCHIATRIQUE D'OFFICE :</a:t>
            </a:r>
          </a:p>
          <a:p>
            <a:pPr>
              <a:buNone/>
            </a:pPr>
            <a:endParaRPr lang="fr-FR" dirty="0" smtClean="0"/>
          </a:p>
          <a:p>
            <a:pPr>
              <a:buNone/>
            </a:pPr>
            <a:r>
              <a:rPr lang="fr-FR" dirty="0" smtClean="0"/>
              <a:t>Art. 144. — Dans le cas où l’autorité publique le juge </a:t>
            </a:r>
          </a:p>
          <a:p>
            <a:pPr>
              <a:buNone/>
            </a:pPr>
            <a:r>
              <a:rPr lang="fr-FR" dirty="0" smtClean="0"/>
              <a:t>Utile, notamment lorsqu’un danger estimé imminent est </a:t>
            </a:r>
          </a:p>
          <a:p>
            <a:pPr>
              <a:buNone/>
            </a:pPr>
            <a:r>
              <a:rPr lang="fr-FR" dirty="0" smtClean="0"/>
              <a:t>encouru, du fait de la maladie, par le malade lui-même ou</a:t>
            </a:r>
          </a:p>
          <a:p>
            <a:pPr>
              <a:buNone/>
            </a:pPr>
            <a:r>
              <a:rPr lang="fr-FR" dirty="0" smtClean="0"/>
              <a:t>par autrui, une décision d’examen psychiatrique d’office </a:t>
            </a:r>
          </a:p>
          <a:p>
            <a:pPr>
              <a:buNone/>
            </a:pPr>
            <a:r>
              <a:rPr lang="fr-FR" dirty="0" smtClean="0"/>
              <a:t>peut être prise par l’apposition sur le formulaire de </a:t>
            </a:r>
          </a:p>
          <a:p>
            <a:pPr>
              <a:buNone/>
            </a:pPr>
            <a:r>
              <a:rPr lang="fr-FR" dirty="0" smtClean="0"/>
              <a:t>demande d’examen psychiatrique de la mention : « </a:t>
            </a:r>
          </a:p>
          <a:p>
            <a:pPr>
              <a:buNone/>
            </a:pPr>
            <a:r>
              <a:rPr lang="fr-FR" dirty="0" smtClean="0"/>
              <a:t>examen psychiatrique d’office ».</a:t>
            </a:r>
          </a:p>
          <a:p>
            <a:pPr>
              <a:buNone/>
            </a:pPr>
            <a:endParaRPr lang="fr-FR" dirty="0" smtClean="0"/>
          </a:p>
          <a:p>
            <a:pPr>
              <a:buNone/>
            </a:pPr>
            <a:r>
              <a:rPr lang="fr-FR" dirty="0" smtClean="0"/>
              <a:t>Art. 145. — Seul le procureur général près la Cour, ou le</a:t>
            </a:r>
          </a:p>
          <a:p>
            <a:pPr>
              <a:buNone/>
            </a:pPr>
            <a:r>
              <a:rPr lang="fr-FR" dirty="0" smtClean="0"/>
              <a:t>wali est habilité à prendre une décision d’examen</a:t>
            </a:r>
          </a:p>
          <a:p>
            <a:pPr>
              <a:buNone/>
            </a:pPr>
            <a:r>
              <a:rPr lang="fr-FR" dirty="0" smtClean="0"/>
              <a:t>psychiatrique d’office.</a:t>
            </a:r>
          </a:p>
          <a:p>
            <a:pPr>
              <a:buNone/>
            </a:pPr>
            <a:r>
              <a:rPr lang="fr-FR" dirty="0" smtClean="0"/>
              <a:t>Le wali ou le procureur général ne peuvent demander</a:t>
            </a:r>
          </a:p>
          <a:p>
            <a:pPr>
              <a:buNone/>
            </a:pPr>
            <a:r>
              <a:rPr lang="fr-FR" dirty="0" smtClean="0"/>
              <a:t>un examen psychiatrique d’office d’un membre de leur</a:t>
            </a:r>
          </a:p>
          <a:p>
            <a:pPr>
              <a:buNone/>
            </a:pPr>
            <a:r>
              <a:rPr lang="fr-FR" dirty="0" smtClean="0"/>
              <a:t>famille, notamment les ascendants ou descendants</a:t>
            </a:r>
          </a:p>
          <a:p>
            <a:pPr>
              <a:buNone/>
            </a:pPr>
            <a:r>
              <a:rPr lang="fr-FR" dirty="0" smtClean="0"/>
              <a:t>directs, conjoint, frère ou </a:t>
            </a:r>
            <a:r>
              <a:rPr lang="fr-FR" dirty="0" err="1" smtClean="0"/>
              <a:t>soeur</a:t>
            </a:r>
            <a:r>
              <a:rPr lang="fr-FR" dirty="0" smtClean="0"/>
              <a:t>, oncle ou tante ou parents</a:t>
            </a:r>
          </a:p>
          <a:p>
            <a:pPr>
              <a:buNone/>
            </a:pPr>
            <a:r>
              <a:rPr lang="fr-FR" dirty="0" smtClean="0"/>
              <a:t>collatéraux.</a:t>
            </a:r>
            <a:endParaRPr lang="fr-FR"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501122" cy="6072230"/>
          </a:xfrm>
        </p:spPr>
        <p:txBody>
          <a:bodyPr>
            <a:normAutofit fontScale="77500" lnSpcReduction="20000"/>
          </a:bodyPr>
          <a:lstStyle/>
          <a:p>
            <a:pPr>
              <a:buNone/>
            </a:pPr>
            <a:endParaRPr lang="fr-FR" dirty="0" smtClean="0"/>
          </a:p>
          <a:p>
            <a:pPr>
              <a:buNone/>
            </a:pPr>
            <a:r>
              <a:rPr lang="fr-FR" dirty="0" smtClean="0"/>
              <a:t>Art. 146. — L’examen psychiatrique d’office doit être</a:t>
            </a:r>
          </a:p>
          <a:p>
            <a:pPr>
              <a:buNone/>
            </a:pPr>
            <a:r>
              <a:rPr lang="fr-FR" dirty="0" smtClean="0"/>
              <a:t>effectué par un psychiatre d’un établissement hospitalier.</a:t>
            </a:r>
          </a:p>
          <a:p>
            <a:pPr>
              <a:buNone/>
            </a:pPr>
            <a:r>
              <a:rPr lang="fr-FR" dirty="0" smtClean="0"/>
              <a:t>Le psychiatre de l’établissement ne peut, en aucun cas,</a:t>
            </a:r>
          </a:p>
          <a:p>
            <a:pPr>
              <a:buNone/>
            </a:pPr>
            <a:r>
              <a:rPr lang="fr-FR" dirty="0" smtClean="0"/>
              <a:t>effectuer l’examen psychiatrique d’office d’un membre de</a:t>
            </a:r>
          </a:p>
          <a:p>
            <a:pPr>
              <a:buNone/>
            </a:pPr>
            <a:r>
              <a:rPr lang="fr-FR" dirty="0" smtClean="0"/>
              <a:t>sa famille, notamment les ascendants ou descendants</a:t>
            </a:r>
          </a:p>
          <a:p>
            <a:pPr>
              <a:buNone/>
            </a:pPr>
            <a:r>
              <a:rPr lang="fr-FR" dirty="0" smtClean="0"/>
              <a:t>directs, conjoints, frères ou </a:t>
            </a:r>
            <a:r>
              <a:rPr lang="fr-FR" dirty="0" err="1" smtClean="0"/>
              <a:t>soeurs</a:t>
            </a:r>
            <a:r>
              <a:rPr lang="fr-FR" dirty="0" smtClean="0"/>
              <a:t>, oncles ou tantes ou</a:t>
            </a:r>
          </a:p>
          <a:p>
            <a:pPr>
              <a:buNone/>
            </a:pPr>
            <a:r>
              <a:rPr lang="fr-FR" dirty="0" smtClean="0"/>
              <a:t>parents collatéraux.</a:t>
            </a:r>
          </a:p>
          <a:p>
            <a:pPr>
              <a:buNone/>
            </a:pPr>
            <a:r>
              <a:rPr lang="fr-FR" dirty="0" smtClean="0"/>
              <a:t>Il ne peut effectuer l’examen psychiatrique d’office pour</a:t>
            </a:r>
          </a:p>
          <a:p>
            <a:pPr>
              <a:buNone/>
            </a:pPr>
            <a:r>
              <a:rPr lang="fr-FR" dirty="0" smtClean="0"/>
              <a:t>les conjoints des personnes citées à l’alinéa ci-dessus.</a:t>
            </a:r>
          </a:p>
          <a:p>
            <a:pPr>
              <a:buNone/>
            </a:pPr>
            <a:endParaRPr lang="fr-FR" dirty="0" smtClean="0"/>
          </a:p>
          <a:p>
            <a:pPr>
              <a:buNone/>
            </a:pPr>
            <a:r>
              <a:rPr lang="fr-FR" dirty="0" smtClean="0"/>
              <a:t>Art. 147. — Le psychiatre peut transformer l’examen</a:t>
            </a:r>
          </a:p>
          <a:p>
            <a:pPr>
              <a:buNone/>
            </a:pPr>
            <a:r>
              <a:rPr lang="fr-FR" dirty="0" smtClean="0"/>
              <a:t>psychiatrique d’office en mise en observation d’office</a:t>
            </a:r>
          </a:p>
          <a:p>
            <a:pPr>
              <a:buNone/>
            </a:pPr>
            <a:r>
              <a:rPr lang="fr-FR" dirty="0" smtClean="0"/>
              <a:t>dans le cas où l’état du malade le nécessite, il doit en</a:t>
            </a:r>
          </a:p>
          <a:p>
            <a:pPr>
              <a:buNone/>
            </a:pPr>
            <a:r>
              <a:rPr lang="fr-FR" dirty="0" smtClean="0"/>
              <a:t>informer l’autorité concernée, citée à l’article 145 ci-dessus.</a:t>
            </a:r>
            <a:endParaRPr lang="fr-FR"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143668"/>
          </a:xfrm>
        </p:spPr>
        <p:txBody>
          <a:bodyPr>
            <a:normAutofit fontScale="77500" lnSpcReduction="20000"/>
          </a:bodyPr>
          <a:lstStyle/>
          <a:p>
            <a:pPr>
              <a:buNone/>
            </a:pPr>
            <a:r>
              <a:rPr lang="fr-FR" b="1" dirty="0" smtClean="0"/>
              <a:t>L’HOSPITALISATION D'OFFICE :</a:t>
            </a:r>
          </a:p>
          <a:p>
            <a:pPr>
              <a:buNone/>
            </a:pPr>
            <a:endParaRPr lang="fr-FR" dirty="0" smtClean="0"/>
          </a:p>
          <a:p>
            <a:pPr>
              <a:buNone/>
            </a:pPr>
            <a:r>
              <a:rPr lang="fr-FR" dirty="0" smtClean="0"/>
              <a:t>Art. 152. — Le médecin psychiatre de l’établissement </a:t>
            </a:r>
          </a:p>
          <a:p>
            <a:pPr>
              <a:buNone/>
            </a:pPr>
            <a:r>
              <a:rPr lang="fr-FR" dirty="0" smtClean="0"/>
              <a:t>Peut requérir une hospitalisation d’office, au terme ou au</a:t>
            </a:r>
          </a:p>
          <a:p>
            <a:pPr>
              <a:buNone/>
            </a:pPr>
            <a:r>
              <a:rPr lang="fr-FR" dirty="0" smtClean="0"/>
              <a:t>cours :</a:t>
            </a:r>
          </a:p>
          <a:p>
            <a:pPr>
              <a:buNone/>
            </a:pPr>
            <a:r>
              <a:rPr lang="fr-FR" dirty="0" smtClean="0"/>
              <a:t>— de l’hospitalisation en service ouvert ;</a:t>
            </a:r>
          </a:p>
          <a:p>
            <a:pPr>
              <a:buNone/>
            </a:pPr>
            <a:r>
              <a:rPr lang="fr-FR" dirty="0" smtClean="0"/>
              <a:t>— de la mise en observation ou de l’hospitalisation du fait</a:t>
            </a:r>
          </a:p>
          <a:p>
            <a:pPr>
              <a:buNone/>
            </a:pPr>
            <a:r>
              <a:rPr lang="fr-FR" dirty="0" smtClean="0"/>
              <a:t>d’un tiers ;</a:t>
            </a:r>
          </a:p>
          <a:p>
            <a:pPr>
              <a:buNone/>
            </a:pPr>
            <a:r>
              <a:rPr lang="fr-FR" dirty="0" smtClean="0"/>
              <a:t>— de la mise en observation d’office.</a:t>
            </a:r>
          </a:p>
          <a:p>
            <a:pPr>
              <a:buNone/>
            </a:pPr>
            <a:endParaRPr lang="fr-FR" dirty="0" smtClean="0"/>
          </a:p>
          <a:p>
            <a:pPr>
              <a:buNone/>
            </a:pPr>
            <a:r>
              <a:rPr lang="fr-FR" dirty="0" smtClean="0"/>
              <a:t>Art. 153. — Le médecin psychiatre de l’établissement ne</a:t>
            </a:r>
          </a:p>
          <a:p>
            <a:pPr>
              <a:buNone/>
            </a:pPr>
            <a:r>
              <a:rPr lang="fr-FR" dirty="0" smtClean="0"/>
              <a:t>peut, en aucun cas, requérir une hospitalisation d’office </a:t>
            </a:r>
          </a:p>
          <a:p>
            <a:pPr>
              <a:buNone/>
            </a:pPr>
            <a:r>
              <a:rPr lang="fr-FR" dirty="0" smtClean="0"/>
              <a:t>Pour un ascendant, descendant, conjoint, collatéral, frère </a:t>
            </a:r>
          </a:p>
          <a:p>
            <a:pPr>
              <a:buNone/>
            </a:pPr>
            <a:r>
              <a:rPr lang="fr-FR" dirty="0" smtClean="0"/>
              <a:t>ou </a:t>
            </a:r>
            <a:r>
              <a:rPr lang="fr-FR" dirty="0" err="1" smtClean="0"/>
              <a:t>soeur</a:t>
            </a:r>
            <a:r>
              <a:rPr lang="fr-FR" dirty="0" smtClean="0"/>
              <a:t>, oncle ou tante ainsi que pour le conjoint de ces</a:t>
            </a:r>
          </a:p>
          <a:p>
            <a:pPr>
              <a:buNone/>
            </a:pPr>
            <a:r>
              <a:rPr lang="fr-FR" dirty="0" smtClean="0"/>
              <a:t>personnes.</a:t>
            </a:r>
          </a:p>
          <a:p>
            <a:pPr>
              <a:buNone/>
            </a:pPr>
            <a:r>
              <a:rPr lang="fr-FR" dirty="0" smtClean="0"/>
              <a:t>Dans ce cas, il est fait appel à un autre médecin </a:t>
            </a:r>
          </a:p>
          <a:p>
            <a:pPr>
              <a:buNone/>
            </a:pPr>
            <a:r>
              <a:rPr lang="fr-FR" dirty="0" smtClean="0"/>
              <a:t>Psychiatre de l’établissement ou d’un autre </a:t>
            </a:r>
          </a:p>
          <a:p>
            <a:pPr>
              <a:buNone/>
            </a:pPr>
            <a:r>
              <a:rPr lang="fr-FR" dirty="0" smtClean="0"/>
              <a:t>établissement.</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143668"/>
          </a:xfrm>
        </p:spPr>
        <p:txBody>
          <a:bodyPr>
            <a:normAutofit fontScale="77500" lnSpcReduction="20000"/>
          </a:bodyPr>
          <a:lstStyle/>
          <a:p>
            <a:pPr>
              <a:buNone/>
            </a:pPr>
            <a:endParaRPr lang="fr-FR" dirty="0" smtClean="0"/>
          </a:p>
          <a:p>
            <a:pPr>
              <a:buNone/>
            </a:pPr>
            <a:r>
              <a:rPr lang="fr-FR" dirty="0" smtClean="0"/>
              <a:t>Art. 154. — En cas de nécessité d’hospitalisation d’office,</a:t>
            </a:r>
          </a:p>
          <a:p>
            <a:pPr>
              <a:buNone/>
            </a:pPr>
            <a:r>
              <a:rPr lang="fr-FR" dirty="0" smtClean="0"/>
              <a:t>le médecin psychiatre de l’établissement adresse au wali,</a:t>
            </a:r>
          </a:p>
          <a:p>
            <a:pPr>
              <a:buNone/>
            </a:pPr>
            <a:r>
              <a:rPr lang="fr-FR" dirty="0" smtClean="0"/>
              <a:t>Un certificat médical détaillant les motifs pour lesquels il </a:t>
            </a:r>
          </a:p>
          <a:p>
            <a:pPr>
              <a:buNone/>
            </a:pPr>
            <a:r>
              <a:rPr lang="fr-FR" dirty="0" smtClean="0"/>
              <a:t>Estime cette mesure nécessaire.</a:t>
            </a:r>
          </a:p>
          <a:p>
            <a:pPr>
              <a:buNone/>
            </a:pPr>
            <a:r>
              <a:rPr lang="fr-FR" dirty="0" smtClean="0"/>
              <a:t>La décision d’hospitalisation d’office est prise par arrêté</a:t>
            </a:r>
          </a:p>
          <a:p>
            <a:pPr>
              <a:buNone/>
            </a:pPr>
            <a:r>
              <a:rPr lang="fr-FR" dirty="0" smtClean="0"/>
              <a:t>du wali pour une durée de six (6) mois, au maximum, et </a:t>
            </a:r>
          </a:p>
          <a:p>
            <a:pPr>
              <a:buNone/>
            </a:pPr>
            <a:r>
              <a:rPr lang="fr-FR" dirty="0" smtClean="0"/>
              <a:t>Peut faire l’objet de renouvellement dans les même </a:t>
            </a:r>
          </a:p>
          <a:p>
            <a:pPr>
              <a:buNone/>
            </a:pPr>
            <a:r>
              <a:rPr lang="fr-FR" dirty="0" smtClean="0"/>
              <a:t>formes.</a:t>
            </a:r>
          </a:p>
          <a:p>
            <a:pPr>
              <a:buNone/>
            </a:pPr>
            <a:r>
              <a:rPr lang="fr-FR" dirty="0" smtClean="0"/>
              <a:t>En cas de contestation de la demande d’hospitalisation</a:t>
            </a:r>
          </a:p>
          <a:p>
            <a:pPr>
              <a:buNone/>
            </a:pPr>
            <a:r>
              <a:rPr lang="fr-FR" dirty="0" smtClean="0"/>
              <a:t>d’office, la commission de santé mentale de wilaya est </a:t>
            </a:r>
          </a:p>
          <a:p>
            <a:pPr>
              <a:buNone/>
            </a:pPr>
            <a:r>
              <a:rPr lang="fr-FR" dirty="0" smtClean="0"/>
              <a:t>Saisie dans les conditions prévues à l’article 132 ci-</a:t>
            </a:r>
          </a:p>
          <a:p>
            <a:pPr>
              <a:buNone/>
            </a:pPr>
            <a:r>
              <a:rPr lang="fr-FR" dirty="0" smtClean="0"/>
              <a:t>dessus.</a:t>
            </a:r>
          </a:p>
          <a:p>
            <a:pPr>
              <a:buNone/>
            </a:pPr>
            <a:r>
              <a:rPr lang="fr-FR" dirty="0" smtClean="0"/>
              <a:t>Le médecin psychiatre informé de cette saisine par la</a:t>
            </a:r>
          </a:p>
          <a:p>
            <a:pPr>
              <a:buNone/>
            </a:pPr>
            <a:r>
              <a:rPr lang="fr-FR" dirty="0" smtClean="0"/>
              <a:t>commission, maintient le malade en mise en observation</a:t>
            </a:r>
          </a:p>
          <a:p>
            <a:pPr>
              <a:buNone/>
            </a:pPr>
            <a:r>
              <a:rPr lang="fr-FR" dirty="0" smtClean="0"/>
              <a:t>d’office en attendant la décision de la commission de </a:t>
            </a:r>
          </a:p>
          <a:p>
            <a:pPr>
              <a:buNone/>
            </a:pPr>
            <a:r>
              <a:rPr lang="fr-FR" dirty="0" smtClean="0"/>
              <a:t>Santé mentale de wilaya..</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29684" cy="6215106"/>
          </a:xfrm>
        </p:spPr>
        <p:txBody>
          <a:bodyPr>
            <a:normAutofit fontScale="70000" lnSpcReduction="20000"/>
          </a:bodyPr>
          <a:lstStyle/>
          <a:p>
            <a:pPr>
              <a:buNone/>
            </a:pPr>
            <a:endParaRPr lang="fr-FR" dirty="0" smtClean="0"/>
          </a:p>
          <a:p>
            <a:pPr>
              <a:buNone/>
            </a:pPr>
            <a:r>
              <a:rPr lang="fr-FR" dirty="0" smtClean="0"/>
              <a:t>Art. 155. — Le wali ne peut prendre l’arrêté d’hospitalisation </a:t>
            </a:r>
          </a:p>
          <a:p>
            <a:pPr>
              <a:buNone/>
            </a:pPr>
            <a:r>
              <a:rPr lang="fr-FR" dirty="0" smtClean="0"/>
              <a:t>d’office concernant un ascendant ou descendant, un conjoint, </a:t>
            </a:r>
          </a:p>
          <a:p>
            <a:pPr>
              <a:buNone/>
            </a:pPr>
            <a:r>
              <a:rPr lang="fr-FR" dirty="0" smtClean="0"/>
              <a:t>un collatéral frère ou </a:t>
            </a:r>
            <a:r>
              <a:rPr lang="fr-FR" dirty="0" err="1" smtClean="0"/>
              <a:t>soeur</a:t>
            </a:r>
            <a:r>
              <a:rPr lang="fr-FR" dirty="0" smtClean="0"/>
              <a:t>, un oncle, une tante, ni de leurs </a:t>
            </a:r>
          </a:p>
          <a:p>
            <a:pPr>
              <a:buNone/>
            </a:pPr>
            <a:r>
              <a:rPr lang="fr-FR" dirty="0" smtClean="0"/>
              <a:t>conjoints respectifs. Il est fait appel, en pareil cas, au wali </a:t>
            </a:r>
          </a:p>
          <a:p>
            <a:pPr>
              <a:buNone/>
            </a:pPr>
            <a:r>
              <a:rPr lang="fr-FR" dirty="0" smtClean="0"/>
              <a:t>d’une wilaya limitrophe.</a:t>
            </a:r>
          </a:p>
          <a:p>
            <a:pPr>
              <a:buNone/>
            </a:pPr>
            <a:endParaRPr lang="fr-FR" smtClean="0"/>
          </a:p>
          <a:p>
            <a:pPr>
              <a:buNone/>
            </a:pPr>
            <a:r>
              <a:rPr lang="fr-FR" smtClean="0"/>
              <a:t>Art</a:t>
            </a:r>
            <a:r>
              <a:rPr lang="fr-FR" dirty="0" smtClean="0"/>
              <a:t>. 156. — La sortie des malades hospitalisés d’office</a:t>
            </a:r>
          </a:p>
          <a:p>
            <a:pPr>
              <a:buNone/>
            </a:pPr>
            <a:r>
              <a:rPr lang="fr-FR" dirty="0" smtClean="0"/>
              <a:t>s’effectue lorsque le médecin psychiatre de l’établissement</a:t>
            </a:r>
          </a:p>
          <a:p>
            <a:pPr>
              <a:buNone/>
            </a:pPr>
            <a:r>
              <a:rPr lang="fr-FR" dirty="0" smtClean="0"/>
              <a:t>estime opportune leur sortie. Il adresse au wali, avant</a:t>
            </a:r>
          </a:p>
          <a:p>
            <a:pPr>
              <a:buNone/>
            </a:pPr>
            <a:r>
              <a:rPr lang="fr-FR" dirty="0" smtClean="0"/>
              <a:t>l’échéance du dernier arrêté, une requête motivée de levée</a:t>
            </a:r>
          </a:p>
          <a:p>
            <a:pPr>
              <a:buNone/>
            </a:pPr>
            <a:r>
              <a:rPr lang="fr-FR" dirty="0" smtClean="0"/>
              <a:t>d’hospitalisation d’office.</a:t>
            </a:r>
          </a:p>
          <a:p>
            <a:pPr>
              <a:buNone/>
            </a:pPr>
            <a:r>
              <a:rPr lang="fr-FR" dirty="0" smtClean="0"/>
              <a:t>En cas d’accord du wali, le médecin psychiatre procède à</a:t>
            </a:r>
          </a:p>
          <a:p>
            <a:pPr>
              <a:buNone/>
            </a:pPr>
            <a:r>
              <a:rPr lang="fr-FR" dirty="0" smtClean="0"/>
              <a:t>la sortie du malade en établissant un bulletin de sortie, selon</a:t>
            </a:r>
          </a:p>
          <a:p>
            <a:pPr>
              <a:buNone/>
            </a:pPr>
            <a:r>
              <a:rPr lang="fr-FR" dirty="0" smtClean="0"/>
              <a:t>les règles d’usage.</a:t>
            </a:r>
          </a:p>
          <a:p>
            <a:pPr>
              <a:buNone/>
            </a:pPr>
            <a:r>
              <a:rPr lang="fr-FR" dirty="0" smtClean="0"/>
              <a:t>En cas de refus ou d’absence de réponse du wali, le</a:t>
            </a:r>
          </a:p>
          <a:p>
            <a:pPr>
              <a:buNone/>
            </a:pPr>
            <a:r>
              <a:rPr lang="fr-FR" dirty="0" smtClean="0"/>
              <a:t>psychiatre de l’établissement ne peut autoriser la sortie du</a:t>
            </a:r>
          </a:p>
          <a:p>
            <a:pPr>
              <a:buNone/>
            </a:pPr>
            <a:r>
              <a:rPr lang="fr-FR" dirty="0" smtClean="0"/>
              <a:t>malade hospitalisé d’office, qu’à l’échéance de la période</a:t>
            </a:r>
          </a:p>
          <a:p>
            <a:pPr>
              <a:buNone/>
            </a:pPr>
            <a:r>
              <a:rPr lang="fr-FR" dirty="0" smtClean="0"/>
              <a:t>couverte par l’arrêté du wali.</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20688"/>
            <a:ext cx="8496944" cy="6262254"/>
          </a:xfrm>
        </p:spPr>
        <p:txBody>
          <a:bodyPr>
            <a:normAutofit fontScale="92500" lnSpcReduction="20000"/>
          </a:bodyPr>
          <a:lstStyle/>
          <a:p>
            <a:pPr marL="0" indent="0">
              <a:lnSpc>
                <a:spcPct val="80000"/>
              </a:lnSpc>
              <a:buNone/>
              <a:defRPr/>
            </a:pPr>
            <a:r>
              <a:rPr lang="fr-FR" sz="3900" b="1" u="sng" dirty="0" smtClean="0"/>
              <a:t>Certificat prénuptial</a:t>
            </a:r>
          </a:p>
          <a:p>
            <a:pPr marL="0" indent="0">
              <a:lnSpc>
                <a:spcPct val="80000"/>
              </a:lnSpc>
              <a:buNone/>
              <a:defRPr/>
            </a:pPr>
            <a:endParaRPr lang="fr-FR" sz="3900" b="1" u="sng" dirty="0">
              <a:solidFill>
                <a:schemeClr val="tx2"/>
              </a:solidFill>
            </a:endParaRPr>
          </a:p>
          <a:p>
            <a:pPr marL="0" indent="0">
              <a:lnSpc>
                <a:spcPct val="80000"/>
              </a:lnSpc>
              <a:buNone/>
              <a:defRPr/>
            </a:pPr>
            <a:r>
              <a:rPr lang="fr-FR" b="1" dirty="0" smtClean="0"/>
              <a:t>Article </a:t>
            </a:r>
            <a:r>
              <a:rPr lang="fr-FR" b="1" dirty="0"/>
              <a:t>7 bis, établi par l’ordonnance n</a:t>
            </a:r>
            <a:r>
              <a:rPr lang="fr-FR" dirty="0"/>
              <a:t>° </a:t>
            </a:r>
            <a:r>
              <a:rPr lang="fr-FR" b="1" dirty="0"/>
              <a:t>05-02 du 27 février 2005 modifiant et complétant la loi n</a:t>
            </a:r>
            <a:r>
              <a:rPr lang="fr-FR" dirty="0"/>
              <a:t>° </a:t>
            </a:r>
            <a:r>
              <a:rPr lang="fr-FR" b="1" dirty="0"/>
              <a:t>84-11 du 9 juin 1984 portant code de la famille</a:t>
            </a:r>
            <a:r>
              <a:rPr lang="fr-FR" b="1" dirty="0" smtClean="0"/>
              <a:t>.</a:t>
            </a:r>
          </a:p>
          <a:p>
            <a:pPr marL="0" indent="0">
              <a:lnSpc>
                <a:spcPct val="80000"/>
              </a:lnSpc>
              <a:buNone/>
              <a:defRPr/>
            </a:pPr>
            <a:endParaRPr lang="fr-FR" b="1" dirty="0"/>
          </a:p>
          <a:p>
            <a:pPr marL="0" indent="0">
              <a:lnSpc>
                <a:spcPct val="80000"/>
              </a:lnSpc>
              <a:buNone/>
              <a:defRPr/>
            </a:pPr>
            <a:r>
              <a:rPr lang="fr-FR" dirty="0" smtClean="0"/>
              <a:t>Les </a:t>
            </a:r>
            <a:r>
              <a:rPr lang="fr-FR" dirty="0"/>
              <a:t>futurs époux doivent présenter un document médical, datant de moins de trois (3) mois et attestant qu’ils ne sont atteints d’aucune maladie </a:t>
            </a:r>
            <a:r>
              <a:rPr lang="fr-FR" dirty="0" smtClean="0"/>
              <a:t>ou qu’ils </a:t>
            </a:r>
            <a:r>
              <a:rPr lang="fr-FR" dirty="0"/>
              <a:t>ne présentent aucun facteur de risque qui contre-indique le mariage. </a:t>
            </a:r>
            <a:br>
              <a:rPr lang="fr-FR" dirty="0"/>
            </a:br>
            <a:r>
              <a:rPr lang="fr-FR" dirty="0" smtClean="0"/>
              <a:t>Avant </a:t>
            </a:r>
            <a:r>
              <a:rPr lang="fr-FR" dirty="0"/>
              <a:t>la rédaction du contrat de mariage, le notaire ou l’officier de l’état civil doit constater que les deux parties se sont soumises aux examens médicaux et ont eu connaissance des maladies ou des facteurs de risques qu’ils pourraient révéler et qui contre-indiquent le mariage. </a:t>
            </a:r>
            <a:endParaRPr lang="fr-FR" dirty="0" smtClean="0"/>
          </a:p>
          <a:p>
            <a:pPr marL="0" indent="0">
              <a:lnSpc>
                <a:spcPct val="80000"/>
              </a:lnSpc>
              <a:buNone/>
              <a:defRPr/>
            </a:pPr>
            <a:r>
              <a:rPr lang="fr-FR" dirty="0"/>
              <a:t/>
            </a:r>
            <a:br>
              <a:rPr lang="fr-FR" dirty="0"/>
            </a:br>
            <a:r>
              <a:rPr lang="fr-FR" b="1" dirty="0"/>
              <a:t/>
            </a:r>
            <a:br>
              <a:rPr lang="fr-FR" b="1" dirty="0"/>
            </a:br>
            <a:r>
              <a:rPr lang="fr-FR" dirty="0"/>
              <a:t/>
            </a:r>
            <a:br>
              <a:rPr lang="fr-FR" dirty="0"/>
            </a:br>
            <a:endParaRPr lang="fr-FR" dirty="0"/>
          </a:p>
          <a:p>
            <a:endParaRPr lang="fr-FR" dirty="0"/>
          </a:p>
        </p:txBody>
      </p:sp>
    </p:spTree>
    <p:extLst>
      <p:ext uri="{BB962C8B-B14F-4D97-AF65-F5344CB8AC3E}">
        <p14:creationId xmlns="" xmlns:p14="http://schemas.microsoft.com/office/powerpoint/2010/main" val="1320485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496944" cy="6336704"/>
          </a:xfrm>
        </p:spPr>
        <p:txBody>
          <a:bodyPr>
            <a:normAutofit fontScale="62500" lnSpcReduction="20000"/>
          </a:bodyPr>
          <a:lstStyle/>
          <a:p>
            <a:pPr marL="0" indent="0">
              <a:lnSpc>
                <a:spcPct val="80000"/>
              </a:lnSpc>
              <a:buNone/>
              <a:defRPr/>
            </a:pPr>
            <a:r>
              <a:rPr lang="fr-FR" b="1" dirty="0"/>
              <a:t>exemple</a:t>
            </a:r>
          </a:p>
          <a:p>
            <a:pPr>
              <a:lnSpc>
                <a:spcPct val="80000"/>
              </a:lnSpc>
              <a:buNone/>
              <a:defRPr/>
            </a:pPr>
            <a:r>
              <a:rPr lang="fr-FR" b="1" dirty="0"/>
              <a:t>Je soussigné, Docteur (nom et </a:t>
            </a:r>
            <a:r>
              <a:rPr lang="fr-FR" b="1" dirty="0" smtClean="0"/>
              <a:t>prénom ) ………………………………</a:t>
            </a:r>
          </a:p>
          <a:p>
            <a:pPr>
              <a:lnSpc>
                <a:spcPct val="80000"/>
              </a:lnSpc>
              <a:buNone/>
              <a:defRPr/>
            </a:pPr>
            <a:r>
              <a:rPr lang="fr-FR" b="1" dirty="0" smtClean="0"/>
              <a:t>Docteur </a:t>
            </a:r>
            <a:r>
              <a:rPr lang="fr-FR" b="1" dirty="0"/>
              <a:t>en médecine : </a:t>
            </a:r>
            <a:endParaRPr lang="fr-FR" b="1" dirty="0" smtClean="0"/>
          </a:p>
          <a:p>
            <a:pPr>
              <a:lnSpc>
                <a:spcPct val="80000"/>
              </a:lnSpc>
              <a:buNone/>
              <a:defRPr/>
            </a:pPr>
            <a:r>
              <a:rPr lang="fr-FR" b="1" dirty="0" smtClean="0"/>
              <a:t>.................................... Adresse </a:t>
            </a:r>
            <a:r>
              <a:rPr lang="fr-FR" b="1" dirty="0"/>
              <a:t>: </a:t>
            </a:r>
            <a:r>
              <a:rPr lang="fr-FR" b="1" dirty="0" smtClean="0"/>
              <a:t>………………………………..</a:t>
            </a:r>
          </a:p>
          <a:p>
            <a:pPr>
              <a:lnSpc>
                <a:spcPct val="80000"/>
              </a:lnSpc>
              <a:buNone/>
              <a:defRPr/>
            </a:pPr>
            <a:r>
              <a:rPr lang="fr-FR" b="1" dirty="0" smtClean="0"/>
              <a:t>Certifie </a:t>
            </a:r>
            <a:r>
              <a:rPr lang="fr-FR" b="1" dirty="0"/>
              <a:t>avoir examiné en vue du mariage </a:t>
            </a:r>
            <a:r>
              <a:rPr lang="fr-FR" b="1" dirty="0" smtClean="0"/>
              <a:t>:.................................</a:t>
            </a:r>
            <a:endParaRPr lang="fr-FR" b="1" dirty="0"/>
          </a:p>
          <a:p>
            <a:pPr>
              <a:lnSpc>
                <a:spcPct val="80000"/>
              </a:lnSpc>
              <a:buNone/>
              <a:defRPr/>
            </a:pPr>
            <a:r>
              <a:rPr lang="fr-FR" b="1" dirty="0"/>
              <a:t>Né(e) le : </a:t>
            </a:r>
            <a:r>
              <a:rPr lang="fr-FR" b="1" dirty="0" smtClean="0"/>
              <a:t>.................................demeurant </a:t>
            </a:r>
            <a:r>
              <a:rPr lang="fr-FR" b="1" dirty="0"/>
              <a:t>à : </a:t>
            </a:r>
            <a:r>
              <a:rPr lang="fr-FR" b="1" dirty="0" smtClean="0"/>
              <a:t>..................</a:t>
            </a:r>
          </a:p>
          <a:p>
            <a:pPr>
              <a:lnSpc>
                <a:spcPct val="80000"/>
              </a:lnSpc>
              <a:buNone/>
              <a:defRPr/>
            </a:pPr>
            <a:r>
              <a:rPr lang="fr-FR" b="1" dirty="0" smtClean="0"/>
              <a:t> </a:t>
            </a:r>
          </a:p>
          <a:p>
            <a:pPr>
              <a:lnSpc>
                <a:spcPct val="80000"/>
              </a:lnSpc>
              <a:buNone/>
              <a:defRPr/>
            </a:pPr>
            <a:r>
              <a:rPr lang="fr-FR" b="1" dirty="0" smtClean="0"/>
              <a:t> </a:t>
            </a:r>
            <a:r>
              <a:rPr lang="fr-FR" b="1" dirty="0"/>
              <a:t>C.I.N. n° </a:t>
            </a:r>
            <a:r>
              <a:rPr lang="fr-FR" b="1" dirty="0" smtClean="0"/>
              <a:t>............................ </a:t>
            </a:r>
            <a:r>
              <a:rPr lang="fr-FR" b="1" dirty="0"/>
              <a:t>délivrée à </a:t>
            </a:r>
            <a:r>
              <a:rPr lang="fr-FR" b="1" dirty="0" smtClean="0"/>
              <a:t>………………………………</a:t>
            </a:r>
          </a:p>
          <a:p>
            <a:pPr>
              <a:lnSpc>
                <a:spcPct val="80000"/>
              </a:lnSpc>
              <a:buNone/>
              <a:defRPr/>
            </a:pPr>
            <a:r>
              <a:rPr lang="fr-FR" b="1" dirty="0" smtClean="0"/>
              <a:t>le </a:t>
            </a:r>
            <a:r>
              <a:rPr lang="fr-FR" b="1" dirty="0"/>
              <a:t>: </a:t>
            </a:r>
            <a:r>
              <a:rPr lang="fr-FR" b="1" dirty="0" smtClean="0"/>
              <a:t>..............................................</a:t>
            </a:r>
            <a:endParaRPr lang="fr-FR" b="1" dirty="0"/>
          </a:p>
          <a:p>
            <a:pPr>
              <a:lnSpc>
                <a:spcPct val="80000"/>
              </a:lnSpc>
              <a:buNone/>
              <a:defRPr/>
            </a:pPr>
            <a:r>
              <a:rPr lang="fr-FR" b="1" dirty="0"/>
              <a:t>Etablis le présent certificat après avoir procédé à un examen </a:t>
            </a:r>
            <a:endParaRPr lang="fr-FR" b="1" dirty="0" smtClean="0"/>
          </a:p>
          <a:p>
            <a:pPr>
              <a:lnSpc>
                <a:spcPct val="80000"/>
              </a:lnSpc>
              <a:buNone/>
              <a:defRPr/>
            </a:pPr>
            <a:r>
              <a:rPr lang="fr-FR" b="1" dirty="0" smtClean="0"/>
              <a:t>Clinique complet et </a:t>
            </a:r>
            <a:r>
              <a:rPr lang="fr-FR" b="1" dirty="0"/>
              <a:t>pris connaissance des résultats des </a:t>
            </a:r>
            <a:endParaRPr lang="fr-FR" b="1" dirty="0" smtClean="0"/>
          </a:p>
          <a:p>
            <a:pPr>
              <a:lnSpc>
                <a:spcPct val="80000"/>
              </a:lnSpc>
              <a:buNone/>
              <a:defRPr/>
            </a:pPr>
            <a:r>
              <a:rPr lang="fr-FR" b="1" dirty="0" smtClean="0"/>
              <a:t>examens </a:t>
            </a:r>
            <a:r>
              <a:rPr lang="fr-FR" b="1" dirty="0"/>
              <a:t>suivants : </a:t>
            </a:r>
            <a:endParaRPr lang="fr-FR" b="1" dirty="0" smtClean="0"/>
          </a:p>
          <a:p>
            <a:pPr>
              <a:lnSpc>
                <a:spcPct val="80000"/>
              </a:lnSpc>
              <a:buNone/>
              <a:defRPr/>
            </a:pPr>
            <a:r>
              <a:rPr lang="fr-FR" b="1" dirty="0" smtClean="0"/>
              <a:t>Groupe </a:t>
            </a:r>
            <a:r>
              <a:rPr lang="fr-FR" b="1" dirty="0"/>
              <a:t>sanguin </a:t>
            </a:r>
            <a:r>
              <a:rPr lang="fr-FR" b="1" dirty="0" smtClean="0"/>
              <a:t>ABO</a:t>
            </a:r>
            <a:r>
              <a:rPr lang="fr-FR" b="1" dirty="0"/>
              <a:t>, Rhésus</a:t>
            </a:r>
          </a:p>
          <a:p>
            <a:pPr>
              <a:lnSpc>
                <a:spcPct val="80000"/>
              </a:lnSpc>
              <a:buNone/>
              <a:defRPr/>
            </a:pPr>
            <a:r>
              <a:rPr lang="fr-FR" b="1" dirty="0"/>
              <a:t>Déclare en outre, avoir :</a:t>
            </a:r>
          </a:p>
          <a:p>
            <a:pPr>
              <a:lnSpc>
                <a:spcPct val="80000"/>
              </a:lnSpc>
              <a:buNone/>
              <a:defRPr/>
            </a:pPr>
            <a:r>
              <a:rPr lang="fr-FR" b="1" dirty="0" smtClean="0"/>
              <a:t>-Informé </a:t>
            </a:r>
            <a:r>
              <a:rPr lang="fr-FR" b="1" dirty="0"/>
              <a:t>l’intéressé(e) des résultats des examens cliniques et </a:t>
            </a:r>
            <a:endParaRPr lang="fr-FR" b="1" dirty="0" smtClean="0"/>
          </a:p>
          <a:p>
            <a:pPr>
              <a:lnSpc>
                <a:spcPct val="80000"/>
              </a:lnSpc>
              <a:buNone/>
              <a:defRPr/>
            </a:pPr>
            <a:r>
              <a:rPr lang="fr-FR" b="1" dirty="0" smtClean="0"/>
              <a:t>des actions de nature </a:t>
            </a:r>
            <a:r>
              <a:rPr lang="fr-FR" b="1" dirty="0"/>
              <a:t>à prévenir ou à réduire le risque pour lui </a:t>
            </a:r>
            <a:endParaRPr lang="fr-FR" b="1" dirty="0" smtClean="0"/>
          </a:p>
          <a:p>
            <a:pPr>
              <a:lnSpc>
                <a:spcPct val="80000"/>
              </a:lnSpc>
              <a:buNone/>
              <a:defRPr/>
            </a:pPr>
            <a:r>
              <a:rPr lang="fr-FR" b="1" dirty="0" smtClean="0"/>
              <a:t>(</a:t>
            </a:r>
            <a:r>
              <a:rPr lang="fr-FR" b="1" dirty="0"/>
              <a:t>elle), son conjoint </a:t>
            </a:r>
            <a:r>
              <a:rPr lang="fr-FR" b="1" dirty="0" smtClean="0"/>
              <a:t>ou sa descendance </a:t>
            </a:r>
            <a:r>
              <a:rPr lang="fr-FR" b="1" dirty="0"/>
              <a:t>;</a:t>
            </a:r>
          </a:p>
          <a:p>
            <a:pPr>
              <a:lnSpc>
                <a:spcPct val="80000"/>
              </a:lnSpc>
              <a:buNone/>
              <a:defRPr/>
            </a:pPr>
            <a:r>
              <a:rPr lang="fr-FR" b="1" dirty="0"/>
              <a:t>-Attiré l’attention de la future épouse des risques d’une </a:t>
            </a:r>
            <a:endParaRPr lang="fr-FR" b="1" dirty="0" smtClean="0"/>
          </a:p>
          <a:p>
            <a:pPr>
              <a:lnSpc>
                <a:spcPct val="80000"/>
              </a:lnSpc>
              <a:buNone/>
              <a:defRPr/>
            </a:pPr>
            <a:r>
              <a:rPr lang="fr-FR" b="1" dirty="0" smtClean="0"/>
              <a:t>Éventuelle rubéole </a:t>
            </a:r>
            <a:r>
              <a:rPr lang="fr-FR" b="1" dirty="0"/>
              <a:t>qui peut être contractée au cours de la </a:t>
            </a:r>
            <a:endParaRPr lang="fr-FR" b="1" dirty="0" smtClean="0"/>
          </a:p>
          <a:p>
            <a:pPr>
              <a:lnSpc>
                <a:spcPct val="80000"/>
              </a:lnSpc>
              <a:buNone/>
              <a:defRPr/>
            </a:pPr>
            <a:r>
              <a:rPr lang="fr-FR" b="1" dirty="0" smtClean="0"/>
              <a:t>grossesse </a:t>
            </a:r>
            <a:r>
              <a:rPr lang="fr-FR" b="1" dirty="0"/>
              <a:t>;</a:t>
            </a:r>
          </a:p>
          <a:p>
            <a:pPr>
              <a:lnSpc>
                <a:spcPct val="80000"/>
              </a:lnSpc>
              <a:buNone/>
              <a:defRPr/>
            </a:pPr>
            <a:r>
              <a:rPr lang="fr-FR" b="1" dirty="0"/>
              <a:t>-Insisté sur les facteurs de risques pour certaines maladies.</a:t>
            </a:r>
          </a:p>
          <a:p>
            <a:pPr>
              <a:lnSpc>
                <a:spcPct val="80000"/>
              </a:lnSpc>
              <a:buNone/>
              <a:defRPr/>
            </a:pPr>
            <a:r>
              <a:rPr lang="fr-FR" b="1" dirty="0"/>
              <a:t>Ce certificat est délivré à l'intéressé(e), en mains propres, </a:t>
            </a:r>
            <a:r>
              <a:rPr lang="fr-FR" b="1" dirty="0" smtClean="0"/>
              <a:t>pour</a:t>
            </a:r>
          </a:p>
          <a:p>
            <a:pPr>
              <a:lnSpc>
                <a:spcPct val="80000"/>
              </a:lnSpc>
              <a:buNone/>
              <a:defRPr/>
            </a:pPr>
            <a:r>
              <a:rPr lang="fr-FR" b="1" dirty="0" smtClean="0"/>
              <a:t>servir </a:t>
            </a:r>
            <a:r>
              <a:rPr lang="fr-FR" b="1" dirty="0"/>
              <a:t>et </a:t>
            </a:r>
            <a:r>
              <a:rPr lang="fr-FR" b="1" dirty="0" smtClean="0"/>
              <a:t> valoir ce </a:t>
            </a:r>
            <a:r>
              <a:rPr lang="fr-FR" b="1" dirty="0"/>
              <a:t>que de droit</a:t>
            </a:r>
            <a:r>
              <a:rPr lang="fr-FR" b="1" dirty="0" smtClean="0"/>
              <a:t>.</a:t>
            </a:r>
          </a:p>
          <a:p>
            <a:pPr>
              <a:lnSpc>
                <a:spcPct val="80000"/>
              </a:lnSpc>
              <a:buNone/>
              <a:defRPr/>
            </a:pPr>
            <a:r>
              <a:rPr lang="fr-FR" b="1" dirty="0" smtClean="0"/>
              <a:t>Fait </a:t>
            </a:r>
            <a:r>
              <a:rPr lang="fr-FR" b="1" dirty="0"/>
              <a:t>à : ............................. le : ............................................</a:t>
            </a:r>
          </a:p>
          <a:p>
            <a:endParaRPr lang="fr-FR" dirty="0"/>
          </a:p>
        </p:txBody>
      </p:sp>
    </p:spTree>
    <p:extLst>
      <p:ext uri="{BB962C8B-B14F-4D97-AF65-F5344CB8AC3E}">
        <p14:creationId xmlns="" xmlns:p14="http://schemas.microsoft.com/office/powerpoint/2010/main" val="138209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p:spPr>
        <p:txBody>
          <a:bodyPr>
            <a:normAutofit/>
          </a:bodyPr>
          <a:lstStyle/>
          <a:p>
            <a:pPr marL="0" indent="0">
              <a:buNone/>
            </a:pPr>
            <a:r>
              <a:rPr lang="fr-FR" dirty="0" smtClean="0"/>
              <a:t>     </a:t>
            </a:r>
          </a:p>
          <a:p>
            <a:pPr>
              <a:buNone/>
            </a:pPr>
            <a:r>
              <a:rPr lang="fr-FR" dirty="0" smtClean="0"/>
              <a:t>Des certificats médicaux de toute sorte sont </a:t>
            </a:r>
          </a:p>
          <a:p>
            <a:pPr>
              <a:buNone/>
            </a:pPr>
            <a:r>
              <a:rPr lang="fr-FR" dirty="0" smtClean="0"/>
              <a:t>Toujours demandés aux médecins par:</a:t>
            </a:r>
          </a:p>
          <a:p>
            <a:pPr>
              <a:buNone/>
            </a:pPr>
            <a:r>
              <a:rPr lang="fr-FR" dirty="0" smtClean="0"/>
              <a:t>              - Les malades et les ayants droit.</a:t>
            </a:r>
          </a:p>
          <a:p>
            <a:pPr>
              <a:buNone/>
            </a:pPr>
            <a:r>
              <a:rPr lang="fr-FR" dirty="0" smtClean="0"/>
              <a:t>              - Les blessés.</a:t>
            </a:r>
          </a:p>
          <a:p>
            <a:pPr>
              <a:buNone/>
            </a:pPr>
            <a:r>
              <a:rPr lang="fr-FR" dirty="0" smtClean="0"/>
              <a:t>              - Les individus bien portants</a:t>
            </a:r>
          </a:p>
          <a:p>
            <a:pPr>
              <a:buNone/>
            </a:pPr>
            <a:endParaRPr lang="fr-FR" dirty="0" smtClean="0"/>
          </a:p>
          <a:p>
            <a:pPr>
              <a:buNone/>
            </a:pPr>
            <a:r>
              <a:rPr lang="fr-FR" dirty="0" smtClean="0"/>
              <a:t>Acte courant de la vie pratique (acte d’aide </a:t>
            </a:r>
          </a:p>
          <a:p>
            <a:pPr>
              <a:buNone/>
            </a:pPr>
            <a:r>
              <a:rPr lang="fr-FR" dirty="0" smtClean="0"/>
              <a:t>aux patients) qui permet d’assurer tous les </a:t>
            </a:r>
          </a:p>
          <a:p>
            <a:pPr>
              <a:buNone/>
            </a:pPr>
            <a:r>
              <a:rPr lang="fr-FR" dirty="0" smtClean="0"/>
              <a:t>avantages sociaux pour le patient ou la </a:t>
            </a:r>
          </a:p>
          <a:p>
            <a:pPr>
              <a:buNone/>
            </a:pPr>
            <a:r>
              <a:rPr lang="fr-FR" dirty="0" smtClean="0"/>
              <a:t>victime.</a:t>
            </a:r>
          </a:p>
          <a:p>
            <a:pPr marL="0" indent="0">
              <a:buNone/>
            </a:pPr>
            <a:endParaRPr lang="fr-FR" dirty="0" smtClean="0"/>
          </a:p>
        </p:txBody>
      </p:sp>
    </p:spTree>
    <p:extLst>
      <p:ext uri="{BB962C8B-B14F-4D97-AF65-F5344CB8AC3E}">
        <p14:creationId xmlns="" xmlns:p14="http://schemas.microsoft.com/office/powerpoint/2010/main" val="30625498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6048672"/>
          </a:xfrm>
        </p:spPr>
        <p:txBody>
          <a:bodyPr>
            <a:normAutofit/>
          </a:bodyPr>
          <a:lstStyle/>
          <a:p>
            <a:pPr marL="0" indent="0">
              <a:buNone/>
            </a:pPr>
            <a:r>
              <a:rPr lang="fr-FR" b="1" u="sng" dirty="0" smtClean="0"/>
              <a:t>CM de déclaration d’accident de travail:</a:t>
            </a:r>
          </a:p>
          <a:p>
            <a:pPr marL="0" indent="0">
              <a:buNone/>
            </a:pPr>
            <a:r>
              <a:rPr lang="fr-FR" dirty="0" smtClean="0"/>
              <a:t>Le médecin doit rédigé plusieurs certificats:</a:t>
            </a:r>
          </a:p>
          <a:p>
            <a:pPr marL="0" indent="0">
              <a:buNone/>
            </a:pPr>
            <a:r>
              <a:rPr lang="fr-FR" dirty="0" smtClean="0"/>
              <a:t>*Certificat de 1ére consultation (double exemplaire malade et caisse):rédigé sur imprimé pré-rempli comportant le siège des lésions, leur nature, la durée de l’AT, la date du fait et l’heure.</a:t>
            </a:r>
          </a:p>
          <a:p>
            <a:pPr marL="0" indent="0">
              <a:buNone/>
            </a:pPr>
            <a:r>
              <a:rPr lang="fr-FR" dirty="0" smtClean="0"/>
              <a:t>*Certificat de prolongation de l’AT.</a:t>
            </a:r>
          </a:p>
          <a:p>
            <a:pPr marL="0" indent="0">
              <a:buNone/>
            </a:pPr>
            <a:r>
              <a:rPr lang="fr-FR" dirty="0" smtClean="0"/>
              <a:t>*Certificat de la dernière consultation: double exemplaire(malade et caisse).</a:t>
            </a:r>
          </a:p>
          <a:p>
            <a:pPr marL="0" indent="0">
              <a:buNone/>
            </a:pPr>
            <a:endParaRPr lang="fr-FR" sz="1300" dirty="0" smtClean="0"/>
          </a:p>
          <a:p>
            <a:pPr marL="0" indent="0">
              <a:buNone/>
            </a:pPr>
            <a:endParaRPr lang="fr-FR" dirty="0" smtClean="0"/>
          </a:p>
          <a:p>
            <a:pPr marL="0" indent="0">
              <a:buNone/>
            </a:pPr>
            <a:endParaRPr lang="fr-FR" dirty="0"/>
          </a:p>
        </p:txBody>
      </p:sp>
    </p:spTree>
    <p:extLst>
      <p:ext uri="{BB962C8B-B14F-4D97-AF65-F5344CB8AC3E}">
        <p14:creationId xmlns="" xmlns:p14="http://schemas.microsoft.com/office/powerpoint/2010/main" val="3912820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32648"/>
          </a:xfrm>
        </p:spPr>
        <p:txBody>
          <a:bodyPr>
            <a:normAutofit/>
          </a:bodyPr>
          <a:lstStyle/>
          <a:p>
            <a:pPr marL="0" indent="0">
              <a:buNone/>
            </a:pPr>
            <a:r>
              <a:rPr lang="fr-FR" b="1" u="sng" dirty="0" smtClean="0"/>
              <a:t>CM </a:t>
            </a:r>
            <a:r>
              <a:rPr lang="fr-FR" b="1" u="sng" dirty="0"/>
              <a:t>de déclaration </a:t>
            </a:r>
            <a:r>
              <a:rPr lang="fr-FR" b="1" u="sng" dirty="0" smtClean="0"/>
              <a:t>des MP</a:t>
            </a:r>
            <a:r>
              <a:rPr lang="fr-FR" b="1" dirty="0" smtClean="0"/>
              <a:t>:</a:t>
            </a:r>
            <a:r>
              <a:rPr lang="fr-FR" dirty="0" smtClean="0"/>
              <a:t> </a:t>
            </a:r>
            <a:r>
              <a:rPr lang="fr-FR" dirty="0"/>
              <a:t>lorsque le malade est atteint d’une MP prévue par le tableau des MP indemnisables, il doit adjoindre à sa déclaration un CM rédigé en triple exemplaire par le médecin sur imprimé </a:t>
            </a:r>
            <a:r>
              <a:rPr lang="fr-FR" dirty="0" smtClean="0"/>
              <a:t>spécial.</a:t>
            </a:r>
          </a:p>
          <a:p>
            <a:pPr marL="0" indent="0">
              <a:buNone/>
            </a:pPr>
            <a:endParaRPr lang="fr-FR" dirty="0"/>
          </a:p>
          <a:p>
            <a:endParaRPr lang="fr-FR" dirty="0"/>
          </a:p>
        </p:txBody>
      </p:sp>
    </p:spTree>
    <p:extLst>
      <p:ext uri="{BB962C8B-B14F-4D97-AF65-F5344CB8AC3E}">
        <p14:creationId xmlns="" xmlns:p14="http://schemas.microsoft.com/office/powerpoint/2010/main" val="984262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lstStyle/>
          <a:p>
            <a:pPr marL="0" indent="0">
              <a:buNone/>
            </a:pPr>
            <a:r>
              <a:rPr lang="fr-FR" b="1" u="sng" dirty="0" smtClean="0"/>
              <a:t>CM </a:t>
            </a:r>
            <a:r>
              <a:rPr lang="fr-FR" b="1" u="sng" dirty="0"/>
              <a:t>attestant l’intégrité physique et mentale </a:t>
            </a:r>
            <a:r>
              <a:rPr lang="fr-FR" dirty="0"/>
              <a:t>(bonne santé et non </a:t>
            </a:r>
            <a:r>
              <a:rPr lang="fr-FR" dirty="0" smtClean="0"/>
              <a:t>contagion) : « ----</a:t>
            </a:r>
            <a:r>
              <a:rPr lang="fr-FR" dirty="0"/>
              <a:t>Mr X ne </a:t>
            </a:r>
            <a:r>
              <a:rPr lang="fr-FR" dirty="0" smtClean="0"/>
              <a:t>présente </a:t>
            </a:r>
            <a:r>
              <a:rPr lang="fr-FR" dirty="0"/>
              <a:t>aucune manifestation pathologique cliniquement décelable----- </a:t>
            </a:r>
            <a:r>
              <a:rPr lang="fr-FR" dirty="0" smtClean="0"/>
              <a:t>».</a:t>
            </a:r>
          </a:p>
          <a:p>
            <a:pPr marL="0" indent="0">
              <a:buNone/>
            </a:pPr>
            <a:endParaRPr lang="fr-FR" dirty="0"/>
          </a:p>
          <a:p>
            <a:pPr marL="0" indent="0">
              <a:buNone/>
            </a:pPr>
            <a:r>
              <a:rPr lang="fr-FR" b="1" u="sng" dirty="0" smtClean="0"/>
              <a:t>Certificat </a:t>
            </a:r>
            <a:r>
              <a:rPr lang="fr-FR" b="1" u="sng" dirty="0"/>
              <a:t>de </a:t>
            </a:r>
            <a:r>
              <a:rPr lang="fr-FR" b="1" u="sng" dirty="0" smtClean="0"/>
              <a:t>vaccination</a:t>
            </a:r>
          </a:p>
          <a:p>
            <a:pPr marL="0" indent="0">
              <a:buNone/>
            </a:pPr>
            <a:endParaRPr lang="fr-FR" b="1" u="sng" dirty="0"/>
          </a:p>
          <a:p>
            <a:pPr marL="0" indent="0">
              <a:buNone/>
            </a:pPr>
            <a:r>
              <a:rPr lang="fr-FR" b="1" u="sng" dirty="0" smtClean="0"/>
              <a:t>Certificat </a:t>
            </a:r>
            <a:r>
              <a:rPr lang="fr-FR" b="1" u="sng" dirty="0"/>
              <a:t>de virginité facultatif sauf réquisition </a:t>
            </a:r>
          </a:p>
          <a:p>
            <a:pPr marL="0" indent="0">
              <a:buNone/>
            </a:pPr>
            <a:r>
              <a:rPr lang="fr-FR" sz="2400" dirty="0"/>
              <a:t> </a:t>
            </a:r>
          </a:p>
          <a:p>
            <a:endParaRPr lang="fr-FR" dirty="0"/>
          </a:p>
        </p:txBody>
      </p:sp>
    </p:spTree>
    <p:extLst>
      <p:ext uri="{BB962C8B-B14F-4D97-AF65-F5344CB8AC3E}">
        <p14:creationId xmlns="" xmlns:p14="http://schemas.microsoft.com/office/powerpoint/2010/main" val="4532025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429684" cy="6041920"/>
          </a:xfrm>
        </p:spPr>
        <p:txBody>
          <a:bodyPr/>
          <a:lstStyle/>
          <a:p>
            <a:pPr>
              <a:buNone/>
            </a:pPr>
            <a:r>
              <a:rPr lang="fr-FR" b="1" dirty="0" smtClean="0"/>
              <a:t>4-2-LES CERTIFICATS NON-PRESCRITS </a:t>
            </a:r>
          </a:p>
          <a:p>
            <a:pPr>
              <a:buNone/>
            </a:pPr>
            <a:r>
              <a:rPr lang="fr-FR" b="1" dirty="0" smtClean="0"/>
              <a:t>PAR LA LOI MAIS INDISPENSABLES AU </a:t>
            </a:r>
          </a:p>
          <a:p>
            <a:pPr>
              <a:buNone/>
            </a:pPr>
            <a:r>
              <a:rPr lang="fr-FR" b="1" dirty="0" smtClean="0"/>
              <a:t>MALADE:</a:t>
            </a:r>
          </a:p>
          <a:p>
            <a:pPr>
              <a:buNone/>
            </a:pPr>
            <a:r>
              <a:rPr lang="fr-FR" dirty="0" smtClean="0"/>
              <a:t> Attestant une invalidité ou une cécité.</a:t>
            </a:r>
          </a:p>
          <a:p>
            <a:pPr>
              <a:buNone/>
            </a:pPr>
            <a:r>
              <a:rPr lang="fr-FR" dirty="0" smtClean="0"/>
              <a:t> CM de grossesse</a:t>
            </a:r>
            <a:r>
              <a:rPr lang="fr-FR" dirty="0" smtClean="0">
                <a:solidFill>
                  <a:srgbClr val="FF0000"/>
                </a:solidFill>
              </a:rPr>
              <a:t>.</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01122" cy="6041920"/>
          </a:xfrm>
        </p:spPr>
        <p:txBody>
          <a:bodyPr>
            <a:normAutofit/>
          </a:bodyPr>
          <a:lstStyle/>
          <a:p>
            <a:pPr>
              <a:buNone/>
            </a:pPr>
            <a:r>
              <a:rPr lang="fr-FR" b="1" dirty="0" smtClean="0"/>
              <a:t>CERTIFICAT DE GROSSESSE</a:t>
            </a:r>
          </a:p>
          <a:p>
            <a:pPr>
              <a:buNone/>
            </a:pPr>
            <a:r>
              <a:rPr lang="fr-FR" dirty="0" smtClean="0"/>
              <a:t>Je soussigné,…………………………….Docteur en </a:t>
            </a:r>
          </a:p>
          <a:p>
            <a:pPr>
              <a:buNone/>
            </a:pPr>
            <a:r>
              <a:rPr lang="fr-FR" dirty="0" smtClean="0"/>
              <a:t>médecine, déclare, après avoir examiné</a:t>
            </a:r>
          </a:p>
          <a:p>
            <a:pPr>
              <a:buNone/>
            </a:pPr>
            <a:r>
              <a:rPr lang="fr-FR" dirty="0" smtClean="0"/>
              <a:t>Madame (ou Mademoiselle)………………………….</a:t>
            </a:r>
          </a:p>
          <a:p>
            <a:pPr>
              <a:buNone/>
            </a:pPr>
            <a:r>
              <a:rPr lang="fr-FR" dirty="0" smtClean="0"/>
              <a:t>Demeurant à …………………. , que celle-ci </a:t>
            </a:r>
          </a:p>
          <a:p>
            <a:pPr>
              <a:buNone/>
            </a:pPr>
            <a:r>
              <a:rPr lang="fr-FR" dirty="0" smtClean="0"/>
              <a:t>présente les signes d’une grossesse évolutive</a:t>
            </a:r>
          </a:p>
          <a:p>
            <a:pPr>
              <a:buNone/>
            </a:pPr>
            <a:r>
              <a:rPr lang="fr-FR" dirty="0" smtClean="0"/>
              <a:t>dont le terme est prévu le …/…./…………</a:t>
            </a:r>
          </a:p>
          <a:p>
            <a:pPr>
              <a:buNone/>
            </a:pPr>
            <a:r>
              <a:rPr lang="fr-FR" dirty="0" smtClean="0"/>
              <a:t>Ce certificat est établi à la demande de </a:t>
            </a:r>
          </a:p>
          <a:p>
            <a:pPr>
              <a:buNone/>
            </a:pPr>
            <a:r>
              <a:rPr lang="fr-FR" dirty="0" smtClean="0"/>
              <a:t>l’intéressée et remise en mains propres pour </a:t>
            </a:r>
          </a:p>
          <a:p>
            <a:pPr>
              <a:buNone/>
            </a:pPr>
            <a:r>
              <a:rPr lang="fr-FR" dirty="0" smtClean="0"/>
              <a:t>lui faire valoir ce que de droit.</a:t>
            </a:r>
          </a:p>
          <a:p>
            <a:pPr>
              <a:buNone/>
            </a:pPr>
            <a:r>
              <a:rPr lang="fr-FR" dirty="0" smtClean="0"/>
              <a:t>A le …/…/……….</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48672"/>
          </a:xfrm>
        </p:spPr>
        <p:txBody>
          <a:bodyPr>
            <a:normAutofit/>
          </a:bodyPr>
          <a:lstStyle/>
          <a:p>
            <a:pPr marL="0" indent="0">
              <a:buNone/>
            </a:pPr>
            <a:r>
              <a:rPr lang="fr-FR" b="1" u="sng" dirty="0" smtClean="0"/>
              <a:t>CM </a:t>
            </a:r>
            <a:r>
              <a:rPr lang="fr-FR" b="1" u="sng" dirty="0"/>
              <a:t>d’invalidité </a:t>
            </a:r>
            <a:r>
              <a:rPr lang="fr-FR" dirty="0" smtClean="0"/>
              <a:t>: pour </a:t>
            </a:r>
            <a:r>
              <a:rPr lang="fr-FR" dirty="0"/>
              <a:t>faire obtenir aux malades </a:t>
            </a:r>
            <a:r>
              <a:rPr lang="fr-FR" dirty="0" smtClean="0"/>
              <a:t>certains </a:t>
            </a:r>
            <a:r>
              <a:rPr lang="fr-FR" dirty="0"/>
              <a:t>avantages: logement au rez de chaussée, carte de priorité de transport, aide d’une tierce personne pour invalide ou </a:t>
            </a:r>
            <a:r>
              <a:rPr lang="fr-FR" dirty="0" smtClean="0"/>
              <a:t>aveugle.</a:t>
            </a:r>
          </a:p>
          <a:p>
            <a:pPr marL="0" indent="0">
              <a:buNone/>
            </a:pPr>
            <a:r>
              <a:rPr lang="fr-FR" dirty="0" smtClean="0"/>
              <a:t>Donc </a:t>
            </a:r>
            <a:r>
              <a:rPr lang="fr-FR" dirty="0"/>
              <a:t>on écrira: certificat que Mr ----né le-------est atteint d’une paralysie des deux MI et qu’il ne peut pas se </a:t>
            </a:r>
            <a:r>
              <a:rPr lang="fr-FR" dirty="0" smtClean="0"/>
              <a:t>déplacer </a:t>
            </a:r>
            <a:r>
              <a:rPr lang="fr-FR" dirty="0"/>
              <a:t>qu’en fauteuil roulant </a:t>
            </a:r>
            <a:r>
              <a:rPr lang="fr-FR" dirty="0" smtClean="0"/>
              <a:t>;son </a:t>
            </a:r>
            <a:r>
              <a:rPr lang="fr-FR" dirty="0"/>
              <a:t>état justifie l’attribution d’un appartement au rez de </a:t>
            </a:r>
            <a:r>
              <a:rPr lang="fr-FR" dirty="0" smtClean="0"/>
              <a:t>chaussée.</a:t>
            </a:r>
            <a:endParaRPr lang="fr-FR" dirty="0"/>
          </a:p>
          <a:p>
            <a:endParaRPr lang="fr-FR" dirty="0"/>
          </a:p>
        </p:txBody>
      </p:sp>
    </p:spTree>
    <p:extLst>
      <p:ext uri="{BB962C8B-B14F-4D97-AF65-F5344CB8AC3E}">
        <p14:creationId xmlns="" xmlns:p14="http://schemas.microsoft.com/office/powerpoint/2010/main" val="25154346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970482"/>
          </a:xfrm>
        </p:spPr>
        <p:txBody>
          <a:bodyPr/>
          <a:lstStyle/>
          <a:p>
            <a:pPr>
              <a:buNone/>
            </a:pPr>
            <a:r>
              <a:rPr lang="fr-FR" dirty="0" smtClean="0"/>
              <a:t>4-3-Le médecin est également tenu de </a:t>
            </a:r>
          </a:p>
          <a:p>
            <a:pPr>
              <a:buNone/>
            </a:pPr>
            <a:r>
              <a:rPr lang="fr-FR" dirty="0" smtClean="0"/>
              <a:t>délivrer un certificat médical s’il s’agit de </a:t>
            </a:r>
          </a:p>
          <a:p>
            <a:pPr>
              <a:buNone/>
            </a:pPr>
            <a:r>
              <a:rPr lang="fr-FR" dirty="0" smtClean="0"/>
              <a:t>certificats délivrés en vertu d’une </a:t>
            </a:r>
          </a:p>
          <a:p>
            <a:pPr>
              <a:buNone/>
            </a:pPr>
            <a:r>
              <a:rPr lang="fr-FR" b="1" dirty="0" smtClean="0"/>
              <a:t>RÉQUISITION émanant d’un </a:t>
            </a:r>
          </a:p>
          <a:p>
            <a:pPr>
              <a:buNone/>
            </a:pPr>
            <a:r>
              <a:rPr lang="fr-FR" b="1" dirty="0" smtClean="0"/>
              <a:t>Représentant  </a:t>
            </a:r>
            <a:r>
              <a:rPr lang="fr-FR" dirty="0" smtClean="0"/>
              <a:t>de l’autorité publique.</a:t>
            </a:r>
          </a:p>
          <a:p>
            <a:pPr>
              <a:buNone/>
            </a:pPr>
            <a:endParaRPr lang="fr-FR" dirty="0" smtClean="0"/>
          </a:p>
          <a:p>
            <a:pPr>
              <a:buNone/>
            </a:pPr>
            <a:r>
              <a:rPr lang="fr-FR" b="1" dirty="0" smtClean="0"/>
              <a:t>4-4-Au niveau des hôpitaux, tout </a:t>
            </a:r>
          </a:p>
          <a:p>
            <a:pPr>
              <a:buNone/>
            </a:pPr>
            <a:r>
              <a:rPr lang="fr-FR" b="1" dirty="0" smtClean="0"/>
              <a:t>malade sortant </a:t>
            </a:r>
            <a:r>
              <a:rPr lang="fr-FR" dirty="0" smtClean="0"/>
              <a:t>doit recevoir les certificats</a:t>
            </a:r>
          </a:p>
          <a:p>
            <a:pPr>
              <a:buNone/>
            </a:pPr>
            <a:r>
              <a:rPr lang="fr-FR" dirty="0" smtClean="0"/>
              <a:t>Médicaux nécessaires à la justification de </a:t>
            </a:r>
          </a:p>
          <a:p>
            <a:pPr>
              <a:buNone/>
            </a:pPr>
            <a:r>
              <a:rPr lang="fr-FR" dirty="0" smtClean="0"/>
              <a:t>ses droits.</a:t>
            </a:r>
          </a:p>
          <a:p>
            <a:pPr>
              <a:buNone/>
            </a:pPr>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fontScale="92500"/>
          </a:bodyPr>
          <a:lstStyle/>
          <a:p>
            <a:pPr>
              <a:buNone/>
            </a:pPr>
            <a:r>
              <a:rPr lang="fr-FR" b="1" dirty="0" smtClean="0"/>
              <a:t>4-5-QUELS SONT LES CERTIFICATS QUE LE </a:t>
            </a:r>
          </a:p>
          <a:p>
            <a:pPr>
              <a:buNone/>
            </a:pPr>
            <a:r>
              <a:rPr lang="fr-FR" b="1" dirty="0" smtClean="0"/>
              <a:t>MEDECIN N’EST PAS TENU DE DELIVRER ?</a:t>
            </a:r>
          </a:p>
          <a:p>
            <a:pPr>
              <a:buNone/>
            </a:pPr>
            <a:r>
              <a:rPr lang="fr-FR" dirty="0" smtClean="0"/>
              <a:t>Ce sont tous les </a:t>
            </a:r>
            <a:r>
              <a:rPr lang="fr-FR" b="1" dirty="0" smtClean="0"/>
              <a:t>certificats non prévus par la</a:t>
            </a:r>
          </a:p>
          <a:p>
            <a:pPr>
              <a:buNone/>
            </a:pPr>
            <a:r>
              <a:rPr lang="fr-FR" b="1" dirty="0" smtClean="0"/>
              <a:t>loi.</a:t>
            </a:r>
          </a:p>
          <a:p>
            <a:pPr>
              <a:buNone/>
            </a:pPr>
            <a:r>
              <a:rPr lang="fr-FR" b="1" dirty="0" smtClean="0"/>
              <a:t>Tout médecin peut refuser de délivrer un </a:t>
            </a:r>
          </a:p>
          <a:p>
            <a:pPr>
              <a:buNone/>
            </a:pPr>
            <a:r>
              <a:rPr lang="fr-FR" b="1" dirty="0" smtClean="0"/>
              <a:t>certificat (sauf les cas </a:t>
            </a:r>
            <a:r>
              <a:rPr lang="fr-FR" dirty="0" smtClean="0"/>
              <a:t>d’injonction légale)dans </a:t>
            </a:r>
          </a:p>
          <a:p>
            <a:pPr>
              <a:buNone/>
            </a:pPr>
            <a:r>
              <a:rPr lang="fr-FR" dirty="0" smtClean="0"/>
              <a:t>la mesure où avant de prendre en charge le </a:t>
            </a:r>
          </a:p>
          <a:p>
            <a:pPr>
              <a:buNone/>
            </a:pPr>
            <a:r>
              <a:rPr lang="fr-FR" dirty="0" smtClean="0"/>
              <a:t>malade, il lui notifie qu’il ne lui délivrerait pas de</a:t>
            </a:r>
          </a:p>
          <a:p>
            <a:pPr>
              <a:buNone/>
            </a:pPr>
            <a:r>
              <a:rPr lang="fr-FR" dirty="0" smtClean="0"/>
              <a:t>certificat.</a:t>
            </a:r>
          </a:p>
          <a:p>
            <a:pPr>
              <a:buNone/>
            </a:pPr>
            <a:r>
              <a:rPr lang="fr-FR" dirty="0" smtClean="0"/>
              <a:t>Il est tout de même conseillé aux médecins de </a:t>
            </a:r>
          </a:p>
          <a:p>
            <a:pPr>
              <a:buNone/>
            </a:pPr>
            <a:r>
              <a:rPr lang="fr-FR" dirty="0" smtClean="0"/>
              <a:t>faciliter l’obtention pour le malade, des </a:t>
            </a:r>
          </a:p>
          <a:p>
            <a:pPr>
              <a:buNone/>
            </a:pPr>
            <a:r>
              <a:rPr lang="fr-FR" dirty="0" smtClean="0"/>
              <a:t>avantages sociaux auxquels son état lui donne</a:t>
            </a:r>
          </a:p>
          <a:p>
            <a:pPr>
              <a:buNone/>
            </a:pPr>
            <a:r>
              <a:rPr lang="fr-FR" dirty="0" smtClean="0"/>
              <a:t>droit sans céder à une demande </a:t>
            </a:r>
            <a:r>
              <a:rPr lang="fr-FR" b="1" dirty="0" smtClean="0"/>
              <a:t>« abusive ».</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72560" cy="6143668"/>
          </a:xfrm>
        </p:spPr>
        <p:txBody>
          <a:bodyPr>
            <a:normAutofit fontScale="92500" lnSpcReduction="10000"/>
          </a:bodyPr>
          <a:lstStyle/>
          <a:p>
            <a:pPr>
              <a:buNone/>
            </a:pPr>
            <a:r>
              <a:rPr lang="fr-FR" b="1" dirty="0" smtClean="0"/>
              <a:t>5- RESPONSABILITÉS DU MÉDECIN </a:t>
            </a:r>
          </a:p>
          <a:p>
            <a:pPr>
              <a:buNone/>
            </a:pPr>
            <a:r>
              <a:rPr lang="fr-FR" b="1" dirty="0" smtClean="0"/>
              <a:t>AUTEUR D’UN CERTIFICAT :</a:t>
            </a:r>
          </a:p>
          <a:p>
            <a:pPr>
              <a:buNone/>
            </a:pPr>
            <a:r>
              <a:rPr lang="fr-FR" b="1" dirty="0" smtClean="0"/>
              <a:t>5-1-LA RESPONSABILITÉ MORALE DU </a:t>
            </a:r>
          </a:p>
          <a:p>
            <a:pPr>
              <a:buNone/>
            </a:pPr>
            <a:r>
              <a:rPr lang="fr-FR" b="1" dirty="0" smtClean="0"/>
              <a:t>MÉDECIN :</a:t>
            </a:r>
          </a:p>
          <a:p>
            <a:pPr>
              <a:buNone/>
            </a:pPr>
            <a:r>
              <a:rPr lang="fr-FR" dirty="0" smtClean="0"/>
              <a:t>la relation malade- médecin ou « la rencontre </a:t>
            </a:r>
          </a:p>
          <a:p>
            <a:pPr>
              <a:buNone/>
            </a:pPr>
            <a:r>
              <a:rPr lang="fr-FR" dirty="0" smtClean="0"/>
              <a:t>d’une confiance et d’une conscience ».</a:t>
            </a:r>
          </a:p>
          <a:p>
            <a:pPr>
              <a:buNone/>
            </a:pPr>
            <a:r>
              <a:rPr lang="fr-FR" dirty="0" smtClean="0"/>
              <a:t>La responsabilité morale reste donc l’affaire de </a:t>
            </a:r>
          </a:p>
          <a:p>
            <a:pPr>
              <a:buNone/>
            </a:pPr>
            <a:r>
              <a:rPr lang="fr-FR" dirty="0" smtClean="0"/>
              <a:t>chacun face à sa propre conscience.</a:t>
            </a:r>
          </a:p>
          <a:p>
            <a:pPr>
              <a:buNone/>
            </a:pPr>
            <a:r>
              <a:rPr lang="fr-FR" b="1" dirty="0" smtClean="0"/>
              <a:t>5-2- LA RESPONSABILITÉ SOCIO- </a:t>
            </a:r>
          </a:p>
          <a:p>
            <a:pPr>
              <a:buNone/>
            </a:pPr>
            <a:r>
              <a:rPr lang="fr-FR" b="1" dirty="0" smtClean="0"/>
              <a:t>ÉCONOMIQUE DU MÉDECIN :</a:t>
            </a:r>
          </a:p>
          <a:p>
            <a:pPr>
              <a:buNone/>
            </a:pPr>
            <a:r>
              <a:rPr lang="fr-FR" dirty="0" smtClean="0"/>
              <a:t>Elle découle de son rôle de prescripteur de </a:t>
            </a:r>
          </a:p>
          <a:p>
            <a:pPr>
              <a:buNone/>
            </a:pPr>
            <a:r>
              <a:rPr lang="fr-FR" dirty="0" smtClean="0"/>
              <a:t>dépenses de santé (examens para cliniques,</a:t>
            </a:r>
          </a:p>
          <a:p>
            <a:pPr>
              <a:buNone/>
            </a:pPr>
            <a:r>
              <a:rPr lang="fr-FR" dirty="0" smtClean="0"/>
              <a:t> soins par auxiliaires médicaux , médicaments et </a:t>
            </a:r>
          </a:p>
          <a:p>
            <a:pPr>
              <a:buNone/>
            </a:pPr>
            <a:r>
              <a:rPr lang="fr-FR" dirty="0" smtClean="0"/>
              <a:t>thérapeutiques).</a:t>
            </a: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501122" cy="5970482"/>
          </a:xfrm>
        </p:spPr>
        <p:txBody>
          <a:bodyPr>
            <a:normAutofit/>
          </a:bodyPr>
          <a:lstStyle/>
          <a:p>
            <a:pPr>
              <a:buNone/>
            </a:pPr>
            <a:r>
              <a:rPr lang="fr-FR" b="1" dirty="0" smtClean="0"/>
              <a:t>5-3- LA RESPONSABILITÉ PÉNALE</a:t>
            </a:r>
          </a:p>
          <a:p>
            <a:pPr>
              <a:buNone/>
            </a:pPr>
            <a:r>
              <a:rPr lang="fr-FR" dirty="0" smtClean="0"/>
              <a:t>La dénaturation de la vérité dans le CM </a:t>
            </a:r>
          </a:p>
          <a:p>
            <a:pPr>
              <a:buNone/>
            </a:pPr>
            <a:r>
              <a:rPr lang="fr-FR" dirty="0" smtClean="0"/>
              <a:t>constitue « un faux certificat » dont la </a:t>
            </a:r>
          </a:p>
          <a:p>
            <a:pPr>
              <a:buNone/>
            </a:pPr>
            <a:r>
              <a:rPr lang="fr-FR" dirty="0" smtClean="0"/>
              <a:t>sanction est prévue dans l’art.226 CPA</a:t>
            </a:r>
          </a:p>
          <a:p>
            <a:pPr>
              <a:buNone/>
            </a:pPr>
            <a:r>
              <a:rPr lang="fr-FR" dirty="0" smtClean="0"/>
              <a:t>Trois conditions sont nécessaires:</a:t>
            </a:r>
          </a:p>
          <a:p>
            <a:pPr>
              <a:buNone/>
            </a:pPr>
            <a:r>
              <a:rPr lang="fr-FR" dirty="0" smtClean="0"/>
              <a:t>L’altération de la vérité doit être volontaire</a:t>
            </a:r>
          </a:p>
          <a:p>
            <a:pPr>
              <a:buNone/>
            </a:pPr>
            <a:r>
              <a:rPr lang="fr-FR" dirty="0" smtClean="0"/>
              <a:t>L’intention doit être coupable</a:t>
            </a:r>
          </a:p>
          <a:p>
            <a:pPr>
              <a:buNone/>
            </a:pPr>
            <a:r>
              <a:rPr lang="fr-FR" dirty="0" smtClean="0"/>
              <a:t>Le préjudice doit être présent ou être </a:t>
            </a:r>
          </a:p>
          <a:p>
            <a:pPr>
              <a:buNone/>
            </a:pPr>
            <a:r>
              <a:rPr lang="fr-FR" dirty="0" smtClean="0"/>
              <a:t>possible (matériel ou moral).</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32856"/>
            <a:ext cx="8229600" cy="3993307"/>
          </a:xfrm>
        </p:spPr>
        <p:txBody>
          <a:bodyPr/>
          <a:lstStyle/>
          <a:p>
            <a:pPr marL="0" indent="0" algn="ctr">
              <a:buNone/>
            </a:pPr>
            <a:r>
              <a:rPr lang="fr-FR" sz="3600" b="1" dirty="0" smtClean="0"/>
              <a:t>II/PRINCIPAUX </a:t>
            </a:r>
            <a:r>
              <a:rPr lang="fr-FR" sz="3600" b="1" dirty="0"/>
              <a:t>DOCUMENTS MEDICAUX</a:t>
            </a:r>
            <a:endParaRPr lang="fr-FR" sz="3600" b="1" dirty="0" smtClean="0"/>
          </a:p>
          <a:p>
            <a:pPr marL="0" indent="0" algn="ctr">
              <a:buNone/>
            </a:pPr>
            <a:r>
              <a:rPr lang="fr-FR" sz="3600" b="1" dirty="0" smtClean="0"/>
              <a:t>A/Certificat médical</a:t>
            </a:r>
          </a:p>
          <a:p>
            <a:pPr marL="0" indent="0" algn="ctr">
              <a:buNone/>
            </a:pPr>
            <a:r>
              <a:rPr lang="fr-FR" sz="3600" b="1" dirty="0" smtClean="0"/>
              <a:t>B/Ordonnance médicale</a:t>
            </a:r>
          </a:p>
          <a:p>
            <a:pPr marL="0" indent="0" algn="ctr">
              <a:buNone/>
            </a:pPr>
            <a:r>
              <a:rPr lang="fr-FR" sz="3600" b="1" dirty="0" smtClean="0"/>
              <a:t>C/Dossier médical</a:t>
            </a:r>
            <a:endParaRPr lang="fr-FR" sz="3600" b="1" dirty="0"/>
          </a:p>
        </p:txBody>
      </p:sp>
    </p:spTree>
    <p:extLst>
      <p:ext uri="{BB962C8B-B14F-4D97-AF65-F5344CB8AC3E}">
        <p14:creationId xmlns="" xmlns:p14="http://schemas.microsoft.com/office/powerpoint/2010/main" val="19898330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429684" cy="6041920"/>
          </a:xfrm>
        </p:spPr>
        <p:txBody>
          <a:bodyPr>
            <a:normAutofit fontScale="85000" lnSpcReduction="10000"/>
          </a:bodyPr>
          <a:lstStyle/>
          <a:p>
            <a:pPr>
              <a:buNone/>
            </a:pPr>
            <a:r>
              <a:rPr lang="fr-FR" b="1" dirty="0" smtClean="0"/>
              <a:t>Art. 226 - Tout médecin, chirurgien, dentiste,</a:t>
            </a:r>
          </a:p>
          <a:p>
            <a:pPr>
              <a:buNone/>
            </a:pPr>
            <a:r>
              <a:rPr lang="fr-FR" b="1" dirty="0" smtClean="0"/>
              <a:t> officier de santé ou </a:t>
            </a:r>
            <a:r>
              <a:rPr lang="fr-FR" dirty="0" smtClean="0"/>
              <a:t>sage-femme qui, dans </a:t>
            </a:r>
          </a:p>
          <a:p>
            <a:pPr>
              <a:buNone/>
            </a:pPr>
            <a:r>
              <a:rPr lang="fr-FR" dirty="0" smtClean="0"/>
              <a:t>l’exercice de ses fonctions et pour favoriser </a:t>
            </a:r>
          </a:p>
          <a:p>
            <a:pPr>
              <a:buNone/>
            </a:pPr>
            <a:r>
              <a:rPr lang="fr-FR" dirty="0" smtClean="0"/>
              <a:t>quelqu’un certifie faussement ou dissimule </a:t>
            </a:r>
          </a:p>
          <a:p>
            <a:pPr>
              <a:buNone/>
            </a:pPr>
            <a:r>
              <a:rPr lang="fr-FR" dirty="0" smtClean="0"/>
              <a:t>l’existence de maladie ou infirmité, ou un état de </a:t>
            </a:r>
          </a:p>
          <a:p>
            <a:pPr>
              <a:buNone/>
            </a:pPr>
            <a:r>
              <a:rPr lang="fr-FR" dirty="0" smtClean="0"/>
              <a:t>grossesse ou fournit des indications mensongères </a:t>
            </a:r>
          </a:p>
          <a:p>
            <a:pPr>
              <a:buNone/>
            </a:pPr>
            <a:r>
              <a:rPr lang="fr-FR" dirty="0" smtClean="0"/>
              <a:t>sur l’origine d’une maladie ou infirmité ou la cause </a:t>
            </a:r>
          </a:p>
          <a:p>
            <a:pPr>
              <a:buNone/>
            </a:pPr>
            <a:r>
              <a:rPr lang="fr-FR" dirty="0" smtClean="0"/>
              <a:t>d’un décès, est puni d’un emprisonnement d’un à</a:t>
            </a:r>
          </a:p>
          <a:p>
            <a:pPr>
              <a:buNone/>
            </a:pPr>
            <a:r>
              <a:rPr lang="fr-FR" dirty="0" smtClean="0"/>
              <a:t>trois ans, à moins que le fait ne constitue l’une des </a:t>
            </a:r>
          </a:p>
          <a:p>
            <a:pPr>
              <a:buNone/>
            </a:pPr>
            <a:r>
              <a:rPr lang="fr-FR" dirty="0" smtClean="0"/>
              <a:t>Infractions plus graves prévues aux articles 126 et </a:t>
            </a:r>
          </a:p>
          <a:p>
            <a:pPr>
              <a:buNone/>
            </a:pPr>
            <a:r>
              <a:rPr lang="fr-FR" dirty="0" smtClean="0"/>
              <a:t>134.</a:t>
            </a:r>
          </a:p>
          <a:p>
            <a:pPr>
              <a:buNone/>
            </a:pPr>
            <a:r>
              <a:rPr lang="fr-FR" dirty="0" smtClean="0"/>
              <a:t>Le coupable peut, en outre, être frappé de </a:t>
            </a:r>
          </a:p>
          <a:p>
            <a:pPr>
              <a:buNone/>
            </a:pPr>
            <a:r>
              <a:rPr lang="fr-FR" dirty="0" smtClean="0"/>
              <a:t>l’interdiction de l’un ou plusieurs des droits </a:t>
            </a:r>
          </a:p>
          <a:p>
            <a:pPr>
              <a:buNone/>
            </a:pPr>
            <a:r>
              <a:rPr lang="fr-FR" dirty="0" smtClean="0"/>
              <a:t>mentionnés à l’article 14 pendant un an au moins et</a:t>
            </a:r>
          </a:p>
          <a:p>
            <a:pPr>
              <a:buNone/>
            </a:pPr>
            <a:r>
              <a:rPr lang="fr-FR" dirty="0" smtClean="0"/>
              <a:t>cinq au plus.</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401080" cy="5970482"/>
          </a:xfrm>
        </p:spPr>
        <p:txBody>
          <a:bodyPr/>
          <a:lstStyle/>
          <a:p>
            <a:pPr>
              <a:buNone/>
            </a:pPr>
            <a:r>
              <a:rPr lang="fr-FR" b="1" dirty="0" smtClean="0"/>
              <a:t>5-4- LA RESPONSABILITÉ CIVILE</a:t>
            </a:r>
          </a:p>
          <a:p>
            <a:pPr>
              <a:buNone/>
            </a:pPr>
            <a:r>
              <a:rPr lang="fr-FR" dirty="0" smtClean="0"/>
              <a:t>Des dommages et intérêts peuvent être </a:t>
            </a:r>
          </a:p>
          <a:p>
            <a:pPr>
              <a:buNone/>
            </a:pPr>
            <a:r>
              <a:rPr lang="fr-FR" dirty="0" smtClean="0"/>
              <a:t>réclamés à un médecin, par une personne </a:t>
            </a:r>
          </a:p>
          <a:p>
            <a:pPr>
              <a:buNone/>
            </a:pPr>
            <a:r>
              <a:rPr lang="fr-FR" dirty="0" smtClean="0"/>
              <a:t>s’estimant lésée par les déclarations de ce </a:t>
            </a:r>
          </a:p>
          <a:p>
            <a:pPr>
              <a:buNone/>
            </a:pPr>
            <a:r>
              <a:rPr lang="fr-FR" dirty="0" smtClean="0"/>
              <a:t>médecin en vertu de l’art.124 du C.C.A.</a:t>
            </a: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30352"/>
            <a:ext cx="8572560" cy="5970482"/>
          </a:xfrm>
        </p:spPr>
        <p:txBody>
          <a:bodyPr>
            <a:normAutofit/>
          </a:bodyPr>
          <a:lstStyle/>
          <a:p>
            <a:pPr>
              <a:buNone/>
            </a:pPr>
            <a:r>
              <a:rPr lang="fr-FR" b="1" dirty="0" smtClean="0"/>
              <a:t>5-5- LA RESPONSABILITÉ </a:t>
            </a:r>
          </a:p>
          <a:p>
            <a:pPr>
              <a:buNone/>
            </a:pPr>
            <a:r>
              <a:rPr lang="fr-FR" b="1" dirty="0" smtClean="0"/>
              <a:t>DISCIPLINAIRE</a:t>
            </a:r>
          </a:p>
          <a:p>
            <a:pPr>
              <a:buNone/>
            </a:pPr>
            <a:r>
              <a:rPr lang="fr-FR" dirty="0" smtClean="0"/>
              <a:t>l’établissement de « Faux certificats » expose </a:t>
            </a:r>
          </a:p>
          <a:p>
            <a:pPr>
              <a:buNone/>
            </a:pPr>
            <a:r>
              <a:rPr lang="fr-FR" dirty="0" smtClean="0"/>
              <a:t>Le médecin à des sanctions d’ordre </a:t>
            </a:r>
          </a:p>
          <a:p>
            <a:pPr>
              <a:buNone/>
            </a:pPr>
            <a:r>
              <a:rPr lang="fr-FR" dirty="0" smtClean="0"/>
              <a:t>disciplinaire en vertu de l’art.58 du code de </a:t>
            </a:r>
          </a:p>
          <a:p>
            <a:pPr>
              <a:buNone/>
            </a:pPr>
            <a:r>
              <a:rPr lang="fr-FR" dirty="0" smtClean="0"/>
              <a:t>déontologie médicale:</a:t>
            </a:r>
          </a:p>
          <a:p>
            <a:pPr>
              <a:buNone/>
            </a:pPr>
            <a:r>
              <a:rPr lang="fr-FR" dirty="0" smtClean="0"/>
              <a:t>« La délivrance d’un rapport tendancieux ou </a:t>
            </a:r>
          </a:p>
          <a:p>
            <a:pPr>
              <a:buNone/>
            </a:pPr>
            <a:r>
              <a:rPr lang="fr-FR" dirty="0" smtClean="0"/>
              <a:t>d’un certificat de complaisance est interdite »</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2348880"/>
            <a:ext cx="8183880" cy="2369424"/>
          </a:xfrm>
        </p:spPr>
        <p:txBody>
          <a:bodyPr/>
          <a:lstStyle/>
          <a:p>
            <a:pPr marL="0" indent="0">
              <a:buNone/>
            </a:pPr>
            <a:r>
              <a:rPr lang="fr-FR" sz="4000" b="1" dirty="0" smtClean="0"/>
              <a:t>B/ORDONNANCE MEDICALE</a:t>
            </a:r>
            <a:endParaRPr lang="fr-FR" sz="4000" b="1" dirty="0"/>
          </a:p>
          <a:p>
            <a:endParaRPr lang="fr-FR" dirty="0"/>
          </a:p>
        </p:txBody>
      </p:sp>
    </p:spTree>
    <p:extLst>
      <p:ext uri="{BB962C8B-B14F-4D97-AF65-F5344CB8AC3E}">
        <p14:creationId xmlns="" xmlns:p14="http://schemas.microsoft.com/office/powerpoint/2010/main" val="19086094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976664"/>
          </a:xfrm>
        </p:spPr>
        <p:txBody>
          <a:bodyPr>
            <a:normAutofit fontScale="40000" lnSpcReduction="20000"/>
          </a:bodyPr>
          <a:lstStyle/>
          <a:p>
            <a:pPr marL="0" indent="0">
              <a:buNone/>
            </a:pPr>
            <a:r>
              <a:rPr lang="fr-FR" sz="7200" b="1" dirty="0" smtClean="0"/>
              <a:t>1/Définition</a:t>
            </a:r>
            <a:r>
              <a:rPr lang="fr-FR" sz="7200" dirty="0" smtClean="0"/>
              <a:t>: l’ordonnance médicale est une conclusion habituelle mais non obligatoire de l’acte médical. Elle doit être rédigée après un interrogatoire et examen clinique du malade.</a:t>
            </a:r>
          </a:p>
          <a:p>
            <a:pPr marL="0" indent="0">
              <a:buNone/>
            </a:pPr>
            <a:endParaRPr lang="fr-FR" sz="7200" dirty="0" smtClean="0"/>
          </a:p>
          <a:p>
            <a:pPr marL="0" indent="0">
              <a:buNone/>
            </a:pPr>
            <a:r>
              <a:rPr lang="fr-FR" sz="7200" b="1" dirty="0" smtClean="0"/>
              <a:t>2/Contenu</a:t>
            </a:r>
            <a:r>
              <a:rPr lang="fr-FR" sz="7200" dirty="0" smtClean="0"/>
              <a:t>: </a:t>
            </a:r>
          </a:p>
          <a:p>
            <a:pPr>
              <a:buFontTx/>
              <a:buChar char="-"/>
            </a:pPr>
            <a:r>
              <a:rPr lang="fr-FR" sz="7200" dirty="0" smtClean="0"/>
              <a:t>Des substances médicamenteuses.</a:t>
            </a:r>
          </a:p>
          <a:p>
            <a:pPr>
              <a:buFontTx/>
              <a:buChar char="-"/>
            </a:pPr>
            <a:r>
              <a:rPr lang="fr-FR" sz="7200" dirty="0" smtClean="0"/>
              <a:t>Des actes paracliniques (biologie,Rx).</a:t>
            </a:r>
          </a:p>
          <a:p>
            <a:pPr>
              <a:buFontTx/>
              <a:buChar char="-"/>
            </a:pPr>
            <a:r>
              <a:rPr lang="fr-FR" sz="7200" dirty="0" smtClean="0"/>
              <a:t>Des actes paramédicaux (kinésithérapie, soins infirmiers).</a:t>
            </a:r>
          </a:p>
          <a:p>
            <a:pPr>
              <a:buFontTx/>
              <a:buChar char="-"/>
            </a:pPr>
            <a:r>
              <a:rPr lang="fr-FR" sz="7200" dirty="0" smtClean="0"/>
              <a:t>Des règles hygiéno-diététiques.</a:t>
            </a:r>
          </a:p>
        </p:txBody>
      </p:sp>
    </p:spTree>
    <p:extLst>
      <p:ext uri="{BB962C8B-B14F-4D97-AF65-F5344CB8AC3E}">
        <p14:creationId xmlns="" xmlns:p14="http://schemas.microsoft.com/office/powerpoint/2010/main" val="6754914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lgn="ctr">
              <a:buNone/>
            </a:pPr>
            <a:r>
              <a:rPr lang="fr-FR" sz="4300" b="1" dirty="0" smtClean="0"/>
              <a:t>3/Conditions </a:t>
            </a:r>
            <a:r>
              <a:rPr lang="fr-FR" sz="4300" b="1" dirty="0"/>
              <a:t>de rédaction d’une ordonnance </a:t>
            </a:r>
            <a:r>
              <a:rPr lang="fr-FR" sz="4300" b="1" dirty="0" smtClean="0"/>
              <a:t>médicale</a:t>
            </a:r>
            <a:endParaRPr lang="fr-FR" sz="4300" b="1" dirty="0"/>
          </a:p>
          <a:p>
            <a:pPr marL="0" indent="0" algn="ctr">
              <a:buNone/>
            </a:pPr>
            <a:endParaRPr lang="fr-FR" sz="4000" b="1" dirty="0" smtClean="0"/>
          </a:p>
          <a:p>
            <a:pPr marL="0" indent="0" algn="ctr">
              <a:buNone/>
            </a:pPr>
            <a:r>
              <a:rPr lang="fr-FR" sz="4000" b="1" dirty="0" smtClean="0"/>
              <a:t>Conditions </a:t>
            </a:r>
            <a:r>
              <a:rPr lang="fr-FR" sz="4000" b="1" dirty="0"/>
              <a:t>de </a:t>
            </a:r>
            <a:r>
              <a:rPr lang="fr-FR" sz="4000" b="1" dirty="0" smtClean="0"/>
              <a:t>fond</a:t>
            </a:r>
          </a:p>
          <a:p>
            <a:pPr marL="0" indent="0" algn="ctr">
              <a:buNone/>
            </a:pPr>
            <a:endParaRPr lang="fr-FR" sz="4000" b="1" dirty="0"/>
          </a:p>
          <a:p>
            <a:pPr marL="0" indent="0" algn="ctr">
              <a:buNone/>
            </a:pPr>
            <a:r>
              <a:rPr lang="fr-FR" sz="4000" b="1" dirty="0"/>
              <a:t>Conditions de </a:t>
            </a:r>
            <a:r>
              <a:rPr lang="fr-FR" sz="4000" b="1" dirty="0" smtClean="0"/>
              <a:t>forme</a:t>
            </a:r>
            <a:endParaRPr lang="fr-FR" sz="4000" dirty="0"/>
          </a:p>
          <a:p>
            <a:pPr marL="0" indent="0">
              <a:buNone/>
            </a:pPr>
            <a:endParaRPr lang="fr-FR" sz="3600" dirty="0"/>
          </a:p>
        </p:txBody>
      </p:sp>
    </p:spTree>
    <p:extLst>
      <p:ext uri="{BB962C8B-B14F-4D97-AF65-F5344CB8AC3E}">
        <p14:creationId xmlns="" xmlns:p14="http://schemas.microsoft.com/office/powerpoint/2010/main" val="27455653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568952" cy="6192688"/>
          </a:xfrm>
        </p:spPr>
        <p:txBody>
          <a:bodyPr>
            <a:normAutofit/>
          </a:bodyPr>
          <a:lstStyle/>
          <a:p>
            <a:pPr marL="0" indent="0">
              <a:buNone/>
            </a:pPr>
            <a:r>
              <a:rPr lang="fr-FR" b="1" dirty="0" smtClean="0"/>
              <a:t>3-1-Conditions </a:t>
            </a:r>
            <a:r>
              <a:rPr lang="fr-FR" b="1" dirty="0"/>
              <a:t>de </a:t>
            </a:r>
            <a:r>
              <a:rPr lang="fr-FR" b="1" dirty="0" smtClean="0"/>
              <a:t>fond:</a:t>
            </a:r>
            <a:endParaRPr lang="fr-FR" b="1" dirty="0"/>
          </a:p>
          <a:p>
            <a:pPr marL="0" indent="0">
              <a:buNone/>
            </a:pPr>
            <a:r>
              <a:rPr lang="fr-FR" dirty="0"/>
              <a:t> </a:t>
            </a:r>
            <a:r>
              <a:rPr lang="fr-FR" dirty="0" smtClean="0"/>
              <a:t>-Avoir </a:t>
            </a:r>
            <a:r>
              <a:rPr lang="fr-FR" dirty="0"/>
              <a:t>le droit d’exercer la médecine: </a:t>
            </a:r>
            <a:r>
              <a:rPr lang="fr-FR" dirty="0" smtClean="0"/>
              <a:t>art166-LPPS.</a:t>
            </a:r>
            <a:endParaRPr lang="fr-FR" dirty="0"/>
          </a:p>
          <a:p>
            <a:pPr marL="0" indent="0">
              <a:buNone/>
            </a:pPr>
            <a:r>
              <a:rPr lang="fr-FR" dirty="0"/>
              <a:t> </a:t>
            </a:r>
            <a:r>
              <a:rPr lang="fr-FR" dirty="0" smtClean="0"/>
              <a:t>-Avoir </a:t>
            </a:r>
            <a:r>
              <a:rPr lang="fr-FR" dirty="0"/>
              <a:t>vu et examiner le </a:t>
            </a:r>
            <a:r>
              <a:rPr lang="fr-FR" dirty="0" smtClean="0"/>
              <a:t>malade.</a:t>
            </a:r>
            <a:endParaRPr lang="fr-FR" dirty="0"/>
          </a:p>
          <a:p>
            <a:pPr marL="0" indent="0">
              <a:buNone/>
            </a:pPr>
            <a:r>
              <a:rPr lang="fr-FR" dirty="0"/>
              <a:t> </a:t>
            </a:r>
            <a:r>
              <a:rPr lang="fr-FR" dirty="0" smtClean="0"/>
              <a:t>-La </a:t>
            </a:r>
            <a:r>
              <a:rPr lang="fr-FR" dirty="0"/>
              <a:t>prescription ne doit pas se faire dans un but étranger à la </a:t>
            </a:r>
            <a:r>
              <a:rPr lang="fr-FR" dirty="0" smtClean="0"/>
              <a:t>thérapeutique.</a:t>
            </a:r>
            <a:endParaRPr lang="fr-FR" dirty="0"/>
          </a:p>
          <a:p>
            <a:pPr marL="0" indent="0">
              <a:buNone/>
            </a:pPr>
            <a:r>
              <a:rPr lang="fr-FR" dirty="0"/>
              <a:t> </a:t>
            </a:r>
            <a:r>
              <a:rPr lang="fr-FR" dirty="0" smtClean="0"/>
              <a:t>-Le </a:t>
            </a:r>
            <a:r>
              <a:rPr lang="fr-FR" dirty="0"/>
              <a:t>médecin est tenu dans toutes ses </a:t>
            </a:r>
            <a:r>
              <a:rPr lang="fr-FR" dirty="0" smtClean="0"/>
              <a:t>prescriptions, </a:t>
            </a:r>
            <a:r>
              <a:rPr lang="fr-FR" dirty="0"/>
              <a:t>d’observer la plus stricte économie compatible avec l’efficacité du </a:t>
            </a:r>
            <a:r>
              <a:rPr lang="fr-FR" dirty="0" smtClean="0"/>
              <a:t>traitement.</a:t>
            </a:r>
            <a:endParaRPr lang="fr-FR" dirty="0"/>
          </a:p>
          <a:p>
            <a:pPr marL="0" indent="0">
              <a:buNone/>
            </a:pPr>
            <a:r>
              <a:rPr lang="fr-FR" dirty="0"/>
              <a:t> </a:t>
            </a:r>
            <a:r>
              <a:rPr lang="fr-FR" dirty="0" smtClean="0"/>
              <a:t>-Le </a:t>
            </a:r>
            <a:r>
              <a:rPr lang="fr-FR" dirty="0"/>
              <a:t>médecin est tenu par le secret </a:t>
            </a:r>
            <a:r>
              <a:rPr lang="fr-FR" dirty="0" smtClean="0"/>
              <a:t>professionnel.</a:t>
            </a:r>
            <a:endParaRPr lang="fr-FR" dirty="0"/>
          </a:p>
          <a:p>
            <a:endParaRPr lang="fr-FR" dirty="0"/>
          </a:p>
          <a:p>
            <a:endParaRPr lang="fr-FR" dirty="0"/>
          </a:p>
        </p:txBody>
      </p:sp>
    </p:spTree>
    <p:extLst>
      <p:ext uri="{BB962C8B-B14F-4D97-AF65-F5344CB8AC3E}">
        <p14:creationId xmlns="" xmlns:p14="http://schemas.microsoft.com/office/powerpoint/2010/main" val="29107323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548680"/>
            <a:ext cx="8640960" cy="5577483"/>
          </a:xfrm>
        </p:spPr>
        <p:txBody>
          <a:bodyPr>
            <a:normAutofit/>
          </a:bodyPr>
          <a:lstStyle/>
          <a:p>
            <a:pPr marL="0" indent="0">
              <a:buNone/>
            </a:pPr>
            <a:r>
              <a:rPr lang="fr-FR" b="1" dirty="0" smtClean="0"/>
              <a:t>3-2-Conditions de forme:</a:t>
            </a:r>
            <a:endParaRPr lang="fr-FR" dirty="0"/>
          </a:p>
          <a:p>
            <a:pPr marL="0" indent="0">
              <a:buNone/>
            </a:pPr>
            <a:r>
              <a:rPr lang="fr-FR" dirty="0"/>
              <a:t> </a:t>
            </a:r>
            <a:r>
              <a:rPr lang="fr-FR" dirty="0" smtClean="0"/>
              <a:t>- Papier en tête </a:t>
            </a:r>
            <a:r>
              <a:rPr lang="fr-FR" dirty="0"/>
              <a:t>du </a:t>
            </a:r>
            <a:r>
              <a:rPr lang="fr-FR" dirty="0" smtClean="0"/>
              <a:t>médecin.</a:t>
            </a:r>
            <a:endParaRPr lang="fr-FR" dirty="0"/>
          </a:p>
          <a:p>
            <a:pPr marL="0" indent="0">
              <a:buNone/>
            </a:pPr>
            <a:r>
              <a:rPr lang="fr-FR" dirty="0"/>
              <a:t> </a:t>
            </a:r>
            <a:r>
              <a:rPr lang="fr-FR" dirty="0" smtClean="0"/>
              <a:t>- Lisibilité</a:t>
            </a:r>
            <a:r>
              <a:rPr lang="fr-FR" dirty="0"/>
              <a:t>: il faut éviter les </a:t>
            </a:r>
            <a:r>
              <a:rPr lang="fr-FR" dirty="0" smtClean="0"/>
              <a:t>abréviations.</a:t>
            </a:r>
            <a:endParaRPr lang="fr-FR" dirty="0"/>
          </a:p>
          <a:p>
            <a:pPr marL="0" indent="0">
              <a:buNone/>
            </a:pPr>
            <a:r>
              <a:rPr lang="fr-FR" dirty="0"/>
              <a:t> </a:t>
            </a:r>
            <a:r>
              <a:rPr lang="fr-FR" dirty="0" smtClean="0"/>
              <a:t>- La </a:t>
            </a:r>
            <a:r>
              <a:rPr lang="fr-FR" dirty="0"/>
              <a:t>prescription doit être </a:t>
            </a:r>
            <a:r>
              <a:rPr lang="fr-FR" dirty="0" smtClean="0"/>
              <a:t>détaillée.</a:t>
            </a:r>
            <a:endParaRPr lang="fr-FR" dirty="0"/>
          </a:p>
          <a:p>
            <a:pPr marL="0" indent="0">
              <a:buNone/>
            </a:pPr>
            <a:r>
              <a:rPr lang="fr-FR" dirty="0"/>
              <a:t> </a:t>
            </a:r>
            <a:r>
              <a:rPr lang="fr-FR" dirty="0" smtClean="0"/>
              <a:t>- Pour </a:t>
            </a:r>
            <a:r>
              <a:rPr lang="fr-FR" dirty="0"/>
              <a:t>les substances vénéneuses ,il faut respecter les règles </a:t>
            </a:r>
            <a:r>
              <a:rPr lang="fr-FR" dirty="0" smtClean="0"/>
              <a:t>supplémentaires. </a:t>
            </a:r>
            <a:endParaRPr lang="fr-FR" dirty="0"/>
          </a:p>
          <a:p>
            <a:pPr marL="0" indent="0">
              <a:buNone/>
            </a:pPr>
            <a:r>
              <a:rPr lang="fr-FR" dirty="0" smtClean="0"/>
              <a:t> - Préciser </a:t>
            </a:r>
            <a:r>
              <a:rPr lang="fr-FR" dirty="0"/>
              <a:t>toujours l'âge pour </a:t>
            </a:r>
            <a:r>
              <a:rPr lang="fr-FR" dirty="0" smtClean="0"/>
              <a:t>l’enfant. </a:t>
            </a:r>
            <a:endParaRPr lang="fr-FR" dirty="0"/>
          </a:p>
          <a:p>
            <a:pPr marL="0" indent="0">
              <a:buNone/>
            </a:pPr>
            <a:r>
              <a:rPr lang="fr-FR" dirty="0"/>
              <a:t> </a:t>
            </a:r>
            <a:r>
              <a:rPr lang="fr-FR" dirty="0" smtClean="0"/>
              <a:t>- Date </a:t>
            </a:r>
            <a:r>
              <a:rPr lang="fr-FR" dirty="0"/>
              <a:t>et signature </a:t>
            </a:r>
            <a:r>
              <a:rPr lang="fr-FR" dirty="0" smtClean="0"/>
              <a:t>manuscrite.</a:t>
            </a:r>
            <a:endParaRPr lang="fr-FR" dirty="0"/>
          </a:p>
          <a:p>
            <a:endParaRPr lang="fr-FR" dirty="0"/>
          </a:p>
        </p:txBody>
      </p:sp>
    </p:spTree>
    <p:extLst>
      <p:ext uri="{BB962C8B-B14F-4D97-AF65-F5344CB8AC3E}">
        <p14:creationId xmlns="" xmlns:p14="http://schemas.microsoft.com/office/powerpoint/2010/main" val="40181405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20888"/>
            <a:ext cx="8229600" cy="3705275"/>
          </a:xfrm>
        </p:spPr>
        <p:txBody>
          <a:bodyPr>
            <a:normAutofit/>
          </a:bodyPr>
          <a:lstStyle/>
          <a:p>
            <a:pPr marL="0" indent="0" algn="ctr">
              <a:buNone/>
            </a:pPr>
            <a:r>
              <a:rPr lang="fr-FR" sz="6600" b="1" dirty="0" smtClean="0"/>
              <a:t>C/DOSSIER </a:t>
            </a:r>
            <a:r>
              <a:rPr lang="fr-FR" sz="6600" b="1" dirty="0"/>
              <a:t>MEDICAL</a:t>
            </a:r>
          </a:p>
        </p:txBody>
      </p:sp>
    </p:spTree>
    <p:extLst>
      <p:ext uri="{BB962C8B-B14F-4D97-AF65-F5344CB8AC3E}">
        <p14:creationId xmlns="" xmlns:p14="http://schemas.microsoft.com/office/powerpoint/2010/main" val="20493914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568952" cy="6336704"/>
          </a:xfrm>
        </p:spPr>
        <p:txBody>
          <a:bodyPr>
            <a:normAutofit/>
          </a:bodyPr>
          <a:lstStyle/>
          <a:p>
            <a:pPr marL="0" indent="0">
              <a:buNone/>
            </a:pPr>
            <a:r>
              <a:rPr lang="fr-FR" b="1" dirty="0" smtClean="0"/>
              <a:t>1-Définition:  </a:t>
            </a:r>
          </a:p>
          <a:p>
            <a:pPr marL="0" indent="0">
              <a:buNone/>
            </a:pPr>
            <a:r>
              <a:rPr lang="fr-FR" dirty="0" smtClean="0"/>
              <a:t>C’est une mémoire écrite des informations  cliniques, biologiques, DG et TRT d’un malade,  individuelle et collective constamment mise à jour. C’est un ensemble des informations médicales, sociales, soignantes et administratives, permettant d’assurer la PEC harmonieuse et coordonnée d’un patient en terme de soins par les professionnels de santé.</a:t>
            </a:r>
          </a:p>
          <a:p>
            <a:pPr marL="0" indent="0">
              <a:buNone/>
            </a:pPr>
            <a:r>
              <a:rPr lang="fr-FR" dirty="0" smtClean="0"/>
              <a:t>Le dossier médical est crée à l’occasion du 1</a:t>
            </a:r>
            <a:r>
              <a:rPr lang="fr-FR" baseline="30000" dirty="0" smtClean="0"/>
              <a:t>er</a:t>
            </a:r>
            <a:r>
              <a:rPr lang="fr-FR" dirty="0" smtClean="0"/>
              <a:t> contact malade-établissement.</a:t>
            </a:r>
          </a:p>
        </p:txBody>
      </p:sp>
    </p:spTree>
    <p:extLst>
      <p:ext uri="{BB962C8B-B14F-4D97-AF65-F5344CB8AC3E}">
        <p14:creationId xmlns="" xmlns:p14="http://schemas.microsoft.com/office/powerpoint/2010/main" val="1646902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572560" cy="5793507"/>
          </a:xfrm>
        </p:spPr>
        <p:txBody>
          <a:bodyPr>
            <a:noAutofit/>
          </a:bodyPr>
          <a:lstStyle/>
          <a:p>
            <a:pPr marL="0" indent="0">
              <a:buNone/>
              <a:defRPr/>
            </a:pPr>
            <a:r>
              <a:rPr lang="fr-FR" b="1" dirty="0" smtClean="0"/>
              <a:t>A/Le </a:t>
            </a:r>
            <a:r>
              <a:rPr lang="fr-FR" b="1" dirty="0"/>
              <a:t>certificat </a:t>
            </a:r>
            <a:r>
              <a:rPr lang="fr-FR" b="1" dirty="0" smtClean="0"/>
              <a:t>médical</a:t>
            </a:r>
            <a:r>
              <a:rPr lang="fr-FR" dirty="0" smtClean="0"/>
              <a:t>:</a:t>
            </a:r>
          </a:p>
          <a:p>
            <a:pPr marL="0" indent="0">
              <a:lnSpc>
                <a:spcPct val="150000"/>
              </a:lnSpc>
              <a:buNone/>
              <a:defRPr/>
            </a:pPr>
            <a:r>
              <a:rPr lang="fr-FR" sz="2000" dirty="0" smtClean="0"/>
              <a:t>C’est </a:t>
            </a:r>
            <a:r>
              <a:rPr lang="fr-FR" sz="2000" dirty="0"/>
              <a:t>un acte</a:t>
            </a:r>
            <a:r>
              <a:rPr lang="fr-FR" sz="2000" b="1" dirty="0"/>
              <a:t>  </a:t>
            </a:r>
            <a:r>
              <a:rPr lang="fr-FR" sz="2000" dirty="0"/>
              <a:t>«Officieux </a:t>
            </a:r>
            <a:r>
              <a:rPr lang="fr-FR" sz="2000" dirty="0" smtClean="0"/>
              <a:t>»</a:t>
            </a:r>
            <a:r>
              <a:rPr lang="fr-FR" sz="2000" b="1" dirty="0" smtClean="0"/>
              <a:t> </a:t>
            </a:r>
            <a:r>
              <a:rPr lang="fr-FR" sz="2000" dirty="0" smtClean="0"/>
              <a:t>rédigé par écrit,</a:t>
            </a:r>
            <a:r>
              <a:rPr lang="fr-FR" sz="2000" b="1" dirty="0" smtClean="0"/>
              <a:t> </a:t>
            </a:r>
            <a:r>
              <a:rPr lang="fr-FR" sz="2000" dirty="0" smtClean="0"/>
              <a:t>destiné </a:t>
            </a:r>
            <a:r>
              <a:rPr lang="fr-FR" sz="2000" dirty="0"/>
              <a:t>à</a:t>
            </a:r>
            <a:r>
              <a:rPr lang="fr-FR" sz="2000" b="1" dirty="0"/>
              <a:t> </a:t>
            </a:r>
            <a:r>
              <a:rPr lang="fr-FR" sz="2000" b="1" dirty="0" smtClean="0"/>
              <a:t>constater</a:t>
            </a:r>
            <a:r>
              <a:rPr lang="fr-FR" sz="2000" b="1" dirty="0"/>
              <a:t>,</a:t>
            </a:r>
            <a:r>
              <a:rPr lang="fr-FR" sz="2000" dirty="0"/>
              <a:t> éventuellement  à</a:t>
            </a:r>
            <a:r>
              <a:rPr lang="fr-FR" sz="2000" b="1" dirty="0"/>
              <a:t> interpréter</a:t>
            </a:r>
            <a:r>
              <a:rPr lang="fr-FR" sz="2000" dirty="0"/>
              <a:t> un fait d’ordre médical.</a:t>
            </a:r>
            <a:r>
              <a:rPr lang="fr-FR" sz="2000" b="1" dirty="0"/>
              <a:t> </a:t>
            </a:r>
            <a:endParaRPr lang="fr-FR" sz="2000" b="1" dirty="0" smtClean="0"/>
          </a:p>
          <a:p>
            <a:pPr marL="0" indent="0">
              <a:lnSpc>
                <a:spcPct val="150000"/>
              </a:lnSpc>
              <a:spcBef>
                <a:spcPts val="0"/>
              </a:spcBef>
              <a:buNone/>
              <a:defRPr/>
            </a:pPr>
            <a:r>
              <a:rPr lang="fr-FR" sz="2000" dirty="0" smtClean="0"/>
              <a:t>La </a:t>
            </a:r>
            <a:r>
              <a:rPr lang="fr-FR" sz="2000" dirty="0"/>
              <a:t>rédaction d’un </a:t>
            </a:r>
            <a:r>
              <a:rPr lang="fr-FR" sz="2000" dirty="0" smtClean="0"/>
              <a:t>CM </a:t>
            </a:r>
            <a:r>
              <a:rPr lang="fr-FR" sz="2000" dirty="0"/>
              <a:t>est toujours un </a:t>
            </a:r>
            <a:r>
              <a:rPr lang="fr-FR" sz="2000" b="1" dirty="0"/>
              <a:t>acte grave </a:t>
            </a:r>
            <a:r>
              <a:rPr lang="fr-FR" sz="2000" dirty="0"/>
              <a:t>de l’exercice de la </a:t>
            </a:r>
            <a:r>
              <a:rPr lang="fr-FR" sz="2000" dirty="0" smtClean="0"/>
              <a:t>médecine qui suppose </a:t>
            </a:r>
            <a:r>
              <a:rPr lang="fr-FR" sz="2000" dirty="0"/>
              <a:t>des connaissances </a:t>
            </a:r>
            <a:r>
              <a:rPr lang="fr-FR" sz="2000" dirty="0" smtClean="0"/>
              <a:t>médico-juridiques. </a:t>
            </a:r>
          </a:p>
          <a:p>
            <a:pPr>
              <a:lnSpc>
                <a:spcPct val="150000"/>
              </a:lnSpc>
              <a:buNone/>
            </a:pPr>
            <a:r>
              <a:rPr lang="fr-FR" sz="2000" dirty="0" smtClean="0"/>
              <a:t>Il peut être d’ordre:</a:t>
            </a:r>
          </a:p>
          <a:p>
            <a:pPr>
              <a:lnSpc>
                <a:spcPct val="150000"/>
              </a:lnSpc>
              <a:buNone/>
            </a:pPr>
            <a:r>
              <a:rPr lang="fr-FR" sz="2000" dirty="0" smtClean="0"/>
              <a:t>*Pénal (dépôt de plainte),</a:t>
            </a:r>
          </a:p>
          <a:p>
            <a:pPr>
              <a:lnSpc>
                <a:spcPct val="150000"/>
              </a:lnSpc>
              <a:buNone/>
            </a:pPr>
            <a:r>
              <a:rPr lang="fr-FR" sz="2000" dirty="0" smtClean="0"/>
              <a:t>*Civil (demande de réparation),</a:t>
            </a:r>
          </a:p>
          <a:p>
            <a:pPr>
              <a:lnSpc>
                <a:spcPct val="150000"/>
              </a:lnSpc>
              <a:buNone/>
            </a:pPr>
            <a:r>
              <a:rPr lang="fr-FR" sz="2000" dirty="0" smtClean="0"/>
              <a:t>*Social (demande de pensions, congés maladie)</a:t>
            </a:r>
          </a:p>
          <a:p>
            <a:pPr>
              <a:lnSpc>
                <a:spcPct val="150000"/>
              </a:lnSpc>
              <a:buNone/>
            </a:pPr>
            <a:r>
              <a:rPr lang="fr-FR" sz="2000" dirty="0" smtClean="0"/>
              <a:t>*ou autre… (une vaccination, ou même un état de bonne santé)</a:t>
            </a:r>
          </a:p>
          <a:p>
            <a:pPr>
              <a:lnSpc>
                <a:spcPct val="150000"/>
              </a:lnSpc>
              <a:buNone/>
            </a:pPr>
            <a:r>
              <a:rPr lang="fr-FR" sz="2000" dirty="0" smtClean="0"/>
              <a:t>Engage la responsabilité du médecin sur le plan:  Pénal, Civil, Ordinal</a:t>
            </a:r>
            <a:endParaRPr lang="fr-FR" sz="2000" dirty="0"/>
          </a:p>
        </p:txBody>
      </p:sp>
    </p:spTree>
    <p:extLst>
      <p:ext uri="{BB962C8B-B14F-4D97-AF65-F5344CB8AC3E}">
        <p14:creationId xmlns="" xmlns:p14="http://schemas.microsoft.com/office/powerpoint/2010/main" val="19527902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a:bodyPr>
          <a:lstStyle/>
          <a:p>
            <a:pPr marL="0" indent="0">
              <a:buNone/>
            </a:pPr>
            <a:r>
              <a:rPr lang="fr-FR" sz="3600" b="1" dirty="0" smtClean="0"/>
              <a:t>2-Rôle</a:t>
            </a:r>
            <a:r>
              <a:rPr lang="fr-FR" sz="3600" b="1" dirty="0"/>
              <a:t>:</a:t>
            </a:r>
          </a:p>
          <a:p>
            <a:pPr marL="0" indent="0">
              <a:buNone/>
            </a:pPr>
            <a:r>
              <a:rPr lang="fr-FR" dirty="0" smtClean="0"/>
              <a:t>-Mise </a:t>
            </a:r>
            <a:r>
              <a:rPr lang="fr-FR" dirty="0"/>
              <a:t>à disposition des informations nécessaires pour la </a:t>
            </a:r>
            <a:r>
              <a:rPr lang="fr-FR" dirty="0" smtClean="0"/>
              <a:t>PEC, le suivi et la continuité des soins.</a:t>
            </a:r>
            <a:endParaRPr lang="fr-FR" dirty="0"/>
          </a:p>
          <a:p>
            <a:pPr marL="0" indent="0">
              <a:buNone/>
            </a:pPr>
            <a:r>
              <a:rPr lang="fr-FR" dirty="0" smtClean="0"/>
              <a:t>-Traçabilité </a:t>
            </a:r>
            <a:r>
              <a:rPr lang="fr-FR" dirty="0"/>
              <a:t>des </a:t>
            </a:r>
            <a:r>
              <a:rPr lang="fr-FR" dirty="0" smtClean="0"/>
              <a:t>soins; </a:t>
            </a:r>
            <a:r>
              <a:rPr lang="fr-FR" dirty="0"/>
              <a:t>toutes les actions effectuées (outil de communication, coordination et information</a:t>
            </a:r>
            <a:r>
              <a:rPr lang="fr-FR" dirty="0" smtClean="0"/>
              <a:t>).</a:t>
            </a:r>
            <a:endParaRPr lang="fr-FR" dirty="0"/>
          </a:p>
          <a:p>
            <a:pPr marL="0" indent="0">
              <a:buNone/>
            </a:pPr>
            <a:r>
              <a:rPr lang="fr-FR" dirty="0" smtClean="0"/>
              <a:t>-Outil </a:t>
            </a:r>
            <a:r>
              <a:rPr lang="fr-FR" dirty="0"/>
              <a:t>central d’organisation des soins dans un </a:t>
            </a:r>
            <a:r>
              <a:rPr lang="fr-FR" dirty="0" smtClean="0"/>
              <a:t>établissement.</a:t>
            </a:r>
            <a:endParaRPr lang="fr-FR" dirty="0"/>
          </a:p>
          <a:p>
            <a:pPr marL="0" indent="0">
              <a:buNone/>
            </a:pPr>
            <a:r>
              <a:rPr lang="fr-FR" dirty="0" smtClean="0"/>
              <a:t>-Outil </a:t>
            </a:r>
            <a:r>
              <a:rPr lang="fr-FR" dirty="0"/>
              <a:t>de coordination des soins </a:t>
            </a:r>
            <a:r>
              <a:rPr lang="fr-FR" dirty="0" smtClean="0"/>
              <a:t>imposées, d’évaluation </a:t>
            </a:r>
            <a:r>
              <a:rPr lang="fr-FR" dirty="0"/>
              <a:t>de l’organisation des </a:t>
            </a:r>
            <a:r>
              <a:rPr lang="fr-FR" dirty="0" smtClean="0"/>
              <a:t>soins.</a:t>
            </a:r>
            <a:endParaRPr lang="fr-FR" dirty="0"/>
          </a:p>
          <a:p>
            <a:endParaRPr lang="fr-FR" dirty="0">
              <a:solidFill>
                <a:srgbClr val="FF0000"/>
              </a:solidFill>
            </a:endParaRPr>
          </a:p>
        </p:txBody>
      </p:sp>
    </p:spTree>
    <p:extLst>
      <p:ext uri="{BB962C8B-B14F-4D97-AF65-F5344CB8AC3E}">
        <p14:creationId xmlns="" xmlns:p14="http://schemas.microsoft.com/office/powerpoint/2010/main" val="35827187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pPr marL="0" indent="0">
              <a:buNone/>
            </a:pPr>
            <a:r>
              <a:rPr lang="fr-FR" dirty="0"/>
              <a:t>-Outil de partage des informations par PEC professionnelle et multidisciplinaire.</a:t>
            </a:r>
          </a:p>
          <a:p>
            <a:pPr marL="0" indent="0">
              <a:buNone/>
            </a:pPr>
            <a:r>
              <a:rPr lang="fr-FR" dirty="0"/>
              <a:t>-Évaluation de la qualité des soins.</a:t>
            </a:r>
          </a:p>
          <a:p>
            <a:pPr marL="0" indent="0">
              <a:buNone/>
            </a:pPr>
            <a:r>
              <a:rPr lang="fr-FR" dirty="0"/>
              <a:t>-Enseignement et recherche.</a:t>
            </a:r>
          </a:p>
          <a:p>
            <a:pPr marL="0" indent="0">
              <a:buNone/>
            </a:pPr>
            <a:r>
              <a:rPr lang="fr-FR" dirty="0"/>
              <a:t>-Extraction des informations(analyse , medico-economique).</a:t>
            </a:r>
          </a:p>
          <a:p>
            <a:pPr marL="0" indent="0">
              <a:buNone/>
            </a:pPr>
            <a:r>
              <a:rPr lang="fr-FR" dirty="0"/>
              <a:t>-Recherche de responsabilité.</a:t>
            </a:r>
          </a:p>
          <a:p>
            <a:endParaRPr lang="fr-FR" dirty="0"/>
          </a:p>
        </p:txBody>
      </p:sp>
    </p:spTree>
    <p:extLst>
      <p:ext uri="{BB962C8B-B14F-4D97-AF65-F5344CB8AC3E}">
        <p14:creationId xmlns="" xmlns:p14="http://schemas.microsoft.com/office/powerpoint/2010/main" val="23886290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20680"/>
          </a:xfrm>
        </p:spPr>
        <p:txBody>
          <a:bodyPr>
            <a:normAutofit/>
          </a:bodyPr>
          <a:lstStyle/>
          <a:p>
            <a:pPr marL="0" indent="0">
              <a:buNone/>
            </a:pPr>
            <a:r>
              <a:rPr lang="fr-FR" sz="3600" b="1" dirty="0" smtClean="0"/>
              <a:t>3-Constitution</a:t>
            </a:r>
            <a:r>
              <a:rPr lang="fr-FR" sz="3600" b="1" dirty="0"/>
              <a:t>:</a:t>
            </a:r>
          </a:p>
          <a:p>
            <a:pPr marL="0" indent="0">
              <a:buNone/>
            </a:pPr>
            <a:r>
              <a:rPr lang="fr-FR" b="1" dirty="0" smtClean="0"/>
              <a:t>3-1-Données </a:t>
            </a:r>
            <a:r>
              <a:rPr lang="fr-FR" b="1" dirty="0"/>
              <a:t>sociodémographiques:</a:t>
            </a:r>
          </a:p>
          <a:p>
            <a:pPr marL="0" indent="0">
              <a:buNone/>
            </a:pPr>
            <a:r>
              <a:rPr lang="fr-FR" dirty="0" smtClean="0"/>
              <a:t> -Identité </a:t>
            </a:r>
            <a:r>
              <a:rPr lang="fr-FR" dirty="0"/>
              <a:t>du patient, date de naissance,sexe,profession,adresse,employeur,numero de sécurité sociale</a:t>
            </a:r>
          </a:p>
          <a:p>
            <a:pPr marL="0" indent="0">
              <a:buNone/>
            </a:pPr>
            <a:r>
              <a:rPr lang="fr-FR" dirty="0" smtClean="0"/>
              <a:t> -Consentement </a:t>
            </a:r>
            <a:r>
              <a:rPr lang="fr-FR" dirty="0"/>
              <a:t>écrit</a:t>
            </a:r>
          </a:p>
          <a:p>
            <a:pPr marL="0" indent="0">
              <a:buNone/>
            </a:pPr>
            <a:r>
              <a:rPr lang="fr-FR" dirty="0" smtClean="0"/>
              <a:t> -Numéro </a:t>
            </a:r>
            <a:r>
              <a:rPr lang="fr-FR" dirty="0"/>
              <a:t>du dossier (référence)</a:t>
            </a:r>
          </a:p>
          <a:p>
            <a:pPr marL="0" indent="0">
              <a:buNone/>
            </a:pPr>
            <a:r>
              <a:rPr lang="fr-FR" dirty="0" smtClean="0"/>
              <a:t> -Coordonnées </a:t>
            </a:r>
            <a:r>
              <a:rPr lang="fr-FR" dirty="0"/>
              <a:t>du médecin </a:t>
            </a:r>
            <a:r>
              <a:rPr lang="fr-FR" dirty="0" smtClean="0"/>
              <a:t>traitant</a:t>
            </a:r>
            <a:endParaRPr lang="fr-FR" dirty="0"/>
          </a:p>
        </p:txBody>
      </p:sp>
    </p:spTree>
    <p:extLst>
      <p:ext uri="{BB962C8B-B14F-4D97-AF65-F5344CB8AC3E}">
        <p14:creationId xmlns="" xmlns:p14="http://schemas.microsoft.com/office/powerpoint/2010/main" val="13929049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048672"/>
          </a:xfrm>
        </p:spPr>
        <p:txBody>
          <a:bodyPr>
            <a:normAutofit fontScale="92500" lnSpcReduction="20000"/>
          </a:bodyPr>
          <a:lstStyle/>
          <a:p>
            <a:pPr marL="0" indent="0">
              <a:buNone/>
            </a:pPr>
            <a:r>
              <a:rPr lang="fr-FR" b="1" dirty="0" smtClean="0"/>
              <a:t>3-2-Information </a:t>
            </a:r>
            <a:r>
              <a:rPr lang="fr-FR" b="1" dirty="0"/>
              <a:t>des professionnels de santé:</a:t>
            </a:r>
          </a:p>
          <a:p>
            <a:pPr marL="0" indent="0">
              <a:buNone/>
            </a:pPr>
            <a:r>
              <a:rPr lang="fr-FR" dirty="0"/>
              <a:t>-Lettre du médecin</a:t>
            </a:r>
          </a:p>
          <a:p>
            <a:pPr marL="0" indent="0">
              <a:buNone/>
            </a:pPr>
            <a:r>
              <a:rPr lang="fr-FR" dirty="0"/>
              <a:t>-Motif d’hospitalisation</a:t>
            </a:r>
          </a:p>
          <a:p>
            <a:pPr marL="0" indent="0">
              <a:buNone/>
            </a:pPr>
            <a:r>
              <a:rPr lang="fr-FR" dirty="0"/>
              <a:t>-ATCD-facteurs de risques</a:t>
            </a:r>
          </a:p>
          <a:p>
            <a:pPr marL="0" indent="0">
              <a:buNone/>
            </a:pPr>
            <a:r>
              <a:rPr lang="fr-FR" dirty="0"/>
              <a:t>-Conclusion de l’évaluation clinique initiale(observation)</a:t>
            </a:r>
          </a:p>
          <a:p>
            <a:pPr marL="0" indent="0">
              <a:buNone/>
            </a:pPr>
            <a:r>
              <a:rPr lang="fr-FR" dirty="0"/>
              <a:t>-PEC-soins-démarche médicale,transfusion,EX complémentaires</a:t>
            </a:r>
          </a:p>
          <a:p>
            <a:pPr marL="0" indent="0">
              <a:buNone/>
            </a:pPr>
            <a:r>
              <a:rPr lang="fr-FR" dirty="0"/>
              <a:t>-Dossier d’anesthésie</a:t>
            </a:r>
          </a:p>
          <a:p>
            <a:pPr marL="0" indent="0">
              <a:buNone/>
            </a:pPr>
            <a:r>
              <a:rPr lang="fr-FR" dirty="0"/>
              <a:t>-Compte rendu opératoire Consentement du malade écrit</a:t>
            </a:r>
          </a:p>
          <a:p>
            <a:pPr marL="0" indent="0">
              <a:buNone/>
            </a:pPr>
            <a:r>
              <a:rPr lang="fr-FR" b="1" dirty="0" smtClean="0"/>
              <a:t>3-3-Dossier </a:t>
            </a:r>
            <a:r>
              <a:rPr lang="fr-FR" b="1" dirty="0"/>
              <a:t>des infirmiers:</a:t>
            </a:r>
          </a:p>
          <a:p>
            <a:pPr marL="0" indent="0">
              <a:buNone/>
            </a:pPr>
            <a:r>
              <a:rPr lang="fr-FR" dirty="0"/>
              <a:t>Il prend en compte l’aspect préventif, curatif ,éducatif et relationnel des soins; dés l’arrivé du patient il doit avoir un dossier de soins d’intervention</a:t>
            </a:r>
          </a:p>
        </p:txBody>
      </p:sp>
    </p:spTree>
    <p:extLst>
      <p:ext uri="{BB962C8B-B14F-4D97-AF65-F5344CB8AC3E}">
        <p14:creationId xmlns="" xmlns:p14="http://schemas.microsoft.com/office/powerpoint/2010/main" val="12514933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832648"/>
          </a:xfrm>
        </p:spPr>
        <p:txBody>
          <a:bodyPr>
            <a:normAutofit/>
          </a:bodyPr>
          <a:lstStyle/>
          <a:p>
            <a:pPr marL="0" indent="0">
              <a:buNone/>
            </a:pPr>
            <a:r>
              <a:rPr lang="fr-FR" b="1" dirty="0" smtClean="0"/>
              <a:t>4-Communication </a:t>
            </a:r>
            <a:r>
              <a:rPr lang="fr-FR" b="1" dirty="0"/>
              <a:t>du dossier:</a:t>
            </a:r>
          </a:p>
          <a:p>
            <a:pPr marL="0" indent="0">
              <a:buNone/>
            </a:pPr>
            <a:r>
              <a:rPr lang="fr-FR" dirty="0"/>
              <a:t>Secret professionnel: les informations du dossier peuvent être délivrées à ses ayants droits pour connaitre la cause du décès(valoir leur droits</a:t>
            </a:r>
            <a:r>
              <a:rPr lang="fr-FR" dirty="0" smtClean="0"/>
              <a:t>).</a:t>
            </a:r>
            <a:endParaRPr lang="fr-FR" dirty="0"/>
          </a:p>
          <a:p>
            <a:pPr marL="0" indent="0">
              <a:buNone/>
            </a:pPr>
            <a:r>
              <a:rPr lang="fr-FR" dirty="0"/>
              <a:t>Droit à la communication:</a:t>
            </a:r>
          </a:p>
          <a:p>
            <a:pPr marL="0" indent="0">
              <a:buNone/>
            </a:pPr>
            <a:r>
              <a:rPr lang="fr-FR" dirty="0"/>
              <a:t>   Le médecin désigné par le patient qui assure la continuité des soins</a:t>
            </a:r>
          </a:p>
          <a:p>
            <a:pPr marL="0" indent="0">
              <a:buNone/>
            </a:pPr>
            <a:r>
              <a:rPr lang="fr-FR" dirty="0"/>
              <a:t>   Le médecin habilité par la loi</a:t>
            </a:r>
          </a:p>
          <a:p>
            <a:pPr marL="0" indent="0">
              <a:buNone/>
            </a:pPr>
            <a:r>
              <a:rPr lang="fr-FR" dirty="0"/>
              <a:t>   Le patient lui-même</a:t>
            </a:r>
          </a:p>
          <a:p>
            <a:pPr marL="0" indent="0">
              <a:buNone/>
            </a:pPr>
            <a:r>
              <a:rPr lang="fr-FR" dirty="0"/>
              <a:t>   Ayant </a:t>
            </a:r>
            <a:r>
              <a:rPr lang="fr-FR" dirty="0" err="1" smtClean="0"/>
              <a:t>droit:parents</a:t>
            </a:r>
            <a:endParaRPr lang="fr-FR" dirty="0"/>
          </a:p>
          <a:p>
            <a:endParaRPr lang="fr-FR" dirty="0"/>
          </a:p>
        </p:txBody>
      </p:sp>
    </p:spTree>
    <p:extLst>
      <p:ext uri="{BB962C8B-B14F-4D97-AF65-F5344CB8AC3E}">
        <p14:creationId xmlns="" xmlns:p14="http://schemas.microsoft.com/office/powerpoint/2010/main" val="25980872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a:bodyPr>
          <a:lstStyle/>
          <a:p>
            <a:pPr>
              <a:lnSpc>
                <a:spcPct val="80000"/>
              </a:lnSpc>
              <a:buClr>
                <a:srgbClr val="CC3300"/>
              </a:buClr>
              <a:buSzPct val="170000"/>
              <a:buNone/>
              <a:defRPr/>
            </a:pPr>
            <a:r>
              <a:rPr lang="fr-FR" sz="4000" b="1" dirty="0" smtClean="0"/>
              <a:t>CONCLUSION</a:t>
            </a:r>
          </a:p>
          <a:p>
            <a:pPr>
              <a:lnSpc>
                <a:spcPct val="80000"/>
              </a:lnSpc>
              <a:buClr>
                <a:srgbClr val="CC3300"/>
              </a:buClr>
              <a:buSzPct val="170000"/>
              <a:buNone/>
              <a:defRPr/>
            </a:pPr>
            <a:r>
              <a:rPr lang="fr-FR" sz="3900" dirty="0" smtClean="0"/>
              <a:t>    Le </a:t>
            </a:r>
            <a:r>
              <a:rPr lang="fr-FR" sz="3900" dirty="0"/>
              <a:t>médecin est </a:t>
            </a:r>
            <a:r>
              <a:rPr lang="fr-FR" sz="3900" dirty="0" smtClean="0"/>
              <a:t>investi d’un</a:t>
            </a:r>
          </a:p>
          <a:p>
            <a:pPr>
              <a:lnSpc>
                <a:spcPct val="80000"/>
              </a:lnSpc>
              <a:buClr>
                <a:srgbClr val="CC3300"/>
              </a:buClr>
              <a:buSzPct val="170000"/>
              <a:buNone/>
              <a:defRPr/>
            </a:pPr>
            <a:r>
              <a:rPr lang="fr-FR" sz="3900" dirty="0" smtClean="0"/>
              <a:t>véritable pouvoir</a:t>
            </a:r>
            <a:r>
              <a:rPr lang="fr-FR" sz="3900" dirty="0"/>
              <a:t>.</a:t>
            </a:r>
            <a:r>
              <a:rPr lang="fr-FR" sz="3900" b="1" dirty="0"/>
              <a:t> </a:t>
            </a:r>
            <a:r>
              <a:rPr lang="fr-FR" sz="3900" dirty="0" smtClean="0"/>
              <a:t>C’est </a:t>
            </a:r>
            <a:r>
              <a:rPr lang="fr-FR" sz="3900" dirty="0"/>
              <a:t>le </a:t>
            </a:r>
            <a:endParaRPr lang="fr-FR" sz="3900" dirty="0" smtClean="0"/>
          </a:p>
          <a:p>
            <a:pPr>
              <a:lnSpc>
                <a:spcPct val="80000"/>
              </a:lnSpc>
              <a:buClr>
                <a:srgbClr val="CC3300"/>
              </a:buClr>
              <a:buSzPct val="170000"/>
              <a:buNone/>
              <a:defRPr/>
            </a:pPr>
            <a:r>
              <a:rPr lang="fr-FR" sz="3900" dirty="0" smtClean="0"/>
              <a:t>témoignage </a:t>
            </a:r>
            <a:r>
              <a:rPr lang="fr-FR" sz="3900" dirty="0"/>
              <a:t>de </a:t>
            </a:r>
            <a:r>
              <a:rPr lang="fr-FR" sz="3900" dirty="0" smtClean="0"/>
              <a:t>confiance de la</a:t>
            </a:r>
          </a:p>
          <a:p>
            <a:pPr>
              <a:lnSpc>
                <a:spcPct val="80000"/>
              </a:lnSpc>
              <a:buClr>
                <a:srgbClr val="CC3300"/>
              </a:buClr>
              <a:buSzPct val="170000"/>
              <a:buNone/>
              <a:defRPr/>
            </a:pPr>
            <a:r>
              <a:rPr lang="fr-FR" sz="3900" dirty="0" smtClean="0"/>
              <a:t>société envers </a:t>
            </a:r>
            <a:r>
              <a:rPr lang="fr-FR" sz="3900" dirty="0"/>
              <a:t>tout le </a:t>
            </a:r>
            <a:r>
              <a:rPr lang="fr-FR" sz="3900" dirty="0" smtClean="0"/>
              <a:t>corps</a:t>
            </a:r>
          </a:p>
          <a:p>
            <a:pPr>
              <a:lnSpc>
                <a:spcPct val="80000"/>
              </a:lnSpc>
              <a:buClr>
                <a:srgbClr val="CC3300"/>
              </a:buClr>
              <a:buSzPct val="170000"/>
              <a:buNone/>
              <a:defRPr/>
            </a:pPr>
            <a:r>
              <a:rPr lang="fr-FR" sz="3900" dirty="0" smtClean="0"/>
              <a:t>médical</a:t>
            </a:r>
            <a:r>
              <a:rPr lang="fr-FR" sz="3900" b="1" dirty="0"/>
              <a:t>. </a:t>
            </a:r>
            <a:endParaRPr lang="fr-FR" sz="3900" b="1" dirty="0" smtClean="0"/>
          </a:p>
          <a:p>
            <a:pPr>
              <a:lnSpc>
                <a:spcPct val="80000"/>
              </a:lnSpc>
              <a:buClr>
                <a:srgbClr val="CC3300"/>
              </a:buClr>
              <a:buSzPct val="170000"/>
              <a:buNone/>
              <a:defRPr/>
            </a:pPr>
            <a:r>
              <a:rPr lang="fr-FR" sz="3900" dirty="0" smtClean="0"/>
              <a:t>A </a:t>
            </a:r>
            <a:r>
              <a:rPr lang="fr-FR" sz="3900" dirty="0"/>
              <a:t>cette </a:t>
            </a:r>
            <a:r>
              <a:rPr lang="fr-FR" sz="3900" dirty="0" smtClean="0"/>
              <a:t>confiance doit  </a:t>
            </a:r>
            <a:r>
              <a:rPr lang="fr-FR" sz="3900" dirty="0"/>
              <a:t>répondre la </a:t>
            </a:r>
            <a:endParaRPr lang="fr-FR" sz="3900" dirty="0" smtClean="0"/>
          </a:p>
          <a:p>
            <a:pPr>
              <a:lnSpc>
                <a:spcPct val="80000"/>
              </a:lnSpc>
              <a:buClr>
                <a:srgbClr val="CC3300"/>
              </a:buClr>
              <a:buSzPct val="170000"/>
              <a:buNone/>
              <a:defRPr/>
            </a:pPr>
            <a:r>
              <a:rPr lang="fr-FR" sz="3900" dirty="0" smtClean="0"/>
              <a:t>conscience,l’honnêteté </a:t>
            </a:r>
            <a:r>
              <a:rPr lang="fr-FR" sz="3900" dirty="0"/>
              <a:t>et </a:t>
            </a:r>
            <a:endParaRPr lang="fr-FR" sz="3900" dirty="0" smtClean="0"/>
          </a:p>
          <a:p>
            <a:pPr>
              <a:lnSpc>
                <a:spcPct val="80000"/>
              </a:lnSpc>
              <a:buClr>
                <a:srgbClr val="CC3300"/>
              </a:buClr>
              <a:buSzPct val="170000"/>
              <a:buNone/>
              <a:defRPr/>
            </a:pPr>
            <a:r>
              <a:rPr lang="fr-FR" sz="3900" dirty="0" smtClean="0"/>
              <a:t>l’impartialité lors </a:t>
            </a:r>
            <a:r>
              <a:rPr lang="fr-FR" sz="3900" dirty="0"/>
              <a:t>de </a:t>
            </a:r>
            <a:endParaRPr lang="fr-FR" sz="3900" dirty="0" smtClean="0"/>
          </a:p>
          <a:p>
            <a:pPr>
              <a:lnSpc>
                <a:spcPct val="80000"/>
              </a:lnSpc>
              <a:buClr>
                <a:srgbClr val="CC3300"/>
              </a:buClr>
              <a:buSzPct val="170000"/>
              <a:buNone/>
              <a:defRPr/>
            </a:pPr>
            <a:r>
              <a:rPr lang="fr-FR" sz="3900" dirty="0" smtClean="0"/>
              <a:t>l’établissement  de tout CM.</a:t>
            </a:r>
            <a:endParaRPr lang="fr-FR" sz="3900" dirty="0"/>
          </a:p>
          <a:p>
            <a:pPr>
              <a:lnSpc>
                <a:spcPct val="80000"/>
              </a:lnSpc>
              <a:buClr>
                <a:srgbClr val="CC3300"/>
              </a:buClr>
              <a:buSzPct val="170000"/>
              <a:buNone/>
              <a:defRPr/>
            </a:pPr>
            <a:r>
              <a:rPr lang="fr-FR" sz="3900" dirty="0"/>
              <a:t> </a:t>
            </a:r>
          </a:p>
          <a:p>
            <a:endParaRPr lang="fr-FR" dirty="0"/>
          </a:p>
        </p:txBody>
      </p:sp>
    </p:spTree>
    <p:extLst>
      <p:ext uri="{BB962C8B-B14F-4D97-AF65-F5344CB8AC3E}">
        <p14:creationId xmlns="" xmlns:p14="http://schemas.microsoft.com/office/powerpoint/2010/main" val="308559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760640"/>
          </a:xfrm>
        </p:spPr>
        <p:txBody>
          <a:bodyPr>
            <a:normAutofit/>
          </a:bodyPr>
          <a:lstStyle/>
          <a:p>
            <a:pPr marL="0" indent="0">
              <a:lnSpc>
                <a:spcPct val="90000"/>
              </a:lnSpc>
              <a:buNone/>
              <a:defRPr/>
            </a:pPr>
            <a:r>
              <a:rPr lang="fr-FR" sz="3000" dirty="0" smtClean="0"/>
              <a:t>C’est le témoignage de la confiance accordée au médecin par la société.</a:t>
            </a:r>
          </a:p>
          <a:p>
            <a:pPr marL="0" indent="0">
              <a:lnSpc>
                <a:spcPct val="90000"/>
              </a:lnSpc>
              <a:buNone/>
              <a:defRPr/>
            </a:pPr>
            <a:endParaRPr lang="fr-FR" sz="3000" dirty="0" smtClean="0"/>
          </a:p>
          <a:p>
            <a:pPr marL="0" indent="0">
              <a:lnSpc>
                <a:spcPct val="90000"/>
              </a:lnSpc>
              <a:buNone/>
              <a:defRPr/>
            </a:pPr>
            <a:r>
              <a:rPr lang="fr-FR" sz="3000" dirty="0" smtClean="0"/>
              <a:t>Seulement</a:t>
            </a:r>
            <a:r>
              <a:rPr lang="fr-FR" sz="3000" dirty="0"/>
              <a:t>, Cette importante demande du </a:t>
            </a:r>
            <a:r>
              <a:rPr lang="fr-FR" sz="3000" dirty="0" smtClean="0"/>
              <a:t>CM et la tendance facile </a:t>
            </a:r>
            <a:r>
              <a:rPr lang="fr-FR" sz="3000" dirty="0"/>
              <a:t>de sa délivrance avec la perte par certains médecins de la notion de son importance </a:t>
            </a:r>
            <a:r>
              <a:rPr lang="fr-FR" sz="3000" dirty="0" smtClean="0"/>
              <a:t>ont </a:t>
            </a:r>
            <a:r>
              <a:rPr lang="fr-FR" sz="3000" dirty="0"/>
              <a:t>banalisé le </a:t>
            </a:r>
            <a:r>
              <a:rPr lang="fr-FR" sz="3000" dirty="0" smtClean="0"/>
              <a:t>CM et </a:t>
            </a:r>
            <a:r>
              <a:rPr lang="fr-FR" sz="3000" dirty="0"/>
              <a:t>il ne représente dans l’esprit  d’une grande partie du publique qu’un simple «papier de formalité</a:t>
            </a:r>
            <a:r>
              <a:rPr lang="fr-FR" sz="3000" dirty="0" smtClean="0"/>
              <a:t>».</a:t>
            </a:r>
            <a:endParaRPr lang="fr-FR" sz="3000" dirty="0"/>
          </a:p>
          <a:p>
            <a:endParaRPr lang="fr-FR" dirty="0"/>
          </a:p>
        </p:txBody>
      </p:sp>
    </p:spTree>
    <p:extLst>
      <p:ext uri="{BB962C8B-B14F-4D97-AF65-F5344CB8AC3E}">
        <p14:creationId xmlns="" xmlns:p14="http://schemas.microsoft.com/office/powerpoint/2010/main" val="1525306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SzPct val="170000"/>
              <a:buNone/>
              <a:defRPr/>
            </a:pPr>
            <a:r>
              <a:rPr lang="fr-FR" b="1" dirty="0" smtClean="0"/>
              <a:t>2-REDACTION </a:t>
            </a:r>
            <a:r>
              <a:rPr lang="fr-FR" b="1" dirty="0"/>
              <a:t>DES CERTIFICATS MEDICAUX </a:t>
            </a:r>
            <a:r>
              <a:rPr lang="fr-FR" dirty="0" smtClean="0"/>
              <a:t>     </a:t>
            </a:r>
          </a:p>
          <a:p>
            <a:pPr>
              <a:buSzPct val="170000"/>
              <a:buNone/>
              <a:defRPr/>
            </a:pPr>
            <a:endParaRPr lang="fr-FR" b="1" dirty="0"/>
          </a:p>
          <a:p>
            <a:pPr>
              <a:buSzPct val="170000"/>
              <a:buNone/>
              <a:defRPr/>
            </a:pPr>
            <a:r>
              <a:rPr lang="fr-FR" b="1" dirty="0" smtClean="0"/>
              <a:t>Le </a:t>
            </a:r>
            <a:r>
              <a:rPr lang="fr-FR" b="1" dirty="0"/>
              <a:t>certificat médical doit répondre à :</a:t>
            </a:r>
          </a:p>
          <a:p>
            <a:pPr>
              <a:buSzPct val="170000"/>
              <a:buFont typeface="Wingdings" pitchFamily="2" charset="2"/>
              <a:buChar char="Ø"/>
              <a:defRPr/>
            </a:pPr>
            <a:endParaRPr lang="fr-FR" b="1" dirty="0"/>
          </a:p>
          <a:p>
            <a:pPr marL="0" indent="0">
              <a:buSzPct val="170000"/>
              <a:buNone/>
              <a:defRPr/>
            </a:pPr>
            <a:r>
              <a:rPr lang="fr-FR" b="1" dirty="0"/>
              <a:t> </a:t>
            </a:r>
            <a:r>
              <a:rPr lang="fr-FR" b="1" dirty="0" smtClean="0"/>
              <a:t>             Des </a:t>
            </a:r>
            <a:r>
              <a:rPr lang="fr-FR" b="1" dirty="0"/>
              <a:t>principes de </a:t>
            </a:r>
            <a:r>
              <a:rPr lang="fr-FR" b="1" dirty="0" smtClean="0"/>
              <a:t>fond  </a:t>
            </a:r>
          </a:p>
          <a:p>
            <a:pPr marL="0" indent="0">
              <a:buSzPct val="170000"/>
              <a:buNone/>
              <a:defRPr/>
            </a:pPr>
            <a:r>
              <a:rPr lang="fr-FR" b="1" dirty="0" smtClean="0"/>
              <a:t>                              et </a:t>
            </a:r>
          </a:p>
          <a:p>
            <a:pPr marL="0" indent="0">
              <a:buSzPct val="170000"/>
              <a:buNone/>
              <a:defRPr/>
            </a:pPr>
            <a:r>
              <a:rPr lang="fr-FR" b="1" dirty="0" smtClean="0"/>
              <a:t>             Des principes de forme</a:t>
            </a:r>
          </a:p>
          <a:p>
            <a:endParaRPr lang="fr-FR" dirty="0"/>
          </a:p>
        </p:txBody>
      </p:sp>
    </p:spTree>
    <p:extLst>
      <p:ext uri="{BB962C8B-B14F-4D97-AF65-F5344CB8AC3E}">
        <p14:creationId xmlns="" xmlns:p14="http://schemas.microsoft.com/office/powerpoint/2010/main" val="2488660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a:bodyPr>
          <a:lstStyle/>
          <a:p>
            <a:pPr marL="0" indent="0">
              <a:buNone/>
            </a:pPr>
            <a:r>
              <a:rPr lang="fr-FR" b="1" dirty="0" smtClean="0"/>
              <a:t>2-1-Les principes de fond :</a:t>
            </a:r>
          </a:p>
          <a:p>
            <a:pPr marL="0" indent="0">
              <a:buNone/>
              <a:defRPr/>
            </a:pPr>
            <a:endParaRPr lang="fr-FR" dirty="0" smtClean="0"/>
          </a:p>
          <a:p>
            <a:pPr marL="0" indent="0">
              <a:buNone/>
              <a:defRPr/>
            </a:pPr>
            <a:r>
              <a:rPr lang="fr-FR" dirty="0" smtClean="0"/>
              <a:t>-Aucun CM ne doit être établi qu’après </a:t>
            </a:r>
            <a:r>
              <a:rPr lang="fr-FR" b="1" dirty="0" smtClean="0"/>
              <a:t>un examen clinique </a:t>
            </a:r>
            <a:r>
              <a:rPr lang="fr-FR" dirty="0" smtClean="0"/>
              <a:t>de la personne concernée, complété au besoin par des examens complémentaires (biologiques et radiologiques).</a:t>
            </a:r>
          </a:p>
          <a:p>
            <a:pPr marL="0" indent="0">
              <a:buNone/>
              <a:defRPr/>
            </a:pPr>
            <a:r>
              <a:rPr lang="fr-FR" dirty="0" smtClean="0"/>
              <a:t>Toute dérogation à cette règle absolue est une faute professionnelle grave même s’il s’agit d’un certificat attestant un état de bonne santé. </a:t>
            </a:r>
          </a:p>
          <a:p>
            <a:pPr marL="0" indent="0">
              <a:buSzPct val="170000"/>
              <a:buNone/>
              <a:defRPr/>
            </a:pPr>
            <a:endParaRPr lang="fr-FR" sz="2800" dirty="0" smtClean="0"/>
          </a:p>
          <a:p>
            <a:endParaRPr lang="fr-FR" dirty="0"/>
          </a:p>
        </p:txBody>
      </p:sp>
    </p:spTree>
    <p:extLst>
      <p:ext uri="{BB962C8B-B14F-4D97-AF65-F5344CB8AC3E}">
        <p14:creationId xmlns="" xmlns:p14="http://schemas.microsoft.com/office/powerpoint/2010/main" val="5616829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1094</TotalTime>
  <Words>3933</Words>
  <Application>Microsoft Office PowerPoint</Application>
  <PresentationFormat>Affichage à l'écran (4:3)</PresentationFormat>
  <Paragraphs>564</Paragraphs>
  <Slides>65</Slides>
  <Notes>0</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Aspect</vt:lpstr>
      <vt:lpstr>CERTIFICATS ET DOCUMENTS MEDICAUX</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CERTIFICATS ET DOCUMENTS MEDICAUX</dc:title>
  <dc:creator>Toshiba</dc:creator>
  <cp:lastModifiedBy>TOSHIBA</cp:lastModifiedBy>
  <cp:revision>411</cp:revision>
  <dcterms:created xsi:type="dcterms:W3CDTF">2014-04-21T13:45:51Z</dcterms:created>
  <dcterms:modified xsi:type="dcterms:W3CDTF">2018-10-16T13:46:18Z</dcterms:modified>
</cp:coreProperties>
</file>