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6" r:id="rId10"/>
    <p:sldId id="291" r:id="rId11"/>
    <p:sldId id="293" r:id="rId12"/>
    <p:sldId id="292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DCDA-E2DA-462A-896D-6CEED66073EC}" type="datetimeFigureOut">
              <a:rPr lang="fr-FR" smtClean="0"/>
              <a:pPr/>
              <a:t>04/04/2016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68FBC-B74A-4447-9FDB-B607363775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DCDA-E2DA-462A-896D-6CEED66073EC}" type="datetimeFigureOut">
              <a:rPr lang="fr-FR" smtClean="0"/>
              <a:pPr/>
              <a:t>04/04/2016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68FBC-B74A-4447-9FDB-B607363775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DCDA-E2DA-462A-896D-6CEED66073EC}" type="datetimeFigureOut">
              <a:rPr lang="fr-FR" smtClean="0"/>
              <a:pPr/>
              <a:t>04/04/2016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68FBC-B74A-4447-9FDB-B607363775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DCDA-E2DA-462A-896D-6CEED66073EC}" type="datetimeFigureOut">
              <a:rPr lang="fr-FR" smtClean="0"/>
              <a:pPr/>
              <a:t>04/04/2016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68FBC-B74A-4447-9FDB-B607363775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DCDA-E2DA-462A-896D-6CEED66073EC}" type="datetimeFigureOut">
              <a:rPr lang="fr-FR" smtClean="0"/>
              <a:pPr/>
              <a:t>04/04/2016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68FBC-B74A-4447-9FDB-B607363775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DCDA-E2DA-462A-896D-6CEED66073EC}" type="datetimeFigureOut">
              <a:rPr lang="fr-FR" smtClean="0"/>
              <a:pPr/>
              <a:t>04/04/2016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68FBC-B74A-4447-9FDB-B607363775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DCDA-E2DA-462A-896D-6CEED66073EC}" type="datetimeFigureOut">
              <a:rPr lang="fr-FR" smtClean="0"/>
              <a:pPr/>
              <a:t>04/04/2016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68FBC-B74A-4447-9FDB-B607363775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DCDA-E2DA-462A-896D-6CEED66073EC}" type="datetimeFigureOut">
              <a:rPr lang="fr-FR" smtClean="0"/>
              <a:pPr/>
              <a:t>04/04/2016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68FBC-B74A-4447-9FDB-B607363775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DCDA-E2DA-462A-896D-6CEED66073EC}" type="datetimeFigureOut">
              <a:rPr lang="fr-FR" smtClean="0"/>
              <a:pPr/>
              <a:t>04/04/2016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68FBC-B74A-4447-9FDB-B607363775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DCDA-E2DA-462A-896D-6CEED66073EC}" type="datetimeFigureOut">
              <a:rPr lang="fr-FR" smtClean="0"/>
              <a:pPr/>
              <a:t>04/04/2016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68FBC-B74A-4447-9FDB-B607363775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DCDA-E2DA-462A-896D-6CEED66073EC}" type="datetimeFigureOut">
              <a:rPr lang="fr-FR" smtClean="0"/>
              <a:pPr/>
              <a:t>04/04/2016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F268FBC-B74A-4447-9FDB-B6073637750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6CDCDA-E2DA-462A-896D-6CEED66073EC}" type="datetimeFigureOut">
              <a:rPr lang="fr-FR" smtClean="0"/>
              <a:pPr/>
              <a:t>04/04/2016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268FBC-B74A-4447-9FDB-B6073637750C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229600" cy="792088"/>
          </a:xfrm>
        </p:spPr>
        <p:txBody>
          <a:bodyPr>
            <a:noAutofit/>
          </a:bodyPr>
          <a:lstStyle/>
          <a:p>
            <a:r>
              <a:rPr lang="fr-FR" sz="6600" b="1" dirty="0" smtClean="0">
                <a:latin typeface="Times New Roman" pitchFamily="18" charset="0"/>
                <a:cs typeface="Times New Roman" pitchFamily="18" charset="0"/>
              </a:rPr>
              <a:t>suffocation</a:t>
            </a:r>
            <a:endParaRPr lang="fr-FR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3371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b="1" dirty="0" smtClean="0"/>
              <a:t> </a:t>
            </a:r>
            <a:r>
              <a:rPr lang="fr-FR" sz="2600" b="1" dirty="0">
                <a:latin typeface="Times New Roman" pitchFamily="18" charset="0"/>
                <a:cs typeface="Times New Roman" pitchFamily="18" charset="0"/>
              </a:rPr>
              <a:t>Dr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RAHMOUNI LYNDA</a:t>
            </a:r>
          </a:p>
          <a:p>
            <a:pPr marL="0" indent="0" algn="ctr">
              <a:buNone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6923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000" b="1" dirty="0" smtClean="0">
                <a:latin typeface="Times New Roman" pitchFamily="18" charset="0"/>
                <a:cs typeface="Times New Roman" pitchFamily="18" charset="0"/>
              </a:rPr>
              <a:t>IV . MÉCANISME DE LA MORT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4000" dirty="0" smtClean="0">
                <a:latin typeface="Times New Roman" pitchFamily="18" charset="0"/>
                <a:cs typeface="Times New Roman" pitchFamily="18" charset="0"/>
              </a:rPr>
            </a:br>
            <a:endParaRPr lang="fr-F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L'obstacle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à l'arrivée de l'air dans les poumons est ici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,le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seul élément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déterminant . La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circulation n'est pas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entravée, seule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la ventilation pulmonaire est supprimée : la suffocation est donc bien le type même de l'asphyxie pure par empêchement respiratoire.</a:t>
            </a:r>
          </a:p>
          <a:p>
            <a:pPr marL="0" indent="0">
              <a:buNone/>
            </a:pP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mécanisme intermédiaire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aboutissant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à la mort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pourra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néanmoins différer suivant qu'il aura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eu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obturation respiratoire ou compression thoracique. </a:t>
            </a:r>
          </a:p>
          <a:p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307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V. EXPERTISE MÉDICO-LÉGALE 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600" dirty="0" smtClean="0">
                <a:latin typeface="Times New Roman" pitchFamily="18" charset="0"/>
                <a:cs typeface="Times New Roman" pitchFamily="18" charset="0"/>
              </a:rPr>
            </a:br>
            <a:endParaRPr lang="fr-F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7746"/>
            <a:ext cx="8229600" cy="47684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lésions retrouvées dans le cadre de la suffocation se résument dans :</a:t>
            </a:r>
          </a:p>
          <a:p>
            <a:pPr marL="0" indent="0"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syndrome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asphyxique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fait d’une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cyanose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cervico-faciale avec des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piquetés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hémorragiques conjonctivales bilatérales ainsi qu'une congestion viscérale.</a:t>
            </a:r>
          </a:p>
          <a:p>
            <a:pPr marL="0" indent="0"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Des excoriations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en coups d'ongles autour de la bouche, du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nez et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sur le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cou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0" indent="0"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Autres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lésions traumatiques signant la lutte.</a:t>
            </a:r>
          </a:p>
          <a:p>
            <a:pPr marL="0" indent="0"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* La mise en évidence d'un corps étranger intra-buccal, intra-pharyngé ou la position du cadavre au moment de la découverte peuvent orienter le diagnostic.</a:t>
            </a: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180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latin typeface="Times New Roman" pitchFamily="18" charset="0"/>
                <a:cs typeface="Times New Roman" pitchFamily="18" charset="0"/>
              </a:rPr>
              <a:t>VI. Conclusion 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>
                <a:latin typeface="Times New Roman" pitchFamily="18" charset="0"/>
                <a:cs typeface="Times New Roman" pitchFamily="18" charset="0"/>
              </a:rPr>
            </a:b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suffocation n’est pas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d’un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diagnostic positif toujours simple, non plus que d'un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diagnostic étiologique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certain. 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Elle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illustre bien, en tout cas, la banalité des lésions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asphyxiques,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qui sans les traces d'un agent traumatique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asphyxiant, sont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du point de vue de l'expertise tout </a:t>
            </a:r>
            <a:r>
              <a:rPr lang="fr-FR" sz="2800">
                <a:latin typeface="Times New Roman" pitchFamily="18" charset="0"/>
                <a:cs typeface="Times New Roman" pitchFamily="18" charset="0"/>
              </a:rPr>
              <a:t>au </a:t>
            </a:r>
            <a:r>
              <a:rPr lang="fr-FR" sz="2800" smtClean="0">
                <a:latin typeface="Times New Roman" pitchFamily="18" charset="0"/>
                <a:cs typeface="Times New Roman" pitchFamily="18" charset="0"/>
              </a:rPr>
              <a:t>moins sans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grande signification en soi.</a:t>
            </a:r>
          </a:p>
          <a:p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7601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446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3000" b="1" dirty="0" smtClean="0"/>
              <a:t>PLAN</a:t>
            </a:r>
          </a:p>
          <a:p>
            <a:pPr marL="0" indent="0">
              <a:buNone/>
            </a:pPr>
            <a:r>
              <a:rPr lang="fr-FR" sz="2800" b="1" dirty="0" smtClean="0"/>
              <a:t>I</a:t>
            </a:r>
            <a:r>
              <a:rPr lang="fr-FR" sz="2800" dirty="0"/>
              <a:t> .</a:t>
            </a:r>
            <a:r>
              <a:rPr lang="fr-FR" sz="2800" b="1" dirty="0" smtClean="0"/>
              <a:t> </a:t>
            </a:r>
            <a:r>
              <a:rPr lang="fr-FR" sz="2800" b="1" dirty="0" smtClean="0"/>
              <a:t>INTRODUCTION</a:t>
            </a:r>
          </a:p>
          <a:p>
            <a:pPr marL="0" indent="0">
              <a:buNone/>
            </a:pPr>
            <a:r>
              <a:rPr lang="fr-FR" sz="2800" b="1" dirty="0" smtClean="0"/>
              <a:t>II </a:t>
            </a:r>
            <a:r>
              <a:rPr lang="fr-FR" sz="2800" dirty="0"/>
              <a:t>. </a:t>
            </a:r>
            <a:r>
              <a:rPr lang="fr-FR" sz="2800" b="1" dirty="0" smtClean="0"/>
              <a:t>CAUSES ET CIRCONSTANCES</a:t>
            </a:r>
          </a:p>
          <a:p>
            <a:pPr marL="0" indent="0">
              <a:buNone/>
            </a:pPr>
            <a:r>
              <a:rPr lang="fr-FR" sz="2800" b="1" dirty="0"/>
              <a:t> </a:t>
            </a:r>
            <a:r>
              <a:rPr lang="fr-FR" sz="2800" b="1" dirty="0" smtClean="0"/>
              <a:t>  1-L’OCCLUSION DE LA BOUCHE ET DES NARINES</a:t>
            </a:r>
          </a:p>
          <a:p>
            <a:pPr marL="0" indent="0">
              <a:buNone/>
            </a:pPr>
            <a:r>
              <a:rPr lang="fr-FR" sz="2800" b="1" dirty="0"/>
              <a:t> </a:t>
            </a:r>
            <a:r>
              <a:rPr lang="fr-FR" sz="2800" b="1" dirty="0" smtClean="0"/>
              <a:t>  </a:t>
            </a:r>
            <a:r>
              <a:rPr lang="fr-FR" sz="2800" b="1" dirty="0" smtClean="0"/>
              <a:t>2-L’OBSTRUCTION DES VOIES RESPIRATOIRES</a:t>
            </a:r>
          </a:p>
          <a:p>
            <a:pPr marL="0" indent="0">
              <a:buNone/>
            </a:pPr>
            <a:r>
              <a:rPr lang="fr-FR" sz="2800" b="1" dirty="0" smtClean="0"/>
              <a:t>III</a:t>
            </a:r>
            <a:r>
              <a:rPr lang="fr-FR" sz="2800" dirty="0"/>
              <a:t> .</a:t>
            </a:r>
            <a:r>
              <a:rPr lang="fr-FR" sz="2800" b="1" dirty="0" smtClean="0"/>
              <a:t> </a:t>
            </a:r>
            <a:r>
              <a:rPr lang="fr-FR" sz="2800" b="1" dirty="0" smtClean="0"/>
              <a:t>CAS </a:t>
            </a:r>
            <a:r>
              <a:rPr lang="fr-FR" sz="2800" b="1" dirty="0" smtClean="0"/>
              <a:t>PARTICULIERES</a:t>
            </a:r>
          </a:p>
          <a:p>
            <a:pPr marL="0" indent="0">
              <a:buNone/>
            </a:pPr>
            <a:r>
              <a:rPr lang="fr-FR" sz="2800" b="1" dirty="0"/>
              <a:t> </a:t>
            </a:r>
            <a:r>
              <a:rPr lang="fr-FR" sz="2800" b="1" dirty="0" smtClean="0"/>
              <a:t>   1-CONFINEMENT</a:t>
            </a:r>
          </a:p>
          <a:p>
            <a:pPr marL="0" indent="0">
              <a:buNone/>
            </a:pPr>
            <a:r>
              <a:rPr lang="fr-FR" sz="2800" b="1" dirty="0"/>
              <a:t> </a:t>
            </a:r>
            <a:r>
              <a:rPr lang="fr-FR" sz="2800" b="1" dirty="0" smtClean="0"/>
              <a:t>    2-ENFOUISSEMENT</a:t>
            </a:r>
          </a:p>
          <a:p>
            <a:pPr marL="0" indent="0">
              <a:buNone/>
            </a:pPr>
            <a:r>
              <a:rPr lang="fr-FR" sz="2800" b="1" dirty="0"/>
              <a:t> </a:t>
            </a:r>
            <a:r>
              <a:rPr lang="fr-FR" sz="2800" b="1" dirty="0" smtClean="0"/>
              <a:t>    3-ENLISEMENT</a:t>
            </a:r>
          </a:p>
          <a:p>
            <a:pPr marL="0" indent="0">
              <a:buNone/>
            </a:pPr>
            <a:r>
              <a:rPr lang="fr-FR" sz="2800" b="1" dirty="0" smtClean="0"/>
              <a:t>IV</a:t>
            </a:r>
            <a:r>
              <a:rPr lang="fr-FR" sz="2800" dirty="0"/>
              <a:t> .</a:t>
            </a:r>
            <a:r>
              <a:rPr lang="fr-FR" sz="2800" b="1" dirty="0" smtClean="0"/>
              <a:t> MECANISME DE LA MORT</a:t>
            </a:r>
          </a:p>
          <a:p>
            <a:pPr marL="0" indent="0">
              <a:buNone/>
            </a:pPr>
            <a:r>
              <a:rPr lang="fr-FR" sz="2800" b="1" dirty="0" smtClean="0"/>
              <a:t>V</a:t>
            </a:r>
            <a:r>
              <a:rPr lang="fr-FR" sz="2800" dirty="0"/>
              <a:t> .</a:t>
            </a:r>
            <a:r>
              <a:rPr lang="fr-FR" sz="2800" b="1" dirty="0" smtClean="0"/>
              <a:t> EXPERTISE MEDICOLEGALE </a:t>
            </a:r>
          </a:p>
          <a:p>
            <a:pPr marL="0" indent="0">
              <a:buNone/>
            </a:pPr>
            <a:r>
              <a:rPr lang="fr-FR" sz="2800" b="1" dirty="0" smtClean="0"/>
              <a:t>VI</a:t>
            </a:r>
            <a:r>
              <a:rPr lang="fr-FR" sz="2800" dirty="0"/>
              <a:t> .</a:t>
            </a:r>
            <a:r>
              <a:rPr lang="fr-FR" sz="2800" b="1" dirty="0" smtClean="0"/>
              <a:t> CONCLUSION</a:t>
            </a:r>
          </a:p>
        </p:txBody>
      </p:sp>
    </p:spTree>
    <p:extLst>
      <p:ext uri="{BB962C8B-B14F-4D97-AF65-F5344CB8AC3E}">
        <p14:creationId xmlns:p14="http://schemas.microsoft.com/office/powerpoint/2010/main" xmlns="" val="1591509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marL="0" indent="0"/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fr-F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428736"/>
            <a:ext cx="8286808" cy="48958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C’est une mort violente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que Tardieu a défini comme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étant une asphyxie mécanique comprenant « Tous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les cas dans lesquels un obstacle mécanique, autre que la strangulation, la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pendaison et la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submersion, est apportée violemment à l’entrée de l’air dans les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poumons »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Elle peut être provoquée par:</a:t>
            </a:r>
          </a:p>
          <a:p>
            <a:pPr marL="0" indent="0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*L’ occlusion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directe de la bouche et du nez .</a:t>
            </a:r>
          </a:p>
          <a:p>
            <a:pPr marL="0" indent="0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*L’ obstruction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des voies aériennes par corps étranger .</a:t>
            </a:r>
          </a:p>
          <a:p>
            <a:pPr marL="0" indent="0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*Le confinement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*L’ enfouissement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*L’ enlisement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*La compression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thoraco-abdominale</a:t>
            </a: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4159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000" b="1" dirty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4000" b="1" dirty="0">
                <a:latin typeface="Times New Roman" pitchFamily="18" charset="0"/>
                <a:cs typeface="Times New Roman" pitchFamily="18" charset="0"/>
              </a:rPr>
              <a:t>CAUSES ET CIRCONSTANCES</a:t>
            </a:r>
            <a:br>
              <a:rPr lang="fr-FR" sz="4000" b="1" dirty="0">
                <a:latin typeface="Times New Roman" pitchFamily="18" charset="0"/>
                <a:cs typeface="Times New Roman" pitchFamily="18" charset="0"/>
              </a:rPr>
            </a:br>
            <a:endParaRPr lang="fr-F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900" b="1" dirty="0">
                <a:latin typeface="Times New Roman" pitchFamily="18" charset="0"/>
                <a:cs typeface="Times New Roman" pitchFamily="18" charset="0"/>
              </a:rPr>
              <a:t>1-L’OCCLUSION DE LA BOUCHE ET DES NARINES</a:t>
            </a:r>
          </a:p>
          <a:p>
            <a:pPr marL="0" indent="0">
              <a:buNone/>
            </a:pP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-Accident: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*chez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 nouveau-né et le nourrisson:</a:t>
            </a:r>
          </a:p>
          <a:p>
            <a:pPr marL="0" indent="0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suffocation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faciale du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nouveau-né lors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d’un accouchement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solitaire(perte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 connaissance maternelle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 et la suffocation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faciale du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nourrisson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sous le poids de la mère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endormie.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*Chez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l’adulte: à l’occasion d’une syncope, d’un coma alcoolique, d’une crise d’ épilepsie, par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chute face contre terre ou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un sol mou.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620398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-crime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*Chez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le nouveau-né et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nourrisson: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c’est un mode habituel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d’infanticide.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*Chez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’ adulte: c’est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un procédé difficile à concevoir sur un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adulte , à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moins que la victime ne soit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mise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préalablement dans l’impossibilité de se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défendre , étroitement ligotée.</a:t>
            </a:r>
          </a:p>
          <a:p>
            <a:pPr marL="0" indent="0"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800" dirty="0">
                <a:latin typeface="Times New Roman" pitchFamily="18" charset="0"/>
                <a:cs typeface="Times New Roman" pitchFamily="18" charset="0"/>
              </a:rPr>
            </a:b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Suicide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rare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060005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2-L’OBSTRUCTION DES VOIES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RESPIRATOIRES</a:t>
            </a:r>
          </a:p>
          <a:p>
            <a:pPr marL="0" indent="0">
              <a:buNone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– crime: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c'est un mode fréquent d'infanticide et rare chez l’adulte.</a:t>
            </a:r>
          </a:p>
          <a:p>
            <a:pPr marL="0" indent="0">
              <a:buNone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- suicide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: il est exceptionnel, chez des malades mentaux ou des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prisonniers.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7081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- accident :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   a/ la fausse route du bol alimentaire :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Le nourrisson de moins de 1 an et la personne âgée de plus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de 65ans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La suffocation survient souvent au cours d'un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repas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La victime va tout d'abord rougir puis se cyanoser, et enfin va perdre conscience et mourir.</a:t>
            </a:r>
          </a:p>
          <a:p>
            <a:pPr marL="0" indent="0">
              <a:buNone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  b/un corps étranger accidentellement engagé :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se voit chez l'enfant de 1 à 5 ans, c'est le cas de tétine, des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petites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pièces de monnaies, de grain de café, de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raisin et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des bombons. </a:t>
            </a:r>
          </a:p>
          <a:p>
            <a:pPr marL="0" indent="0"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-chez l'adulte : les même types d'accident avec moins de fréquence mais plus de variété : dentier, cigare. Mais les corps étrangers les plus rencontrés sont les bols alimentaires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énormes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1234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III)Cas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particuliers :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>
                <a:latin typeface="Times New Roman" pitchFamily="18" charset="0"/>
                <a:cs typeface="Times New Roman" pitchFamily="18" charset="0"/>
              </a:rPr>
            </a:b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) confinement :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On parle de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confinement,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lorsque l'asphyxie survient chez un sujet prisonnier d'une enceinte close, non aérée, dont il va progressivement épuiser l'oxygène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.Ce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type de décès peut s'observer lors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catastrophes de masse (naufrages, accidents miniers) ou bien lors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des accidents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isolés (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enfants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jouant à l'intérieur d'une malle dont le couvercle se referme sur eux).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pourra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également retrouver des lésions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traumatiques  diverses ( ecchymoses , ongles arrachés ) liées aux tentatives de la victime pour s'extraire de l'enceinte confinée.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253868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L'enfouissement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détermine une asphyxie par pénétration, dans les voies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respiratoires,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d'une matière solide,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pulvérulente. Il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correspond à la disparition progressive de la victime dans un milieu liquide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+/-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visqueux (sables mouvants, vase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…)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Enlisement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tient par certains côtés de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l'enfouissement,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mais dans ce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cas,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 milieu n'est pas en général,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composé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d'éléments solides mais aussi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liquide.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  <a:p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xmlns="" val="31426439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486</TotalTime>
  <Words>614</Words>
  <Application>Microsoft Office PowerPoint</Application>
  <PresentationFormat>Affichage à l'écran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Débit</vt:lpstr>
      <vt:lpstr>suffocation</vt:lpstr>
      <vt:lpstr>Diapositive 2</vt:lpstr>
      <vt:lpstr>I . INTRODUCTION</vt:lpstr>
      <vt:lpstr>II . CAUSES ET CIRCONSTANCES </vt:lpstr>
      <vt:lpstr>Diapositive 5</vt:lpstr>
      <vt:lpstr>Diapositive 6</vt:lpstr>
      <vt:lpstr>Diapositive 7</vt:lpstr>
      <vt:lpstr>III)Cas particuliers : </vt:lpstr>
      <vt:lpstr>Diapositive 9</vt:lpstr>
      <vt:lpstr>IV . MÉCANISME DE LA MORT </vt:lpstr>
      <vt:lpstr>V. EXPERTISE MÉDICO-LÉGALE  </vt:lpstr>
      <vt:lpstr>VI. Conclusion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Toshiba</dc:creator>
  <cp:lastModifiedBy>TOSHIBA</cp:lastModifiedBy>
  <cp:revision>111</cp:revision>
  <dcterms:created xsi:type="dcterms:W3CDTF">2013-12-18T15:39:04Z</dcterms:created>
  <dcterms:modified xsi:type="dcterms:W3CDTF">2016-04-04T18:54:50Z</dcterms:modified>
</cp:coreProperties>
</file>