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7"/>
  </p:notesMasterIdLst>
  <p:sldIdLst>
    <p:sldId id="256" r:id="rId2"/>
    <p:sldId id="328" r:id="rId3"/>
    <p:sldId id="257" r:id="rId4"/>
    <p:sldId id="258" r:id="rId5"/>
    <p:sldId id="266" r:id="rId6"/>
    <p:sldId id="296" r:id="rId7"/>
    <p:sldId id="329" r:id="rId8"/>
    <p:sldId id="271" r:id="rId9"/>
    <p:sldId id="306" r:id="rId10"/>
    <p:sldId id="269" r:id="rId11"/>
    <p:sldId id="307" r:id="rId12"/>
    <p:sldId id="314" r:id="rId13"/>
    <p:sldId id="272" r:id="rId14"/>
    <p:sldId id="259" r:id="rId15"/>
    <p:sldId id="262" r:id="rId16"/>
    <p:sldId id="273" r:id="rId17"/>
    <p:sldId id="311" r:id="rId18"/>
    <p:sldId id="278" r:id="rId19"/>
    <p:sldId id="332" r:id="rId20"/>
    <p:sldId id="312" r:id="rId21"/>
    <p:sldId id="280" r:id="rId22"/>
    <p:sldId id="279" r:id="rId23"/>
    <p:sldId id="277" r:id="rId24"/>
    <p:sldId id="275" r:id="rId25"/>
    <p:sldId id="309" r:id="rId26"/>
    <p:sldId id="281" r:id="rId27"/>
    <p:sldId id="310" r:id="rId28"/>
    <p:sldId id="276" r:id="rId29"/>
    <p:sldId id="284" r:id="rId30"/>
    <p:sldId id="285" r:id="rId31"/>
    <p:sldId id="333" r:id="rId32"/>
    <p:sldId id="334" r:id="rId33"/>
    <p:sldId id="335" r:id="rId34"/>
    <p:sldId id="286" r:id="rId35"/>
    <p:sldId id="33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294" r:id="rId55"/>
    <p:sldId id="293"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66" y="-8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12ECE-7291-463B-8942-D076BB9C077B}" type="datetimeFigureOut">
              <a:rPr lang="fr-FR" smtClean="0"/>
              <a:pPr/>
              <a:t>01/05/2019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5B32F-A6DE-4E20-9A7E-EAC6BA730FF8}" type="slidenum">
              <a:rPr lang="fr-FR" smtClean="0"/>
              <a:pPr/>
              <a:t>‹N°›</a:t>
            </a:fld>
            <a:endParaRPr lang="fr-FR"/>
          </a:p>
        </p:txBody>
      </p:sp>
    </p:spTree>
    <p:extLst>
      <p:ext uri="{BB962C8B-B14F-4D97-AF65-F5344CB8AC3E}">
        <p14:creationId xmlns:p14="http://schemas.microsoft.com/office/powerpoint/2010/main" xmlns="" val="33535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FE5B32F-A6DE-4E20-9A7E-EAC6BA730FF8}" type="slidenum">
              <a:rPr lang="fr-FR" smtClean="0"/>
              <a:pPr/>
              <a:t>36</a:t>
            </a:fld>
            <a:endParaRPr lang="fr-FR" dirty="0"/>
          </a:p>
        </p:txBody>
      </p:sp>
    </p:spTree>
    <p:extLst>
      <p:ext uri="{BB962C8B-B14F-4D97-AF65-F5344CB8AC3E}">
        <p14:creationId xmlns:p14="http://schemas.microsoft.com/office/powerpoint/2010/main" xmlns="" val="399386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B85B4B-AD70-41C0-AD2D-8364C9A00E10}" type="slidenum">
              <a:rPr lang="fr-FR" smtClean="0"/>
              <a:pPr/>
              <a:t>‹N°›</a:t>
            </a:fld>
            <a:endParaRPr lang="fr-F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B85B4B-AD70-41C0-AD2D-8364C9A00E10}" type="slidenum">
              <a:rPr lang="fr-FR" smtClean="0"/>
              <a:pPr/>
              <a:t>‹N°›</a:t>
            </a:fld>
            <a:endParaRPr lang="fr-F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DB85B4B-AD70-41C0-AD2D-8364C9A00E10}" type="slidenum">
              <a:rPr lang="fr-FR" smtClean="0"/>
              <a:pPr/>
              <a:t>‹N°›</a:t>
            </a:fld>
            <a:endParaRPr lang="fr-F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B85B4B-AD70-41C0-AD2D-8364C9A00E10}" type="slidenum">
              <a:rPr lang="fr-FR" smtClean="0"/>
              <a:pPr/>
              <a:t>‹N°›</a:t>
            </a:fld>
            <a:endParaRPr lang="fr-F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F8439D-26A5-4F7E-A456-17275A3FBA3D}" type="datetimeFigureOut">
              <a:rPr lang="fr-FR" smtClean="0"/>
              <a:pPr/>
              <a:t>01/05/2019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B85B4B-AD70-41C0-AD2D-8364C9A00E1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AF8439D-26A5-4F7E-A456-17275A3FBA3D}" type="datetimeFigureOut">
              <a:rPr lang="fr-FR" smtClean="0"/>
              <a:pPr/>
              <a:t>01/05/2019</a:t>
            </a:fld>
            <a:endParaRPr lang="fr-F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fr-F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DB85B4B-AD70-41C0-AD2D-8364C9A00E10}" type="slidenum">
              <a:rPr lang="fr-FR" smtClean="0"/>
              <a:pPr/>
              <a:t>‹N°›</a:t>
            </a:fld>
            <a:endParaRPr lang="fr-F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latin typeface="Algerian" pitchFamily="82" charset="0"/>
              </a:rPr>
              <a:t>LES VIOLENCES SEXUELLES</a:t>
            </a:r>
            <a:endParaRPr lang="fr-FR" b="1" dirty="0">
              <a:latin typeface="Algerian" pitchFamily="82" charset="0"/>
            </a:endParaRPr>
          </a:p>
        </p:txBody>
      </p:sp>
      <p:sp>
        <p:nvSpPr>
          <p:cNvPr id="3" name="Sous-titre 2"/>
          <p:cNvSpPr>
            <a:spLocks noGrp="1"/>
          </p:cNvSpPr>
          <p:nvPr>
            <p:ph type="subTitle" idx="1"/>
          </p:nvPr>
        </p:nvSpPr>
        <p:spPr/>
        <p:txBody>
          <a:bodyPr/>
          <a:lstStyle/>
          <a:p>
            <a:r>
              <a:rPr lang="fr-FR" dirty="0" smtClean="0"/>
              <a:t>                                </a:t>
            </a:r>
            <a:r>
              <a:rPr lang="fr-FR" b="1" dirty="0" smtClean="0">
                <a:solidFill>
                  <a:schemeClr val="tx1"/>
                </a:solidFill>
                <a:latin typeface="Algerian" pitchFamily="82" charset="0"/>
              </a:rPr>
              <a:t>Dr L RAHMOUNI   </a:t>
            </a:r>
            <a:endParaRPr lang="fr-FR" b="1" dirty="0">
              <a:solidFill>
                <a:schemeClr val="tx1"/>
              </a:solidFill>
              <a:latin typeface="Algerian" pitchFamily="82" charset="0"/>
            </a:endParaRPr>
          </a:p>
        </p:txBody>
      </p:sp>
      <p:pic>
        <p:nvPicPr>
          <p:cNvPr id="4" name="Image 3" descr="http://www.violences-sexuelles-info.fr/dessins/ecrire_signalement.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9203" y="-16886"/>
            <a:ext cx="3324225" cy="2047875"/>
          </a:xfrm>
          <a:prstGeom prst="rect">
            <a:avLst/>
          </a:prstGeom>
          <a:noFill/>
          <a:ln>
            <a:noFill/>
          </a:ln>
        </p:spPr>
      </p:pic>
      <p:pic>
        <p:nvPicPr>
          <p:cNvPr id="5" name="Image 4" descr="http://www.violences-sexuelles-info.fr/dessins/tribunal_3.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2543175" cy="2238375"/>
          </a:xfrm>
          <a:prstGeom prst="rect">
            <a:avLst/>
          </a:prstGeom>
          <a:noFill/>
          <a:ln>
            <a:noFill/>
          </a:ln>
        </p:spPr>
      </p:pic>
      <p:pic>
        <p:nvPicPr>
          <p:cNvPr id="6" name="Image 5" descr="http://www.violences-sexuelles-info.fr/dessins/triste.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15150" y="4462030"/>
            <a:ext cx="2228850" cy="2333625"/>
          </a:xfrm>
          <a:prstGeom prst="rect">
            <a:avLst/>
          </a:prstGeom>
          <a:noFill/>
          <a:ln>
            <a:noFill/>
          </a:ln>
        </p:spPr>
      </p:pic>
      <p:pic>
        <p:nvPicPr>
          <p:cNvPr id="7" name="Image 6" descr="http://www.violences-sexuelles-info.fr/dessins/procureur.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4725144"/>
            <a:ext cx="3419872" cy="2070511"/>
          </a:xfrm>
          <a:prstGeom prst="rect">
            <a:avLst/>
          </a:prstGeom>
          <a:noFill/>
          <a:ln>
            <a:noFill/>
          </a:ln>
        </p:spPr>
      </p:pic>
    </p:spTree>
    <p:extLst>
      <p:ext uri="{BB962C8B-B14F-4D97-AF65-F5344CB8AC3E}">
        <p14:creationId xmlns:p14="http://schemas.microsoft.com/office/powerpoint/2010/main" xmlns="" val="2686884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Autofit/>
          </a:bodyPr>
          <a:lstStyle/>
          <a:p>
            <a:pPr marL="0" indent="0">
              <a:buNone/>
            </a:pPr>
            <a:r>
              <a:rPr lang="fr-FR" sz="2800" b="1" u="sng" dirty="0" smtClean="0"/>
              <a:t>A3-Législation</a:t>
            </a:r>
            <a:r>
              <a:rPr lang="fr-FR" sz="2800" b="1" u="sng" dirty="0"/>
              <a:t> :</a:t>
            </a:r>
            <a:endParaRPr lang="fr-FR" sz="2800" dirty="0"/>
          </a:p>
          <a:p>
            <a:pPr marL="0" indent="0">
              <a:buNone/>
            </a:pPr>
            <a:r>
              <a:rPr lang="fr-FR" sz="2800" dirty="0" smtClean="0"/>
              <a:t>       Le </a:t>
            </a:r>
            <a:r>
              <a:rPr lang="fr-FR" sz="2800" dirty="0"/>
              <a:t>viol n’est pas défini par le </a:t>
            </a:r>
            <a:r>
              <a:rPr lang="fr-FR" sz="2800" dirty="0" smtClean="0"/>
              <a:t>CPA , seule</a:t>
            </a:r>
            <a:r>
              <a:rPr lang="fr-FR" sz="2800" dirty="0"/>
              <a:t>, la jurisprudence permet de caractériser ce </a:t>
            </a:r>
            <a:r>
              <a:rPr lang="fr-FR" sz="2800" dirty="0" smtClean="0"/>
              <a:t>crime </a:t>
            </a:r>
            <a:r>
              <a:rPr lang="fr-FR" sz="2800" dirty="0"/>
              <a:t>comme étant la possession d’une femme sans son consentement par intromission intra-vaginale de la verge en érection.</a:t>
            </a:r>
            <a:endParaRPr lang="fr-FR" sz="2800" dirty="0" smtClean="0">
              <a:effectLst/>
            </a:endParaRPr>
          </a:p>
          <a:p>
            <a:pPr marL="0" indent="0">
              <a:buNone/>
            </a:pPr>
            <a:r>
              <a:rPr lang="fr-FR" sz="2800" b="1" dirty="0" smtClean="0"/>
              <a:t>L’Art 336 </a:t>
            </a:r>
            <a:r>
              <a:rPr lang="fr-FR" sz="2800" dirty="0"/>
              <a:t>du </a:t>
            </a:r>
            <a:r>
              <a:rPr lang="fr-FR" sz="2800" dirty="0" smtClean="0"/>
              <a:t>CPA </a:t>
            </a:r>
            <a:r>
              <a:rPr lang="fr-FR" sz="2800" dirty="0"/>
              <a:t>stipule « quiconque a commis </a:t>
            </a:r>
            <a:r>
              <a:rPr lang="fr-FR" sz="2800" b="1" dirty="0"/>
              <a:t>le crime </a:t>
            </a:r>
            <a:r>
              <a:rPr lang="fr-FR" sz="2800" dirty="0"/>
              <a:t>de viol est puni de la réclusion à temps de </a:t>
            </a:r>
            <a:r>
              <a:rPr lang="fr-FR" sz="2800" b="1" dirty="0"/>
              <a:t>cinq à dix ans </a:t>
            </a:r>
            <a:r>
              <a:rPr lang="fr-FR" sz="2800" dirty="0"/>
              <a:t>».</a:t>
            </a:r>
            <a:endParaRPr lang="fr-FR" sz="2800" dirty="0" smtClean="0">
              <a:effectLst/>
            </a:endParaRPr>
          </a:p>
          <a:p>
            <a:pPr marL="0" indent="0">
              <a:buNone/>
            </a:pPr>
            <a:r>
              <a:rPr lang="fr-FR" sz="2800" dirty="0"/>
              <a:t>Si le viol a été commis sur la personne d’une mineure de seize ans, la peine est la réclusion à temps, de dix à vingt ans.  </a:t>
            </a:r>
          </a:p>
          <a:p>
            <a:pPr marL="0" indent="0">
              <a:buNone/>
            </a:pPr>
            <a:r>
              <a:rPr lang="fr-FR" sz="2800" dirty="0"/>
              <a:t>Le législateur algérien a précisé les circonstances aggravantes dans l’article suivant : </a:t>
            </a:r>
          </a:p>
          <a:p>
            <a:pPr marL="0" indent="0">
              <a:buNone/>
            </a:pPr>
            <a:r>
              <a:rPr lang="fr-FR" sz="2800" b="1" dirty="0"/>
              <a:t>     </a:t>
            </a:r>
            <a:endParaRPr lang="fr-FR" sz="2800" dirty="0"/>
          </a:p>
        </p:txBody>
      </p:sp>
    </p:spTree>
    <p:extLst>
      <p:ext uri="{BB962C8B-B14F-4D97-AF65-F5344CB8AC3E}">
        <p14:creationId xmlns:p14="http://schemas.microsoft.com/office/powerpoint/2010/main" xmlns="" val="177206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429684" cy="5768997"/>
          </a:xfrm>
        </p:spPr>
        <p:txBody>
          <a:bodyPr>
            <a:normAutofit/>
          </a:bodyPr>
          <a:lstStyle/>
          <a:p>
            <a:pPr marL="0" indent="0">
              <a:buNone/>
            </a:pPr>
            <a:r>
              <a:rPr lang="fr-FR" sz="2800" b="1" dirty="0" smtClean="0"/>
              <a:t>- Art. 337</a:t>
            </a:r>
            <a:r>
              <a:rPr lang="fr-FR" sz="2800" dirty="0" smtClean="0"/>
              <a:t> : « Si les coupables sont les ascendants de la personne sur laquelle a été commis l’attentat ou le viol, s’ils sont de la classe de ceux qui ont autorisé sur elle, s’ils sont ses instituteurs ou ses serviteurs à gages, ou serviteurs à gages des personnes ci-dessus désignées, s’ils sont fonctionnaires ou ministre d’un culte, ou si le coupable, quel qu’il soit, a été aidé dans son crime par une ou plusieurs personnes, la peine est celle de la réclusion à temps, de dix à vingt ans, dans le cas prévu à l’alinéa premier de l’article 334, et de la réclusion perpétuelle dans les cas prévus aux articles 335 et 336.      </a:t>
            </a:r>
          </a:p>
          <a:p>
            <a:endParaRPr lang="fr-FR" dirty="0" smtClean="0"/>
          </a:p>
          <a:p>
            <a:r>
              <a:rPr lang="fr-FR" dirty="0" smtClean="0"/>
              <a:t>                                                                 </a:t>
            </a:r>
            <a:endParaRPr lang="fr-FR" dirty="0"/>
          </a:p>
        </p:txBody>
      </p:sp>
      <p:pic>
        <p:nvPicPr>
          <p:cNvPr id="4098" name="Picture 2" descr="C:\Users\TOSHIBA\Desktop\t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43635" y="5214950"/>
            <a:ext cx="2970277" cy="15807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2363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208912" cy="5976664"/>
          </a:xfrm>
        </p:spPr>
        <p:txBody>
          <a:bodyPr>
            <a:normAutofit/>
          </a:bodyPr>
          <a:lstStyle/>
          <a:p>
            <a:pPr marL="0" indent="0" algn="just">
              <a:spcBef>
                <a:spcPts val="600"/>
              </a:spcBef>
              <a:buNone/>
            </a:pPr>
            <a:r>
              <a:rPr lang="fr-FR" sz="2800" b="1" dirty="0">
                <a:solidFill>
                  <a:schemeClr val="tx1"/>
                </a:solidFill>
              </a:rPr>
              <a:t>Le viol conjugal :</a:t>
            </a:r>
          </a:p>
          <a:p>
            <a:pPr marL="0" indent="0" algn="just">
              <a:spcBef>
                <a:spcPts val="600"/>
              </a:spcBef>
              <a:buNone/>
            </a:pPr>
            <a:r>
              <a:rPr lang="fr-FR" dirty="0" smtClean="0"/>
              <a:t>Le </a:t>
            </a:r>
            <a:r>
              <a:rPr lang="fr-FR" dirty="0"/>
              <a:t>viol conjugal est reconnu comme une infraction à part entière dans 51 pays.</a:t>
            </a:r>
          </a:p>
          <a:p>
            <a:pPr marL="0" indent="0" algn="just">
              <a:spcBef>
                <a:spcPts val="1800"/>
              </a:spcBef>
              <a:buNone/>
            </a:pPr>
            <a:r>
              <a:rPr lang="fr-FR" dirty="0"/>
              <a:t>En Algérie et dans les pays musulmans, la femme doit être soumise sexuellement à son époux. </a:t>
            </a:r>
          </a:p>
          <a:p>
            <a:pPr marL="0" indent="0" algn="just">
              <a:spcBef>
                <a:spcPts val="1800"/>
              </a:spcBef>
              <a:buNone/>
            </a:pPr>
            <a:r>
              <a:rPr lang="fr-FR" dirty="0"/>
              <a:t>La législation algérienne n’admet pas l’accusation de viol d’une femme par son  mari.</a:t>
            </a:r>
          </a:p>
          <a:p>
            <a:pPr marL="0" indent="0" algn="just">
              <a:spcBef>
                <a:spcPts val="600"/>
              </a:spcBef>
              <a:buNone/>
            </a:pPr>
            <a:r>
              <a:rPr lang="fr-FR" dirty="0"/>
              <a:t>Toutefois, une femme peut accuser son mari d’acte contre-nature (pénétration anale) qui est qualifiée dans ce cas d’attentat à la pudeur</a:t>
            </a:r>
            <a:r>
              <a:rPr lang="fr-FR" dirty="0" smtClean="0"/>
              <a:t>.</a:t>
            </a:r>
            <a:r>
              <a:rPr lang="fr-FR" dirty="0"/>
              <a:t> </a:t>
            </a:r>
            <a:r>
              <a:rPr lang="fr-FR" dirty="0" smtClean="0"/>
              <a:t>S’il usait de violence, il ne pourrait être poursuivi que pour coups et blessures volontaires.</a:t>
            </a:r>
            <a:r>
              <a:rPr lang="fr-FR" sz="1800" dirty="0" smtClean="0">
                <a:cs typeface="Times New Roman" pitchFamily="18" charset="0"/>
              </a:rPr>
              <a:t> </a:t>
            </a:r>
            <a:r>
              <a:rPr lang="fr-FR" sz="1800" dirty="0"/>
              <a:t> </a:t>
            </a:r>
          </a:p>
          <a:p>
            <a:pPr marL="0" indent="0" algn="just">
              <a:spcBef>
                <a:spcPts val="600"/>
              </a:spcBef>
              <a:buNone/>
            </a:pPr>
            <a:endParaRPr lang="fr-FR" dirty="0">
              <a:latin typeface="Calisto MT" pitchFamily="18" charset="0"/>
            </a:endParaRPr>
          </a:p>
          <a:p>
            <a:endParaRPr lang="fr-FR" dirty="0"/>
          </a:p>
        </p:txBody>
      </p:sp>
    </p:spTree>
    <p:extLst>
      <p:ext uri="{BB962C8B-B14F-4D97-AF65-F5344CB8AC3E}">
        <p14:creationId xmlns:p14="http://schemas.microsoft.com/office/powerpoint/2010/main" xmlns="" val="347978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rmAutofit lnSpcReduction="10000"/>
          </a:bodyPr>
          <a:lstStyle/>
          <a:p>
            <a:pPr marL="0" indent="0">
              <a:buNone/>
            </a:pPr>
            <a:r>
              <a:rPr lang="fr-FR" sz="2800" b="1" dirty="0"/>
              <a:t>Le viol en islam</a:t>
            </a:r>
            <a:endParaRPr lang="fr-FR" sz="2800" dirty="0"/>
          </a:p>
          <a:p>
            <a:pPr marL="0" indent="0">
              <a:buNone/>
            </a:pPr>
            <a:r>
              <a:rPr lang="fr-FR" dirty="0" smtClean="0"/>
              <a:t>-</a:t>
            </a:r>
            <a:r>
              <a:rPr lang="fr-FR" dirty="0"/>
              <a:t>Dans la Loi islamique, les relations sexuelles permises sont bien définies.</a:t>
            </a:r>
          </a:p>
          <a:p>
            <a:pPr marL="0" indent="0">
              <a:buNone/>
            </a:pPr>
            <a:r>
              <a:rPr lang="fr-FR" dirty="0" smtClean="0"/>
              <a:t>-</a:t>
            </a:r>
            <a:r>
              <a:rPr lang="fr-FR" dirty="0"/>
              <a:t>Le viol est habituellement  apparenté  à  la  notion de </a:t>
            </a:r>
            <a:r>
              <a:rPr lang="fr-FR" i="1" dirty="0" smtClean="0"/>
              <a:t>Zina. Les</a:t>
            </a:r>
            <a:r>
              <a:rPr lang="fr-FR" dirty="0" smtClean="0"/>
              <a:t> </a:t>
            </a:r>
            <a:r>
              <a:rPr lang="fr-FR" dirty="0"/>
              <a:t>Musulmans considèrent le </a:t>
            </a:r>
            <a:r>
              <a:rPr lang="fr-FR" i="1" dirty="0"/>
              <a:t>Zina </a:t>
            </a:r>
            <a:r>
              <a:rPr lang="fr-FR" dirty="0"/>
              <a:t>comme étant un crime terrible </a:t>
            </a:r>
            <a:r>
              <a:rPr lang="fr-FR" dirty="0" smtClean="0"/>
              <a:t>«</a:t>
            </a:r>
            <a:r>
              <a:rPr lang="fr-FR" dirty="0"/>
              <a:t>Une union </a:t>
            </a:r>
            <a:r>
              <a:rPr lang="fr-FR" dirty="0" smtClean="0"/>
              <a:t>charnelle d’un homme avec</a:t>
            </a:r>
            <a:r>
              <a:rPr lang="fr-FR" dirty="0"/>
              <a:t>  une femme </a:t>
            </a:r>
            <a:r>
              <a:rPr lang="fr-FR" dirty="0" smtClean="0"/>
              <a:t>qui </a:t>
            </a:r>
            <a:r>
              <a:rPr lang="fr-FR" dirty="0"/>
              <a:t>n’est pas légalement la sienne», sans référence précise au viol</a:t>
            </a:r>
            <a:r>
              <a:rPr lang="fr-FR" dirty="0" smtClean="0"/>
              <a:t>.</a:t>
            </a:r>
          </a:p>
          <a:p>
            <a:pPr marL="0" indent="0">
              <a:buNone/>
            </a:pPr>
            <a:r>
              <a:rPr lang="fr-FR" dirty="0"/>
              <a:t>Les punitions dites </a:t>
            </a:r>
            <a:r>
              <a:rPr lang="fr-FR" i="1" dirty="0" err="1"/>
              <a:t>hadd</a:t>
            </a:r>
            <a:r>
              <a:rPr lang="fr-FR" i="1" dirty="0"/>
              <a:t> </a:t>
            </a:r>
            <a:r>
              <a:rPr lang="fr-FR" dirty="0"/>
              <a:t>peuvent être appliquées aux personnes coupables de </a:t>
            </a:r>
            <a:r>
              <a:rPr lang="fr-FR" i="1" dirty="0"/>
              <a:t>Zina</a:t>
            </a:r>
            <a:r>
              <a:rPr lang="fr-FR" dirty="0"/>
              <a:t> et peuvent être la lapidation (tuer à coups de pierres) , l’amputation de membres ou des coups de fouet, cette punition variant selon le statut marital du ou de la coupable.</a:t>
            </a:r>
          </a:p>
          <a:p>
            <a:pPr marL="0" indent="0">
              <a:buNone/>
            </a:pPr>
            <a:r>
              <a:rPr lang="fr-FR" dirty="0" smtClean="0"/>
              <a:t>-</a:t>
            </a:r>
            <a:r>
              <a:rPr lang="fr-FR" dirty="0"/>
              <a:t>La communauté légale s’entend généralement pour affirmer qu'il faut quatre témoins (bons musulmans, des hommes de bonne réputation) afin de prouver la culpabilité d’une personne dans un cas de </a:t>
            </a:r>
            <a:r>
              <a:rPr lang="fr-FR" i="1" dirty="0"/>
              <a:t>Zina</a:t>
            </a:r>
            <a:r>
              <a:rPr lang="fr-FR" dirty="0"/>
              <a:t>.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xmlns="" val="1723280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a:bodyPr>
          <a:lstStyle/>
          <a:p>
            <a:pPr marL="0" indent="0">
              <a:buNone/>
            </a:pPr>
            <a:r>
              <a:rPr lang="fr-FR" sz="2800" b="1" u="sng" dirty="0" smtClean="0"/>
              <a:t>A4-Conduite de diagnostic du viol:</a:t>
            </a:r>
            <a:endParaRPr lang="fr-FR" sz="2800" dirty="0"/>
          </a:p>
          <a:p>
            <a:pPr marL="0" indent="0">
              <a:buNone/>
            </a:pPr>
            <a:r>
              <a:rPr lang="fr-FR" sz="2800" dirty="0"/>
              <a:t> </a:t>
            </a:r>
            <a:r>
              <a:rPr lang="fr-FR" sz="2800" dirty="0" smtClean="0"/>
              <a:t>Le </a:t>
            </a:r>
            <a:r>
              <a:rPr lang="fr-FR" sz="2800" dirty="0"/>
              <a:t>médecin ne peut parvenir à une conclusion diagnostique de viol. Son rôle est :</a:t>
            </a:r>
          </a:p>
          <a:p>
            <a:pPr marL="0" indent="0">
              <a:buNone/>
            </a:pPr>
            <a:r>
              <a:rPr lang="fr-FR" sz="2800" dirty="0" smtClean="0"/>
              <a:t>-Accueillir </a:t>
            </a:r>
            <a:r>
              <a:rPr lang="fr-FR" sz="2800" dirty="0"/>
              <a:t>la </a:t>
            </a:r>
            <a:r>
              <a:rPr lang="fr-FR" sz="2800" dirty="0" smtClean="0"/>
              <a:t>victime.</a:t>
            </a:r>
            <a:endParaRPr lang="fr-FR" sz="2800" dirty="0"/>
          </a:p>
          <a:p>
            <a:pPr marL="0" indent="0">
              <a:buNone/>
            </a:pPr>
            <a:r>
              <a:rPr lang="fr-FR" sz="2800" dirty="0" smtClean="0"/>
              <a:t>-Décrire </a:t>
            </a:r>
            <a:r>
              <a:rPr lang="fr-FR" sz="2800" dirty="0"/>
              <a:t>d’éventuelles lésions </a:t>
            </a:r>
            <a:r>
              <a:rPr lang="fr-FR" sz="2800" dirty="0" smtClean="0"/>
              <a:t>traumatiques.</a:t>
            </a:r>
            <a:endParaRPr lang="fr-FR" sz="2800" dirty="0"/>
          </a:p>
          <a:p>
            <a:pPr marL="0" indent="0">
              <a:buNone/>
            </a:pPr>
            <a:r>
              <a:rPr lang="fr-FR" sz="2800" dirty="0" smtClean="0"/>
              <a:t>-Procéder </a:t>
            </a:r>
            <a:r>
              <a:rPr lang="fr-FR" sz="2800" dirty="0"/>
              <a:t>à des examens ou des prélèvements </a:t>
            </a:r>
            <a:r>
              <a:rPr lang="fr-FR" sz="2800" dirty="0" smtClean="0"/>
              <a:t>biologiques.</a:t>
            </a:r>
            <a:endParaRPr lang="fr-FR" sz="2800" dirty="0"/>
          </a:p>
          <a:p>
            <a:pPr marL="0" indent="0">
              <a:buNone/>
            </a:pPr>
            <a:r>
              <a:rPr lang="fr-FR" sz="2800" dirty="0" smtClean="0"/>
              <a:t>-Instaurer </a:t>
            </a:r>
            <a:r>
              <a:rPr lang="fr-FR" sz="2800" dirty="0"/>
              <a:t>les mesures thérapeutiques utiles ou nécessaires.    </a:t>
            </a:r>
          </a:p>
          <a:p>
            <a:pPr marL="0" indent="0">
              <a:buNone/>
            </a:pPr>
            <a:endParaRPr lang="fr-FR" sz="2800" dirty="0"/>
          </a:p>
        </p:txBody>
      </p:sp>
    </p:spTree>
    <p:extLst>
      <p:ext uri="{BB962C8B-B14F-4D97-AF65-F5344CB8AC3E}">
        <p14:creationId xmlns:p14="http://schemas.microsoft.com/office/powerpoint/2010/main" xmlns="" val="148708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760640"/>
          </a:xfrm>
        </p:spPr>
        <p:txBody>
          <a:bodyPr>
            <a:normAutofit/>
          </a:bodyPr>
          <a:lstStyle/>
          <a:p>
            <a:pPr marL="0" indent="0">
              <a:buNone/>
            </a:pPr>
            <a:r>
              <a:rPr lang="fr-FR" b="1" dirty="0"/>
              <a:t>1- Les traces de violences ou de lutte et de défense que porte la victime :</a:t>
            </a:r>
            <a:endParaRPr lang="fr-FR" dirty="0"/>
          </a:p>
          <a:p>
            <a:pPr marL="0" indent="0">
              <a:buNone/>
            </a:pPr>
            <a:r>
              <a:rPr lang="fr-FR" dirty="0"/>
              <a:t> Les ecchymoses, les égratignures et les coups d’ongles situés à la face antéro-interne des cuisses, aux poignets, aux bras, au visage, autour de la bouche et des narines si le criminel à chercher à étouffer les cris de la victime ou au cou, s’il a tenté de l’étrangler.</a:t>
            </a:r>
          </a:p>
          <a:p>
            <a:pPr marL="0" indent="0">
              <a:buNone/>
            </a:pPr>
            <a:r>
              <a:rPr lang="fr-FR" b="1" dirty="0" smtClean="0"/>
              <a:t>2-Les </a:t>
            </a:r>
            <a:r>
              <a:rPr lang="fr-FR" b="1" dirty="0"/>
              <a:t>traces laissées par l’acte sexuel lui-même :</a:t>
            </a:r>
            <a:endParaRPr lang="fr-FR" dirty="0"/>
          </a:p>
          <a:p>
            <a:pPr marL="0" indent="0">
              <a:buNone/>
            </a:pPr>
            <a:r>
              <a:rPr lang="fr-FR" dirty="0"/>
              <a:t> </a:t>
            </a:r>
            <a:r>
              <a:rPr lang="fr-FR" dirty="0" smtClean="0"/>
              <a:t>L’examen </a:t>
            </a:r>
            <a:r>
              <a:rPr lang="fr-FR" dirty="0"/>
              <a:t>général : Il faut examiner l’ensemble des téguments et des </a:t>
            </a:r>
            <a:r>
              <a:rPr lang="fr-FR" dirty="0" smtClean="0"/>
              <a:t>muqueuses.   </a:t>
            </a:r>
            <a:endParaRPr lang="fr-FR" dirty="0"/>
          </a:p>
          <a:p>
            <a:pPr marL="0" indent="0">
              <a:buNone/>
            </a:pPr>
            <a:r>
              <a:rPr lang="fr-FR" dirty="0"/>
              <a:t>Les traces de violences seront recherchées sous la forme des lésions traumatiques extra-génitales et des zones de défense.</a:t>
            </a:r>
          </a:p>
          <a:p>
            <a:pPr marL="0" indent="0">
              <a:buNone/>
            </a:pPr>
            <a:r>
              <a:rPr lang="fr-FR" dirty="0"/>
              <a:t>L’examen gynécologique recherche des signes de pénétration. Il sera centré sur un examen de la vulve car la majorité des lésions sont situées dans cette région.</a:t>
            </a:r>
          </a:p>
          <a:p>
            <a:pPr marL="0" indent="0">
              <a:buNone/>
            </a:pPr>
            <a:endParaRPr lang="fr-FR" dirty="0"/>
          </a:p>
        </p:txBody>
      </p:sp>
    </p:spTree>
    <p:extLst>
      <p:ext uri="{BB962C8B-B14F-4D97-AF65-F5344CB8AC3E}">
        <p14:creationId xmlns:p14="http://schemas.microsoft.com/office/powerpoint/2010/main" xmlns="" val="353632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a:bodyPr>
          <a:lstStyle/>
          <a:p>
            <a:pPr marL="0" indent="0">
              <a:buNone/>
            </a:pPr>
            <a:r>
              <a:rPr lang="fr-FR" b="1" dirty="0" smtClean="0"/>
              <a:t>2a</a:t>
            </a:r>
            <a:r>
              <a:rPr lang="fr-FR" dirty="0" smtClean="0"/>
              <a:t>- </a:t>
            </a:r>
            <a:r>
              <a:rPr lang="fr-FR" b="1" u="sng" dirty="0"/>
              <a:t>Les traces anatomiques </a:t>
            </a:r>
            <a:r>
              <a:rPr lang="fr-FR" u="sng" dirty="0"/>
              <a:t>: </a:t>
            </a:r>
            <a:r>
              <a:rPr lang="fr-FR" dirty="0"/>
              <a:t>situées à l’entrée du vagin, l’hymen est </a:t>
            </a:r>
            <a:r>
              <a:rPr lang="fr-FR" b="1" dirty="0"/>
              <a:t>le témoin anatomique de la défloration.</a:t>
            </a:r>
            <a:endParaRPr lang="fr-FR" dirty="0"/>
          </a:p>
          <a:p>
            <a:pPr marL="0" indent="0">
              <a:buNone/>
            </a:pPr>
            <a:r>
              <a:rPr lang="fr-FR" dirty="0" smtClean="0">
                <a:solidFill>
                  <a:schemeClr val="tx1"/>
                </a:solidFill>
              </a:rPr>
              <a:t>L’hymen </a:t>
            </a:r>
            <a:r>
              <a:rPr lang="fr-FR" dirty="0">
                <a:solidFill>
                  <a:schemeClr val="tx1"/>
                </a:solidFill>
              </a:rPr>
              <a:t>est un repli muqueux, </a:t>
            </a:r>
            <a:r>
              <a:rPr lang="fr-FR" dirty="0" smtClean="0">
                <a:solidFill>
                  <a:schemeClr val="tx1"/>
                </a:solidFill>
              </a:rPr>
              <a:t>circulaire et constant </a:t>
            </a:r>
            <a:r>
              <a:rPr lang="fr-FR" dirty="0">
                <a:solidFill>
                  <a:schemeClr val="tx1"/>
                </a:solidFill>
              </a:rPr>
              <a:t>qui sépare la vulve de la partie inférieure du vagin, son bord libre limite l’orifice hyménéal.</a:t>
            </a:r>
          </a:p>
          <a:p>
            <a:pPr marL="0" indent="0">
              <a:buNone/>
            </a:pPr>
            <a:r>
              <a:rPr lang="fr-FR" dirty="0">
                <a:solidFill>
                  <a:schemeClr val="tx1"/>
                </a:solidFill>
              </a:rPr>
              <a:t>Il existe de nombreuses formes d’hymen : l’hymen annulaire, semi-lunaire ou falciforme, labié et l’hymen en fer à cheval. </a:t>
            </a:r>
          </a:p>
          <a:p>
            <a:pPr marL="0" indent="0" algn="just">
              <a:spcBef>
                <a:spcPts val="1200"/>
              </a:spcBef>
              <a:buNone/>
            </a:pPr>
            <a:r>
              <a:rPr lang="fr-FR" dirty="0" smtClean="0">
                <a:solidFill>
                  <a:schemeClr val="tx1"/>
                </a:solidFill>
                <a:latin typeface="Calisto MT" pitchFamily="18" charset="0"/>
              </a:rPr>
              <a:t>Chez </a:t>
            </a:r>
            <a:r>
              <a:rPr lang="fr-FR" dirty="0">
                <a:solidFill>
                  <a:schemeClr val="tx1"/>
                </a:solidFill>
                <a:latin typeface="Calisto MT" pitchFamily="18" charset="0"/>
              </a:rPr>
              <a:t>la fille vierge, l’hymen est d’une existence constante. </a:t>
            </a:r>
          </a:p>
          <a:p>
            <a:pPr marL="0" indent="0" algn="just">
              <a:spcBef>
                <a:spcPts val="1200"/>
              </a:spcBef>
              <a:buNone/>
            </a:pPr>
            <a:r>
              <a:rPr lang="fr-FR" dirty="0">
                <a:solidFill>
                  <a:schemeClr val="tx1"/>
                </a:solidFill>
                <a:latin typeface="Calisto MT" pitchFamily="18" charset="0"/>
              </a:rPr>
              <a:t>Il est assez profondément situé chez la jeune enfant;</a:t>
            </a:r>
          </a:p>
          <a:p>
            <a:pPr marL="0" indent="0" algn="just">
              <a:spcBef>
                <a:spcPts val="1200"/>
              </a:spcBef>
              <a:buNone/>
            </a:pPr>
            <a:r>
              <a:rPr lang="fr-FR" dirty="0">
                <a:solidFill>
                  <a:schemeClr val="tx1"/>
                </a:solidFill>
                <a:latin typeface="Calisto MT" pitchFamily="18" charset="0"/>
              </a:rPr>
              <a:t>Chez la fille nubile, il se trouve immédiatement derrière les petites lèvres barrant l’entrée du </a:t>
            </a:r>
            <a:r>
              <a:rPr lang="fr-FR" dirty="0" smtClean="0">
                <a:solidFill>
                  <a:schemeClr val="tx1"/>
                </a:solidFill>
                <a:latin typeface="Calisto MT" pitchFamily="18" charset="0"/>
              </a:rPr>
              <a:t>vagin.</a:t>
            </a:r>
            <a:endParaRPr lang="fr-FR" dirty="0">
              <a:solidFill>
                <a:schemeClr val="tx1"/>
              </a:solidFill>
              <a:latin typeface="Calisto MT" pitchFamily="18" charset="0"/>
            </a:endParaRPr>
          </a:p>
          <a:p>
            <a:endParaRPr lang="fr-FR" dirty="0"/>
          </a:p>
        </p:txBody>
      </p:sp>
    </p:spTree>
    <p:extLst>
      <p:ext uri="{BB962C8B-B14F-4D97-AF65-F5344CB8AC3E}">
        <p14:creationId xmlns:p14="http://schemas.microsoft.com/office/powerpoint/2010/main" xmlns="" val="1163096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0" y="6453336"/>
            <a:ext cx="6012160" cy="144016"/>
          </a:xfrm>
        </p:spPr>
        <p:txBody>
          <a:bodyPr>
            <a:normAutofit fontScale="90000"/>
          </a:bodyPr>
          <a:lstStyle/>
          <a:p>
            <a:r>
              <a:rPr lang="fr-FR" sz="2800" dirty="0" smtClean="0"/>
              <a:t>                               Différentes formes de l’hymen</a:t>
            </a:r>
            <a:endParaRPr lang="fr-FR" sz="2800" dirty="0"/>
          </a:p>
        </p:txBody>
      </p:sp>
      <p:pic>
        <p:nvPicPr>
          <p:cNvPr id="4" name="Picture 2" descr="C:\Users\Admin\Desktop\types hymen.jpg"/>
          <p:cNvPicPr>
            <a:picLocks noGrp="1" noChangeAspect="1" noChangeArrowheads="1"/>
          </p:cNvPicPr>
          <p:nvPr>
            <p:ph idx="1"/>
          </p:nvPr>
        </p:nvPicPr>
        <p:blipFill>
          <a:blip r:embed="rId2" cstate="print"/>
          <a:srcRect/>
          <a:stretch>
            <a:fillRect/>
          </a:stretch>
        </p:blipFill>
        <p:spPr bwMode="auto">
          <a:xfrm>
            <a:off x="0" y="0"/>
            <a:ext cx="9144000" cy="6093296"/>
          </a:xfrm>
          <a:prstGeom prst="rect">
            <a:avLst/>
          </a:prstGeom>
          <a:noFill/>
        </p:spPr>
      </p:pic>
    </p:spTree>
    <p:extLst>
      <p:ext uri="{BB962C8B-B14F-4D97-AF65-F5344CB8AC3E}">
        <p14:creationId xmlns:p14="http://schemas.microsoft.com/office/powerpoint/2010/main" xmlns="" val="1811771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678091"/>
          </a:xfrm>
        </p:spPr>
        <p:txBody>
          <a:bodyPr>
            <a:normAutofit/>
          </a:bodyPr>
          <a:lstStyle/>
          <a:p>
            <a:pPr marL="0" indent="0">
              <a:buNone/>
            </a:pPr>
            <a:r>
              <a:rPr lang="fr-FR" b="1" dirty="0" smtClean="0"/>
              <a:t>     *Les </a:t>
            </a:r>
            <a:r>
              <a:rPr lang="fr-FR" b="1" dirty="0"/>
              <a:t>caractères de la défloration :</a:t>
            </a:r>
            <a:endParaRPr lang="fr-FR" dirty="0" smtClean="0">
              <a:effectLst/>
            </a:endParaRPr>
          </a:p>
          <a:p>
            <a:pPr marL="0" indent="0">
              <a:buNone/>
            </a:pPr>
            <a:r>
              <a:rPr lang="fr-FR" dirty="0"/>
              <a:t>Le viol traumatise l’hymen qui se déchire en un ou plusieurs points situés généralement sur le quadrant postérieur (5 et 7 heures) et s’accompagne de douleur et d’hémorragie peu importante.</a:t>
            </a:r>
          </a:p>
          <a:p>
            <a:pPr marL="0" indent="0">
              <a:buNone/>
            </a:pPr>
            <a:r>
              <a:rPr lang="fr-FR" dirty="0"/>
              <a:t>Lorsque les déchirures sont récentes, leurs bords sont rouges, sanglants, tuméfiés parfois suppurés</a:t>
            </a:r>
            <a:r>
              <a:rPr lang="fr-FR" dirty="0">
                <a:solidFill>
                  <a:schemeClr val="tx1"/>
                </a:solidFill>
                <a:latin typeface="Calisto MT" pitchFamily="18" charset="0"/>
              </a:rPr>
              <a:t>. </a:t>
            </a:r>
            <a:r>
              <a:rPr lang="fr-FR" dirty="0" smtClean="0">
                <a:solidFill>
                  <a:schemeClr val="tx1">
                    <a:lumMod val="75000"/>
                    <a:lumOff val="25000"/>
                  </a:schemeClr>
                </a:solidFill>
                <a:latin typeface="Calisto MT" pitchFamily="18" charset="0"/>
              </a:rPr>
              <a:t>La </a:t>
            </a:r>
            <a:r>
              <a:rPr lang="fr-FR" dirty="0">
                <a:solidFill>
                  <a:schemeClr val="tx1">
                    <a:lumMod val="75000"/>
                    <a:lumOff val="25000"/>
                  </a:schemeClr>
                </a:solidFill>
                <a:latin typeface="Calisto MT" pitchFamily="18" charset="0"/>
              </a:rPr>
              <a:t>cicatrisation se fera séparément : ces bords cicatrisent sur place donnant des lambeaux atrophiés, sinueux, recouverts d'une</a:t>
            </a:r>
            <a:r>
              <a:rPr lang="fr-FR" b="1" dirty="0">
                <a:solidFill>
                  <a:schemeClr val="tx1">
                    <a:lumMod val="75000"/>
                    <a:lumOff val="25000"/>
                  </a:schemeClr>
                </a:solidFill>
                <a:latin typeface="Calisto MT" pitchFamily="18" charset="0"/>
              </a:rPr>
              <a:t> </a:t>
            </a:r>
            <a:r>
              <a:rPr lang="fr-FR" dirty="0">
                <a:solidFill>
                  <a:schemeClr val="tx1">
                    <a:lumMod val="75000"/>
                    <a:lumOff val="25000"/>
                  </a:schemeClr>
                </a:solidFill>
                <a:latin typeface="Calisto MT" pitchFamily="18" charset="0"/>
              </a:rPr>
              <a:t>muqueuse fine rosée, identique à celle des parties voisines. Ce processus cicatriciel est achevé en 15 jours, sauf infection. </a:t>
            </a:r>
          </a:p>
          <a:p>
            <a:pPr marL="0" indent="0">
              <a:buNone/>
            </a:pPr>
            <a:r>
              <a:rPr lang="fr-FR" dirty="0" smtClean="0">
                <a:solidFill>
                  <a:schemeClr val="tx1">
                    <a:lumMod val="75000"/>
                    <a:lumOff val="25000"/>
                  </a:schemeClr>
                </a:solidFill>
                <a:latin typeface="Calisto MT" pitchFamily="18" charset="0"/>
              </a:rPr>
              <a:t>Pour </a:t>
            </a:r>
            <a:r>
              <a:rPr lang="fr-FR" dirty="0">
                <a:solidFill>
                  <a:schemeClr val="tx1">
                    <a:lumMod val="75000"/>
                    <a:lumOff val="25000"/>
                  </a:schemeClr>
                </a:solidFill>
                <a:latin typeface="Calisto MT" pitchFamily="18" charset="0"/>
              </a:rPr>
              <a:t>préciser leur situation, on utilise l’emplacement des heures d’un quadrant.</a:t>
            </a:r>
          </a:p>
          <a:p>
            <a:pPr marL="0" indent="0">
              <a:buNone/>
            </a:pPr>
            <a:endParaRPr lang="fr-FR" dirty="0">
              <a:solidFill>
                <a:schemeClr val="tx1">
                  <a:lumMod val="75000"/>
                  <a:lumOff val="25000"/>
                </a:schemeClr>
              </a:solidFill>
              <a:latin typeface="Calisto MT" pitchFamily="18" charset="0"/>
            </a:endParaRPr>
          </a:p>
        </p:txBody>
      </p:sp>
    </p:spTree>
    <p:extLst>
      <p:ext uri="{BB962C8B-B14F-4D97-AF65-F5344CB8AC3E}">
        <p14:creationId xmlns:p14="http://schemas.microsoft.com/office/powerpoint/2010/main" xmlns="" val="684032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429684" cy="6357982"/>
          </a:xfrm>
        </p:spPr>
        <p:txBody>
          <a:bodyPr>
            <a:normAutofit/>
          </a:bodyPr>
          <a:lstStyle/>
          <a:p>
            <a:pPr marL="0" indent="0">
              <a:buNone/>
            </a:pPr>
            <a:r>
              <a:rPr lang="fr-FR" sz="2800" dirty="0">
                <a:solidFill>
                  <a:schemeClr val="tx1"/>
                </a:solidFill>
              </a:rPr>
              <a:t>Les déchirures traumatiques ne doivent pas être confondues avec les encoches congénitales.</a:t>
            </a:r>
          </a:p>
          <a:p>
            <a:pPr marL="0" indent="0" algn="just">
              <a:spcBef>
                <a:spcPts val="1200"/>
              </a:spcBef>
              <a:buNone/>
            </a:pPr>
            <a:r>
              <a:rPr lang="fr-FR" sz="2800" dirty="0">
                <a:solidFill>
                  <a:schemeClr val="tx1"/>
                </a:solidFill>
              </a:rPr>
              <a:t>Exceptionnellement, l'hymen n'est pas déchiré ni perforé, c'est l'hymen dilatable (dit complaisant).</a:t>
            </a:r>
          </a:p>
          <a:p>
            <a:pPr marL="0" indent="0" algn="just">
              <a:spcBef>
                <a:spcPts val="1200"/>
              </a:spcBef>
              <a:buNone/>
            </a:pPr>
            <a:r>
              <a:rPr lang="fr-FR" sz="2800" dirty="0">
                <a:solidFill>
                  <a:schemeClr val="tx1"/>
                </a:solidFill>
              </a:rPr>
              <a:t>Chez la petite fille au-dessous de 10 ans, la défloration est exceptionnelle. Plus la fillette est jeune et plus l'intromission est difficile, par contre les lésions vulvaires sont très importantes.</a:t>
            </a:r>
          </a:p>
          <a:p>
            <a:pPr marL="0" indent="0" algn="just">
              <a:spcBef>
                <a:spcPts val="1200"/>
              </a:spcBef>
              <a:buNone/>
            </a:pPr>
            <a:r>
              <a:rPr lang="fr-FR" sz="2800" dirty="0">
                <a:solidFill>
                  <a:schemeClr val="tx1"/>
                </a:solidFill>
              </a:rPr>
              <a:t>Chez la très vielle </a:t>
            </a:r>
            <a:r>
              <a:rPr lang="fr-FR" sz="2800" dirty="0" smtClean="0">
                <a:solidFill>
                  <a:schemeClr val="tx1"/>
                </a:solidFill>
              </a:rPr>
              <a:t>fille, </a:t>
            </a:r>
            <a:r>
              <a:rPr lang="fr-FR" sz="2800" dirty="0">
                <a:solidFill>
                  <a:schemeClr val="tx1"/>
                </a:solidFill>
              </a:rPr>
              <a:t>l'hymen est sclérosé fibreux, tendineux, quasi-cartilagineux ; inviolable.</a:t>
            </a:r>
          </a:p>
          <a:p>
            <a:pPr algn="just">
              <a:spcBef>
                <a:spcPts val="1200"/>
              </a:spcBef>
            </a:pPr>
            <a:endParaRPr lang="fr-FR" dirty="0">
              <a:solidFill>
                <a:schemeClr val="tx1"/>
              </a:solidFill>
              <a:latin typeface="Calisto MT" pitchFamily="18" charset="0"/>
            </a:endParaRPr>
          </a:p>
          <a:p>
            <a:endParaRPr lang="fr-FR" dirty="0"/>
          </a:p>
        </p:txBody>
      </p:sp>
    </p:spTree>
    <p:extLst>
      <p:ext uri="{BB962C8B-B14F-4D97-AF65-F5344CB8AC3E}">
        <p14:creationId xmlns:p14="http://schemas.microsoft.com/office/powerpoint/2010/main" xmlns="" val="357625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404664"/>
            <a:ext cx="7543800" cy="6120680"/>
          </a:xfrm>
        </p:spPr>
        <p:txBody>
          <a:bodyPr>
            <a:normAutofit lnSpcReduction="10000"/>
          </a:bodyPr>
          <a:lstStyle/>
          <a:p>
            <a:pPr marL="0" indent="0" algn="ctr">
              <a:buNone/>
            </a:pPr>
            <a:r>
              <a:rPr lang="fr-FR" sz="3900" b="1" dirty="0" smtClean="0"/>
              <a:t>PLAN</a:t>
            </a:r>
          </a:p>
          <a:p>
            <a:pPr marL="0" indent="0">
              <a:buNone/>
            </a:pPr>
            <a:r>
              <a:rPr lang="fr-FR" b="1" dirty="0" smtClean="0"/>
              <a:t>I.INTRODUCTION</a:t>
            </a:r>
          </a:p>
          <a:p>
            <a:pPr marL="0" indent="0">
              <a:buNone/>
            </a:pPr>
            <a:r>
              <a:rPr lang="fr-FR" b="1" dirty="0" smtClean="0"/>
              <a:t>II.INTERETS DE LA QUESTION</a:t>
            </a:r>
          </a:p>
          <a:p>
            <a:pPr marL="0" indent="0">
              <a:buNone/>
            </a:pPr>
            <a:r>
              <a:rPr lang="fr-FR" b="1" dirty="0" smtClean="0"/>
              <a:t>III.DEFINITION</a:t>
            </a:r>
          </a:p>
          <a:p>
            <a:pPr marL="0" indent="0">
              <a:buNone/>
            </a:pPr>
            <a:r>
              <a:rPr lang="fr-FR" b="1" dirty="0" smtClean="0"/>
              <a:t>IV.ETUDE CLINIQUE</a:t>
            </a:r>
          </a:p>
          <a:p>
            <a:pPr marL="0" indent="0">
              <a:buNone/>
            </a:pPr>
            <a:r>
              <a:rPr lang="fr-FR" b="1" dirty="0"/>
              <a:t> </a:t>
            </a:r>
            <a:r>
              <a:rPr lang="fr-FR" b="1" dirty="0" smtClean="0"/>
              <a:t>    A- VIOL</a:t>
            </a:r>
          </a:p>
          <a:p>
            <a:pPr marL="0" indent="0">
              <a:buNone/>
            </a:pPr>
            <a:r>
              <a:rPr lang="fr-FR" b="1" dirty="0" smtClean="0"/>
              <a:t>     B-OUTRAGE PUBLIC A LA PUDEUR</a:t>
            </a:r>
          </a:p>
          <a:p>
            <a:pPr marL="0" indent="0">
              <a:buNone/>
            </a:pPr>
            <a:r>
              <a:rPr lang="fr-FR" b="1" dirty="0"/>
              <a:t> </a:t>
            </a:r>
            <a:r>
              <a:rPr lang="fr-FR" b="1" dirty="0" smtClean="0"/>
              <a:t>    C-ATTENTAT A LA PUDEUR</a:t>
            </a:r>
          </a:p>
          <a:p>
            <a:pPr marL="0" indent="0">
              <a:buNone/>
            </a:pPr>
            <a:r>
              <a:rPr lang="fr-FR" b="1" dirty="0" smtClean="0"/>
              <a:t>     D-INCESTE</a:t>
            </a:r>
          </a:p>
          <a:p>
            <a:pPr marL="0" indent="0">
              <a:buNone/>
            </a:pPr>
            <a:r>
              <a:rPr lang="fr-FR" b="1" dirty="0" smtClean="0"/>
              <a:t>     E-HOMOSEXUALITE</a:t>
            </a:r>
          </a:p>
          <a:p>
            <a:pPr marL="0" indent="0">
              <a:buNone/>
            </a:pPr>
            <a:r>
              <a:rPr lang="fr-FR" b="1" dirty="0" smtClean="0"/>
              <a:t>     F-ADULTERE</a:t>
            </a:r>
          </a:p>
          <a:p>
            <a:pPr marL="0" indent="0">
              <a:buNone/>
            </a:pPr>
            <a:r>
              <a:rPr lang="fr-FR" b="1" dirty="0" smtClean="0"/>
              <a:t>     G-PROSTITUTION</a:t>
            </a:r>
          </a:p>
          <a:p>
            <a:pPr marL="0" indent="0">
              <a:buNone/>
            </a:pPr>
            <a:r>
              <a:rPr lang="fr-FR" b="1" dirty="0" smtClean="0"/>
              <a:t>     H-HARCELEMENT</a:t>
            </a:r>
            <a:endParaRPr lang="fr-FR" b="1" dirty="0"/>
          </a:p>
          <a:p>
            <a:pPr marL="0" indent="0">
              <a:buNone/>
            </a:pPr>
            <a:r>
              <a:rPr lang="fr-FR" b="1" dirty="0" smtClean="0"/>
              <a:t> V.CONCLUSION</a:t>
            </a:r>
            <a:endParaRPr lang="fr-FR" b="1" dirty="0"/>
          </a:p>
        </p:txBody>
      </p:sp>
    </p:spTree>
    <p:extLst>
      <p:ext uri="{BB962C8B-B14F-4D97-AF65-F5344CB8AC3E}">
        <p14:creationId xmlns:p14="http://schemas.microsoft.com/office/powerpoint/2010/main" xmlns="" val="1441457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3485" y="6543778"/>
            <a:ext cx="6781800" cy="294928"/>
          </a:xfrm>
        </p:spPr>
        <p:txBody>
          <a:bodyPr>
            <a:normAutofit fontScale="90000"/>
          </a:bodyPr>
          <a:lstStyle/>
          <a:p>
            <a:r>
              <a:rPr lang="fr-FR" sz="3200" b="1" dirty="0">
                <a:solidFill>
                  <a:schemeClr val="tx1"/>
                </a:solidFill>
                <a:latin typeface="Times New Roman" pitchFamily="18" charset="0"/>
                <a:cs typeface="Times New Roman" pitchFamily="18" charset="0"/>
              </a:rPr>
              <a:t>Aspect d’hymen défloré </a:t>
            </a:r>
            <a:endParaRPr lang="fr-FR" sz="3200" b="1" dirty="0"/>
          </a:p>
        </p:txBody>
      </p:sp>
      <p:pic>
        <p:nvPicPr>
          <p:cNvPr id="4" name="Espace réservé du contenu 3" descr="C:\Users\Admin\Desktop\viol+ attentat a la pudeur\defloration_215x150.jpg"/>
          <p:cNvPicPr>
            <a:picLocks noGrp="1"/>
          </p:cNvPicPr>
          <p:nvPr>
            <p:ph idx="1"/>
          </p:nvPr>
        </p:nvPicPr>
        <p:blipFill>
          <a:blip r:embed="rId2" cstate="print">
            <a:lum bright="-10000" contrast="40000"/>
          </a:blip>
          <a:srcRect/>
          <a:stretch>
            <a:fillRect/>
          </a:stretch>
        </p:blipFill>
        <p:spPr bwMode="auto">
          <a:xfrm>
            <a:off x="0" y="0"/>
            <a:ext cx="9036496" cy="6165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598545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01122" cy="6286544"/>
          </a:xfrm>
        </p:spPr>
        <p:txBody>
          <a:bodyPr>
            <a:normAutofit/>
          </a:bodyPr>
          <a:lstStyle/>
          <a:p>
            <a:pPr marL="0" indent="0">
              <a:buNone/>
            </a:pPr>
            <a:r>
              <a:rPr lang="fr-FR" sz="2800" b="1" u="sng" dirty="0" smtClean="0"/>
              <a:t>2b- </a:t>
            </a:r>
            <a:r>
              <a:rPr lang="fr-FR" sz="2800" b="1" u="sng" dirty="0"/>
              <a:t>Les traces hémorragiques :</a:t>
            </a:r>
            <a:endParaRPr lang="fr-FR" sz="2800" dirty="0"/>
          </a:p>
          <a:p>
            <a:pPr marL="0" lvl="0" indent="0">
              <a:buNone/>
            </a:pPr>
            <a:r>
              <a:rPr lang="fr-FR" sz="2800" dirty="0"/>
              <a:t>Proviennent de la déchirure de l’hymen, ces traces sont à rechercher et à identifier sur les sous-vêtements et sur le </a:t>
            </a:r>
            <a:r>
              <a:rPr lang="fr-FR" sz="2800" dirty="0" smtClean="0"/>
              <a:t>sol. Elles </a:t>
            </a:r>
            <a:r>
              <a:rPr lang="fr-FR" sz="2800" dirty="0"/>
              <a:t>peuvent ne pas exister (hymen dilatable) ou avoir disparu au moment de l’expertise.  </a:t>
            </a:r>
          </a:p>
          <a:p>
            <a:pPr marL="0" indent="0">
              <a:buNone/>
            </a:pPr>
            <a:r>
              <a:rPr lang="fr-FR" sz="2800" b="1" u="sng" dirty="0" smtClean="0"/>
              <a:t>2c- </a:t>
            </a:r>
            <a:r>
              <a:rPr lang="fr-FR" sz="2800" b="1" u="sng" dirty="0"/>
              <a:t>Les traces spermatiques :</a:t>
            </a:r>
            <a:endParaRPr lang="fr-FR" sz="2800" dirty="0"/>
          </a:p>
          <a:p>
            <a:pPr marL="0" lvl="0" indent="0">
              <a:buNone/>
            </a:pPr>
            <a:r>
              <a:rPr lang="fr-FR" sz="2800" dirty="0"/>
              <a:t>Documentation de la réalité des faits : preuve de la présence de sperme par examen cytologique : présence de spermatozoïdes pendant 72 h à 96 h dans la cavité vaginale si pas de toilette intime importante, pendant 6 h au plus dans la cavité buccale et 48h dans la cavité rectale ,peut se trouver sur la chemise ou la culotte, sur les cuisses (empreinte génétique).</a:t>
            </a:r>
          </a:p>
          <a:p>
            <a:endParaRPr lang="fr-FR" dirty="0"/>
          </a:p>
        </p:txBody>
      </p:sp>
    </p:spTree>
    <p:extLst>
      <p:ext uri="{BB962C8B-B14F-4D97-AF65-F5344CB8AC3E}">
        <p14:creationId xmlns:p14="http://schemas.microsoft.com/office/powerpoint/2010/main" xmlns="" val="3980985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286544"/>
          </a:xfrm>
        </p:spPr>
        <p:txBody>
          <a:bodyPr>
            <a:noAutofit/>
          </a:bodyPr>
          <a:lstStyle/>
          <a:p>
            <a:pPr marL="0" indent="0">
              <a:buNone/>
            </a:pPr>
            <a:r>
              <a:rPr lang="fr-FR" b="1" dirty="0" smtClean="0"/>
              <a:t>A5-Expertise </a:t>
            </a:r>
            <a:r>
              <a:rPr lang="fr-FR" b="1" dirty="0"/>
              <a:t>médicolégale</a:t>
            </a:r>
            <a:r>
              <a:rPr lang="fr-FR" dirty="0"/>
              <a:t> :</a:t>
            </a:r>
          </a:p>
          <a:p>
            <a:pPr marL="0" indent="0">
              <a:buNone/>
            </a:pPr>
            <a:r>
              <a:rPr lang="fr-FR" dirty="0" smtClean="0"/>
              <a:t>L’expertise </a:t>
            </a:r>
            <a:r>
              <a:rPr lang="fr-FR" dirty="0"/>
              <a:t>d’un viol va avoir à utiliser </a:t>
            </a:r>
            <a:r>
              <a:rPr lang="fr-FR" dirty="0" smtClean="0"/>
              <a:t>diverses </a:t>
            </a:r>
            <a:r>
              <a:rPr lang="fr-FR" dirty="0"/>
              <a:t>données en vue de répondre aux questions posées, concernant essentiellement :</a:t>
            </a:r>
          </a:p>
          <a:p>
            <a:pPr marL="0" lvl="0" indent="0">
              <a:buNone/>
            </a:pPr>
            <a:r>
              <a:rPr lang="fr-FR" dirty="0" smtClean="0"/>
              <a:t>   -La </a:t>
            </a:r>
            <a:r>
              <a:rPr lang="fr-FR" dirty="0"/>
              <a:t>matérialité du viol</a:t>
            </a:r>
          </a:p>
          <a:p>
            <a:pPr marL="0" lvl="0" indent="0">
              <a:buNone/>
            </a:pPr>
            <a:r>
              <a:rPr lang="fr-FR" dirty="0" smtClean="0"/>
              <a:t>   -Les </a:t>
            </a:r>
            <a:r>
              <a:rPr lang="fr-FR" dirty="0"/>
              <a:t>circonstances du viol</a:t>
            </a:r>
          </a:p>
          <a:p>
            <a:pPr marL="0" lvl="0" indent="0">
              <a:buNone/>
            </a:pPr>
            <a:r>
              <a:rPr lang="fr-FR" dirty="0" smtClean="0"/>
              <a:t>   -La </a:t>
            </a:r>
            <a:r>
              <a:rPr lang="fr-FR" dirty="0"/>
              <a:t>date du viol</a:t>
            </a:r>
          </a:p>
          <a:p>
            <a:pPr marL="0" indent="0">
              <a:buNone/>
            </a:pPr>
            <a:r>
              <a:rPr lang="fr-FR" b="1" dirty="0" smtClean="0"/>
              <a:t>   Buts:</a:t>
            </a:r>
            <a:r>
              <a:rPr lang="fr-FR" dirty="0" smtClean="0"/>
              <a:t> L’examen </a:t>
            </a:r>
            <a:r>
              <a:rPr lang="fr-FR" dirty="0"/>
              <a:t>médical poursuit plusieurs buts. Il cherche à :</a:t>
            </a:r>
          </a:p>
          <a:p>
            <a:pPr marL="0" indent="0">
              <a:buNone/>
            </a:pPr>
            <a:r>
              <a:rPr lang="fr-FR" dirty="0" smtClean="0"/>
              <a:t>-Identifier </a:t>
            </a:r>
            <a:r>
              <a:rPr lang="fr-FR" dirty="0"/>
              <a:t>des signes de violences génitales et extra-génitales qui feront l’objet de soins.</a:t>
            </a:r>
          </a:p>
          <a:p>
            <a:pPr marL="0" indent="0">
              <a:buNone/>
            </a:pPr>
            <a:r>
              <a:rPr lang="fr-FR" dirty="0" smtClean="0"/>
              <a:t>-Il </a:t>
            </a:r>
            <a:r>
              <a:rPr lang="fr-FR" dirty="0"/>
              <a:t>vise à diagnostiquer une </a:t>
            </a:r>
            <a:r>
              <a:rPr lang="fr-FR" dirty="0" smtClean="0"/>
              <a:t>MST </a:t>
            </a:r>
            <a:r>
              <a:rPr lang="fr-FR" dirty="0"/>
              <a:t>et/ou un état de grossesse. </a:t>
            </a:r>
          </a:p>
          <a:p>
            <a:pPr marL="0" indent="0">
              <a:buNone/>
            </a:pPr>
            <a:r>
              <a:rPr lang="fr-FR" dirty="0" smtClean="0"/>
              <a:t>-Il </a:t>
            </a:r>
            <a:r>
              <a:rPr lang="fr-FR" dirty="0"/>
              <a:t>apprécie les besoins médicaux, psychologiques et sociaux de la victime pour organiser une prise en charge adaptée.</a:t>
            </a:r>
          </a:p>
          <a:p>
            <a:pPr marL="0" indent="0">
              <a:buNone/>
            </a:pPr>
            <a:endParaRPr lang="fr-FR" sz="2800" dirty="0"/>
          </a:p>
        </p:txBody>
      </p:sp>
    </p:spTree>
    <p:extLst>
      <p:ext uri="{BB962C8B-B14F-4D97-AF65-F5344CB8AC3E}">
        <p14:creationId xmlns:p14="http://schemas.microsoft.com/office/powerpoint/2010/main" xmlns="" val="878787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286544"/>
          </a:xfrm>
        </p:spPr>
        <p:txBody>
          <a:bodyPr>
            <a:normAutofit/>
          </a:bodyPr>
          <a:lstStyle/>
          <a:p>
            <a:pPr marL="0" indent="0">
              <a:buNone/>
            </a:pPr>
            <a:r>
              <a:rPr lang="fr-FR" sz="2800" b="1" u="sng" dirty="0" smtClean="0"/>
              <a:t>1-Les </a:t>
            </a:r>
            <a:r>
              <a:rPr lang="fr-FR" sz="2800" b="1" u="sng" dirty="0"/>
              <a:t>circonstances :</a:t>
            </a:r>
            <a:endParaRPr lang="fr-FR" sz="2800" dirty="0"/>
          </a:p>
          <a:p>
            <a:pPr marL="0" lvl="0" indent="0">
              <a:buNone/>
            </a:pPr>
            <a:r>
              <a:rPr lang="fr-FR" sz="2800" dirty="0"/>
              <a:t>Les circonstances </a:t>
            </a:r>
            <a:r>
              <a:rPr lang="fr-FR" sz="2800" dirty="0" smtClean="0"/>
              <a:t>sont </a:t>
            </a:r>
            <a:r>
              <a:rPr lang="fr-FR" sz="2800" dirty="0"/>
              <a:t>très diverses.</a:t>
            </a:r>
          </a:p>
          <a:p>
            <a:pPr marL="0" lvl="0" indent="0">
              <a:buNone/>
            </a:pPr>
            <a:r>
              <a:rPr lang="fr-FR" sz="2800" dirty="0"/>
              <a:t>La victime peut déjà avoir déposé plainte et, dans ce cas, l’examen a lieu sur </a:t>
            </a:r>
            <a:r>
              <a:rPr lang="fr-FR" sz="2800" dirty="0" smtClean="0"/>
              <a:t>réquisition.</a:t>
            </a:r>
            <a:endParaRPr lang="fr-FR" sz="2800" dirty="0"/>
          </a:p>
          <a:p>
            <a:pPr marL="0" lvl="0" indent="0">
              <a:buNone/>
            </a:pPr>
            <a:r>
              <a:rPr lang="fr-FR" sz="2800" dirty="0"/>
              <a:t>Si la victime adulte a d’emblée recours au médecin, celui-ci doit lui expliquer les démarches et lui conseille de déposer plainte.</a:t>
            </a:r>
          </a:p>
          <a:p>
            <a:pPr marL="0" lvl="0" indent="0">
              <a:buNone/>
            </a:pPr>
            <a:r>
              <a:rPr lang="fr-FR" sz="2800" dirty="0" smtClean="0"/>
              <a:t>Les </a:t>
            </a:r>
            <a:r>
              <a:rPr lang="fr-FR" sz="2800" dirty="0"/>
              <a:t>faits peuvent être récents ou anciens, </a:t>
            </a:r>
            <a:r>
              <a:rPr lang="fr-FR" sz="2800" dirty="0" smtClean="0"/>
              <a:t>uniques </a:t>
            </a:r>
            <a:r>
              <a:rPr lang="fr-FR" sz="2800" dirty="0"/>
              <a:t>ou répétés dans le cas de l’inceste. Les constatations faites dans le plus près possible de l’agression sont irremplaçables : C’est une urgence médico-légale. En effet, les prélèvements à la recherche de sperme doivent être effectués dans les 72h.</a:t>
            </a:r>
          </a:p>
          <a:p>
            <a:pPr marL="0" indent="0">
              <a:buNone/>
            </a:pPr>
            <a:endParaRPr lang="fr-FR" dirty="0"/>
          </a:p>
        </p:txBody>
      </p:sp>
    </p:spTree>
    <p:extLst>
      <p:ext uri="{BB962C8B-B14F-4D97-AF65-F5344CB8AC3E}">
        <p14:creationId xmlns:p14="http://schemas.microsoft.com/office/powerpoint/2010/main" xmlns="" val="3137511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86544"/>
          </a:xfrm>
        </p:spPr>
        <p:txBody>
          <a:bodyPr>
            <a:normAutofit/>
          </a:bodyPr>
          <a:lstStyle/>
          <a:p>
            <a:pPr marL="0" indent="0">
              <a:buNone/>
            </a:pPr>
            <a:r>
              <a:rPr lang="fr-FR" sz="2800" b="1" u="sng" dirty="0" smtClean="0"/>
              <a:t>2-Examen </a:t>
            </a:r>
            <a:r>
              <a:rPr lang="fr-FR" sz="2800" b="1" u="sng" dirty="0"/>
              <a:t>clinique </a:t>
            </a:r>
            <a:r>
              <a:rPr lang="fr-FR" sz="2800" b="1" u="sng" dirty="0" smtClean="0"/>
              <a:t>:</a:t>
            </a:r>
          </a:p>
          <a:p>
            <a:pPr marL="0" indent="0">
              <a:buNone/>
            </a:pPr>
            <a:r>
              <a:rPr lang="fr-FR" sz="2800" b="1" dirty="0" smtClean="0"/>
              <a:t>  * </a:t>
            </a:r>
            <a:r>
              <a:rPr lang="fr-FR" sz="2800" b="1" dirty="0"/>
              <a:t>Accueil de la victime :</a:t>
            </a:r>
            <a:endParaRPr lang="fr-FR" sz="2800" dirty="0"/>
          </a:p>
          <a:p>
            <a:pPr marL="0" indent="0">
              <a:buNone/>
            </a:pPr>
            <a:r>
              <a:rPr lang="fr-FR" sz="2800" dirty="0" smtClean="0"/>
              <a:t>    </a:t>
            </a:r>
            <a:r>
              <a:rPr lang="fr-FR" sz="2800" dirty="0"/>
              <a:t>-Pour ne pas réaliser un traumatisme supplémentaire, l’examen doit se dérouler dans le calme et avec le temps nécessaire. L’examen est thérapeutique lorsque le médecin met la victime en confiance et lui explique le déroulement de l’examen tout en restant attentif à son état psychologique. La présence rassurante d’une infirmière est une aide précieuse pour la victime lors de l’examen</a:t>
            </a:r>
            <a:r>
              <a:rPr lang="fr-FR" dirty="0" smtClean="0"/>
              <a:t>.</a:t>
            </a:r>
            <a:endParaRPr lang="fr-FR" dirty="0"/>
          </a:p>
        </p:txBody>
      </p:sp>
    </p:spTree>
    <p:extLst>
      <p:ext uri="{BB962C8B-B14F-4D97-AF65-F5344CB8AC3E}">
        <p14:creationId xmlns:p14="http://schemas.microsoft.com/office/powerpoint/2010/main" xmlns="" val="146928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501122" cy="6072230"/>
          </a:xfrm>
        </p:spPr>
        <p:txBody>
          <a:bodyPr>
            <a:normAutofit/>
          </a:bodyPr>
          <a:lstStyle/>
          <a:p>
            <a:pPr marL="0" indent="0">
              <a:buNone/>
            </a:pPr>
            <a:r>
              <a:rPr lang="fr-FR" dirty="0" smtClean="0"/>
              <a:t> </a:t>
            </a:r>
            <a:r>
              <a:rPr lang="fr-FR" sz="2800" dirty="0" smtClean="0"/>
              <a:t>L’entretien est le premier temps de l’examen. Il doit permettre de préciser les points suivants ;</a:t>
            </a:r>
          </a:p>
          <a:p>
            <a:pPr marL="0" lvl="0" indent="0">
              <a:buNone/>
            </a:pPr>
            <a:r>
              <a:rPr lang="fr-FR" sz="2800" dirty="0" smtClean="0"/>
              <a:t>-Date, heure, lieu et circonstances de l’agression ;</a:t>
            </a:r>
          </a:p>
          <a:p>
            <a:pPr marL="0" lvl="0" indent="0">
              <a:buNone/>
            </a:pPr>
            <a:r>
              <a:rPr lang="fr-FR" sz="2800" dirty="0" smtClean="0"/>
              <a:t>-Agression unique ou répétée ;</a:t>
            </a:r>
          </a:p>
          <a:p>
            <a:pPr marL="0" lvl="0" indent="0">
              <a:buNone/>
            </a:pPr>
            <a:r>
              <a:rPr lang="fr-FR" sz="2800" dirty="0" smtClean="0"/>
              <a:t>-Nature de l’agression (attouchements, pénétrations sexuelles………) ;</a:t>
            </a:r>
          </a:p>
          <a:p>
            <a:pPr marL="0" lvl="0" indent="0">
              <a:buNone/>
            </a:pPr>
            <a:r>
              <a:rPr lang="fr-FR" sz="2800" dirty="0" smtClean="0"/>
              <a:t>-Violences associées, menaces ;</a:t>
            </a:r>
          </a:p>
          <a:p>
            <a:pPr marL="0" lvl="0" indent="0">
              <a:buNone/>
            </a:pPr>
            <a:r>
              <a:rPr lang="fr-FR" sz="2800" dirty="0" smtClean="0"/>
              <a:t>-Identité de l’auteur par rapport à la victime, lien affectifs ou d’autorité ;</a:t>
            </a:r>
          </a:p>
          <a:p>
            <a:pPr marL="0" lvl="0" indent="0">
              <a:buNone/>
            </a:pPr>
            <a:r>
              <a:rPr lang="fr-FR" sz="2800" dirty="0" smtClean="0"/>
              <a:t>Chez la femme, les antécédents gynécologiques et obstétricaux, DDR, notion des rapports sexuels antérieurs aux faits, existence d’une contraception.</a:t>
            </a:r>
          </a:p>
          <a:p>
            <a:endParaRPr lang="fr-FR" dirty="0"/>
          </a:p>
        </p:txBody>
      </p:sp>
    </p:spTree>
    <p:extLst>
      <p:ext uri="{BB962C8B-B14F-4D97-AF65-F5344CB8AC3E}">
        <p14:creationId xmlns:p14="http://schemas.microsoft.com/office/powerpoint/2010/main" xmlns="" val="1160603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685800"/>
            <a:ext cx="7734328" cy="4600588"/>
          </a:xfrm>
        </p:spPr>
        <p:txBody>
          <a:bodyPr>
            <a:normAutofit/>
          </a:bodyPr>
          <a:lstStyle/>
          <a:p>
            <a:pPr marL="0" lvl="0" indent="0">
              <a:buNone/>
            </a:pPr>
            <a:r>
              <a:rPr lang="fr-FR" sz="3200" dirty="0"/>
              <a:t>La notion d’une toilette, d’un changement </a:t>
            </a:r>
            <a:r>
              <a:rPr lang="fr-FR" sz="3200" dirty="0" smtClean="0"/>
              <a:t>de </a:t>
            </a:r>
            <a:r>
              <a:rPr lang="fr-FR" sz="3200" dirty="0"/>
              <a:t>vêtements avant l’examen médical ;</a:t>
            </a:r>
          </a:p>
          <a:p>
            <a:pPr marL="0" lvl="0" indent="0">
              <a:buNone/>
            </a:pPr>
            <a:r>
              <a:rPr lang="fr-FR" sz="3200" dirty="0"/>
              <a:t>Le retentissement émotionnel aigu de l’agression (anxiété, </a:t>
            </a:r>
            <a:r>
              <a:rPr lang="fr-FR" sz="3200" dirty="0" smtClean="0"/>
              <a:t>agitation</a:t>
            </a:r>
            <a:r>
              <a:rPr lang="fr-FR" sz="3200" dirty="0"/>
              <a:t>, difficultés de concentration, </a:t>
            </a:r>
            <a:r>
              <a:rPr lang="fr-FR" sz="3200" dirty="0" smtClean="0"/>
              <a:t>syndrome </a:t>
            </a:r>
            <a:r>
              <a:rPr lang="fr-FR" sz="3200" dirty="0"/>
              <a:t>confusionnel</a:t>
            </a:r>
            <a:r>
              <a:rPr lang="fr-FR" sz="3200" dirty="0" smtClean="0"/>
              <a:t>……….).</a:t>
            </a:r>
            <a:endParaRPr lang="fr-FR" sz="3200" dirty="0"/>
          </a:p>
        </p:txBody>
      </p:sp>
    </p:spTree>
    <p:extLst>
      <p:ext uri="{BB962C8B-B14F-4D97-AF65-F5344CB8AC3E}">
        <p14:creationId xmlns:p14="http://schemas.microsoft.com/office/powerpoint/2010/main" xmlns="" val="3255052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501122" cy="6167038"/>
          </a:xfrm>
        </p:spPr>
        <p:txBody>
          <a:bodyPr>
            <a:normAutofit/>
          </a:bodyPr>
          <a:lstStyle/>
          <a:p>
            <a:pPr marL="0" lvl="0" indent="0">
              <a:buNone/>
            </a:pPr>
            <a:r>
              <a:rPr lang="fr-FR" sz="2800" dirty="0" smtClean="0"/>
              <a:t>En cas d’un enfant très jeune, l’entretien a lieu d’abord avec la personne accompagnante pour préciser le motif de la consultation, les signes d’appels (asthénie, trouble de croissance, cauchemars, insomnie, modification de l’humeur, repli sur soi ou agressivité, trouble de langage , l’absentéisme ou échec scolaire, crainte de démontrer son corps lors des activités physiques, syndrome dépressif,..), les antécédents de l’enfant, les troubles de DVP.   </a:t>
            </a:r>
          </a:p>
          <a:p>
            <a:pPr marL="0" indent="0">
              <a:buNone/>
            </a:pPr>
            <a:r>
              <a:rPr lang="fr-FR" sz="2800" dirty="0" smtClean="0"/>
              <a:t>L’entretien permet d’évaluer le comportement de la victime, son niveau intellectuel et émotionnel</a:t>
            </a:r>
            <a:r>
              <a:rPr lang="fr-FR" dirty="0" smtClean="0"/>
              <a:t>.</a:t>
            </a:r>
          </a:p>
          <a:p>
            <a:pPr marL="0" indent="0">
              <a:buNone/>
            </a:pPr>
            <a:r>
              <a:rPr lang="fr-FR" dirty="0" smtClean="0"/>
              <a:t>                                                                </a:t>
            </a:r>
            <a:endParaRPr lang="fr-FR" dirty="0"/>
          </a:p>
        </p:txBody>
      </p:sp>
      <p:pic>
        <p:nvPicPr>
          <p:cNvPr id="4" name="Image 3" descr="http://www.violences-sexuelles-info.fr/dessins/enfant.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35687" y="5196830"/>
            <a:ext cx="2808313" cy="1661170"/>
          </a:xfrm>
          <a:prstGeom prst="rect">
            <a:avLst/>
          </a:prstGeom>
          <a:noFill/>
          <a:ln>
            <a:noFill/>
          </a:ln>
        </p:spPr>
      </p:pic>
    </p:spTree>
    <p:extLst>
      <p:ext uri="{BB962C8B-B14F-4D97-AF65-F5344CB8AC3E}">
        <p14:creationId xmlns:p14="http://schemas.microsoft.com/office/powerpoint/2010/main" xmlns="" val="31435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286544"/>
          </a:xfrm>
        </p:spPr>
        <p:txBody>
          <a:bodyPr>
            <a:normAutofit/>
          </a:bodyPr>
          <a:lstStyle/>
          <a:p>
            <a:pPr marL="0" indent="0">
              <a:buNone/>
            </a:pPr>
            <a:r>
              <a:rPr lang="fr-FR" sz="2800" b="1" u="sng" dirty="0" smtClean="0"/>
              <a:t>*Examen </a:t>
            </a:r>
            <a:r>
              <a:rPr lang="fr-FR" sz="2800" b="1" u="sng" dirty="0"/>
              <a:t>général</a:t>
            </a:r>
            <a:r>
              <a:rPr lang="fr-FR" sz="2800" b="1" dirty="0"/>
              <a:t> :</a:t>
            </a:r>
            <a:r>
              <a:rPr lang="fr-FR" sz="2800" dirty="0"/>
              <a:t> il précise : </a:t>
            </a:r>
          </a:p>
          <a:p>
            <a:pPr marL="0" lvl="0" indent="0">
              <a:buNone/>
            </a:pPr>
            <a:r>
              <a:rPr lang="fr-FR" sz="2800" dirty="0"/>
              <a:t>L’état des vêtements ; déchirés ou souillés par des corps étrangers, du sperme ou du sang.</a:t>
            </a:r>
          </a:p>
          <a:p>
            <a:pPr marL="0" lvl="0" indent="0">
              <a:buNone/>
            </a:pPr>
            <a:r>
              <a:rPr lang="fr-FR" sz="2800" dirty="0"/>
              <a:t>La présence </a:t>
            </a:r>
            <a:r>
              <a:rPr lang="fr-FR" sz="2800" dirty="0" smtClean="0"/>
              <a:t>des </a:t>
            </a:r>
            <a:r>
              <a:rPr lang="fr-FR" sz="2800" dirty="0"/>
              <a:t>stigmates de lutte ou de violence, qui seront recherchés sur </a:t>
            </a:r>
            <a:r>
              <a:rPr lang="fr-FR" sz="2800" dirty="0" smtClean="0"/>
              <a:t>tous </a:t>
            </a:r>
            <a:r>
              <a:rPr lang="fr-FR" sz="2800" dirty="0"/>
              <a:t>le corps, en particulier dans les zones de défense (face externe des bras) ou de préhension (au cou s’il y’a eu tentative de strangulation), avec établissement d’un schéma précisant la topographie et la nature des lésions ;</a:t>
            </a:r>
          </a:p>
          <a:p>
            <a:pPr marL="0" lvl="0" indent="0">
              <a:buNone/>
            </a:pPr>
            <a:r>
              <a:rPr lang="fr-FR" sz="2800" dirty="0"/>
              <a:t>Le poids et la taille ;</a:t>
            </a:r>
          </a:p>
          <a:p>
            <a:pPr marL="0" lvl="0" indent="0">
              <a:buNone/>
            </a:pPr>
            <a:r>
              <a:rPr lang="fr-FR" sz="2800" dirty="0" smtClean="0"/>
              <a:t>L’examen </a:t>
            </a:r>
            <a:r>
              <a:rPr lang="fr-FR" sz="2800" dirty="0"/>
              <a:t>clinique général permet de rechercher des traces de violences qui seront consignées sur un schéma ou photographiées. </a:t>
            </a:r>
          </a:p>
          <a:p>
            <a:endParaRPr lang="fr-FR" sz="2800" dirty="0"/>
          </a:p>
        </p:txBody>
      </p:sp>
    </p:spTree>
    <p:extLst>
      <p:ext uri="{BB962C8B-B14F-4D97-AF65-F5344CB8AC3E}">
        <p14:creationId xmlns:p14="http://schemas.microsoft.com/office/powerpoint/2010/main" xmlns="" val="940778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143668"/>
          </a:xfrm>
        </p:spPr>
        <p:txBody>
          <a:bodyPr>
            <a:normAutofit/>
          </a:bodyPr>
          <a:lstStyle/>
          <a:p>
            <a:pPr marL="0" indent="0">
              <a:buNone/>
            </a:pPr>
            <a:r>
              <a:rPr lang="fr-FR" sz="3200" b="1" u="sng" dirty="0" smtClean="0"/>
              <a:t>*Examen </a:t>
            </a:r>
            <a:r>
              <a:rPr lang="fr-FR" sz="3200" b="1" u="sng" dirty="0"/>
              <a:t>gynécologique</a:t>
            </a:r>
            <a:r>
              <a:rPr lang="fr-FR" sz="3200" b="1" dirty="0"/>
              <a:t> : </a:t>
            </a:r>
            <a:r>
              <a:rPr lang="fr-FR" sz="3200" dirty="0"/>
              <a:t>On précise :</a:t>
            </a:r>
          </a:p>
          <a:p>
            <a:pPr marL="0" lvl="0" indent="0">
              <a:buNone/>
            </a:pPr>
            <a:r>
              <a:rPr lang="fr-FR" sz="3200" dirty="0"/>
              <a:t>L’aspect de </a:t>
            </a:r>
            <a:r>
              <a:rPr lang="fr-FR" sz="3200" dirty="0" smtClean="0"/>
              <a:t>l’hymen et l’orifice hyménéal.</a:t>
            </a:r>
            <a:endParaRPr lang="fr-FR" sz="3200" dirty="0"/>
          </a:p>
          <a:p>
            <a:pPr marL="0" lvl="0" indent="0">
              <a:buNone/>
            </a:pPr>
            <a:r>
              <a:rPr lang="fr-FR" sz="3200" dirty="0"/>
              <a:t>L’hymen peut être le siège </a:t>
            </a:r>
            <a:r>
              <a:rPr lang="fr-FR" sz="3200" dirty="0" smtClean="0"/>
              <a:t>des encoches congénitales.</a:t>
            </a:r>
            <a:endParaRPr lang="fr-FR" sz="3200" dirty="0"/>
          </a:p>
          <a:p>
            <a:pPr marL="0" lvl="0" indent="0">
              <a:buNone/>
            </a:pPr>
            <a:r>
              <a:rPr lang="fr-FR" sz="3200" dirty="0" smtClean="0"/>
              <a:t>La </a:t>
            </a:r>
            <a:r>
              <a:rPr lang="fr-FR" sz="3200" dirty="0"/>
              <a:t>prise </a:t>
            </a:r>
            <a:r>
              <a:rPr lang="fr-FR" sz="3200" dirty="0" smtClean="0"/>
              <a:t>des photographies: un </a:t>
            </a:r>
            <a:r>
              <a:rPr lang="fr-FR" sz="3200" dirty="0"/>
              <a:t>élément de preuve.</a:t>
            </a:r>
          </a:p>
          <a:p>
            <a:pPr marL="0" lvl="0" indent="0">
              <a:buNone/>
            </a:pPr>
            <a:r>
              <a:rPr lang="fr-FR" sz="3200" dirty="0" smtClean="0"/>
              <a:t>La </a:t>
            </a:r>
            <a:r>
              <a:rPr lang="fr-FR" sz="3200" dirty="0"/>
              <a:t>vulve est examinée dans sa totalité ; grandes lèvres, petites lèvres, fourchette postérieure, hymen, clitoris et orifice urétral en adaptant l’examen à l’âge de la victime.</a:t>
            </a:r>
          </a:p>
          <a:p>
            <a:pPr marL="0" indent="0">
              <a:buNone/>
            </a:pPr>
            <a:endParaRPr lang="fr-FR" sz="3200" dirty="0"/>
          </a:p>
        </p:txBody>
      </p:sp>
    </p:spTree>
    <p:extLst>
      <p:ext uri="{BB962C8B-B14F-4D97-AF65-F5344CB8AC3E}">
        <p14:creationId xmlns:p14="http://schemas.microsoft.com/office/powerpoint/2010/main" xmlns="" val="99974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3602"/>
          </a:xfrm>
        </p:spPr>
        <p:txBody>
          <a:bodyPr>
            <a:normAutofit/>
          </a:bodyPr>
          <a:lstStyle/>
          <a:p>
            <a:pPr marL="0" indent="0">
              <a:buNone/>
            </a:pPr>
            <a:r>
              <a:rPr lang="fr-FR" b="1" dirty="0" smtClean="0">
                <a:latin typeface="Times New Roman" pitchFamily="18" charset="0"/>
                <a:cs typeface="Times New Roman" pitchFamily="18" charset="0"/>
              </a:rPr>
              <a:t>I.INTRODUCTION</a:t>
            </a:r>
            <a:r>
              <a:rPr lang="fr-FR" b="1" dirty="0">
                <a:latin typeface="Times New Roman" pitchFamily="18" charset="0"/>
                <a:cs typeface="Times New Roman" pitchFamily="18" charset="0"/>
              </a:rPr>
              <a:t> :</a:t>
            </a:r>
            <a:endParaRPr lang="fr-FR" dirty="0">
              <a:latin typeface="Times New Roman" pitchFamily="18" charset="0"/>
              <a:cs typeface="Times New Roman" pitchFamily="18" charset="0"/>
            </a:endParaRPr>
          </a:p>
          <a:p>
            <a:pPr marL="0" indent="0">
              <a:buNone/>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question des agressions sexuelles préoccupe de plus en plus les sociétés modernes. Les plaintes des victimes, les mouvements associatifs et les média ont contribué à une meilleure prise de conscience de la gravité de ces actes.</a:t>
            </a:r>
          </a:p>
          <a:p>
            <a:pPr marL="0" indent="0">
              <a:buNone/>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agressions sexuelles sont fréquentes mais souvent </a:t>
            </a:r>
            <a:r>
              <a:rPr lang="fr-FR" dirty="0" smtClean="0">
                <a:latin typeface="Times New Roman" pitchFamily="18" charset="0"/>
                <a:cs typeface="Times New Roman" pitchFamily="18" charset="0"/>
              </a:rPr>
              <a:t>cachées , les victimes </a:t>
            </a:r>
            <a:r>
              <a:rPr lang="fr-FR" dirty="0">
                <a:latin typeface="Times New Roman" pitchFamily="18" charset="0"/>
                <a:cs typeface="Times New Roman" pitchFamily="18" charset="0"/>
              </a:rPr>
              <a:t>osent déposer plainte et poursuivre leur </a:t>
            </a:r>
            <a:r>
              <a:rPr lang="fr-FR" dirty="0" smtClean="0">
                <a:latin typeface="Times New Roman" pitchFamily="18" charset="0"/>
                <a:cs typeface="Times New Roman" pitchFamily="18" charset="0"/>
              </a:rPr>
              <a:t>agresseur </a:t>
            </a:r>
            <a:r>
              <a:rPr lang="fr-FR" dirty="0">
                <a:latin typeface="Times New Roman" pitchFamily="18" charset="0"/>
                <a:cs typeface="Times New Roman" pitchFamily="18" charset="0"/>
              </a:rPr>
              <a:t>par peur du rejet familial et </a:t>
            </a:r>
            <a:r>
              <a:rPr lang="fr-FR" dirty="0" smtClean="0">
                <a:latin typeface="Times New Roman" pitchFamily="18" charset="0"/>
                <a:cs typeface="Times New Roman" pitchFamily="18" charset="0"/>
              </a:rPr>
              <a:t>social.</a:t>
            </a:r>
          </a:p>
          <a:p>
            <a:pPr marL="0" indent="0">
              <a:buNone/>
            </a:pPr>
            <a:endParaRPr lang="fr-FR" dirty="0" smtClean="0">
              <a:latin typeface="Times New Roman" pitchFamily="18" charset="0"/>
              <a:cs typeface="Times New Roman" pitchFamily="18" charset="0"/>
            </a:endParaRPr>
          </a:p>
          <a:p>
            <a:pPr marL="0" indent="0">
              <a:buNone/>
            </a:pPr>
            <a:endParaRPr lang="fr-FR" dirty="0">
              <a:latin typeface="Times New Roman" pitchFamily="18" charset="0"/>
              <a:cs typeface="Times New Roman" pitchFamily="18" charset="0"/>
            </a:endParaRPr>
          </a:p>
        </p:txBody>
      </p:sp>
      <p:pic>
        <p:nvPicPr>
          <p:cNvPr id="4" name="Picture 2" descr="C:\Users\TOSHIBA\Desktop\t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0"/>
            <a:ext cx="5436096" cy="11429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9460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14290"/>
            <a:ext cx="8391306" cy="6286544"/>
          </a:xfrm>
        </p:spPr>
        <p:txBody>
          <a:bodyPr>
            <a:normAutofit/>
          </a:bodyPr>
          <a:lstStyle/>
          <a:p>
            <a:pPr marL="0" indent="0">
              <a:buNone/>
            </a:pPr>
            <a:r>
              <a:rPr lang="fr-FR" sz="3200" b="1" u="sng" dirty="0" smtClean="0"/>
              <a:t>*Examen </a:t>
            </a:r>
            <a:r>
              <a:rPr lang="fr-FR" sz="3200" b="1" u="sng" dirty="0"/>
              <a:t>anal</a:t>
            </a:r>
            <a:r>
              <a:rPr lang="fr-FR" sz="3200" dirty="0"/>
              <a:t> :</a:t>
            </a:r>
          </a:p>
          <a:p>
            <a:pPr marL="0" lvl="0" indent="0">
              <a:buNone/>
            </a:pPr>
            <a:r>
              <a:rPr lang="fr-FR" sz="3200" dirty="0" smtClean="0"/>
              <a:t>L’examen </a:t>
            </a:r>
            <a:r>
              <a:rPr lang="fr-FR" sz="3200" dirty="0"/>
              <a:t>de la région anale est systématique. L’examen comporte une inspection </a:t>
            </a:r>
            <a:r>
              <a:rPr lang="fr-FR" sz="3200" dirty="0" smtClean="0"/>
              <a:t>en position </a:t>
            </a:r>
            <a:r>
              <a:rPr lang="fr-FR" sz="3200" dirty="0" err="1" smtClean="0"/>
              <a:t>genu</a:t>
            </a:r>
            <a:r>
              <a:rPr lang="fr-FR" sz="3200" dirty="0" smtClean="0"/>
              <a:t>-pectorale sous un bon </a:t>
            </a:r>
            <a:r>
              <a:rPr lang="fr-FR" sz="3200" dirty="0"/>
              <a:t>éclairage en ayant soin de bien déplisser la marge anale. On recherche des lésions cutanées (dermite des plis, condylomes acuminés…), des lésions traumatiques (ecchymose, hématome), une béance anale spontanée ou facile à la traction douce des plis, des fissures anales</a:t>
            </a:r>
            <a:r>
              <a:rPr lang="fr-FR" sz="3200" dirty="0" smtClean="0"/>
              <a:t>.</a:t>
            </a:r>
          </a:p>
          <a:p>
            <a:pPr marL="0" lvl="0" indent="0">
              <a:buNone/>
            </a:pPr>
            <a:r>
              <a:rPr lang="fr-FR" sz="3200" dirty="0" smtClean="0"/>
              <a:t> </a:t>
            </a:r>
            <a:endParaRPr lang="fr-FR" sz="3200" dirty="0"/>
          </a:p>
          <a:p>
            <a:pPr marL="0" indent="0">
              <a:buNone/>
            </a:pPr>
            <a:r>
              <a:rPr lang="fr-FR" sz="3200" b="1" u="sng" dirty="0" smtClean="0"/>
              <a:t>*Ne </a:t>
            </a:r>
            <a:r>
              <a:rPr lang="fr-FR" sz="3200" b="1" u="sng" dirty="0"/>
              <a:t>pas oublier l’examen </a:t>
            </a:r>
            <a:r>
              <a:rPr lang="fr-FR" sz="3200" b="1" u="sng" dirty="0" err="1"/>
              <a:t>endo</a:t>
            </a:r>
            <a:r>
              <a:rPr lang="fr-FR" sz="3200" b="1" u="sng" dirty="0"/>
              <a:t> buccal</a:t>
            </a:r>
            <a:r>
              <a:rPr lang="fr-FR" sz="3200" b="1" dirty="0"/>
              <a:t> </a:t>
            </a:r>
            <a:endParaRPr lang="fr-FR" sz="3200" dirty="0"/>
          </a:p>
          <a:p>
            <a:pPr marL="0" indent="0">
              <a:buNone/>
            </a:pPr>
            <a:endParaRPr lang="fr-FR" sz="2800" dirty="0"/>
          </a:p>
        </p:txBody>
      </p:sp>
    </p:spTree>
    <p:extLst>
      <p:ext uri="{BB962C8B-B14F-4D97-AF65-F5344CB8AC3E}">
        <p14:creationId xmlns:p14="http://schemas.microsoft.com/office/powerpoint/2010/main" xmlns="" val="4087027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71546"/>
            <a:ext cx="8572560" cy="5643602"/>
          </a:xfrm>
        </p:spPr>
        <p:txBody>
          <a:bodyPr>
            <a:noAutofit/>
          </a:bodyPr>
          <a:lstStyle/>
          <a:p>
            <a:pPr marL="0" indent="0">
              <a:buNone/>
            </a:pPr>
            <a:r>
              <a:rPr lang="fr-FR" b="1" dirty="0" smtClean="0"/>
              <a:t>3-Prélèvements</a:t>
            </a:r>
            <a:r>
              <a:rPr lang="fr-FR" b="1" dirty="0"/>
              <a:t> : </a:t>
            </a:r>
            <a:r>
              <a:rPr lang="fr-FR" dirty="0" smtClean="0"/>
              <a:t>Les </a:t>
            </a:r>
            <a:r>
              <a:rPr lang="fr-FR" dirty="0"/>
              <a:t>prélèvements à effectuer ont pour </a:t>
            </a:r>
            <a:r>
              <a:rPr lang="fr-FR" dirty="0" smtClean="0"/>
              <a:t>but:</a:t>
            </a:r>
          </a:p>
          <a:p>
            <a:pPr marL="0" lvl="0" indent="0">
              <a:buNone/>
            </a:pPr>
            <a:r>
              <a:rPr lang="fr-FR" dirty="0" smtClean="0"/>
              <a:t>               *identifier </a:t>
            </a:r>
            <a:r>
              <a:rPr lang="fr-FR" dirty="0"/>
              <a:t>l’auteur de </a:t>
            </a:r>
            <a:r>
              <a:rPr lang="fr-FR" dirty="0" smtClean="0"/>
              <a:t>l’agression.</a:t>
            </a:r>
          </a:p>
          <a:p>
            <a:pPr marL="0" lvl="0" indent="0">
              <a:buNone/>
            </a:pPr>
            <a:r>
              <a:rPr lang="fr-FR" dirty="0" smtClean="0"/>
              <a:t>               *permettre </a:t>
            </a:r>
            <a:r>
              <a:rPr lang="fr-FR" dirty="0"/>
              <a:t>la surveillance médicale de la victime.</a:t>
            </a:r>
          </a:p>
          <a:p>
            <a:pPr marL="0" indent="0">
              <a:buNone/>
            </a:pPr>
            <a:r>
              <a:rPr lang="fr-FR" dirty="0"/>
              <a:t>A partir d’un écouvillonnage (gynécologique, anal et buccal), peut être pratiquée une recherche de spermatozoïde, </a:t>
            </a:r>
            <a:r>
              <a:rPr lang="fr-FR" dirty="0" smtClean="0"/>
              <a:t>étiqueté </a:t>
            </a:r>
            <a:r>
              <a:rPr lang="fr-FR" dirty="0"/>
              <a:t>et </a:t>
            </a:r>
            <a:r>
              <a:rPr lang="fr-FR" dirty="0" smtClean="0"/>
              <a:t>numéroté, séché </a:t>
            </a:r>
            <a:r>
              <a:rPr lang="fr-FR" dirty="0"/>
              <a:t>à l’air avant d’être </a:t>
            </a:r>
            <a:r>
              <a:rPr lang="fr-FR" dirty="0" smtClean="0"/>
              <a:t>adressé </a:t>
            </a:r>
            <a:r>
              <a:rPr lang="fr-FR" dirty="0"/>
              <a:t>au laboratoire.</a:t>
            </a:r>
          </a:p>
          <a:p>
            <a:pPr marL="0" lvl="0" indent="0">
              <a:buNone/>
            </a:pPr>
            <a:r>
              <a:rPr lang="fr-FR" dirty="0" smtClean="0"/>
              <a:t>Les </a:t>
            </a:r>
            <a:r>
              <a:rPr lang="fr-FR" dirty="0"/>
              <a:t>prélèvements doivent être placés sous scellé par l’O.P.J, policier ou </a:t>
            </a:r>
            <a:r>
              <a:rPr lang="fr-FR" dirty="0" smtClean="0"/>
              <a:t>gendarme chargé </a:t>
            </a:r>
            <a:r>
              <a:rPr lang="fr-FR" dirty="0"/>
              <a:t>de l’affaire</a:t>
            </a:r>
            <a:r>
              <a:rPr lang="fr-FR" dirty="0" smtClean="0"/>
              <a:t>.</a:t>
            </a:r>
          </a:p>
          <a:p>
            <a:pPr marL="0" indent="0">
              <a:buNone/>
            </a:pPr>
            <a:r>
              <a:rPr lang="fr-FR" dirty="0"/>
              <a:t>Les examens complémentaires sont réalisés dans le même temps que l’examen clinique, après information et consentement de la victime. Leurs résultats sont donnés directement à la victime dans le cadre de </a:t>
            </a:r>
            <a:r>
              <a:rPr lang="fr-FR" dirty="0" smtClean="0"/>
              <a:t>consultation </a:t>
            </a:r>
            <a:r>
              <a:rPr lang="fr-FR" dirty="0"/>
              <a:t>de suivi.</a:t>
            </a:r>
          </a:p>
          <a:p>
            <a:pPr marL="0" indent="0">
              <a:buNone/>
            </a:pPr>
            <a:r>
              <a:rPr lang="fr-FR" b="1" dirty="0"/>
              <a:t> </a:t>
            </a:r>
            <a:endParaRPr lang="fr-FR" dirty="0"/>
          </a:p>
          <a:p>
            <a:pPr marL="0" lvl="0" indent="0">
              <a:buNone/>
            </a:pPr>
            <a:endParaRPr lang="fr-FR" sz="2800" dirty="0"/>
          </a:p>
          <a:p>
            <a:pPr marL="0" indent="0">
              <a:buNone/>
            </a:pPr>
            <a:r>
              <a:rPr lang="fr-FR" sz="2800" b="1" dirty="0"/>
              <a:t> </a:t>
            </a:r>
            <a:endParaRPr lang="fr-FR" sz="2800" dirty="0"/>
          </a:p>
          <a:p>
            <a:pPr marL="0" indent="0">
              <a:buNone/>
            </a:pPr>
            <a:endParaRPr lang="fr-FR" sz="2800" dirty="0"/>
          </a:p>
          <a:p>
            <a:endParaRPr lang="fr-FR" sz="2800" dirty="0"/>
          </a:p>
        </p:txBody>
      </p:sp>
    </p:spTree>
    <p:extLst>
      <p:ext uri="{BB962C8B-B14F-4D97-AF65-F5344CB8AC3E}">
        <p14:creationId xmlns:p14="http://schemas.microsoft.com/office/powerpoint/2010/main" xmlns="" val="4233521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358246" cy="5952724"/>
          </a:xfrm>
        </p:spPr>
        <p:txBody>
          <a:bodyPr>
            <a:normAutofit/>
          </a:bodyPr>
          <a:lstStyle/>
          <a:p>
            <a:pPr marL="0" lvl="0" indent="0">
              <a:buNone/>
            </a:pPr>
            <a:endParaRPr lang="fr-FR" sz="6000" dirty="0"/>
          </a:p>
          <a:p>
            <a:pPr marL="0" lvl="0" indent="0">
              <a:buNone/>
            </a:pPr>
            <a:r>
              <a:rPr lang="fr-FR" sz="3200" dirty="0"/>
              <a:t>Il convient aussi de :</a:t>
            </a:r>
          </a:p>
          <a:p>
            <a:pPr marL="457200" lvl="1" indent="0">
              <a:buNone/>
            </a:pPr>
            <a:r>
              <a:rPr lang="fr-FR" sz="3200" dirty="0" smtClean="0"/>
              <a:t>Dépister </a:t>
            </a:r>
            <a:r>
              <a:rPr lang="fr-FR" sz="3200" dirty="0"/>
              <a:t>une grossesse.</a:t>
            </a:r>
          </a:p>
          <a:p>
            <a:pPr marL="457200" lvl="1" indent="0">
              <a:buNone/>
            </a:pPr>
            <a:r>
              <a:rPr lang="fr-FR" sz="3200" dirty="0"/>
              <a:t>Dépister une MST.</a:t>
            </a:r>
          </a:p>
          <a:p>
            <a:pPr marL="457200" lvl="1" indent="0">
              <a:buNone/>
            </a:pPr>
            <a:r>
              <a:rPr lang="fr-FR" sz="3200" dirty="0"/>
              <a:t>Réaliser des prélèvements sanguins et urinaires à la recherche de soumission chimique.</a:t>
            </a:r>
          </a:p>
          <a:p>
            <a:pPr marL="457200" lvl="1" indent="0">
              <a:buNone/>
            </a:pPr>
            <a:r>
              <a:rPr lang="fr-FR" sz="3200" dirty="0"/>
              <a:t>Un prélèvement des cheveux de la victime (consommatrice ou non de ces molécules).</a:t>
            </a:r>
          </a:p>
          <a:p>
            <a:pPr marL="0" indent="0">
              <a:buNone/>
            </a:pPr>
            <a:r>
              <a:rPr lang="fr-FR" sz="3200" b="1" dirty="0"/>
              <a:t> </a:t>
            </a:r>
            <a:endParaRPr lang="fr-FR" sz="3200" dirty="0"/>
          </a:p>
          <a:p>
            <a:endParaRPr lang="fr-FR" dirty="0"/>
          </a:p>
        </p:txBody>
      </p:sp>
    </p:spTree>
    <p:extLst>
      <p:ext uri="{BB962C8B-B14F-4D97-AF65-F5344CB8AC3E}">
        <p14:creationId xmlns:p14="http://schemas.microsoft.com/office/powerpoint/2010/main" xmlns="" val="377778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86808" cy="6143668"/>
          </a:xfrm>
        </p:spPr>
        <p:txBody>
          <a:bodyPr>
            <a:normAutofit/>
          </a:bodyPr>
          <a:lstStyle/>
          <a:p>
            <a:pPr marL="0" indent="0">
              <a:buNone/>
            </a:pPr>
            <a:r>
              <a:rPr lang="fr-FR" sz="2800" b="1" u="sng" dirty="0" smtClean="0"/>
              <a:t>A6-Prise en charge de la victime</a:t>
            </a:r>
            <a:r>
              <a:rPr lang="fr-FR" sz="2800" b="1" dirty="0"/>
              <a:t> :</a:t>
            </a:r>
            <a:endParaRPr lang="fr-FR" sz="2800" dirty="0"/>
          </a:p>
          <a:p>
            <a:pPr marL="0" indent="0">
              <a:buNone/>
            </a:pPr>
            <a:r>
              <a:rPr lang="fr-FR" sz="2800" dirty="0"/>
              <a:t>-La prévention des MST par un TRT </a:t>
            </a:r>
            <a:r>
              <a:rPr lang="fr-FR" sz="2800" dirty="0" smtClean="0"/>
              <a:t>antirétroviral. </a:t>
            </a:r>
            <a:endParaRPr lang="fr-FR" sz="2800" dirty="0"/>
          </a:p>
          <a:p>
            <a:pPr marL="0" lvl="0" indent="0">
              <a:buNone/>
            </a:pPr>
            <a:r>
              <a:rPr lang="fr-FR" sz="2800" dirty="0" smtClean="0"/>
              <a:t>-La </a:t>
            </a:r>
            <a:r>
              <a:rPr lang="fr-FR" sz="2800" dirty="0"/>
              <a:t>prévention de la grossesse. </a:t>
            </a:r>
          </a:p>
          <a:p>
            <a:pPr marL="0" lvl="0" indent="0">
              <a:buNone/>
            </a:pPr>
            <a:r>
              <a:rPr lang="fr-FR" sz="2800" dirty="0"/>
              <a:t>-La prise en charge psychologique:</a:t>
            </a:r>
          </a:p>
          <a:p>
            <a:pPr marL="0" lvl="0" indent="0">
              <a:buNone/>
            </a:pPr>
            <a:r>
              <a:rPr lang="fr-FR" sz="2800" dirty="0"/>
              <a:t>         *écouter avec empathie</a:t>
            </a:r>
          </a:p>
          <a:p>
            <a:pPr marL="0" lvl="0" indent="0">
              <a:buNone/>
            </a:pPr>
            <a:r>
              <a:rPr lang="fr-FR" sz="2800" dirty="0"/>
              <a:t>         *pas de jugement personnel,</a:t>
            </a:r>
          </a:p>
          <a:p>
            <a:pPr marL="0" lvl="0" indent="0">
              <a:buNone/>
            </a:pPr>
            <a:r>
              <a:rPr lang="fr-FR" sz="2800" dirty="0"/>
              <a:t>         *ne pas chercher à dédramatiser,</a:t>
            </a:r>
          </a:p>
          <a:p>
            <a:pPr marL="0" lvl="0" indent="0">
              <a:buNone/>
            </a:pPr>
            <a:r>
              <a:rPr lang="fr-FR" sz="2800" dirty="0"/>
              <a:t>         *reconnaître la personne Victime et non Malade, </a:t>
            </a:r>
          </a:p>
          <a:p>
            <a:pPr marL="0" lvl="0" indent="0">
              <a:buNone/>
            </a:pPr>
            <a:r>
              <a:rPr lang="fr-FR" sz="2800" dirty="0"/>
              <a:t>         *éviter la sur-</a:t>
            </a:r>
            <a:r>
              <a:rPr lang="fr-FR" sz="2800" dirty="0" err="1"/>
              <a:t>victimation</a:t>
            </a:r>
            <a:r>
              <a:rPr lang="fr-FR" sz="2800" dirty="0"/>
              <a:t>.  </a:t>
            </a:r>
          </a:p>
          <a:p>
            <a:pPr marL="0" lvl="0" indent="0">
              <a:buNone/>
            </a:pPr>
            <a:r>
              <a:rPr lang="fr-FR" sz="2800" dirty="0"/>
              <a:t>  </a:t>
            </a:r>
          </a:p>
          <a:p>
            <a:endParaRPr lang="fr-FR" dirty="0"/>
          </a:p>
        </p:txBody>
      </p:sp>
    </p:spTree>
    <p:extLst>
      <p:ext uri="{BB962C8B-B14F-4D97-AF65-F5344CB8AC3E}">
        <p14:creationId xmlns:p14="http://schemas.microsoft.com/office/powerpoint/2010/main" xmlns="" val="2676063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86544"/>
          </a:xfrm>
        </p:spPr>
        <p:txBody>
          <a:bodyPr>
            <a:normAutofit/>
          </a:bodyPr>
          <a:lstStyle/>
          <a:p>
            <a:pPr marL="0" indent="0">
              <a:buNone/>
            </a:pPr>
            <a:r>
              <a:rPr lang="fr-FR" sz="2800" b="1" dirty="0" smtClean="0"/>
              <a:t>A7-Certification</a:t>
            </a:r>
            <a:r>
              <a:rPr lang="fr-FR" sz="2800" b="1" dirty="0"/>
              <a:t> :</a:t>
            </a:r>
            <a:endParaRPr lang="fr-FR" sz="2800" dirty="0"/>
          </a:p>
          <a:p>
            <a:pPr marL="0" lvl="0" indent="0">
              <a:buNone/>
            </a:pPr>
            <a:r>
              <a:rPr lang="fr-FR" sz="2800" dirty="0"/>
              <a:t>Contrairement aux attentes de tous ses interlocuteurs, le médecin ne dira ni n’écrira jamais, si une relation sexuelle était ou non librement consentie. </a:t>
            </a:r>
            <a:r>
              <a:rPr lang="fr-FR" sz="2800" dirty="0" smtClean="0"/>
              <a:t>Il </a:t>
            </a:r>
            <a:r>
              <a:rPr lang="fr-FR" sz="2800" dirty="0"/>
              <a:t>constate les lésions traumatiques.</a:t>
            </a:r>
          </a:p>
          <a:p>
            <a:pPr marL="0" lvl="0" indent="0">
              <a:buNone/>
            </a:pPr>
            <a:r>
              <a:rPr lang="fr-FR" sz="2800" dirty="0" smtClean="0"/>
              <a:t>Le </a:t>
            </a:r>
            <a:r>
              <a:rPr lang="fr-FR" sz="2800" dirty="0"/>
              <a:t>certificat médical, établi à l’issu de </a:t>
            </a:r>
            <a:r>
              <a:rPr lang="fr-FR" sz="2800" dirty="0" smtClean="0"/>
              <a:t>l’examen, </a:t>
            </a:r>
            <a:r>
              <a:rPr lang="fr-FR" sz="2800" dirty="0"/>
              <a:t>est remis à l’autorité judiciaire en cas de réquisition et à la victime si l’examen a lieu à sa demande.</a:t>
            </a:r>
          </a:p>
          <a:p>
            <a:pPr marL="0" lvl="0" indent="0">
              <a:buNone/>
            </a:pPr>
            <a:r>
              <a:rPr lang="fr-FR" sz="2800" dirty="0" smtClean="0"/>
              <a:t>Le </a:t>
            </a:r>
            <a:r>
              <a:rPr lang="fr-FR" sz="2800" dirty="0"/>
              <a:t>certificat doit permettre de distinguer ce que rapporte la victime, ce dont elle se plaint, les constatations médicales, leur interprétation et la conclusion. </a:t>
            </a:r>
          </a:p>
          <a:p>
            <a:pPr marL="0" lvl="0" indent="0">
              <a:buNone/>
            </a:pPr>
            <a:r>
              <a:rPr lang="fr-FR" sz="2800" dirty="0"/>
              <a:t> La rédaction du certificat doit être soigneuse, précise et </a:t>
            </a:r>
            <a:r>
              <a:rPr lang="fr-FR" sz="2800" dirty="0" smtClean="0"/>
              <a:t>circonstanciée.</a:t>
            </a:r>
            <a:endParaRPr lang="fr-FR" sz="2800" dirty="0"/>
          </a:p>
          <a:p>
            <a:pPr marL="0" lvl="0" indent="0">
              <a:buNone/>
            </a:pPr>
            <a:endParaRPr lang="fr-FR" dirty="0"/>
          </a:p>
          <a:p>
            <a:pPr marL="0" indent="0">
              <a:buNone/>
            </a:pPr>
            <a:endParaRPr lang="fr-FR" dirty="0"/>
          </a:p>
        </p:txBody>
      </p:sp>
    </p:spTree>
    <p:extLst>
      <p:ext uri="{BB962C8B-B14F-4D97-AF65-F5344CB8AC3E}">
        <p14:creationId xmlns:p14="http://schemas.microsoft.com/office/powerpoint/2010/main" xmlns="" val="3940688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167608"/>
          </a:xfrm>
        </p:spPr>
        <p:txBody>
          <a:bodyPr>
            <a:normAutofit/>
          </a:bodyPr>
          <a:lstStyle/>
          <a:p>
            <a:pPr marL="0" lvl="0" indent="0">
              <a:buNone/>
            </a:pPr>
            <a:r>
              <a:rPr lang="fr-FR" sz="2800" dirty="0"/>
              <a:t>Il précise :</a:t>
            </a:r>
          </a:p>
          <a:p>
            <a:pPr marL="0" lvl="0" indent="0">
              <a:buNone/>
            </a:pPr>
            <a:r>
              <a:rPr lang="fr-FR" sz="2800" dirty="0"/>
              <a:t>La date et l’heure de l’examen ;</a:t>
            </a:r>
          </a:p>
          <a:p>
            <a:pPr marL="0" lvl="0" indent="0">
              <a:buNone/>
            </a:pPr>
            <a:r>
              <a:rPr lang="fr-FR" sz="2800" dirty="0"/>
              <a:t>Les faits allégués ;</a:t>
            </a:r>
          </a:p>
          <a:p>
            <a:pPr marL="0" lvl="0" indent="0">
              <a:buNone/>
            </a:pPr>
            <a:r>
              <a:rPr lang="fr-FR" sz="2800" dirty="0"/>
              <a:t>La description médicale des constatations et leur interprétation ;</a:t>
            </a:r>
          </a:p>
          <a:p>
            <a:pPr marL="0" lvl="0" indent="0">
              <a:buNone/>
            </a:pPr>
            <a:r>
              <a:rPr lang="fr-FR" sz="2800" dirty="0"/>
              <a:t>Il faut ici tenter de répondre aux questions habituellement posées (nature des lésions, datation des lésions, autres violences associées, compatibilité des constatations avec les déclarations de l’intéressé, épisode unique ou épisodes répétés dans le temps) ;</a:t>
            </a:r>
          </a:p>
          <a:p>
            <a:pPr marL="0" lvl="0" indent="0">
              <a:buNone/>
            </a:pPr>
            <a:r>
              <a:rPr lang="fr-FR" sz="2800" dirty="0"/>
              <a:t>Durée de l’ITT liée aux faits ;</a:t>
            </a:r>
          </a:p>
          <a:p>
            <a:pPr marL="0" lvl="0" indent="0">
              <a:buNone/>
            </a:pPr>
            <a:r>
              <a:rPr lang="fr-FR" sz="2800" dirty="0"/>
              <a:t>Les prélèvements réalisés</a:t>
            </a:r>
          </a:p>
        </p:txBody>
      </p:sp>
    </p:spTree>
    <p:extLst>
      <p:ext uri="{BB962C8B-B14F-4D97-AF65-F5344CB8AC3E}">
        <p14:creationId xmlns:p14="http://schemas.microsoft.com/office/powerpoint/2010/main" xmlns="" val="196621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42852"/>
            <a:ext cx="8429684" cy="6500858"/>
          </a:xfrm>
        </p:spPr>
        <p:txBody>
          <a:bodyPr>
            <a:normAutofit fontScale="92500" lnSpcReduction="20000"/>
          </a:bodyPr>
          <a:lstStyle/>
          <a:p>
            <a:pPr marL="0" indent="0">
              <a:buNone/>
            </a:pPr>
            <a:endParaRPr lang="fr-FR" b="1" dirty="0" smtClean="0"/>
          </a:p>
          <a:p>
            <a:pPr marL="0" indent="0">
              <a:buNone/>
            </a:pPr>
            <a:r>
              <a:rPr lang="fr-FR" sz="2800" b="1" dirty="0" smtClean="0"/>
              <a:t>B-OUTRAGE PUBLIC A LA PUDEUR: </a:t>
            </a:r>
          </a:p>
          <a:p>
            <a:pPr marL="0" indent="0">
              <a:buNone/>
            </a:pPr>
            <a:r>
              <a:rPr lang="fr-FR" sz="2800" b="1" dirty="0" smtClean="0"/>
              <a:t> B1-</a:t>
            </a:r>
            <a:r>
              <a:rPr lang="fr-FR" sz="2800" b="1" dirty="0" err="1" smtClean="0"/>
              <a:t>Définition:</a:t>
            </a:r>
            <a:r>
              <a:rPr lang="fr-FR" sz="2800" dirty="0" err="1" smtClean="0"/>
              <a:t>Il</a:t>
            </a:r>
            <a:r>
              <a:rPr lang="fr-FR" sz="2800" dirty="0" smtClean="0"/>
              <a:t> </a:t>
            </a:r>
            <a:r>
              <a:rPr lang="fr-FR" sz="2800" dirty="0"/>
              <a:t>se définit comme étant un acte, fait ou geste à caractère sexuel, accompli à distance et en public de nature à offenser la pudeur ou à causer un scandale. </a:t>
            </a:r>
            <a:endParaRPr lang="fr-FR" sz="2800" dirty="0" smtClean="0"/>
          </a:p>
          <a:p>
            <a:pPr marL="0" indent="0">
              <a:buNone/>
            </a:pPr>
            <a:r>
              <a:rPr lang="fr-FR" sz="2800" b="1" dirty="0" smtClean="0"/>
              <a:t>B2-Différentes formes:</a:t>
            </a:r>
          </a:p>
          <a:p>
            <a:pPr marL="0" indent="0">
              <a:buNone/>
            </a:pPr>
            <a:r>
              <a:rPr lang="fr-FR" sz="2800" dirty="0" smtClean="0"/>
              <a:t>Il existe deux variétés :</a:t>
            </a:r>
          </a:p>
          <a:p>
            <a:pPr marL="0" indent="0">
              <a:buNone/>
            </a:pPr>
            <a:r>
              <a:rPr lang="fr-FR" sz="2800" dirty="0" smtClean="0"/>
              <a:t>   </a:t>
            </a:r>
            <a:r>
              <a:rPr lang="fr-FR" sz="2800" b="1" dirty="0" smtClean="0"/>
              <a:t>a-Outrage public par négligence</a:t>
            </a:r>
            <a:r>
              <a:rPr lang="fr-FR" sz="2800" dirty="0" smtClean="0"/>
              <a:t> : personne qui urine dans un lieu public.</a:t>
            </a:r>
          </a:p>
          <a:p>
            <a:pPr marL="0" indent="0">
              <a:buNone/>
            </a:pPr>
            <a:r>
              <a:rPr lang="fr-FR" sz="2800" dirty="0" smtClean="0"/>
              <a:t>   </a:t>
            </a:r>
            <a:r>
              <a:rPr lang="fr-FR" sz="2800" b="1" dirty="0" smtClean="0"/>
              <a:t>b-Exhibitionnisme</a:t>
            </a:r>
            <a:r>
              <a:rPr lang="fr-FR" sz="2800" dirty="0" smtClean="0"/>
              <a:t> : il existe 02 types :</a:t>
            </a:r>
          </a:p>
          <a:p>
            <a:pPr marL="0" indent="0">
              <a:buNone/>
            </a:pPr>
            <a:r>
              <a:rPr lang="fr-FR" sz="2800" dirty="0" smtClean="0"/>
              <a:t>        </a:t>
            </a:r>
            <a:r>
              <a:rPr lang="fr-FR" sz="2800" b="1" dirty="0" smtClean="0"/>
              <a:t>b1-Vicieux</a:t>
            </a:r>
            <a:r>
              <a:rPr lang="fr-FR" sz="2800" dirty="0" smtClean="0"/>
              <a:t> :il s’agit d’un acte qui traduit une lutte de l’individu entre son obsession et sa conscience, l’impulsion le pousse à son exhibition, laquelle se fait sans jouissance sexuelle. </a:t>
            </a:r>
          </a:p>
          <a:p>
            <a:pPr marL="0" indent="0">
              <a:buNone/>
            </a:pPr>
            <a:r>
              <a:rPr lang="fr-FR" sz="2800" dirty="0" smtClean="0"/>
              <a:t>       </a:t>
            </a:r>
            <a:r>
              <a:rPr lang="fr-FR" sz="2800" b="1" dirty="0" smtClean="0"/>
              <a:t>b2-Pathologique</a:t>
            </a:r>
            <a:r>
              <a:rPr lang="fr-FR" sz="2800" dirty="0" smtClean="0"/>
              <a:t> : il s’agit-là des malades : maniaques, épileptiques, déments précoces ou séniles.</a:t>
            </a:r>
          </a:p>
          <a:p>
            <a:pPr marL="0" indent="0">
              <a:buNone/>
            </a:pPr>
            <a:r>
              <a:rPr lang="fr-FR" sz="2800" dirty="0" smtClean="0"/>
              <a:t> </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xmlns="" val="3334869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311624"/>
          </a:xfrm>
        </p:spPr>
        <p:txBody>
          <a:bodyPr>
            <a:normAutofit fontScale="92500" lnSpcReduction="10000"/>
          </a:bodyPr>
          <a:lstStyle/>
          <a:p>
            <a:pPr marL="0" indent="0">
              <a:buNone/>
            </a:pPr>
            <a:r>
              <a:rPr lang="fr-FR" b="1" dirty="0" smtClean="0"/>
              <a:t>B3-</a:t>
            </a:r>
            <a:r>
              <a:rPr lang="fr-FR" b="1" dirty="0" err="1" smtClean="0"/>
              <a:t>Role</a:t>
            </a:r>
            <a:r>
              <a:rPr lang="fr-FR" b="1" dirty="0" smtClean="0"/>
              <a:t> du médecin:</a:t>
            </a:r>
          </a:p>
          <a:p>
            <a:pPr marL="0" indent="0">
              <a:buNone/>
            </a:pPr>
            <a:r>
              <a:rPr lang="fr-FR" dirty="0" smtClean="0"/>
              <a:t>Le médecin expert doit:</a:t>
            </a:r>
          </a:p>
          <a:p>
            <a:pPr marL="0" indent="0">
              <a:buNone/>
            </a:pPr>
            <a:r>
              <a:rPr lang="fr-FR" dirty="0" smtClean="0"/>
              <a:t>-Rechercher si l’acte a été commis dans des conditions pathologiques : accidentelle, de états démentiels et impulsif.</a:t>
            </a:r>
          </a:p>
          <a:p>
            <a:pPr marL="0" indent="0">
              <a:buNone/>
            </a:pPr>
            <a:r>
              <a:rPr lang="fr-FR" dirty="0" smtClean="0"/>
              <a:t>-L’expert s’efforce de dépister les fausses accusations en démontrant l’impossibilité matérielle de l’acte ou en analysant l’état mental de la plaignante et de son environnement.</a:t>
            </a:r>
          </a:p>
          <a:p>
            <a:pPr marL="0" indent="0">
              <a:buNone/>
            </a:pPr>
            <a:r>
              <a:rPr lang="fr-FR" b="1" dirty="0" smtClean="0"/>
              <a:t>B4-Législation</a:t>
            </a:r>
            <a:endParaRPr lang="fr-FR" dirty="0" smtClean="0"/>
          </a:p>
          <a:p>
            <a:pPr marL="0" indent="0">
              <a:buNone/>
            </a:pPr>
            <a:r>
              <a:rPr lang="fr-FR" dirty="0" smtClean="0"/>
              <a:t>L’outrage public à la pudeur est un </a:t>
            </a:r>
            <a:r>
              <a:rPr lang="fr-FR" b="1" dirty="0" smtClean="0"/>
              <a:t>délit</a:t>
            </a:r>
            <a:r>
              <a:rPr lang="fr-FR" dirty="0" smtClean="0"/>
              <a:t> réprimé sur le fondement de l’article </a:t>
            </a:r>
            <a:r>
              <a:rPr lang="fr-FR" b="1" dirty="0" smtClean="0"/>
              <a:t>333</a:t>
            </a:r>
            <a:r>
              <a:rPr lang="fr-FR" dirty="0" smtClean="0"/>
              <a:t> du CPA. </a:t>
            </a:r>
          </a:p>
          <a:p>
            <a:pPr marL="0" indent="0">
              <a:buNone/>
            </a:pPr>
            <a:r>
              <a:rPr lang="fr-FR" dirty="0" smtClean="0"/>
              <a:t>  « Toute personne qui a commis un outrage public à la pudeur est punie d’un emprisonnement de deux mois à deux ans et d’une amende de 500 à 2000 DA » .</a:t>
            </a:r>
          </a:p>
          <a:p>
            <a:pPr marL="0" indent="0">
              <a:buNone/>
            </a:pPr>
            <a:r>
              <a:rPr lang="fr-FR" dirty="0" smtClean="0"/>
              <a:t>Lorsque l’outrage public à la pudeur a consisté en un acte contre nature avec un individu du même sexe, la peine est un emprisonnement de six mois à trois ans et une amende de 1000 à 10.000 DA ».</a:t>
            </a:r>
          </a:p>
          <a:p>
            <a:pPr marL="0" indent="0">
              <a:buNone/>
            </a:pPr>
            <a:r>
              <a:rPr lang="fr-FR" dirty="0" smtClean="0"/>
              <a:t> </a:t>
            </a:r>
          </a:p>
          <a:p>
            <a:pPr marL="0" indent="0">
              <a:buNone/>
            </a:pPr>
            <a:endParaRPr lang="fr-FR" dirty="0"/>
          </a:p>
        </p:txBody>
      </p:sp>
      <p:pic>
        <p:nvPicPr>
          <p:cNvPr id="4" name="Picture 2" descr="C:\Users\TOSHIBA\Desktop\t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16" y="0"/>
            <a:ext cx="2285984" cy="11429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6114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239616"/>
          </a:xfrm>
        </p:spPr>
        <p:txBody>
          <a:bodyPr>
            <a:normAutofit fontScale="62500" lnSpcReduction="20000"/>
          </a:bodyPr>
          <a:lstStyle/>
          <a:p>
            <a:pPr marL="0" indent="0">
              <a:buNone/>
            </a:pPr>
            <a:r>
              <a:rPr lang="fr-FR" sz="4600" b="1" dirty="0" smtClean="0"/>
              <a:t>C. Attentat </a:t>
            </a:r>
            <a:r>
              <a:rPr lang="fr-FR" sz="4600" b="1" dirty="0"/>
              <a:t>à la </a:t>
            </a:r>
            <a:r>
              <a:rPr lang="fr-FR" sz="4600" b="1" dirty="0" smtClean="0"/>
              <a:t>pudeur:</a:t>
            </a:r>
          </a:p>
          <a:p>
            <a:pPr marL="0" indent="0">
              <a:buNone/>
            </a:pPr>
            <a:r>
              <a:rPr lang="fr-FR" sz="4600" dirty="0" smtClean="0"/>
              <a:t>L’attentat </a:t>
            </a:r>
            <a:r>
              <a:rPr lang="fr-FR" sz="4600" dirty="0"/>
              <a:t>à la pudeur est un acte commis sur une personne non consentante ou incapable de consentement valable et de nature à offenser sa pudeur. Il s’agit de toute agression sexuelle corporelle, autre que le viol</a:t>
            </a:r>
            <a:r>
              <a:rPr lang="fr-FR" sz="4600" dirty="0" smtClean="0"/>
              <a:t>.</a:t>
            </a:r>
          </a:p>
          <a:p>
            <a:pPr marL="0" indent="0">
              <a:buNone/>
            </a:pPr>
            <a:r>
              <a:rPr lang="fr-FR" sz="4600" dirty="0" smtClean="0"/>
              <a:t>Ces attentats à la pudeur comprennent :</a:t>
            </a:r>
          </a:p>
          <a:p>
            <a:pPr marL="0" lvl="0" indent="0">
              <a:buNone/>
            </a:pPr>
            <a:r>
              <a:rPr lang="fr-FR" sz="4600" dirty="0" smtClean="0"/>
              <a:t>-Tous les attouchements sur les parties génitales avec les doigts, la bouche, la verge ou avec un corps étranger;</a:t>
            </a:r>
          </a:p>
          <a:p>
            <a:pPr marL="0" lvl="0" indent="0">
              <a:buNone/>
            </a:pPr>
            <a:r>
              <a:rPr lang="fr-FR" sz="4600" dirty="0" smtClean="0"/>
              <a:t>-Tous les actes impudiques autres que le viol, tel que les pratiques homosexuelles ou sodomiques.</a:t>
            </a:r>
          </a:p>
          <a:p>
            <a:pPr marL="0" indent="0">
              <a:buNone/>
            </a:pPr>
            <a:r>
              <a:rPr lang="fr-FR" sz="4000" dirty="0" smtClean="0"/>
              <a:t> </a:t>
            </a:r>
            <a:r>
              <a:rPr lang="fr-FR" sz="3800" dirty="0" smtClean="0"/>
              <a:t> </a:t>
            </a:r>
            <a:endParaRPr lang="fr-FR" sz="3800" dirty="0"/>
          </a:p>
          <a:p>
            <a:pPr marL="0" indent="0">
              <a:buNone/>
            </a:pPr>
            <a:r>
              <a:rPr lang="fr-FR" sz="3800" dirty="0"/>
              <a:t> </a:t>
            </a:r>
          </a:p>
          <a:p>
            <a:pPr marL="0" indent="0">
              <a:buNone/>
            </a:pPr>
            <a:r>
              <a:rPr lang="fr-FR" sz="3800" dirty="0"/>
              <a:t> </a:t>
            </a:r>
          </a:p>
          <a:p>
            <a:endParaRPr lang="fr-FR" dirty="0"/>
          </a:p>
        </p:txBody>
      </p:sp>
    </p:spTree>
    <p:extLst>
      <p:ext uri="{BB962C8B-B14F-4D97-AF65-F5344CB8AC3E}">
        <p14:creationId xmlns:p14="http://schemas.microsoft.com/office/powerpoint/2010/main" xmlns="" val="3583238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86544"/>
          </a:xfrm>
        </p:spPr>
        <p:txBody>
          <a:bodyPr>
            <a:normAutofit/>
          </a:bodyPr>
          <a:lstStyle/>
          <a:p>
            <a:pPr marL="0" indent="0">
              <a:buNone/>
            </a:pPr>
            <a:r>
              <a:rPr lang="fr-FR" dirty="0" smtClean="0"/>
              <a:t>-</a:t>
            </a:r>
            <a:r>
              <a:rPr lang="fr-FR" sz="2800" dirty="0" smtClean="0"/>
              <a:t>Les plaintes sont le plus souvent des fillettes âgées de 7 à 12 ans, plus rarement des jeunes filles de 15à 20 ans.</a:t>
            </a:r>
          </a:p>
          <a:p>
            <a:pPr marL="0" indent="0">
              <a:buNone/>
            </a:pPr>
            <a:r>
              <a:rPr lang="fr-FR" sz="2800" dirty="0" smtClean="0"/>
              <a:t>-Les coupables se recrutent surtout parmi les hommes âgés. A mesure que l’âge des criminels s’élève, celui des victimes s’abaisse.</a:t>
            </a:r>
          </a:p>
          <a:p>
            <a:pPr marL="0" indent="0">
              <a:buNone/>
            </a:pPr>
            <a:r>
              <a:rPr lang="fr-FR" sz="2800" dirty="0" smtClean="0"/>
              <a:t>-Il n’est pas rare que le criminel soit l’ascendant ou un parent de la victime.</a:t>
            </a:r>
          </a:p>
          <a:p>
            <a:pPr marL="0" indent="0">
              <a:buNone/>
            </a:pPr>
            <a:r>
              <a:rPr lang="fr-FR" sz="2800" dirty="0" smtClean="0"/>
              <a:t>L’examen a pour but d’apporter la preuve de l’acte commis et d’une éventuelle contrainte physique associée à cet acte. De même qu’il identifie les taches suspectes et cherche l’examen de l’inculpé (trace de lutte, maladie vénérienne, profil psychique). </a:t>
            </a:r>
          </a:p>
          <a:p>
            <a:endParaRPr lang="fr-FR" dirty="0"/>
          </a:p>
        </p:txBody>
      </p:sp>
    </p:spTree>
    <p:extLst>
      <p:ext uri="{BB962C8B-B14F-4D97-AF65-F5344CB8AC3E}">
        <p14:creationId xmlns:p14="http://schemas.microsoft.com/office/powerpoint/2010/main" xmlns="" val="318158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352928" cy="5760640"/>
          </a:xfrm>
        </p:spPr>
        <p:txBody>
          <a:bodyPr>
            <a:normAutofit/>
          </a:bodyPr>
          <a:lstStyle/>
          <a:p>
            <a:pPr marL="0" indent="0">
              <a:buNone/>
            </a:pPr>
            <a:r>
              <a:rPr lang="fr-FR" sz="2800" b="1" dirty="0" smtClean="0"/>
              <a:t>II. INTERETS </a:t>
            </a:r>
            <a:r>
              <a:rPr lang="fr-FR" sz="2800" b="1" dirty="0"/>
              <a:t>DE LA QUESTION :</a:t>
            </a:r>
            <a:endParaRPr lang="fr-FR" sz="2800" dirty="0"/>
          </a:p>
          <a:p>
            <a:pPr marL="0" indent="0">
              <a:buNone/>
            </a:pPr>
            <a:r>
              <a:rPr lang="fr-FR" sz="2800" dirty="0" smtClean="0"/>
              <a:t>   -Apprendre </a:t>
            </a:r>
            <a:r>
              <a:rPr lang="fr-FR" sz="2800" dirty="0"/>
              <a:t>au médecin à accueillir une </a:t>
            </a:r>
            <a:r>
              <a:rPr lang="fr-FR" sz="2800" dirty="0" smtClean="0"/>
              <a:t>victime </a:t>
            </a:r>
            <a:r>
              <a:rPr lang="fr-FR" sz="2800" dirty="0"/>
              <a:t>de violence sexuelle, </a:t>
            </a:r>
            <a:r>
              <a:rPr lang="fr-FR" sz="2800" dirty="0" smtClean="0"/>
              <a:t>la prendre </a:t>
            </a:r>
            <a:r>
              <a:rPr lang="fr-FR" sz="2800" dirty="0"/>
              <a:t>en charge physiquement et </a:t>
            </a:r>
            <a:r>
              <a:rPr lang="fr-FR" sz="2800" dirty="0" smtClean="0"/>
              <a:t>psychologiquement.</a:t>
            </a:r>
            <a:endParaRPr lang="fr-FR" sz="2800" dirty="0"/>
          </a:p>
          <a:p>
            <a:pPr marL="0" indent="0">
              <a:buNone/>
            </a:pPr>
            <a:r>
              <a:rPr lang="fr-FR" sz="2800" dirty="0" smtClean="0"/>
              <a:t>  -Savoir </a:t>
            </a:r>
            <a:r>
              <a:rPr lang="fr-FR" sz="2800" dirty="0"/>
              <a:t>quels examens et quels prélèvements pratiqués en urgence.</a:t>
            </a:r>
          </a:p>
          <a:p>
            <a:pPr marL="0" indent="0">
              <a:buNone/>
            </a:pPr>
            <a:r>
              <a:rPr lang="fr-FR" sz="2800" dirty="0" smtClean="0"/>
              <a:t>  -Savoir </a:t>
            </a:r>
            <a:r>
              <a:rPr lang="fr-FR" sz="2800" dirty="0"/>
              <a:t>quelles prescriptions envisager pour la victime.</a:t>
            </a:r>
          </a:p>
          <a:p>
            <a:pPr marL="0" indent="0">
              <a:buNone/>
            </a:pPr>
            <a:r>
              <a:rPr lang="fr-FR" sz="2800" dirty="0" smtClean="0"/>
              <a:t>  -Apprendre </a:t>
            </a:r>
            <a:r>
              <a:rPr lang="fr-FR" sz="2800" dirty="0"/>
              <a:t>au médecin à informer et orienter la victime sur son parcours </a:t>
            </a:r>
            <a:r>
              <a:rPr lang="fr-FR" sz="2800" dirty="0" smtClean="0"/>
              <a:t>judiciaire.</a:t>
            </a:r>
            <a:endParaRPr lang="fr-FR" sz="2800" dirty="0"/>
          </a:p>
        </p:txBody>
      </p:sp>
    </p:spTree>
    <p:extLst>
      <p:ext uri="{BB962C8B-B14F-4D97-AF65-F5344CB8AC3E}">
        <p14:creationId xmlns:p14="http://schemas.microsoft.com/office/powerpoint/2010/main" xmlns="" val="22173994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29684" cy="6215106"/>
          </a:xfrm>
        </p:spPr>
        <p:txBody>
          <a:bodyPr>
            <a:normAutofit fontScale="92500" lnSpcReduction="20000"/>
          </a:bodyPr>
          <a:lstStyle/>
          <a:p>
            <a:pPr marL="0" indent="0">
              <a:buNone/>
            </a:pPr>
            <a:r>
              <a:rPr lang="fr-FR" sz="2800" b="1" u="sng" dirty="0" smtClean="0"/>
              <a:t>Victime de sexe masculin</a:t>
            </a:r>
            <a:r>
              <a:rPr lang="fr-FR" sz="2800" b="1" dirty="0" smtClean="0"/>
              <a:t> :</a:t>
            </a:r>
          </a:p>
          <a:p>
            <a:pPr marL="0" indent="0">
              <a:buNone/>
            </a:pPr>
            <a:r>
              <a:rPr lang="fr-FR" sz="2800" dirty="0" smtClean="0"/>
              <a:t>L’examen se fait en position </a:t>
            </a:r>
            <a:r>
              <a:rPr lang="fr-FR" sz="2800" dirty="0" err="1" smtClean="0"/>
              <a:t>genu</a:t>
            </a:r>
            <a:r>
              <a:rPr lang="fr-FR" sz="2800" dirty="0" smtClean="0"/>
              <a:t>-pectorale sous un bon éclairage après avoir rassuré la victime ,souvent, il s’agit d’un enfant.</a:t>
            </a:r>
          </a:p>
          <a:p>
            <a:pPr marL="0" indent="0">
              <a:buNone/>
            </a:pPr>
            <a:r>
              <a:rPr lang="fr-FR" sz="2800" b="1" dirty="0" smtClean="0"/>
              <a:t>Les signes de pédérastie passive aigue</a:t>
            </a:r>
            <a:r>
              <a:rPr lang="fr-FR" sz="2800" dirty="0" smtClean="0"/>
              <a:t> :un franchissement anal forcé peut engendrer des ecchymoses, des érosions de la marge et du canal anal.</a:t>
            </a:r>
          </a:p>
          <a:p>
            <a:pPr marL="0" indent="0">
              <a:buNone/>
            </a:pPr>
            <a:r>
              <a:rPr lang="fr-FR" sz="2800" b="1" dirty="0" smtClean="0"/>
              <a:t>Les signes de pédérastie passive chronique</a:t>
            </a:r>
            <a:r>
              <a:rPr lang="fr-FR" sz="2800" dirty="0" smtClean="0"/>
              <a:t> :on trouve l’effacement des plis radiaires, la déformation de la région péri-anale en entonnoir  et la béance de l’orifice anal , parfois des condylomes. </a:t>
            </a:r>
          </a:p>
          <a:p>
            <a:pPr marL="0" indent="0">
              <a:buNone/>
            </a:pPr>
            <a:r>
              <a:rPr lang="fr-FR" sz="2800" b="1" u="sng" dirty="0" smtClean="0"/>
              <a:t>Victime de sexe féminin</a:t>
            </a:r>
            <a:r>
              <a:rPr lang="fr-FR" sz="2800" dirty="0" smtClean="0"/>
              <a:t> :L’examen peut montrer des lésions superficielles des OGE en rapport avec des frottements.</a:t>
            </a:r>
          </a:p>
          <a:p>
            <a:pPr marL="0" indent="0">
              <a:buNone/>
            </a:pPr>
            <a:r>
              <a:rPr lang="fr-FR" sz="2800" dirty="0" smtClean="0"/>
              <a:t>Il ne faut pas oublier de pratiquer des prélèvements à la recherche de sperme, de MST, une grossesse(la victime est en âge de procréer).</a:t>
            </a:r>
          </a:p>
          <a:p>
            <a:pPr marL="0" indent="0">
              <a:buNone/>
            </a:pPr>
            <a:r>
              <a:rPr lang="fr-FR" sz="2800" dirty="0" smtClean="0"/>
              <a:t> </a:t>
            </a:r>
          </a:p>
          <a:p>
            <a:pPr marL="0" indent="0">
              <a:buNone/>
            </a:pPr>
            <a:endParaRPr lang="fr-FR" dirty="0"/>
          </a:p>
        </p:txBody>
      </p:sp>
    </p:spTree>
    <p:extLst>
      <p:ext uri="{BB962C8B-B14F-4D97-AF65-F5344CB8AC3E}">
        <p14:creationId xmlns:p14="http://schemas.microsoft.com/office/powerpoint/2010/main" xmlns="" val="3237457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643050"/>
            <a:ext cx="8643998" cy="5000660"/>
          </a:xfrm>
        </p:spPr>
        <p:txBody>
          <a:bodyPr>
            <a:noAutofit/>
          </a:bodyPr>
          <a:lstStyle/>
          <a:p>
            <a:pPr marL="0" indent="0">
              <a:buNone/>
            </a:pPr>
            <a:r>
              <a:rPr lang="fr-FR" sz="2000" b="1" dirty="0" smtClean="0"/>
              <a:t>*</a:t>
            </a:r>
            <a:r>
              <a:rPr lang="fr-FR" b="1" dirty="0" smtClean="0"/>
              <a:t>Législation</a:t>
            </a:r>
            <a:endParaRPr lang="fr-FR" dirty="0" smtClean="0"/>
          </a:p>
          <a:p>
            <a:pPr marL="0" indent="0">
              <a:buNone/>
            </a:pPr>
            <a:r>
              <a:rPr lang="fr-FR" dirty="0" smtClean="0"/>
              <a:t>L’attentat à la pudeur est un </a:t>
            </a:r>
            <a:r>
              <a:rPr lang="fr-FR" b="1" dirty="0" smtClean="0"/>
              <a:t>crime</a:t>
            </a:r>
            <a:r>
              <a:rPr lang="fr-FR" dirty="0" smtClean="0"/>
              <a:t> réprimé par les articles </a:t>
            </a:r>
            <a:r>
              <a:rPr lang="fr-FR" b="1" dirty="0" smtClean="0"/>
              <a:t>334, 335 et 337</a:t>
            </a:r>
            <a:r>
              <a:rPr lang="fr-FR" dirty="0" smtClean="0"/>
              <a:t> du CPA :</a:t>
            </a:r>
          </a:p>
          <a:p>
            <a:pPr marL="0" indent="0">
              <a:buNone/>
            </a:pPr>
            <a:r>
              <a:rPr lang="fr-FR" dirty="0" smtClean="0"/>
              <a:t>Article 334</a:t>
            </a:r>
          </a:p>
          <a:p>
            <a:pPr marL="0" indent="0">
              <a:buNone/>
            </a:pPr>
            <a:r>
              <a:rPr lang="fr-FR" dirty="0" smtClean="0"/>
              <a:t>« Est puni d’un emprisonnement de cinq à dix ans tout attentat à la pudeur consommé ou tenté sans violence, sur la personne d’un mineur de seize ans de l’un ou l’autre sexe. </a:t>
            </a:r>
          </a:p>
          <a:p>
            <a:pPr marL="0" indent="0">
              <a:buNone/>
            </a:pPr>
            <a:r>
              <a:rPr lang="fr-FR" dirty="0" smtClean="0"/>
              <a:t>Est puni de la réclusion à temps de cinq à dix ans, l’attentat à la pudeur commis par tout ascendant , sur la personne d’un mineur même âgé de plus de seize ans , mais non émancipé par le mariage ».</a:t>
            </a:r>
          </a:p>
          <a:p>
            <a:pPr marL="0" indent="0">
              <a:buNone/>
            </a:pPr>
            <a:r>
              <a:rPr lang="fr-FR" dirty="0" smtClean="0"/>
              <a:t> Article 335 du CPA : </a:t>
            </a:r>
          </a:p>
          <a:p>
            <a:pPr marL="0" indent="0">
              <a:buNone/>
            </a:pPr>
            <a:r>
              <a:rPr lang="fr-FR" dirty="0" smtClean="0"/>
              <a:t>Est puni de la réclusion à temps, de cinq à dix ans, tout attentat à la pudeur consommé ou tenté avec violence contre des personnes de l’un ou de l’autre sexe. </a:t>
            </a:r>
          </a:p>
          <a:p>
            <a:pPr marL="0" indent="0">
              <a:buNone/>
            </a:pPr>
            <a:r>
              <a:rPr lang="fr-FR" dirty="0" smtClean="0"/>
              <a:t>Si le crime a été commis sur la personne d’un mineur de seize ans, le coupable est puni de la réclusion à temps de dix à vingt ans ».</a:t>
            </a:r>
          </a:p>
          <a:p>
            <a:pPr marL="0" indent="0">
              <a:buNone/>
            </a:pPr>
            <a:r>
              <a:rPr lang="fr-FR" dirty="0" smtClean="0"/>
              <a:t> </a:t>
            </a:r>
          </a:p>
          <a:p>
            <a:pPr marL="0" indent="0">
              <a:buNone/>
            </a:pPr>
            <a:r>
              <a:rPr lang="fr-FR" sz="2000" dirty="0" smtClean="0"/>
              <a:t> </a:t>
            </a:r>
          </a:p>
          <a:p>
            <a:pPr marL="0" indent="0">
              <a:buNone/>
            </a:pPr>
            <a:r>
              <a:rPr lang="fr-FR" sz="2000" dirty="0" smtClean="0"/>
              <a:t> </a:t>
            </a:r>
          </a:p>
          <a:p>
            <a:endParaRPr lang="fr-FR" sz="2000" dirty="0"/>
          </a:p>
        </p:txBody>
      </p:sp>
    </p:spTree>
    <p:extLst>
      <p:ext uri="{BB962C8B-B14F-4D97-AF65-F5344CB8AC3E}">
        <p14:creationId xmlns:p14="http://schemas.microsoft.com/office/powerpoint/2010/main" xmlns="" val="9744219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42852"/>
            <a:ext cx="8572560" cy="6429420"/>
          </a:xfrm>
        </p:spPr>
        <p:txBody>
          <a:bodyPr>
            <a:normAutofit fontScale="92500"/>
          </a:bodyPr>
          <a:lstStyle/>
          <a:p>
            <a:pPr marL="0" indent="0">
              <a:buNone/>
            </a:pPr>
            <a:r>
              <a:rPr lang="fr-FR" sz="2800" b="1" dirty="0" smtClean="0"/>
              <a:t>D-INCESTE</a:t>
            </a:r>
            <a:r>
              <a:rPr lang="fr-FR" sz="2800" dirty="0" smtClean="0"/>
              <a:t>: </a:t>
            </a:r>
            <a:endParaRPr lang="fr-FR" sz="2800" dirty="0"/>
          </a:p>
          <a:p>
            <a:pPr marL="0" indent="0">
              <a:buNone/>
            </a:pPr>
            <a:r>
              <a:rPr lang="fr-FR" sz="2800" dirty="0"/>
              <a:t>Il s’agit d’une relation sexuelle interdite par CHARIA entre personnes dont le degré de parenté interdit le mariage. </a:t>
            </a:r>
          </a:p>
          <a:p>
            <a:pPr marL="0" indent="0">
              <a:buNone/>
            </a:pPr>
            <a:r>
              <a:rPr lang="fr-FR" sz="2800" dirty="0"/>
              <a:t>L’inceste est prohibé de façon universelle dans toutes les sociétés. </a:t>
            </a:r>
          </a:p>
          <a:p>
            <a:pPr marL="0" indent="0">
              <a:buNone/>
            </a:pPr>
            <a:r>
              <a:rPr lang="fr-FR" sz="2800" dirty="0"/>
              <a:t>Article </a:t>
            </a:r>
            <a:r>
              <a:rPr lang="fr-FR" sz="2800" b="1" dirty="0"/>
              <a:t>337</a:t>
            </a:r>
            <a:r>
              <a:rPr lang="fr-FR" sz="2800" dirty="0"/>
              <a:t> </a:t>
            </a:r>
            <a:r>
              <a:rPr lang="fr-FR" sz="2800" dirty="0" smtClean="0"/>
              <a:t>bis CPA</a:t>
            </a:r>
            <a:r>
              <a:rPr lang="fr-FR" sz="2800" dirty="0"/>
              <a:t>.</a:t>
            </a:r>
          </a:p>
          <a:p>
            <a:pPr marL="0" indent="0">
              <a:buNone/>
            </a:pPr>
            <a:r>
              <a:rPr lang="fr-FR" sz="2800" dirty="0"/>
              <a:t>Dans tous les cas et d’une </a:t>
            </a:r>
            <a:r>
              <a:rPr lang="fr-FR" sz="2800" dirty="0" smtClean="0"/>
              <a:t>manière générale</a:t>
            </a:r>
            <a:r>
              <a:rPr lang="fr-FR" sz="2800" dirty="0"/>
              <a:t>, l’inceste est soumis à une loi universelle </a:t>
            </a:r>
            <a:r>
              <a:rPr lang="fr-FR" sz="2800" dirty="0" smtClean="0"/>
              <a:t>:</a:t>
            </a:r>
            <a:r>
              <a:rPr lang="fr-FR" sz="2800" b="1" dirty="0" smtClean="0"/>
              <a:t>LA </a:t>
            </a:r>
            <a:r>
              <a:rPr lang="fr-FR" sz="2800" b="1" dirty="0"/>
              <a:t>LOI DU SILENCE</a:t>
            </a:r>
            <a:r>
              <a:rPr lang="fr-FR" sz="2800" dirty="0"/>
              <a:t> entretenant ce sujet tabou dont personne n’a envie de </a:t>
            </a:r>
            <a:r>
              <a:rPr lang="fr-FR" sz="2800" dirty="0" smtClean="0"/>
              <a:t>parler encore </a:t>
            </a:r>
            <a:r>
              <a:rPr lang="fr-FR" sz="2800" dirty="0"/>
              <a:t>moins la victime car la majorité des abus sexuels sur enfants sont commis dans le nid familial et quand l’enfant une fois adulte, ose entamer une procédure pénale contre son malfaiteur, il est souvent trop </a:t>
            </a:r>
            <a:r>
              <a:rPr lang="fr-FR" sz="2800" dirty="0" smtClean="0"/>
              <a:t>tard et </a:t>
            </a:r>
            <a:r>
              <a:rPr lang="fr-FR" sz="2800" dirty="0"/>
              <a:t>comment prouver des </a:t>
            </a:r>
            <a:r>
              <a:rPr lang="fr-FR" sz="2800" dirty="0" smtClean="0"/>
              <a:t>attouchements </a:t>
            </a:r>
            <a:r>
              <a:rPr lang="fr-FR" sz="2800" dirty="0"/>
              <a:t>ou des faits dont les preuves matérielles n’existent plus.  </a:t>
            </a:r>
          </a:p>
          <a:p>
            <a:pPr marL="0" indent="0">
              <a:buNone/>
            </a:pPr>
            <a:endParaRPr lang="fr-FR" dirty="0"/>
          </a:p>
        </p:txBody>
      </p:sp>
    </p:spTree>
    <p:extLst>
      <p:ext uri="{BB962C8B-B14F-4D97-AF65-F5344CB8AC3E}">
        <p14:creationId xmlns:p14="http://schemas.microsoft.com/office/powerpoint/2010/main" xmlns="" val="128022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normAutofit fontScale="92500" lnSpcReduction="10000"/>
          </a:bodyPr>
          <a:lstStyle/>
          <a:p>
            <a:pPr marL="0" indent="0">
              <a:buNone/>
            </a:pPr>
            <a:r>
              <a:rPr lang="fr-FR" sz="2800" dirty="0" smtClean="0"/>
              <a:t>Les conséquences sont diverses :</a:t>
            </a:r>
          </a:p>
          <a:p>
            <a:pPr marL="0" indent="0">
              <a:buNone/>
            </a:pPr>
            <a:r>
              <a:rPr lang="fr-FR" sz="2800" dirty="0" smtClean="0"/>
              <a:t>* les unes sont liées au traumatisme (reviviscence du traumatisme, évitement, angoisse, troubles fonctionnels et comportementaux, troubles de la mémoire et de concentration).</a:t>
            </a:r>
          </a:p>
          <a:p>
            <a:pPr marL="0" indent="0">
              <a:buNone/>
            </a:pPr>
            <a:r>
              <a:rPr lang="fr-FR" sz="2800" dirty="0" smtClean="0"/>
              <a:t>* les autres psychologiques (culpabilité, honte, impuissance, abandon, peur, état dépressif, tentative de suicide, troubles sexuels, faible sentiment de soi) .</a:t>
            </a:r>
          </a:p>
          <a:p>
            <a:pPr marL="0" indent="0">
              <a:buNone/>
            </a:pPr>
            <a:r>
              <a:rPr lang="fr-FR" sz="2800" dirty="0" smtClean="0"/>
              <a:t>* les autres sociales (éclatement de famille, incarcération du parent abuseur, échec scolaire, placement en centre de rééducation,).</a:t>
            </a:r>
          </a:p>
          <a:p>
            <a:pPr marL="0" indent="0">
              <a:buNone/>
            </a:pPr>
            <a:r>
              <a:rPr lang="fr-FR" sz="2800" dirty="0" smtClean="0"/>
              <a:t>* les autres relationnelles (dévalorisation de son image aux yeux de la victime, perception d’une image paternelle mauvaise, rupture complète des liens, troubles et difficultés relationnels avec autrui, isolement social).</a:t>
            </a:r>
          </a:p>
          <a:p>
            <a:pPr marL="0" indent="0">
              <a:buNone/>
            </a:pPr>
            <a:r>
              <a:rPr lang="fr-FR" sz="2800" dirty="0" smtClean="0"/>
              <a:t> </a:t>
            </a:r>
          </a:p>
          <a:p>
            <a:endParaRPr lang="fr-FR" dirty="0"/>
          </a:p>
        </p:txBody>
      </p:sp>
    </p:spTree>
    <p:extLst>
      <p:ext uri="{BB962C8B-B14F-4D97-AF65-F5344CB8AC3E}">
        <p14:creationId xmlns:p14="http://schemas.microsoft.com/office/powerpoint/2010/main" xmlns="" val="1886690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933056"/>
            <a:ext cx="8229600" cy="2193107"/>
          </a:xfrm>
        </p:spPr>
        <p:txBody>
          <a:bodyPr>
            <a:noAutofit/>
          </a:bodyPr>
          <a:lstStyle/>
          <a:p>
            <a:pPr marL="0" indent="0">
              <a:buNone/>
            </a:pPr>
            <a:r>
              <a:rPr lang="fr-FR" sz="2800" b="1" dirty="0" smtClean="0"/>
              <a:t>E-HOMOSEXUALITE:</a:t>
            </a:r>
            <a:endParaRPr lang="fr-FR" sz="2800" dirty="0"/>
          </a:p>
          <a:p>
            <a:pPr marL="0" indent="0">
              <a:buNone/>
            </a:pPr>
            <a:r>
              <a:rPr lang="fr-FR" sz="2800" dirty="0"/>
              <a:t>Désigne la pratique des relations sexuelles avec des personnes du même sexe. Elle est interdite par la religion (l’Islam). </a:t>
            </a:r>
          </a:p>
          <a:p>
            <a:pPr marL="0" indent="0">
              <a:buNone/>
            </a:pPr>
            <a:r>
              <a:rPr lang="fr-FR" sz="2800" dirty="0"/>
              <a:t>Le </a:t>
            </a:r>
            <a:r>
              <a:rPr lang="fr-FR" sz="2800" dirty="0" smtClean="0"/>
              <a:t>CPA </a:t>
            </a:r>
            <a:r>
              <a:rPr lang="fr-FR" sz="2800" dirty="0"/>
              <a:t>réprime l’homosexualité qui est qualifiée de </a:t>
            </a:r>
            <a:r>
              <a:rPr lang="fr-FR" sz="2800" b="1" dirty="0" smtClean="0"/>
              <a:t>délit</a:t>
            </a:r>
            <a:r>
              <a:rPr lang="fr-FR" sz="2800" dirty="0" smtClean="0"/>
              <a:t>  </a:t>
            </a:r>
            <a:r>
              <a:rPr lang="fr-FR" sz="2800" dirty="0"/>
              <a:t>dans son article </a:t>
            </a:r>
            <a:r>
              <a:rPr lang="fr-FR" sz="2800" b="1" dirty="0"/>
              <a:t>338</a:t>
            </a:r>
            <a:r>
              <a:rPr lang="fr-FR" sz="2800" dirty="0"/>
              <a:t> du CPA.</a:t>
            </a:r>
          </a:p>
          <a:p>
            <a:pPr marL="0" indent="0">
              <a:buNone/>
            </a:pPr>
            <a:r>
              <a:rPr lang="fr-FR" sz="2800" dirty="0"/>
              <a:t>« Tout coupable d’un acte d’homosexualité est puni d’un emprisonnement de deux mois à deux ans et d’une amende de 500 à 2000 </a:t>
            </a:r>
            <a:r>
              <a:rPr lang="fr-FR" sz="2800" dirty="0" smtClean="0"/>
              <a:t>DA</a:t>
            </a:r>
            <a:r>
              <a:rPr lang="fr-FR" sz="2800" dirty="0"/>
              <a:t>.</a:t>
            </a:r>
          </a:p>
          <a:p>
            <a:pPr marL="0" indent="0">
              <a:buNone/>
            </a:pPr>
            <a:r>
              <a:rPr lang="fr-FR" sz="2800" dirty="0"/>
              <a:t>Si l’un des auteurs est mineur de 18 ans, la peine à l’égard du majeur peut être élevée jusqu’à 3 ans d’emprisonnement et 10.000 </a:t>
            </a:r>
            <a:r>
              <a:rPr lang="fr-FR" sz="2800" dirty="0" smtClean="0"/>
              <a:t>DA </a:t>
            </a:r>
            <a:r>
              <a:rPr lang="fr-FR" sz="2800" dirty="0"/>
              <a:t>d’amende ».</a:t>
            </a:r>
          </a:p>
          <a:p>
            <a:pPr marL="0" indent="0">
              <a:buNone/>
            </a:pPr>
            <a:r>
              <a:rPr lang="fr-FR" sz="2800" dirty="0"/>
              <a:t> </a:t>
            </a:r>
          </a:p>
          <a:p>
            <a:pPr marL="0" indent="0">
              <a:buNone/>
            </a:pPr>
            <a:r>
              <a:rPr lang="fr-FR" sz="2800" dirty="0"/>
              <a:t> </a:t>
            </a:r>
          </a:p>
          <a:p>
            <a:pPr marL="0" indent="0">
              <a:buNone/>
            </a:pPr>
            <a:r>
              <a:rPr lang="fr-FR" sz="2800" dirty="0"/>
              <a:t> </a:t>
            </a:r>
          </a:p>
          <a:p>
            <a:pPr marL="0" indent="0">
              <a:buNone/>
            </a:pPr>
            <a:r>
              <a:rPr lang="fr-FR" sz="2800" dirty="0"/>
              <a:t> </a:t>
            </a:r>
          </a:p>
          <a:p>
            <a:pPr marL="0" indent="0">
              <a:buNone/>
            </a:pPr>
            <a:r>
              <a:rPr lang="fr-FR" sz="2800" dirty="0"/>
              <a:t> </a:t>
            </a:r>
          </a:p>
          <a:p>
            <a:pPr marL="0" indent="0">
              <a:buNone/>
            </a:pPr>
            <a:endParaRPr lang="fr-FR" sz="2800" dirty="0"/>
          </a:p>
        </p:txBody>
      </p:sp>
    </p:spTree>
    <p:extLst>
      <p:ext uri="{BB962C8B-B14F-4D97-AF65-F5344CB8AC3E}">
        <p14:creationId xmlns:p14="http://schemas.microsoft.com/office/powerpoint/2010/main" xmlns="" val="1450926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42918"/>
            <a:ext cx="8429684" cy="5882426"/>
          </a:xfrm>
        </p:spPr>
        <p:txBody>
          <a:bodyPr>
            <a:normAutofit fontScale="92500" lnSpcReduction="10000"/>
          </a:bodyPr>
          <a:lstStyle/>
          <a:p>
            <a:pPr marL="0" indent="0">
              <a:buNone/>
            </a:pPr>
            <a:r>
              <a:rPr lang="fr-FR" sz="3200" dirty="0" smtClean="0"/>
              <a:t>Ailleurs, en dehors des sociétés musulmanes, elle a pu s’intégrer comme étant un mode de vie, un choix avec possibilité de mariage et d’adoption d’enfants par les couples homosexuels.</a:t>
            </a:r>
          </a:p>
          <a:p>
            <a:pPr marL="0" indent="0">
              <a:buNone/>
            </a:pPr>
            <a:r>
              <a:rPr lang="fr-FR" sz="3200" dirty="0" smtClean="0"/>
              <a:t> A </a:t>
            </a:r>
            <a:r>
              <a:rPr lang="fr-FR" sz="3200" dirty="0"/>
              <a:t>noter la rapidité de </a:t>
            </a:r>
            <a:r>
              <a:rPr lang="fr-FR" sz="3200" dirty="0" smtClean="0"/>
              <a:t>dissémination </a:t>
            </a:r>
            <a:r>
              <a:rPr lang="fr-FR" sz="3200" dirty="0"/>
              <a:t>des </a:t>
            </a:r>
            <a:r>
              <a:rPr lang="fr-FR" sz="3200" dirty="0" smtClean="0"/>
              <a:t>MST en </a:t>
            </a:r>
            <a:r>
              <a:rPr lang="fr-FR" sz="3200" dirty="0"/>
              <a:t>raison de la fréquence </a:t>
            </a:r>
            <a:r>
              <a:rPr lang="fr-FR" sz="3200" dirty="0" smtClean="0"/>
              <a:t>des </a:t>
            </a:r>
            <a:r>
              <a:rPr lang="fr-FR" sz="3200" dirty="0"/>
              <a:t>liaisons et de la latence ordinaire des signes cliniques de début</a:t>
            </a:r>
            <a:r>
              <a:rPr lang="fr-FR" sz="3200" dirty="0" smtClean="0"/>
              <a:t>.</a:t>
            </a:r>
          </a:p>
          <a:p>
            <a:pPr marL="0" indent="0">
              <a:buNone/>
            </a:pPr>
            <a:r>
              <a:rPr lang="fr-FR" sz="3200" dirty="0"/>
              <a:t> </a:t>
            </a:r>
            <a:r>
              <a:rPr lang="fr-FR" sz="3200" dirty="0" smtClean="0"/>
              <a:t>Il </a:t>
            </a:r>
            <a:r>
              <a:rPr lang="fr-FR" sz="3200" dirty="0"/>
              <a:t>convient de mettre à part les homosexualités occasionnelles des détenus, des marins, des soldats des corps expéditionnaires </a:t>
            </a:r>
            <a:r>
              <a:rPr lang="fr-FR" sz="3200" dirty="0" smtClean="0"/>
              <a:t>qui </a:t>
            </a:r>
            <a:r>
              <a:rPr lang="fr-FR" sz="3200" dirty="0"/>
              <a:t>ne sont dues qu’à la privation de l’autre sexe, circonstances dont profitent au maximum les homosexuels habituels.</a:t>
            </a:r>
          </a:p>
          <a:p>
            <a:pPr marL="0" indent="0">
              <a:buNone/>
            </a:pPr>
            <a:r>
              <a:rPr lang="fr-FR" sz="3200" dirty="0"/>
              <a:t> </a:t>
            </a:r>
          </a:p>
          <a:p>
            <a:endParaRPr lang="fr-FR" dirty="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xmlns="" val="22876232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501122" cy="6357982"/>
          </a:xfrm>
        </p:spPr>
        <p:txBody>
          <a:bodyPr>
            <a:normAutofit fontScale="92500" lnSpcReduction="10000"/>
          </a:bodyPr>
          <a:lstStyle/>
          <a:p>
            <a:pPr marL="0" indent="0">
              <a:buNone/>
            </a:pPr>
            <a:r>
              <a:rPr lang="fr-FR" sz="2800" b="1" dirty="0" smtClean="0"/>
              <a:t>F-ADULTERE: </a:t>
            </a:r>
            <a:endParaRPr lang="fr-FR" sz="2800" dirty="0"/>
          </a:p>
          <a:p>
            <a:pPr marL="0" indent="0">
              <a:buNone/>
            </a:pPr>
            <a:r>
              <a:rPr lang="fr-FR" sz="2800" dirty="0"/>
              <a:t>L’adultère est le fait pour une personne mariée d’avoir des rapports sexuels avec quelqu’un d’autre que son conjoint.</a:t>
            </a:r>
          </a:p>
          <a:p>
            <a:pPr marL="0" indent="0">
              <a:buNone/>
            </a:pPr>
            <a:r>
              <a:rPr lang="fr-FR" sz="2800" dirty="0"/>
              <a:t>C’est un </a:t>
            </a:r>
            <a:r>
              <a:rPr lang="fr-FR" sz="2800" b="1" dirty="0"/>
              <a:t>délit</a:t>
            </a:r>
            <a:r>
              <a:rPr lang="fr-FR" sz="2800" dirty="0"/>
              <a:t> réprimé par l’article </a:t>
            </a:r>
            <a:r>
              <a:rPr lang="fr-FR" sz="2800" b="1" dirty="0"/>
              <a:t>339</a:t>
            </a:r>
            <a:r>
              <a:rPr lang="fr-FR" sz="2800" dirty="0"/>
              <a:t> du CPA.</a:t>
            </a:r>
          </a:p>
          <a:p>
            <a:pPr marL="0" indent="0">
              <a:buNone/>
            </a:pPr>
            <a:r>
              <a:rPr lang="fr-FR" sz="2800" dirty="0"/>
              <a:t>« Est puni d’un emprisonnement d’un à deux ans, toute femme mariée convaincue d’adultère.</a:t>
            </a:r>
          </a:p>
          <a:p>
            <a:pPr marL="0" indent="0">
              <a:buNone/>
            </a:pPr>
            <a:r>
              <a:rPr lang="fr-FR" sz="2800" dirty="0"/>
              <a:t>Quiconque consomme l’adultère avec une femme la sachant mariée est puni de la même peine. </a:t>
            </a:r>
          </a:p>
          <a:p>
            <a:pPr marL="0" indent="0">
              <a:buNone/>
            </a:pPr>
            <a:r>
              <a:rPr lang="fr-FR" sz="2800" dirty="0"/>
              <a:t>Est puni d’un emprisonnement d’un à deux ans, tout homme marié, convaincu d’adultère ; la femme coauteur est punie de la même peine sans préjudice des dispositions de l’alinéa précédent.</a:t>
            </a:r>
          </a:p>
          <a:p>
            <a:pPr marL="0" indent="0">
              <a:buNone/>
            </a:pPr>
            <a:r>
              <a:rPr lang="fr-FR" sz="2800" dirty="0"/>
              <a:t>La poursuite n’est exercée que sur plainte du conjoint offensé.</a:t>
            </a:r>
          </a:p>
          <a:p>
            <a:pPr marL="0" indent="0">
              <a:buNone/>
            </a:pPr>
            <a:r>
              <a:rPr lang="fr-FR" sz="2800" dirty="0"/>
              <a:t>Le pardon de ce dernier met fin aux poursuites ».</a:t>
            </a:r>
          </a:p>
          <a:p>
            <a:pPr marL="0" indent="0">
              <a:buNone/>
            </a:pPr>
            <a:r>
              <a:rPr lang="fr-FR" sz="2800" dirty="0"/>
              <a:t> </a:t>
            </a:r>
          </a:p>
          <a:p>
            <a:pPr marL="0" indent="0">
              <a:buNone/>
            </a:pPr>
            <a:endParaRPr lang="fr-FR" dirty="0"/>
          </a:p>
        </p:txBody>
      </p:sp>
    </p:spTree>
    <p:extLst>
      <p:ext uri="{BB962C8B-B14F-4D97-AF65-F5344CB8AC3E}">
        <p14:creationId xmlns:p14="http://schemas.microsoft.com/office/powerpoint/2010/main" xmlns="" val="3688290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685800"/>
            <a:ext cx="8215370" cy="5335488"/>
          </a:xfrm>
        </p:spPr>
        <p:txBody>
          <a:bodyPr>
            <a:normAutofit/>
          </a:bodyPr>
          <a:lstStyle/>
          <a:p>
            <a:pPr marL="0" indent="0">
              <a:buNone/>
            </a:pPr>
            <a:r>
              <a:rPr lang="fr-FR" sz="3200" b="1" dirty="0" smtClean="0"/>
              <a:t>G-La </a:t>
            </a:r>
            <a:r>
              <a:rPr lang="fr-FR" sz="3200" b="1" dirty="0"/>
              <a:t>prostitution:</a:t>
            </a:r>
            <a:r>
              <a:rPr lang="fr-FR" sz="3200" dirty="0"/>
              <a:t> </a:t>
            </a:r>
          </a:p>
          <a:p>
            <a:pPr marL="0" indent="0">
              <a:buNone/>
            </a:pPr>
            <a:r>
              <a:rPr lang="fr-FR" sz="3200" dirty="0"/>
              <a:t>Il s’agit d’une activité consistant à échanger des relations sexuelles contre une rémunération. Bien que pratiquée par les membres des deux sexes, elle est majoritairement exercée par les femmes et consommée par les hommes. </a:t>
            </a:r>
          </a:p>
          <a:p>
            <a:pPr marL="0" indent="0">
              <a:buNone/>
            </a:pPr>
            <a:endParaRPr lang="fr-FR" sz="3200" dirty="0"/>
          </a:p>
          <a:p>
            <a:endParaRPr lang="fr-FR" sz="3200" dirty="0"/>
          </a:p>
          <a:p>
            <a:endParaRPr lang="fr-FR" sz="3200" dirty="0"/>
          </a:p>
        </p:txBody>
      </p:sp>
    </p:spTree>
    <p:extLst>
      <p:ext uri="{BB962C8B-B14F-4D97-AF65-F5344CB8AC3E}">
        <p14:creationId xmlns:p14="http://schemas.microsoft.com/office/powerpoint/2010/main" xmlns="" val="819353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88640"/>
            <a:ext cx="8501122" cy="6264696"/>
          </a:xfrm>
        </p:spPr>
        <p:txBody>
          <a:bodyPr>
            <a:normAutofit lnSpcReduction="10000"/>
          </a:bodyPr>
          <a:lstStyle/>
          <a:p>
            <a:pPr marL="0" indent="0">
              <a:buNone/>
            </a:pPr>
            <a:r>
              <a:rPr lang="fr-FR" sz="2800" dirty="0"/>
              <a:t>Le recours à la prostitution est le résultat de:</a:t>
            </a:r>
          </a:p>
          <a:p>
            <a:pPr marL="0" indent="0">
              <a:buNone/>
            </a:pPr>
            <a:r>
              <a:rPr lang="fr-FR" sz="2800" dirty="0" smtClean="0"/>
              <a:t>*Une </a:t>
            </a:r>
            <a:r>
              <a:rPr lang="fr-FR" sz="2800" dirty="0"/>
              <a:t>crise (pauvreté, dégradation du système d’entraide traditionnel, misère économique)</a:t>
            </a:r>
          </a:p>
          <a:p>
            <a:pPr marL="0" indent="0">
              <a:buNone/>
            </a:pPr>
            <a:r>
              <a:rPr lang="fr-FR" sz="2800" dirty="0" smtClean="0"/>
              <a:t>*Une </a:t>
            </a:r>
            <a:r>
              <a:rPr lang="fr-FR" sz="2800" dirty="0"/>
              <a:t>blessure (violence conjugale, agression, harcèlement moral et sexuel, la discrimination, inceste, viol, défloration accidentelle, avoir mis au monde un enfant hors mariage …), </a:t>
            </a:r>
          </a:p>
          <a:p>
            <a:pPr marL="0" indent="0">
              <a:buNone/>
            </a:pPr>
            <a:r>
              <a:rPr lang="fr-FR" sz="2800" dirty="0" smtClean="0"/>
              <a:t>*Toxicomanie </a:t>
            </a:r>
            <a:r>
              <a:rPr lang="fr-FR" sz="2800" dirty="0"/>
              <a:t>(le fait de consommer de la drogue implique une dépense d’argent et l’appât du gain (le fait de se prostituer est un moyen « facile » de se procurer de l’argent).</a:t>
            </a:r>
          </a:p>
          <a:p>
            <a:pPr marL="0" indent="0">
              <a:buNone/>
            </a:pPr>
            <a:r>
              <a:rPr lang="fr-FR" sz="2800" dirty="0"/>
              <a:t>*Le terrorisme aussi a été l’un des facteurs de propagation de la prostitution lorsque la victime arrive à s’échapper ou se fait libérer par les services de sécurité lors d’un ratissage.</a:t>
            </a:r>
          </a:p>
          <a:p>
            <a:endParaRPr lang="fr-FR" dirty="0"/>
          </a:p>
        </p:txBody>
      </p:sp>
    </p:spTree>
    <p:extLst>
      <p:ext uri="{BB962C8B-B14F-4D97-AF65-F5344CB8AC3E}">
        <p14:creationId xmlns:p14="http://schemas.microsoft.com/office/powerpoint/2010/main" xmlns="" val="17341769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04664"/>
            <a:ext cx="8429684" cy="5976664"/>
          </a:xfrm>
        </p:spPr>
        <p:txBody>
          <a:bodyPr>
            <a:normAutofit/>
          </a:bodyPr>
          <a:lstStyle/>
          <a:p>
            <a:pPr marL="0" lvl="0" indent="0">
              <a:buNone/>
            </a:pPr>
            <a:r>
              <a:rPr lang="fr-FR" sz="2800" b="1" dirty="0"/>
              <a:t>Législation: articles 342,343,346 et </a:t>
            </a:r>
            <a:r>
              <a:rPr lang="fr-FR" sz="2800" b="1" dirty="0" smtClean="0"/>
              <a:t>348 du CPA</a:t>
            </a:r>
            <a:endParaRPr lang="fr-FR" sz="2800" dirty="0"/>
          </a:p>
          <a:p>
            <a:pPr marL="0" indent="0">
              <a:buNone/>
            </a:pPr>
            <a:endParaRPr lang="fr-FR" sz="2800" b="1" dirty="0"/>
          </a:p>
          <a:p>
            <a:pPr marL="0" indent="0">
              <a:buNone/>
            </a:pPr>
            <a:r>
              <a:rPr lang="fr-FR" sz="2800" b="1" dirty="0"/>
              <a:t>Art. 342. (Modifié)</a:t>
            </a:r>
            <a:r>
              <a:rPr lang="fr-FR" sz="2800" dirty="0"/>
              <a:t> - Quiconque incite, favorise ou facilite la débauche ou la corruption des mineurs de moins de 19 ans, de l‘un ou de l‘autre sexe, ou même occasionnellement, des mineurs de moins de seize ans, est puni d‘un emprisonnement de cinq (5) à dix (10) ans et d‘une amende de cinq cents (500) à vingt cinq mille (25.000) DA.</a:t>
            </a:r>
          </a:p>
          <a:p>
            <a:pPr marL="0" indent="0">
              <a:buNone/>
            </a:pPr>
            <a:r>
              <a:rPr lang="fr-FR" sz="2800" dirty="0"/>
              <a:t>La tentative des délits visés au présent article est punie des peines pour ces délits.</a:t>
            </a:r>
          </a:p>
          <a:p>
            <a:pPr marL="0" indent="0">
              <a:buNone/>
            </a:pPr>
            <a:r>
              <a:rPr lang="fr-FR" sz="2800" dirty="0"/>
              <a:t> </a:t>
            </a:r>
          </a:p>
          <a:p>
            <a:endParaRPr lang="fr-FR" sz="2800" dirty="0"/>
          </a:p>
        </p:txBody>
      </p:sp>
    </p:spTree>
    <p:extLst>
      <p:ext uri="{BB962C8B-B14F-4D97-AF65-F5344CB8AC3E}">
        <p14:creationId xmlns:p14="http://schemas.microsoft.com/office/powerpoint/2010/main" xmlns="" val="231792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832648"/>
          </a:xfrm>
        </p:spPr>
        <p:txBody>
          <a:bodyPr>
            <a:normAutofit/>
          </a:bodyPr>
          <a:lstStyle/>
          <a:p>
            <a:pPr marL="0" indent="0">
              <a:buNone/>
            </a:pPr>
            <a:r>
              <a:rPr lang="fr-FR" sz="2800" b="1" dirty="0" smtClean="0"/>
              <a:t>III. DEFINITION</a:t>
            </a:r>
            <a:r>
              <a:rPr lang="fr-FR" sz="2800" b="1" dirty="0"/>
              <a:t> :</a:t>
            </a:r>
            <a:endParaRPr lang="fr-FR" sz="2800" dirty="0"/>
          </a:p>
          <a:p>
            <a:pPr marL="0" indent="0">
              <a:buNone/>
            </a:pPr>
            <a:r>
              <a:rPr lang="fr-FR" sz="2800" dirty="0" smtClean="0"/>
              <a:t> Les </a:t>
            </a:r>
            <a:r>
              <a:rPr lang="fr-FR" sz="2800" dirty="0"/>
              <a:t>attentats aux mœurs sont des crimes ou des délits de nature sexuelle contre des personnes.</a:t>
            </a:r>
          </a:p>
          <a:p>
            <a:pPr marL="0" indent="0">
              <a:buNone/>
            </a:pPr>
            <a:r>
              <a:rPr lang="fr-FR" sz="2800" dirty="0" smtClean="0"/>
              <a:t> Il </a:t>
            </a:r>
            <a:r>
              <a:rPr lang="fr-FR" sz="2800" dirty="0"/>
              <a:t>s’agit de tout acte (fait ou geste</a:t>
            </a:r>
            <a:r>
              <a:rPr lang="fr-FR" sz="2800" dirty="0" smtClean="0"/>
              <a:t>), </a:t>
            </a:r>
            <a:r>
              <a:rPr lang="fr-FR" sz="2800" dirty="0"/>
              <a:t>de nature à causer </a:t>
            </a:r>
            <a:r>
              <a:rPr lang="fr-FR" sz="2800" dirty="0" smtClean="0"/>
              <a:t>un </a:t>
            </a:r>
            <a:r>
              <a:rPr lang="fr-FR" sz="2800" dirty="0"/>
              <a:t>préjudice </a:t>
            </a:r>
            <a:r>
              <a:rPr lang="fr-FR" sz="2800" dirty="0" smtClean="0"/>
              <a:t>social, </a:t>
            </a:r>
            <a:r>
              <a:rPr lang="fr-FR" sz="2800" dirty="0"/>
              <a:t>en lésant les droits de particuliers :</a:t>
            </a:r>
          </a:p>
          <a:p>
            <a:pPr marL="0" indent="0">
              <a:buNone/>
            </a:pPr>
            <a:r>
              <a:rPr lang="fr-FR" sz="2800" dirty="0" smtClean="0"/>
              <a:t>        -</a:t>
            </a:r>
            <a:r>
              <a:rPr lang="fr-FR" sz="2800" dirty="0"/>
              <a:t>soit qu’ils n’aient pas consenti à en être les témoins (outrage public</a:t>
            </a:r>
            <a:r>
              <a:rPr lang="fr-FR" sz="2800" dirty="0" smtClean="0"/>
              <a:t>).</a:t>
            </a:r>
            <a:endParaRPr lang="fr-FR" sz="2800" dirty="0"/>
          </a:p>
          <a:p>
            <a:pPr marL="0" indent="0">
              <a:buNone/>
            </a:pPr>
            <a:r>
              <a:rPr lang="fr-FR" sz="2800" dirty="0" smtClean="0"/>
              <a:t>        -</a:t>
            </a:r>
            <a:r>
              <a:rPr lang="fr-FR" sz="2800" dirty="0"/>
              <a:t>soit qu’ils n’aient pas consenti à en être les victimes (attentat, viol).</a:t>
            </a:r>
          </a:p>
          <a:p>
            <a:pPr marL="0" indent="0">
              <a:buNone/>
            </a:pPr>
            <a:r>
              <a:rPr lang="fr-FR" sz="2800" dirty="0" smtClean="0"/>
              <a:t>En </a:t>
            </a:r>
            <a:r>
              <a:rPr lang="fr-FR" sz="2800" dirty="0"/>
              <a:t>droit algérien, les attentats aux mœurs sont des infractions pénales.</a:t>
            </a:r>
          </a:p>
          <a:p>
            <a:endParaRPr lang="fr-FR" dirty="0"/>
          </a:p>
        </p:txBody>
      </p:sp>
    </p:spTree>
    <p:extLst>
      <p:ext uri="{BB962C8B-B14F-4D97-AF65-F5344CB8AC3E}">
        <p14:creationId xmlns:p14="http://schemas.microsoft.com/office/powerpoint/2010/main" xmlns="" val="41055600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352928" cy="6264696"/>
          </a:xfrm>
        </p:spPr>
        <p:txBody>
          <a:bodyPr>
            <a:normAutofit fontScale="85000" lnSpcReduction="20000"/>
          </a:bodyPr>
          <a:lstStyle/>
          <a:p>
            <a:pPr marL="0" indent="0">
              <a:buNone/>
            </a:pPr>
            <a:r>
              <a:rPr lang="fr-FR" b="1" dirty="0"/>
              <a:t>Art. 343. (Modifié)</a:t>
            </a:r>
            <a:r>
              <a:rPr lang="fr-FR" dirty="0"/>
              <a:t> - Est puni d‘un emprisonnement de deux (2) à cinq (5) ans et d‘une amende de cinq cents (500) à vingt mille (20.000) DA, à moins que le fait ne constitue une infraction plus grave, quiconque sciemment :</a:t>
            </a:r>
          </a:p>
          <a:p>
            <a:pPr marL="0" indent="0">
              <a:buNone/>
            </a:pPr>
            <a:r>
              <a:rPr lang="fr-FR" dirty="0"/>
              <a:t>1- d‘une manière quelconque, aide, assiste, ou protège la prostitution d‘autrui ou le racolage en vue de la prostitution ;</a:t>
            </a:r>
          </a:p>
          <a:p>
            <a:pPr marL="0" indent="0">
              <a:buNone/>
            </a:pPr>
            <a:r>
              <a:rPr lang="fr-FR" dirty="0"/>
              <a:t>2- sous une forme quelconque, partage les produits de la prostitution d‘autrui ou reçoit des subsides d‘une personne se livrant habituellement à la prostitution ou tirant elle même des ressources de la prostitution d‘autrui ;</a:t>
            </a:r>
          </a:p>
          <a:p>
            <a:pPr marL="0" indent="0">
              <a:buNone/>
            </a:pPr>
            <a:r>
              <a:rPr lang="fr-FR" dirty="0"/>
              <a:t>3- vit avec une personne se livrant habituellement à la prostitution ;</a:t>
            </a:r>
          </a:p>
          <a:p>
            <a:pPr marL="0" indent="0">
              <a:buNone/>
            </a:pPr>
            <a:r>
              <a:rPr lang="fr-FR" dirty="0"/>
              <a:t>4- étant en relations habituelles avec une ou plusieurs personnes se livrant à la prostitution ne peut justifier de ressources correspondant à son train de vie ;</a:t>
            </a:r>
          </a:p>
          <a:p>
            <a:pPr marL="0" indent="0">
              <a:buNone/>
            </a:pPr>
            <a:r>
              <a:rPr lang="fr-FR" dirty="0"/>
              <a:t>5- embauche, entraîne ou entretient, même avec son consentement, une personne même majeure en vue de la prostitution, ou la livre à la prostitution ou à la </a:t>
            </a:r>
            <a:r>
              <a:rPr lang="fr-FR" dirty="0" smtClean="0"/>
              <a:t>débauche. </a:t>
            </a:r>
            <a:endParaRPr lang="fr-FR" dirty="0"/>
          </a:p>
          <a:p>
            <a:pPr marL="0" indent="0">
              <a:buNone/>
            </a:pPr>
            <a:r>
              <a:rPr lang="fr-FR" dirty="0"/>
              <a:t>6- fait office d‘intermédiaire, à un titre quelconque, entre les personnes se livrant à la prostitution ou à la débauche et les individus qui exploitent ou rémunèrent la prostitution ou la débauche d‘autrui ;</a:t>
            </a:r>
          </a:p>
          <a:p>
            <a:pPr marL="0" indent="0">
              <a:buNone/>
            </a:pPr>
            <a:r>
              <a:rPr lang="fr-FR" dirty="0"/>
              <a:t>7- par menace, pression, man Œuvre ou par tout autre moyen, entrave l‘action de prévention, de contrôle, d‘assistance ou de rééducation entreprise par des organismes qualifiés en faveur de personnes se livrant à la prostitution ou en danger de prostitution.</a:t>
            </a:r>
          </a:p>
          <a:p>
            <a:pPr marL="0" indent="0">
              <a:buNone/>
            </a:pPr>
            <a:r>
              <a:rPr lang="fr-FR" dirty="0"/>
              <a:t>La tentative des délits visés au présent article est punie des peines prévues pour ces délits. </a:t>
            </a:r>
          </a:p>
          <a:p>
            <a:pPr marL="0" indent="0">
              <a:buNone/>
            </a:pPr>
            <a:endParaRPr lang="fr-FR" dirty="0"/>
          </a:p>
          <a:p>
            <a:endParaRPr lang="fr-FR" dirty="0"/>
          </a:p>
        </p:txBody>
      </p:sp>
    </p:spTree>
    <p:extLst>
      <p:ext uri="{BB962C8B-B14F-4D97-AF65-F5344CB8AC3E}">
        <p14:creationId xmlns:p14="http://schemas.microsoft.com/office/powerpoint/2010/main" xmlns="" val="1725925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32656"/>
            <a:ext cx="8501122" cy="6264696"/>
          </a:xfrm>
        </p:spPr>
        <p:txBody>
          <a:bodyPr>
            <a:normAutofit fontScale="92500"/>
          </a:bodyPr>
          <a:lstStyle/>
          <a:p>
            <a:pPr marL="0" indent="0">
              <a:buNone/>
            </a:pPr>
            <a:r>
              <a:rPr lang="fr-FR" b="1" dirty="0"/>
              <a:t>Art. 346. (Modifié)</a:t>
            </a:r>
            <a:r>
              <a:rPr lang="fr-FR" dirty="0"/>
              <a:t> - Est puni d‘un emprisonnement de deux (2) à cinq (5) ans et d‘une amende de dix mille (10.000) à cent mille (100.000) DA quiconque détenant, gérant, faisant fonctionner, finançant ou contribuant à financer un hôtel, maison meublée, pension, débit de boissons, restaurant, club, cercle, dancing, lieu de spectacles ou leurs annexes, ou lieu quelconque ouvert au public ou utilisé par le public, accepte ou tolère habituellement qu‘une ou plusieurs personnes se livrent à la prostitution à l‘intérieur de l‘établissement ou dans ses annexes, ou y recherchent des clients en vue de la prostitution.</a:t>
            </a:r>
          </a:p>
          <a:p>
            <a:pPr marL="0" indent="0">
              <a:buNone/>
            </a:pPr>
            <a:r>
              <a:rPr lang="fr-FR" b="1" dirty="0"/>
              <a:t> Art. 348. (Modifié)</a:t>
            </a:r>
            <a:r>
              <a:rPr lang="fr-FR" dirty="0"/>
              <a:t> - Est puni d‘un emprisonnement de deux (2) à cinq (5) ans et d‘une amende de cinq cents (500) à deux mille (2.000) DA, à moins que le fait ne constitue une infraction plus grave, quiconque tolère l‘exercice habituel et clandestin de la débauche par des personnes se livrant à la prostitution dans des locaux ou emplacements non utilisés par le public, dont il dispose à quelque titre que ce soit.</a:t>
            </a:r>
          </a:p>
          <a:p>
            <a:pPr marL="0" indent="0">
              <a:buNone/>
            </a:pPr>
            <a:r>
              <a:rPr lang="fr-FR" dirty="0"/>
              <a:t>La tentative de ce délit est punie des mêmes peines que l‘infraction consommée. </a:t>
            </a:r>
          </a:p>
          <a:p>
            <a:endParaRPr lang="fr-FR" dirty="0"/>
          </a:p>
        </p:txBody>
      </p:sp>
    </p:spTree>
    <p:extLst>
      <p:ext uri="{BB962C8B-B14F-4D97-AF65-F5344CB8AC3E}">
        <p14:creationId xmlns:p14="http://schemas.microsoft.com/office/powerpoint/2010/main" xmlns="" val="32239041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60648"/>
            <a:ext cx="8429684" cy="6311624"/>
          </a:xfrm>
        </p:spPr>
        <p:txBody>
          <a:bodyPr>
            <a:normAutofit/>
          </a:bodyPr>
          <a:lstStyle/>
          <a:p>
            <a:pPr marL="0" indent="0">
              <a:buNone/>
            </a:pPr>
            <a:r>
              <a:rPr lang="fr-FR" sz="2800" b="1" dirty="0" smtClean="0"/>
              <a:t>H-Harcèlement </a:t>
            </a:r>
            <a:r>
              <a:rPr lang="fr-FR" sz="2800" b="1" dirty="0"/>
              <a:t>sexuel:</a:t>
            </a:r>
          </a:p>
          <a:p>
            <a:pPr marL="0" indent="0">
              <a:buNone/>
            </a:pPr>
            <a:r>
              <a:rPr lang="fr-FR" sz="2800" dirty="0"/>
              <a:t>Ce type de violence laisse souvent des blessures plus profondes et plus difficiles à effacer que celles résultant </a:t>
            </a:r>
            <a:r>
              <a:rPr lang="fr-FR" sz="2800" dirty="0" smtClean="0"/>
              <a:t>des </a:t>
            </a:r>
            <a:r>
              <a:rPr lang="fr-FR" sz="2800" dirty="0"/>
              <a:t>coups : « Les mots restent et les coups s’oublient ». </a:t>
            </a:r>
          </a:p>
          <a:p>
            <a:pPr marL="0" indent="0">
              <a:buNone/>
            </a:pPr>
            <a:r>
              <a:rPr lang="fr-FR" sz="2800" dirty="0"/>
              <a:t>Il s’agit d’un enchaînement d'agissements hostiles dont la répétition affaiblit psychologiquement la victime, dont le but est d’obtenir une relation sexuelle avec la victime.</a:t>
            </a:r>
          </a:p>
          <a:p>
            <a:pPr marL="0" lvl="0" indent="0">
              <a:buNone/>
            </a:pPr>
            <a:r>
              <a:rPr lang="fr-FR" sz="2800" b="1" dirty="0"/>
              <a:t>Harcèlement sexuel sur le lieu de </a:t>
            </a:r>
            <a:r>
              <a:rPr lang="fr-FR" sz="2800" b="1" dirty="0" smtClean="0"/>
              <a:t>travail:</a:t>
            </a:r>
            <a:r>
              <a:rPr lang="fr-FR" sz="2800" b="1" dirty="0"/>
              <a:t> </a:t>
            </a:r>
            <a:endParaRPr lang="fr-FR" sz="2800" b="1" i="1" dirty="0"/>
          </a:p>
          <a:p>
            <a:pPr marL="0" indent="0">
              <a:buNone/>
            </a:pPr>
            <a:r>
              <a:rPr lang="fr-FR" sz="2800" dirty="0"/>
              <a:t>En font exemple les remarques désobligeantes et équivoques sur l’apparence d’une femme ou d’un homme, les remarques sur les caractéristiques sexuelles, les contacts corporels non souhaités ainsi que les abus </a:t>
            </a:r>
            <a:r>
              <a:rPr lang="fr-FR" sz="2800" dirty="0" smtClean="0"/>
              <a:t>sexuels. </a:t>
            </a:r>
            <a:endParaRPr lang="fr-FR" sz="2800" dirty="0"/>
          </a:p>
          <a:p>
            <a:endParaRPr lang="fr-FR" dirty="0"/>
          </a:p>
        </p:txBody>
      </p:sp>
    </p:spTree>
    <p:extLst>
      <p:ext uri="{BB962C8B-B14F-4D97-AF65-F5344CB8AC3E}">
        <p14:creationId xmlns:p14="http://schemas.microsoft.com/office/powerpoint/2010/main" xmlns="" val="2724589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a:bodyPr>
          <a:lstStyle/>
          <a:p>
            <a:pPr marL="0" lvl="0" indent="0">
              <a:buNone/>
            </a:pPr>
            <a:r>
              <a:rPr lang="fr-FR" sz="2800" b="1" dirty="0"/>
              <a:t>Législation : </a:t>
            </a:r>
            <a:r>
              <a:rPr lang="fr-FR" sz="2800" dirty="0"/>
              <a:t> </a:t>
            </a:r>
          </a:p>
          <a:p>
            <a:pPr marL="0" indent="0">
              <a:buNone/>
            </a:pPr>
            <a:r>
              <a:rPr lang="fr-FR" sz="2800" dirty="0"/>
              <a:t>Sur le plan </a:t>
            </a:r>
            <a:r>
              <a:rPr lang="fr-FR" sz="2800" dirty="0" smtClean="0"/>
              <a:t>juridique, </a:t>
            </a:r>
            <a:r>
              <a:rPr lang="fr-FR" sz="2800" dirty="0"/>
              <a:t>il est à déplorer le vide total en la matière. L’article 341 bis traite le harcèlement sexuel en milieu professionnel.</a:t>
            </a:r>
          </a:p>
          <a:p>
            <a:pPr marL="0" indent="0">
              <a:buNone/>
            </a:pPr>
            <a:r>
              <a:rPr lang="fr-FR" sz="2800" b="1" dirty="0"/>
              <a:t>Art. 341 bis</a:t>
            </a:r>
            <a:r>
              <a:rPr lang="fr-FR" sz="2800" dirty="0"/>
              <a:t>. - (Loi n° 04-15 du 10 novembre 2004) Est réputée avoir commis l’infraction de harcèlement sexuel et sera punie d’un emprisonnement de deux (2) mois à un (1) an et d’une amende de 50.000 DA à 100.000 DA, toute personne qui abuse de l’autorité que lui confère sa fonction ou sa profession, en donnant à autrui des ordres, en proférant des menaces, en imposant des contraintes ou en exerçant des pressions, dans le but d’obtenir des faveurs de nature sexuelle.</a:t>
            </a:r>
          </a:p>
          <a:p>
            <a:pPr marL="0" indent="0">
              <a:buNone/>
            </a:pPr>
            <a:endParaRPr lang="fr-FR" dirty="0"/>
          </a:p>
          <a:p>
            <a:endParaRPr lang="fr-FR" dirty="0"/>
          </a:p>
        </p:txBody>
      </p:sp>
    </p:spTree>
    <p:extLst>
      <p:ext uri="{BB962C8B-B14F-4D97-AF65-F5344CB8AC3E}">
        <p14:creationId xmlns:p14="http://schemas.microsoft.com/office/powerpoint/2010/main" xmlns="" val="7752519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411994" cy="6286544"/>
          </a:xfrm>
        </p:spPr>
        <p:txBody>
          <a:bodyPr>
            <a:normAutofit/>
          </a:bodyPr>
          <a:lstStyle/>
          <a:p>
            <a:pPr marL="0" indent="0">
              <a:buNone/>
            </a:pPr>
            <a:r>
              <a:rPr lang="fr-FR" sz="2800" b="1" dirty="0" smtClean="0"/>
              <a:t>V-Conclusion</a:t>
            </a:r>
            <a:r>
              <a:rPr lang="fr-FR" sz="2800" b="1" dirty="0"/>
              <a:t> :	</a:t>
            </a:r>
            <a:endParaRPr lang="fr-FR" sz="2800" dirty="0"/>
          </a:p>
          <a:p>
            <a:pPr marL="0" lvl="0" indent="0">
              <a:buNone/>
            </a:pPr>
            <a:r>
              <a:rPr lang="fr-FR" sz="2800" dirty="0"/>
              <a:t>Une agression sexuelle est une expérience traumatique profondément déshumanisante.</a:t>
            </a:r>
          </a:p>
          <a:p>
            <a:pPr marL="0" lvl="0" indent="0">
              <a:buNone/>
            </a:pPr>
            <a:r>
              <a:rPr lang="fr-FR" sz="2800" dirty="0"/>
              <a:t>L’examen médical d’une personne victime de violences sexuelles, est lui aussi, potentiellement traumatisant pour la personne examinée ; il nécessite donc une attention particulière du médecin. </a:t>
            </a:r>
          </a:p>
          <a:p>
            <a:pPr marL="0" lvl="0" indent="0">
              <a:buNone/>
            </a:pPr>
            <a:r>
              <a:rPr lang="fr-FR" sz="2800" dirty="0"/>
              <a:t>La dimension technique de préservation des preuves, du constat médical et de l’instauration des traitements éventuels ne doit pas se substituer à l’humanité et à la qualité de l’accueil des soignants intervenants. </a:t>
            </a:r>
          </a:p>
          <a:p>
            <a:pPr marL="0" indent="0">
              <a:buNone/>
            </a:pPr>
            <a:r>
              <a:rPr lang="fr-FR" sz="2800" b="1" dirty="0"/>
              <a:t> </a:t>
            </a:r>
            <a:endParaRPr lang="fr-FR" sz="2800" dirty="0"/>
          </a:p>
          <a:p>
            <a:endParaRPr lang="fr-FR" dirty="0"/>
          </a:p>
        </p:txBody>
      </p:sp>
    </p:spTree>
    <p:extLst>
      <p:ext uri="{BB962C8B-B14F-4D97-AF65-F5344CB8AC3E}">
        <p14:creationId xmlns:p14="http://schemas.microsoft.com/office/powerpoint/2010/main" xmlns="" val="1276688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6143668"/>
          </a:xfrm>
        </p:spPr>
        <p:txBody>
          <a:bodyPr>
            <a:normAutofit/>
          </a:bodyPr>
          <a:lstStyle/>
          <a:p>
            <a:pPr marL="0" lvl="0" indent="0">
              <a:buNone/>
            </a:pPr>
            <a:r>
              <a:rPr lang="fr-FR" sz="2800" dirty="0" smtClean="0"/>
              <a:t>Dans toutes les situations de violence, l’absence de lésions traumatiques visibles au moment d’un examen médical, ne signifie pas qu’il n’y a pas eu de coups ; l’absence de coups ne signifie pas qu’il n’y a pas eu viol, c’est même une situation fréquente.</a:t>
            </a:r>
          </a:p>
          <a:p>
            <a:pPr marL="0" lvl="0" indent="0">
              <a:buNone/>
            </a:pPr>
            <a:r>
              <a:rPr lang="fr-FR" sz="2800" dirty="0" smtClean="0"/>
              <a:t>L’évaluation psychologique porte sur les antécédents psychiatriques, la notion de traitements psychotropes, la présentation de la victime, l’existence de signes de stress post traumatique récents ou secondaires, l’existence de conduites délirantes, de confusion ou perplexité, de conduites addictives. </a:t>
            </a:r>
          </a:p>
          <a:p>
            <a:pPr marL="0" indent="0">
              <a:buNone/>
            </a:pPr>
            <a:r>
              <a:rPr lang="fr-FR" sz="2800" dirty="0" smtClean="0"/>
              <a:t> </a:t>
            </a:r>
          </a:p>
          <a:p>
            <a:pPr marL="0" indent="0">
              <a:buNone/>
            </a:pPr>
            <a:r>
              <a:rPr lang="fr-FR" sz="2800" b="1" dirty="0" smtClean="0"/>
              <a:t> </a:t>
            </a:r>
            <a:endParaRPr lang="fr-FR" sz="2800" dirty="0" smtClean="0"/>
          </a:p>
          <a:p>
            <a:endParaRPr lang="fr-FR" sz="2800" dirty="0"/>
          </a:p>
        </p:txBody>
      </p:sp>
    </p:spTree>
    <p:extLst>
      <p:ext uri="{BB962C8B-B14F-4D97-AF65-F5344CB8AC3E}">
        <p14:creationId xmlns:p14="http://schemas.microsoft.com/office/powerpoint/2010/main" xmlns="" val="101523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lnSpcReduction="10000"/>
          </a:bodyPr>
          <a:lstStyle/>
          <a:p>
            <a:pPr marL="0" indent="0">
              <a:buNone/>
            </a:pPr>
            <a:r>
              <a:rPr lang="fr-FR" sz="3200" dirty="0" smtClean="0"/>
              <a:t>Les agressions sexuelles comprennent selon le CPA :</a:t>
            </a:r>
          </a:p>
          <a:p>
            <a:pPr marL="0" indent="0">
              <a:buNone/>
            </a:pPr>
            <a:r>
              <a:rPr lang="fr-FR" sz="3200" dirty="0" smtClean="0"/>
              <a:t>      -Viol</a:t>
            </a:r>
          </a:p>
          <a:p>
            <a:pPr marL="0" indent="0">
              <a:buNone/>
            </a:pPr>
            <a:r>
              <a:rPr lang="fr-FR" sz="3200" dirty="0" smtClean="0"/>
              <a:t>      -Outrage public à la pudeur</a:t>
            </a:r>
          </a:p>
          <a:p>
            <a:pPr marL="0" indent="0">
              <a:buNone/>
            </a:pPr>
            <a:r>
              <a:rPr lang="fr-FR" sz="3200" dirty="0" smtClean="0"/>
              <a:t>      -Attentat à la pudeur</a:t>
            </a:r>
          </a:p>
          <a:p>
            <a:pPr marL="0" indent="0">
              <a:buNone/>
            </a:pPr>
            <a:r>
              <a:rPr lang="fr-FR" sz="3200" dirty="0" smtClean="0"/>
              <a:t>      -Inceste</a:t>
            </a:r>
          </a:p>
          <a:p>
            <a:pPr marL="0" indent="0">
              <a:buNone/>
            </a:pPr>
            <a:r>
              <a:rPr lang="fr-FR" sz="3200" dirty="0" smtClean="0"/>
              <a:t>      -Homosexualité</a:t>
            </a:r>
          </a:p>
          <a:p>
            <a:pPr marL="0" indent="0">
              <a:buNone/>
            </a:pPr>
            <a:r>
              <a:rPr lang="fr-FR" sz="3200" dirty="0" smtClean="0"/>
              <a:t>      -Adultère                                                </a:t>
            </a:r>
          </a:p>
          <a:p>
            <a:pPr marL="0" indent="0">
              <a:buNone/>
            </a:pPr>
            <a:r>
              <a:rPr lang="fr-FR" sz="3200" dirty="0" smtClean="0"/>
              <a:t>      -Harcèlement</a:t>
            </a:r>
          </a:p>
          <a:p>
            <a:pPr marL="0" indent="0">
              <a:buNone/>
            </a:pPr>
            <a:r>
              <a:rPr lang="fr-FR" sz="3200" dirty="0" smtClean="0"/>
              <a:t>      -Prostitution</a:t>
            </a:r>
          </a:p>
          <a:p>
            <a:endParaRPr lang="fr-FR" dirty="0" smtClean="0"/>
          </a:p>
          <a:p>
            <a:endParaRPr lang="fr-FR" dirty="0"/>
          </a:p>
        </p:txBody>
      </p:sp>
      <p:pic>
        <p:nvPicPr>
          <p:cNvPr id="4" name="Image 3" descr="http://www.violences-sexuelles-info.fr/dessins/anime_triste.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88024" y="2348880"/>
            <a:ext cx="3641204" cy="3760068"/>
          </a:xfrm>
          <a:prstGeom prst="rect">
            <a:avLst/>
          </a:prstGeom>
          <a:noFill/>
          <a:ln>
            <a:noFill/>
          </a:ln>
        </p:spPr>
      </p:pic>
    </p:spTree>
    <p:extLst>
      <p:ext uri="{BB962C8B-B14F-4D97-AF65-F5344CB8AC3E}">
        <p14:creationId xmlns:p14="http://schemas.microsoft.com/office/powerpoint/2010/main" xmlns="" val="166228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smtClean="0"/>
              <a:t>              </a:t>
            </a:r>
            <a:r>
              <a:rPr lang="fr-FR" sz="4000" b="1" dirty="0" smtClean="0"/>
              <a:t>IV.ETUDE CLINIQUE</a:t>
            </a:r>
            <a:endParaRPr lang="fr-FR" sz="4000" b="1" dirty="0"/>
          </a:p>
        </p:txBody>
      </p:sp>
    </p:spTree>
    <p:extLst>
      <p:ext uri="{BB962C8B-B14F-4D97-AF65-F5344CB8AC3E}">
        <p14:creationId xmlns:p14="http://schemas.microsoft.com/office/powerpoint/2010/main" xmlns="" val="326948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429684" cy="6357982"/>
          </a:xfrm>
        </p:spPr>
        <p:txBody>
          <a:bodyPr>
            <a:normAutofit/>
          </a:bodyPr>
          <a:lstStyle/>
          <a:p>
            <a:pPr marL="0" indent="0">
              <a:buNone/>
            </a:pPr>
            <a:r>
              <a:rPr lang="fr-FR" b="1" dirty="0" smtClean="0"/>
              <a:t>A-VIOL</a:t>
            </a:r>
            <a:r>
              <a:rPr lang="fr-FR" b="1" dirty="0"/>
              <a:t> :</a:t>
            </a:r>
            <a:endParaRPr lang="fr-FR" dirty="0"/>
          </a:p>
          <a:p>
            <a:pPr marL="0" indent="0">
              <a:buNone/>
            </a:pPr>
            <a:r>
              <a:rPr lang="fr-FR" b="1" dirty="0" smtClean="0"/>
              <a:t>  A1-Définition</a:t>
            </a:r>
            <a:r>
              <a:rPr lang="fr-FR" b="1" dirty="0"/>
              <a:t>:</a:t>
            </a:r>
            <a:endParaRPr lang="fr-FR" dirty="0"/>
          </a:p>
          <a:p>
            <a:pPr marL="0" indent="0">
              <a:buNone/>
            </a:pPr>
            <a:r>
              <a:rPr lang="fr-FR" dirty="0"/>
              <a:t> </a:t>
            </a:r>
            <a:r>
              <a:rPr lang="fr-FR" dirty="0" smtClean="0"/>
              <a:t>« </a:t>
            </a:r>
            <a:r>
              <a:rPr lang="fr-FR" b="1" dirty="0"/>
              <a:t> </a:t>
            </a:r>
            <a:r>
              <a:rPr lang="fr-FR" dirty="0"/>
              <a:t>C’est une violence faite à une femme que l’on prend de force ».</a:t>
            </a:r>
          </a:p>
          <a:p>
            <a:pPr marL="0" indent="0">
              <a:buNone/>
            </a:pPr>
            <a:r>
              <a:rPr lang="fr-FR" dirty="0" smtClean="0"/>
              <a:t>Il </a:t>
            </a:r>
            <a:r>
              <a:rPr lang="fr-FR" dirty="0"/>
              <a:t>consiste en la possession d’une femme qu’elle soit vierge ou déjà déflorée sans son consentement.</a:t>
            </a:r>
          </a:p>
          <a:p>
            <a:pPr marL="0" indent="0">
              <a:buNone/>
            </a:pPr>
            <a:r>
              <a:rPr lang="fr-FR" dirty="0" smtClean="0"/>
              <a:t>Plus </a:t>
            </a:r>
            <a:r>
              <a:rPr lang="fr-FR" dirty="0"/>
              <a:t>précisément, c’est l’acte qui a pour but l’</a:t>
            </a:r>
            <a:r>
              <a:rPr lang="fr-FR" b="1" dirty="0"/>
              <a:t>intromission</a:t>
            </a:r>
            <a:r>
              <a:rPr lang="fr-FR" dirty="0"/>
              <a:t> de la verge dans la cavité vaginale contre la volonté de la femme.</a:t>
            </a:r>
          </a:p>
          <a:p>
            <a:pPr marL="0" indent="0">
              <a:buNone/>
            </a:pPr>
            <a:r>
              <a:rPr lang="fr-FR" dirty="0" smtClean="0"/>
              <a:t>La </a:t>
            </a:r>
            <a:r>
              <a:rPr lang="fr-FR" dirty="0"/>
              <a:t>victime d’un viol ne peut être qu’une femme (la possession d’un homme contre sa volonté est un attentat à la pudeur).</a:t>
            </a:r>
          </a:p>
          <a:p>
            <a:pPr marL="0" indent="0">
              <a:buNone/>
            </a:pPr>
            <a:r>
              <a:rPr lang="fr-FR" dirty="0" smtClean="0"/>
              <a:t>Il </a:t>
            </a:r>
            <a:r>
              <a:rPr lang="fr-FR" dirty="0"/>
              <a:t>faut que la victime du viol soit vivante(le coït avec un cadavre –nécrophilie- pouvant constituer un outrage public à la pudeur), donc il est </a:t>
            </a:r>
            <a:r>
              <a:rPr lang="fr-FR" dirty="0" smtClean="0"/>
              <a:t>important </a:t>
            </a:r>
            <a:r>
              <a:rPr lang="fr-FR" dirty="0"/>
              <a:t>de savoir si le viol a précédé ou suivi le décès</a:t>
            </a:r>
            <a:r>
              <a:rPr lang="fr-FR" dirty="0" smtClean="0"/>
              <a:t>.</a:t>
            </a:r>
          </a:p>
          <a:p>
            <a:pPr marL="0" indent="0">
              <a:buNone/>
            </a:pPr>
            <a:r>
              <a:rPr lang="fr-FR" dirty="0" smtClean="0">
                <a:latin typeface="Calisto MT" pitchFamily="18" charset="0"/>
              </a:rPr>
              <a:t>           </a:t>
            </a:r>
            <a:r>
              <a:rPr lang="fr-FR" b="1" dirty="0" smtClean="0">
                <a:latin typeface="Calisto MT" pitchFamily="18" charset="0"/>
              </a:rPr>
              <a:t>L’acte </a:t>
            </a:r>
            <a:r>
              <a:rPr lang="fr-FR" b="1" dirty="0">
                <a:latin typeface="Calisto MT" pitchFamily="18" charset="0"/>
              </a:rPr>
              <a:t>est normal. Le crime est dans la conduite.</a:t>
            </a:r>
          </a:p>
          <a:p>
            <a:pPr marL="0" indent="0">
              <a:buNone/>
            </a:pPr>
            <a:endParaRPr lang="fr-FR" dirty="0">
              <a:latin typeface="Calisto MT" pitchFamily="18" charset="0"/>
            </a:endParaRPr>
          </a:p>
        </p:txBody>
      </p:sp>
    </p:spTree>
    <p:extLst>
      <p:ext uri="{BB962C8B-B14F-4D97-AF65-F5344CB8AC3E}">
        <p14:creationId xmlns:p14="http://schemas.microsoft.com/office/powerpoint/2010/main" xmlns="" val="121071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97310"/>
          </a:xfrm>
        </p:spPr>
        <p:txBody>
          <a:bodyPr>
            <a:normAutofit/>
          </a:bodyPr>
          <a:lstStyle/>
          <a:p>
            <a:pPr marL="0" indent="0">
              <a:buNone/>
            </a:pPr>
            <a:r>
              <a:rPr lang="fr-FR" b="1" dirty="0" smtClean="0"/>
              <a:t>A2-Formes cliniques de viol:</a:t>
            </a:r>
            <a:endParaRPr lang="fr-FR" dirty="0" smtClean="0"/>
          </a:p>
          <a:p>
            <a:pPr marL="0" indent="0">
              <a:buNone/>
            </a:pPr>
            <a:r>
              <a:rPr lang="fr-FR" b="1" dirty="0" smtClean="0"/>
              <a:t>1-Inceste </a:t>
            </a:r>
            <a:r>
              <a:rPr lang="fr-FR" dirty="0" smtClean="0"/>
              <a:t>:  </a:t>
            </a:r>
          </a:p>
          <a:p>
            <a:pPr marL="0" indent="0">
              <a:buNone/>
            </a:pPr>
            <a:r>
              <a:rPr lang="fr-FR" dirty="0" smtClean="0"/>
              <a:t>Les agressions sexuelles par inceste sont le fait d’un père, d’un beau-père, d’un grand-père, d’un oncle, d’un frère à l'encontre d'une victime mineure, parfois extrêmement jeune.</a:t>
            </a:r>
          </a:p>
          <a:p>
            <a:pPr marL="0" indent="0">
              <a:buNone/>
            </a:pPr>
            <a:r>
              <a:rPr lang="fr-FR" b="1" dirty="0" smtClean="0"/>
              <a:t>2-Viol individuel : s</a:t>
            </a:r>
            <a:r>
              <a:rPr lang="fr-FR" dirty="0" smtClean="0"/>
              <a:t>ouvent prémédité car il est préparé et l'agresseur connaît la victime.</a:t>
            </a:r>
          </a:p>
          <a:p>
            <a:pPr marL="0" indent="0">
              <a:buNone/>
            </a:pPr>
            <a:r>
              <a:rPr lang="fr-FR" b="1" dirty="0" smtClean="0"/>
              <a:t>3-Viol collectif ou en réunion : </a:t>
            </a:r>
            <a:r>
              <a:rPr lang="fr-FR" dirty="0" smtClean="0"/>
              <a:t>acte réalisé par deux ou plusieurs personnes sur une seule victime. </a:t>
            </a:r>
          </a:p>
          <a:p>
            <a:pPr marL="0" indent="0">
              <a:buNone/>
            </a:pPr>
            <a:r>
              <a:rPr lang="fr-FR" b="1" dirty="0" smtClean="0"/>
              <a:t>4-Viol sodomique associé (coït anal) :</a:t>
            </a:r>
            <a:r>
              <a:rPr lang="fr-FR" dirty="0" smtClean="0"/>
              <a:t> exceptionnel dans le viol incestueux, rare dans le viol solitaire mais assez fréquent dans le viol en réunion, entraîne un éclatement du sphincter anal avec lésions graves du conduit </a:t>
            </a:r>
            <a:r>
              <a:rPr lang="fr-FR" dirty="0" err="1" smtClean="0"/>
              <a:t>ano</a:t>
            </a:r>
            <a:r>
              <a:rPr lang="fr-FR" dirty="0" smtClean="0"/>
              <a:t>-rectal chez la fillette; l’acte sodomique imposé s’accompagne de violences au niveau des membres, du dos et des fesses.</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xmlns="" val="2203874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671</TotalTime>
  <Words>1996</Words>
  <Application>Microsoft Office PowerPoint</Application>
  <PresentationFormat>Affichage à l'écran (4:3)</PresentationFormat>
  <Paragraphs>314</Paragraphs>
  <Slides>55</Slides>
  <Notes>1</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NewsPrint</vt:lpstr>
      <vt:lpstr>LES VIOLENCES SEXUELLES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                               Différentes formes de l’hymen</vt:lpstr>
      <vt:lpstr>Diapositive 18</vt:lpstr>
      <vt:lpstr>Diapositive 19</vt:lpstr>
      <vt:lpstr>Aspect d’hymen défloré </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TOSHIBA</dc:creator>
  <cp:lastModifiedBy>TOSHIBA</cp:lastModifiedBy>
  <cp:revision>320</cp:revision>
  <dcterms:created xsi:type="dcterms:W3CDTF">2015-05-25T12:39:39Z</dcterms:created>
  <dcterms:modified xsi:type="dcterms:W3CDTF">2019-05-01T19:19:46Z</dcterms:modified>
</cp:coreProperties>
</file>