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8" r:id="rId3"/>
    <p:sldId id="260" r:id="rId4"/>
    <p:sldId id="261" r:id="rId5"/>
    <p:sldId id="265" r:id="rId6"/>
    <p:sldId id="257" r:id="rId7"/>
    <p:sldId id="258" r:id="rId8"/>
    <p:sldId id="272" r:id="rId9"/>
    <p:sldId id="275" r:id="rId10"/>
    <p:sldId id="273" r:id="rId11"/>
    <p:sldId id="266" r:id="rId12"/>
    <p:sldId id="268" r:id="rId13"/>
    <p:sldId id="269" r:id="rId14"/>
    <p:sldId id="270" r:id="rId15"/>
    <p:sldId id="263" r:id="rId16"/>
    <p:sldId id="276" r:id="rId17"/>
    <p:sldId id="264" r:id="rId18"/>
    <p:sldId id="277"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24" autoAdjust="0"/>
  </p:normalViewPr>
  <p:slideViewPr>
    <p:cSldViewPr>
      <p:cViewPr varScale="1">
        <p:scale>
          <a:sx n="69" d="100"/>
          <a:sy n="69" d="100"/>
        </p:scale>
        <p:origin x="-14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AA309A6D-C09C-4548-B29A-6CF363A7E532}" type="datetimeFigureOut">
              <a:rPr lang="fr-FR" smtClean="0"/>
              <a:pPr/>
              <a:t>16/05/2022</a:t>
            </a:fld>
            <a:endParaRPr lang="fr-BE"/>
          </a:p>
        </p:txBody>
      </p:sp>
      <p:sp>
        <p:nvSpPr>
          <p:cNvPr id="19" name="Espace réservé du pied de page 18"/>
          <p:cNvSpPr>
            <a:spLocks noGrp="1"/>
          </p:cNvSpPr>
          <p:nvPr>
            <p:ph type="ftr" sz="quarter" idx="11"/>
          </p:nvPr>
        </p:nvSpPr>
        <p:spPr/>
        <p:txBody>
          <a:bodyPr/>
          <a:lstStyle/>
          <a:p>
            <a:endParaRPr lang="fr-BE"/>
          </a:p>
        </p:txBody>
      </p:sp>
      <p:sp>
        <p:nvSpPr>
          <p:cNvPr id="27" name="Espace réservé du numéro de diapositive 26"/>
          <p:cNvSpPr>
            <a:spLocks noGrp="1"/>
          </p:cNvSpPr>
          <p:nvPr>
            <p:ph type="sldNum" sz="quarter" idx="12"/>
          </p:nvPr>
        </p:nvSpPr>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16/05/2022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16/05/2022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16/05/2022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16/05/2022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16/05/2022</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pPr/>
              <a:t>16/05/2022</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pPr/>
              <a:t>16/05/2022</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16/05/2022</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16/05/2022</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16/05/2022</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a:xfrm>
            <a:off x="8077200" y="6356350"/>
            <a:ext cx="609600" cy="365125"/>
          </a:xfrm>
        </p:spPr>
        <p:txBody>
          <a:bodyPr/>
          <a:lstStyle/>
          <a:p>
            <a:fld id="{CF4668DC-857F-487D-BFFA-8C0CA5037977}" type="slidenum">
              <a:rPr lang="fr-BE" smtClean="0"/>
              <a:pPr/>
              <a:t>‹N°›</a:t>
            </a:fld>
            <a:endParaRPr lang="fr-BE"/>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A309A6D-C09C-4548-B29A-6CF363A7E532}" type="datetimeFigureOut">
              <a:rPr lang="fr-FR" smtClean="0"/>
              <a:pPr/>
              <a:t>16/05/2022</a:t>
            </a:fld>
            <a:endParaRPr lang="fr-BE"/>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BE"/>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F4668DC-857F-487D-BFFA-8C0CA5037977}" type="slidenum">
              <a:rPr lang="fr-BE" smtClean="0"/>
              <a:pPr/>
              <a:t>‹N°›</a:t>
            </a:fld>
            <a:endParaRPr lang="fr-BE"/>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620688"/>
            <a:ext cx="7772400" cy="5688632"/>
          </a:xfrm>
        </p:spPr>
        <p:txBody>
          <a:bodyPr>
            <a:normAutofit/>
          </a:bodyPr>
          <a:lstStyle/>
          <a:p>
            <a:pPr marL="914400" indent="-914400" algn="ctr"/>
            <a:r>
              <a:rPr lang="fr-FR" sz="5300" b="1" i="1" u="sng" dirty="0" smtClean="0"/>
              <a:t> </a:t>
            </a:r>
            <a:r>
              <a:rPr lang="fr-FR" sz="5300" i="1" u="sng" dirty="0" smtClean="0"/>
              <a:t>C</a:t>
            </a:r>
            <a:r>
              <a:rPr lang="fr-FR" sz="5300" b="1" i="1" u="sng" dirty="0" smtClean="0"/>
              <a:t>ours de normes rédactionnelles  destiné aux étudiants de </a:t>
            </a:r>
            <a:r>
              <a:rPr lang="fr-FR" sz="4800" b="1" i="1" u="sng" dirty="0" smtClean="0"/>
              <a:t>M1</a:t>
            </a:r>
            <a:r>
              <a:rPr lang="fr-FR" sz="3600" i="1" u="sng" dirty="0" smtClean="0"/>
              <a:t>(option </a:t>
            </a:r>
            <a:r>
              <a:rPr lang="fr-FR" sz="3600" i="1" u="sng" dirty="0" smtClean="0"/>
              <a:t>SDL) </a:t>
            </a:r>
            <a:r>
              <a:rPr lang="fr-FR" i="1" u="sng" dirty="0" smtClean="0"/>
              <a:t/>
            </a:r>
            <a:br>
              <a:rPr lang="fr-FR" i="1" u="sng" dirty="0" smtClean="0"/>
            </a:br>
            <a:r>
              <a:rPr lang="fr-FR" sz="3600" dirty="0" smtClean="0">
                <a:solidFill>
                  <a:schemeClr val="bg1">
                    <a:lumMod val="85000"/>
                    <a:lumOff val="15000"/>
                  </a:schemeClr>
                </a:solidFill>
              </a:rPr>
              <a:t/>
            </a:r>
            <a:br>
              <a:rPr lang="fr-FR" sz="3600" dirty="0" smtClean="0">
                <a:solidFill>
                  <a:schemeClr val="bg1">
                    <a:lumMod val="85000"/>
                    <a:lumOff val="15000"/>
                  </a:schemeClr>
                </a:solidFill>
              </a:rPr>
            </a:br>
            <a:r>
              <a:rPr lang="fr-FR" sz="3600" dirty="0" smtClean="0">
                <a:solidFill>
                  <a:schemeClr val="bg1"/>
                </a:solidFill>
              </a:rPr>
              <a:t>Elaboré par: </a:t>
            </a:r>
            <a:r>
              <a:rPr lang="fr-FR" sz="3200" dirty="0" err="1" smtClean="0">
                <a:solidFill>
                  <a:schemeClr val="bg1"/>
                </a:solidFill>
              </a:rPr>
              <a:t>Dre</a:t>
            </a:r>
            <a:r>
              <a:rPr lang="fr-FR" sz="3200" dirty="0" smtClean="0">
                <a:solidFill>
                  <a:schemeClr val="bg1"/>
                </a:solidFill>
              </a:rPr>
              <a:t>. F. </a:t>
            </a:r>
            <a:r>
              <a:rPr lang="fr-FR" sz="3200" dirty="0" err="1" smtClean="0">
                <a:solidFill>
                  <a:schemeClr val="bg1"/>
                </a:solidFill>
              </a:rPr>
              <a:t>Sahli</a:t>
            </a:r>
            <a:r>
              <a:rPr lang="fr-FR" sz="3200" dirty="0" smtClean="0">
                <a:solidFill>
                  <a:schemeClr val="bg1"/>
                </a:solidFill>
              </a:rPr>
              <a:t> </a:t>
            </a:r>
            <a:r>
              <a:rPr lang="fr-FR" sz="3200" dirty="0" err="1" smtClean="0">
                <a:solidFill>
                  <a:schemeClr val="bg1"/>
                </a:solidFill>
              </a:rPr>
              <a:t>Bouslimani</a:t>
            </a:r>
            <a:r>
              <a:rPr lang="fr-FR" sz="3200" dirty="0" smtClean="0"/>
              <a:t>		</a:t>
            </a:r>
            <a:r>
              <a:rPr lang="fr-FR" sz="3200" dirty="0" smtClean="0">
                <a:solidFill>
                  <a:schemeClr val="bg1"/>
                </a:solidFill>
              </a:rPr>
              <a:t> Université Batna-2- </a:t>
            </a:r>
            <a:r>
              <a:rPr lang="fr-FR" sz="3600" dirty="0" smtClean="0">
                <a:solidFill>
                  <a:schemeClr val="bg1"/>
                </a:solidFill>
              </a:rPr>
              <a:t/>
            </a:r>
            <a:br>
              <a:rPr lang="fr-FR" sz="3600" dirty="0" smtClean="0">
                <a:solidFill>
                  <a:schemeClr val="bg1"/>
                </a:solidFill>
              </a:rPr>
            </a:br>
            <a:endParaRPr lang="fr-FR" sz="3600" dirty="0">
              <a:solidFill>
                <a:schemeClr val="bg1">
                  <a:lumMod val="85000"/>
                  <a:lumOff val="15000"/>
                </a:schemeClr>
              </a:solidFill>
            </a:endParaRPr>
          </a:p>
        </p:txBody>
      </p:sp>
      <p:sp>
        <p:nvSpPr>
          <p:cNvPr id="3" name="Sous-titre 2"/>
          <p:cNvSpPr>
            <a:spLocks noGrp="1"/>
          </p:cNvSpPr>
          <p:nvPr>
            <p:ph type="subTitle" idx="1"/>
          </p:nvPr>
        </p:nvSpPr>
        <p:spPr>
          <a:xfrm flipH="1">
            <a:off x="9143999" y="7317432"/>
            <a:ext cx="45719" cy="769640"/>
          </a:xfrm>
        </p:spPr>
        <p:txBody>
          <a:bodyPr/>
          <a:lstStyle/>
          <a:p>
            <a:r>
              <a:rPr lang="fr-FR" dirty="0" smtClean="0"/>
              <a:t> </a:t>
            </a:r>
          </a:p>
        </p:txBody>
      </p:sp>
      <p:pic>
        <p:nvPicPr>
          <p:cNvPr id="18433" name="Image 4" descr="Description : C:\Users\pédagogie\Desktop\logo.png"/>
          <p:cNvPicPr>
            <a:picLocks noChangeAspect="1" noChangeArrowheads="1"/>
          </p:cNvPicPr>
          <p:nvPr/>
        </p:nvPicPr>
        <p:blipFill>
          <a:blip r:embed="rId2" cstate="print"/>
          <a:srcRect/>
          <a:stretch>
            <a:fillRect/>
          </a:stretch>
        </p:blipFill>
        <p:spPr bwMode="auto">
          <a:xfrm>
            <a:off x="7127776" y="0"/>
            <a:ext cx="2016224" cy="155799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b="1" u="sng" dirty="0" smtClean="0"/>
              <a:t>1-3-Critères des documents</a:t>
            </a:r>
            <a:endParaRPr lang="fr-FR" sz="3600" b="1" u="sng" dirty="0"/>
          </a:p>
        </p:txBody>
      </p:sp>
      <p:sp>
        <p:nvSpPr>
          <p:cNvPr id="3" name="Espace réservé du contenu 2"/>
          <p:cNvSpPr>
            <a:spLocks noGrp="1"/>
          </p:cNvSpPr>
          <p:nvPr>
            <p:ph idx="1"/>
          </p:nvPr>
        </p:nvSpPr>
        <p:spPr>
          <a:xfrm>
            <a:off x="395536" y="1916832"/>
            <a:ext cx="8229600" cy="4525963"/>
          </a:xfrm>
        </p:spPr>
        <p:style>
          <a:lnRef idx="1">
            <a:schemeClr val="accent2"/>
          </a:lnRef>
          <a:fillRef idx="2">
            <a:schemeClr val="accent2"/>
          </a:fillRef>
          <a:effectRef idx="1">
            <a:schemeClr val="accent2"/>
          </a:effectRef>
          <a:fontRef idx="minor">
            <a:schemeClr val="dk1"/>
          </a:fontRef>
        </p:style>
        <p:txBody>
          <a:bodyPr/>
          <a:lstStyle/>
          <a:p>
            <a:pPr>
              <a:buNone/>
            </a:pPr>
            <a:r>
              <a:rPr lang="fr-FR" dirty="0" smtClean="0">
                <a:latin typeface="+mj-lt"/>
              </a:rPr>
              <a:t>Un document doit être :</a:t>
            </a:r>
          </a:p>
          <a:p>
            <a:pPr lvl="0" fontAlgn="base" hangingPunct="0"/>
            <a:r>
              <a:rPr lang="fr-FR" dirty="0" smtClean="0">
                <a:latin typeface="+mj-lt"/>
              </a:rPr>
              <a:t>Authentique : Source identifiable, auteur.</a:t>
            </a:r>
          </a:p>
          <a:p>
            <a:pPr lvl="0" fontAlgn="base" hangingPunct="0"/>
            <a:r>
              <a:rPr lang="fr-FR" dirty="0" smtClean="0">
                <a:latin typeface="+mj-lt"/>
              </a:rPr>
              <a:t>Fiable/Véritable : Attention aux faux, la manipulation.</a:t>
            </a:r>
          </a:p>
          <a:p>
            <a:pPr lvl="0" fontAlgn="base" hangingPunct="0"/>
            <a:r>
              <a:rPr lang="fr-FR" dirty="0" smtClean="0">
                <a:latin typeface="+mj-lt"/>
              </a:rPr>
              <a:t>Localisable/Consultable : accessible, diffusion.</a:t>
            </a:r>
          </a:p>
          <a:p>
            <a:pPr lvl="0" fontAlgn="base" hangingPunct="0"/>
            <a:r>
              <a:rPr lang="fr-FR" dirty="0" smtClean="0">
                <a:latin typeface="+mj-lt"/>
              </a:rPr>
              <a:t>Actuel : information actualisé.</a:t>
            </a:r>
            <a:endParaRPr lang="fr-FR" dirty="0">
              <a:latin typeface="+mj-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692696"/>
            <a:ext cx="8229600" cy="1143000"/>
          </a:xfrm>
        </p:spPr>
        <p:txBody>
          <a:bodyPr>
            <a:normAutofit fontScale="90000"/>
          </a:bodyPr>
          <a:lstStyle/>
          <a:p>
            <a:pPr algn="ctr"/>
            <a:r>
              <a:rPr lang="fr-FR" dirty="0" smtClean="0"/>
              <a:t/>
            </a:r>
            <a:br>
              <a:rPr lang="fr-FR" dirty="0" smtClean="0"/>
            </a:br>
            <a:r>
              <a:rPr lang="fr-FR" sz="4000" b="1" u="sng" dirty="0" smtClean="0"/>
              <a:t>Les étapes de la RS</a:t>
            </a:r>
            <a:r>
              <a:rPr lang="fr-FR" b="1" dirty="0" smtClean="0"/>
              <a:t/>
            </a:r>
            <a:br>
              <a:rPr lang="fr-FR" b="1" dirty="0" smtClean="0"/>
            </a:br>
            <a:endParaRPr lang="fr-FR" sz="4000" b="1" dirty="0" smtClean="0"/>
          </a:p>
        </p:txBody>
      </p:sp>
      <p:sp>
        <p:nvSpPr>
          <p:cNvPr id="3" name="Espace réservé du contenu 2"/>
          <p:cNvSpPr>
            <a:spLocks noGrp="1"/>
          </p:cNvSpPr>
          <p:nvPr>
            <p:ph idx="1"/>
          </p:nvPr>
        </p:nvSpPr>
        <p:spPr>
          <a:xfrm>
            <a:off x="0" y="1628800"/>
            <a:ext cx="8229600" cy="4525963"/>
          </a:xfrm>
        </p:spPr>
        <p:txBody>
          <a:bodyPr/>
          <a:lstStyle/>
          <a:p>
            <a:r>
              <a:rPr lang="fr-FR" b="1" dirty="0" smtClean="0">
                <a:latin typeface="+mj-lt"/>
              </a:rPr>
              <a:t>1-Définition du problème</a:t>
            </a:r>
            <a:endParaRPr lang="fr-FR" b="1" dirty="0">
              <a:latin typeface="+mj-lt"/>
            </a:endParaRPr>
          </a:p>
        </p:txBody>
      </p:sp>
      <p:sp>
        <p:nvSpPr>
          <p:cNvPr id="4" name="Rectangle 3"/>
          <p:cNvSpPr/>
          <p:nvPr/>
        </p:nvSpPr>
        <p:spPr>
          <a:xfrm>
            <a:off x="323528" y="2132856"/>
            <a:ext cx="7776864" cy="353943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r>
              <a:rPr lang="fr-FR" sz="3200" dirty="0" smtClean="0">
                <a:latin typeface="+mj-lt"/>
              </a:rPr>
              <a:t>Le problème  est l’interrogation spécifique tandis que la problématique, en plus, comprend tous les autres aspects portant sur le cadre conceptuel, les résultats des autres recherches qui s’y rapportent, d’autres questions connexes et même ce qui a motivé le chercheur à cibler ce sujet.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b="1" u="sng" dirty="0" smtClean="0"/>
              <a:t>La formulation d’un problème de recherche</a:t>
            </a:r>
            <a:endParaRPr lang="fr-FR" sz="3600" b="1" u="sng" dirty="0"/>
          </a:p>
        </p:txBody>
      </p:sp>
      <p:sp>
        <p:nvSpPr>
          <p:cNvPr id="3" name="Espace réservé du contenu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r>
              <a:rPr lang="fr-FR" dirty="0" smtClean="0">
                <a:latin typeface="+mj-lt"/>
              </a:rPr>
              <a:t>Choisir son sujet après avoir porté une réflexion par rapport à l’intérêt qu’il représente.</a:t>
            </a:r>
          </a:p>
          <a:p>
            <a:r>
              <a:rPr lang="fr-FR" dirty="0" smtClean="0">
                <a:latin typeface="+mj-lt"/>
              </a:rPr>
              <a:t>Faire une recension de la documentation sur le sujet.</a:t>
            </a:r>
          </a:p>
          <a:p>
            <a:r>
              <a:rPr lang="fr-FR" dirty="0" smtClean="0">
                <a:latin typeface="+mj-lt"/>
              </a:rPr>
              <a:t>Préciser le problème de recherche à l’aide de quatre questions: Pourquoi s’intéresser à ce sujet ?, Quelle est la visée de cette recherche(descriptive, classificatrice, explicative ou compréhensive?, Qu’est ce qui est connu de ce sujet ?, Quelle question de recherche poser?,</a:t>
            </a:r>
            <a:endParaRPr lang="fr-FR" dirty="0">
              <a:latin typeface="+mj-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b="1" u="sng" dirty="0" smtClean="0"/>
              <a:t>Opérationnalisation de la R </a:t>
            </a:r>
            <a:endParaRPr lang="fr-FR" sz="3600" b="1" u="sng" dirty="0"/>
          </a:p>
        </p:txBody>
      </p:sp>
      <p:sp>
        <p:nvSpPr>
          <p:cNvPr id="3" name="Espace réservé du contenu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just"/>
            <a:r>
              <a:rPr lang="fr-FR" dirty="0" smtClean="0">
                <a:latin typeface="+mj-lt"/>
              </a:rPr>
              <a:t>C’est traduire les termes abstraits qui ont suivis la formulation du sujet en termes concrets qui vont en permettre l’observation en réalité. Pour ce faire il faut:</a:t>
            </a:r>
          </a:p>
          <a:p>
            <a:pPr algn="just"/>
            <a:r>
              <a:rPr lang="fr-FR" dirty="0" smtClean="0">
                <a:latin typeface="+mj-lt"/>
              </a:rPr>
              <a:t>1-Formuler une hypothèse ou un objectif de R ( l’hypothèse prédit et l’objectif annonce une intention</a:t>
            </a:r>
          </a:p>
          <a:p>
            <a:pPr algn="just"/>
            <a:r>
              <a:rPr lang="fr-FR" dirty="0" smtClean="0">
                <a:latin typeface="+mj-lt"/>
              </a:rPr>
              <a:t>2-définir </a:t>
            </a:r>
            <a:r>
              <a:rPr lang="fr-FR" b="1" dirty="0" smtClean="0">
                <a:latin typeface="+mj-lt"/>
              </a:rPr>
              <a:t>les concepts</a:t>
            </a:r>
            <a:r>
              <a:rPr lang="fr-FR" dirty="0" smtClean="0">
                <a:latin typeface="+mj-lt"/>
              </a:rPr>
              <a:t> compris dans l’hypothèse . 3- La décomposition des concepts en </a:t>
            </a:r>
            <a:r>
              <a:rPr lang="fr-FR" b="1" dirty="0" smtClean="0">
                <a:latin typeface="+mj-lt"/>
              </a:rPr>
              <a:t>dimension</a:t>
            </a:r>
            <a:r>
              <a:rPr lang="fr-FR" dirty="0" smtClean="0">
                <a:latin typeface="+mj-lt"/>
              </a:rPr>
              <a:t>s reflétant des aspects de la réalité</a:t>
            </a:r>
          </a:p>
          <a:p>
            <a:pPr algn="just"/>
            <a:r>
              <a:rPr lang="fr-FR" dirty="0" smtClean="0">
                <a:latin typeface="+mj-lt"/>
              </a:rPr>
              <a:t>4- déterminer une série d’élément d’observation </a:t>
            </a:r>
            <a:r>
              <a:rPr lang="fr-FR" b="1" dirty="0" smtClean="0">
                <a:latin typeface="+mj-lt"/>
              </a:rPr>
              <a:t>(indicateurs</a:t>
            </a:r>
            <a:r>
              <a:rPr lang="fr-FR" dirty="0" smtClean="0">
                <a:latin typeface="+mj-lt"/>
              </a:rPr>
              <a:t>) rendent possible la vérification empirique  en fonction du milieu observé</a:t>
            </a:r>
          </a:p>
          <a:p>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b="1" u="sng" dirty="0" smtClean="0"/>
              <a:t>Variables d’hypothèse</a:t>
            </a:r>
            <a:endParaRPr lang="fr-FR" sz="3600" b="1" u="sng" dirty="0"/>
          </a:p>
        </p:txBody>
      </p:sp>
      <p:sp>
        <p:nvSpPr>
          <p:cNvPr id="3" name="Espace réservé du contenu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algn="just"/>
            <a:r>
              <a:rPr lang="fr-FR" dirty="0" smtClean="0">
                <a:latin typeface="+mj-lt"/>
              </a:rPr>
              <a:t>La variable est le nom donné à un indicateur lorsqu’il peut prendre différentes valeurs </a:t>
            </a:r>
            <a:r>
              <a:rPr lang="fr-FR" dirty="0" err="1" smtClean="0">
                <a:latin typeface="+mj-lt"/>
              </a:rPr>
              <a:t>c-à-d</a:t>
            </a:r>
            <a:r>
              <a:rPr lang="fr-FR" dirty="0" smtClean="0">
                <a:latin typeface="+mj-lt"/>
              </a:rPr>
              <a:t> lorsqu’il est mesurable</a:t>
            </a:r>
          </a:p>
          <a:p>
            <a:pPr algn="just"/>
            <a:r>
              <a:rPr lang="fr-FR" dirty="0" smtClean="0">
                <a:latin typeface="+mj-lt"/>
              </a:rPr>
              <a:t>L’hypothèse </a:t>
            </a:r>
            <a:r>
              <a:rPr lang="fr-FR" dirty="0" smtClean="0">
                <a:latin typeface="+mj-lt"/>
              </a:rPr>
              <a:t>bi variée établit une relation entre deux variables V indépendante, et la V dépendante qui subit l’effet de la première( Vi) , les deux variables forment le couple classique de la méthode expérimentale. L’expérimentateur fait varier la variable indépendante pour en observer l’effet sur la variable dépendante</a:t>
            </a:r>
            <a:endParaRPr lang="fr-FR" dirty="0">
              <a:latin typeface="+mj-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404664"/>
            <a:ext cx="8229600" cy="1143000"/>
          </a:xfrm>
        </p:spPr>
        <p:txBody>
          <a:bodyPr>
            <a:normAutofit fontScale="90000"/>
          </a:bodyPr>
          <a:lstStyle/>
          <a:p>
            <a:r>
              <a:rPr lang="fr-FR" b="1" u="sng" dirty="0" smtClean="0"/>
              <a:t>Deuxième étape de la recherche </a:t>
            </a:r>
            <a:r>
              <a:rPr lang="fr-FR" sz="3600" b="1" i="1" dirty="0" smtClean="0"/>
              <a:t>Choisir une méthode ou une technique</a:t>
            </a:r>
            <a:endParaRPr lang="fr-FR" sz="3600" b="1" i="1" dirty="0"/>
          </a:p>
        </p:txBody>
      </p:sp>
      <p:sp>
        <p:nvSpPr>
          <p:cNvPr id="3" name="Espace réservé du contenu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lvl="0" algn="just"/>
            <a:r>
              <a:rPr lang="fr-FR" sz="2400" dirty="0" smtClean="0">
                <a:latin typeface="+mj-lt"/>
              </a:rPr>
              <a:t>La méthode expérimentale</a:t>
            </a:r>
          </a:p>
          <a:p>
            <a:pPr lvl="0" algn="just"/>
            <a:r>
              <a:rPr lang="fr-FR" sz="2400" dirty="0" smtClean="0">
                <a:latin typeface="+mj-lt"/>
              </a:rPr>
              <a:t>La méthode historique</a:t>
            </a:r>
          </a:p>
          <a:p>
            <a:pPr algn="just"/>
            <a:r>
              <a:rPr lang="fr-FR" sz="2400" dirty="0" smtClean="0">
                <a:latin typeface="+mj-lt"/>
              </a:rPr>
              <a:t>Et la méthode d’enquête</a:t>
            </a:r>
          </a:p>
          <a:p>
            <a:pPr algn="just">
              <a:buNone/>
            </a:pPr>
            <a:r>
              <a:rPr lang="fr-FR" sz="2400" dirty="0" smtClean="0">
                <a:latin typeface="+mj-lt"/>
              </a:rPr>
              <a:t>Techniques de R: il en existe  plusieurs</a:t>
            </a:r>
          </a:p>
          <a:p>
            <a:pPr algn="just">
              <a:buNone/>
            </a:pPr>
            <a:r>
              <a:rPr lang="fr-FR" sz="2400" dirty="0" smtClean="0">
                <a:latin typeface="+mj-lt"/>
              </a:rPr>
              <a:t>-l’observation en situation,</a:t>
            </a:r>
          </a:p>
          <a:p>
            <a:pPr algn="just">
              <a:buNone/>
            </a:pPr>
            <a:r>
              <a:rPr lang="fr-FR" sz="2400" dirty="0" smtClean="0">
                <a:latin typeface="+mj-lt"/>
              </a:rPr>
              <a:t>- l’entrevue de recherche, </a:t>
            </a:r>
          </a:p>
          <a:p>
            <a:pPr algn="just">
              <a:buNone/>
            </a:pPr>
            <a:r>
              <a:rPr lang="fr-FR" sz="2400" dirty="0" smtClean="0">
                <a:latin typeface="+mj-lt"/>
              </a:rPr>
              <a:t>-le sondage ou le questionnaire, </a:t>
            </a:r>
          </a:p>
          <a:p>
            <a:pPr algn="just">
              <a:buNone/>
            </a:pPr>
            <a:r>
              <a:rPr lang="fr-FR" sz="2400" dirty="0" smtClean="0">
                <a:latin typeface="+mj-lt"/>
              </a:rPr>
              <a:t>-l’expérimentation, </a:t>
            </a:r>
          </a:p>
          <a:p>
            <a:pPr algn="just">
              <a:buNone/>
            </a:pPr>
            <a:r>
              <a:rPr lang="fr-FR" sz="2400" dirty="0" smtClean="0">
                <a:latin typeface="+mj-lt"/>
              </a:rPr>
              <a:t>-l’analyse de contenu et l’analyse statistique.</a:t>
            </a:r>
          </a:p>
          <a:p>
            <a:pPr lvl="0"/>
            <a:endParaRPr lang="fr-FR" sz="3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b="1" u="sng" dirty="0" smtClean="0"/>
              <a:t>Choisir une méthode ou une technique ( la suite)</a:t>
            </a:r>
            <a:endParaRPr lang="fr-FR" sz="3600" u="sng" dirty="0"/>
          </a:p>
        </p:txBody>
      </p:sp>
      <p:sp>
        <p:nvSpPr>
          <p:cNvPr id="3" name="Espace réservé du contenu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r>
              <a:rPr lang="fr-FR" dirty="0" smtClean="0">
                <a:latin typeface="+mj-lt"/>
              </a:rPr>
              <a:t>Méthode d’enquête permet de se renseigner sur une population à l’aide de divers moyes d’investigation</a:t>
            </a:r>
          </a:p>
          <a:p>
            <a:r>
              <a:rPr lang="fr-FR" dirty="0" smtClean="0">
                <a:latin typeface="+mj-lt"/>
              </a:rPr>
              <a:t>L’investigation peut  être directe (quant on entre en contact avec les informateurs) ou indirecte (quand on accède aux productions d’informateurs)</a:t>
            </a:r>
          </a:p>
          <a:p>
            <a:r>
              <a:rPr lang="fr-FR" dirty="0" smtClean="0">
                <a:latin typeface="+mj-lt"/>
              </a:rPr>
              <a:t>Elle peut se faire de façon directive, semi directive ou non directive en fonction du degré de liberté laissé aux participants à une recherche</a:t>
            </a:r>
            <a:endParaRPr lang="fr-FR" dirty="0">
              <a:latin typeface="+mj-lt"/>
            </a:endParaRPr>
          </a:p>
        </p:txBody>
      </p:sp>
      <p:sp>
        <p:nvSpPr>
          <p:cNvPr id="4" name="Rectangle 3"/>
          <p:cNvSpPr/>
          <p:nvPr/>
        </p:nvSpPr>
        <p:spPr>
          <a:xfrm>
            <a:off x="539552" y="1916832"/>
            <a:ext cx="7344816" cy="646331"/>
          </a:xfrm>
          <a:prstGeom prst="rect">
            <a:avLst/>
          </a:prstGeom>
        </p:spPr>
        <p:txBody>
          <a:bodyPr wrap="square">
            <a:spAutoFit/>
          </a:bodyPr>
          <a:lstStyle/>
          <a:p>
            <a:endParaRPr lang="fr-FR" dirty="0" smtClean="0"/>
          </a:p>
          <a:p>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124744"/>
            <a:ext cx="8229600" cy="1143000"/>
          </a:xfrm>
        </p:spPr>
        <p:txBody>
          <a:bodyPr>
            <a:normAutofit/>
          </a:bodyPr>
          <a:lstStyle/>
          <a:p>
            <a:pPr algn="ctr"/>
            <a:r>
              <a:rPr lang="fr-FR" sz="3600" b="1" u="sng" dirty="0" smtClean="0"/>
              <a:t>Eléments à prendre en considération dans le choix de M/ T</a:t>
            </a:r>
            <a:endParaRPr lang="fr-FR" sz="3600" b="1" u="sng" dirty="0"/>
          </a:p>
        </p:txBody>
      </p:sp>
      <p:sp>
        <p:nvSpPr>
          <p:cNvPr id="3" name="Espace réservé du contenu 2"/>
          <p:cNvSpPr>
            <a:spLocks noGrp="1"/>
          </p:cNvSpPr>
          <p:nvPr>
            <p:ph idx="1"/>
          </p:nvPr>
        </p:nvSpPr>
        <p:spPr>
          <a:xfrm>
            <a:off x="395536" y="2468880"/>
            <a:ext cx="8301608" cy="3408392"/>
          </a:xfrm>
        </p:spPr>
        <p:style>
          <a:lnRef idx="1">
            <a:schemeClr val="accent2"/>
          </a:lnRef>
          <a:fillRef idx="2">
            <a:schemeClr val="accent2"/>
          </a:fillRef>
          <a:effectRef idx="1">
            <a:schemeClr val="accent2"/>
          </a:effectRef>
          <a:fontRef idx="minor">
            <a:schemeClr val="dk1"/>
          </a:fontRef>
        </p:style>
        <p:txBody>
          <a:bodyPr>
            <a:normAutofit/>
          </a:bodyPr>
          <a:lstStyle/>
          <a:p>
            <a:pPr algn="just"/>
            <a:r>
              <a:rPr lang="fr-FR" dirty="0" smtClean="0">
                <a:latin typeface="+mj-lt"/>
              </a:rPr>
              <a:t>Vérifiez si la M est applicable, appropriée, valable, fiable, pertinente, économique et opportune </a:t>
            </a:r>
          </a:p>
          <a:p>
            <a:pPr algn="just"/>
            <a:r>
              <a:rPr lang="fr-FR" dirty="0" smtClean="0">
                <a:latin typeface="+mj-lt"/>
              </a:rPr>
              <a:t>Si vs utilisez une série de M vérifiez qu’ elles sont complémentaires</a:t>
            </a:r>
          </a:p>
          <a:p>
            <a:pPr algn="just"/>
            <a:r>
              <a:rPr lang="fr-FR" dirty="0" smtClean="0">
                <a:latin typeface="+mj-lt"/>
              </a:rPr>
              <a:t>Déterminez les tâches à accomplir et s il vous faut une méthode pour recueillir, regrouper, analyser, ou faire la synthèse des informations. </a:t>
            </a:r>
            <a:endParaRPr lang="fr-FR" dirty="0">
              <a:latin typeface="+mj-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b="1" u="sng" dirty="0" smtClean="0"/>
              <a:t>Normes &amp; étiques</a:t>
            </a:r>
            <a:endParaRPr lang="fr-FR" sz="3600" b="1" u="sng" dirty="0"/>
          </a:p>
        </p:txBody>
      </p:sp>
      <p:sp>
        <p:nvSpPr>
          <p:cNvPr id="3" name="Espace réservé du contenu 2"/>
          <p:cNvSpPr>
            <a:spLocks noGrp="1"/>
          </p:cNvSpPr>
          <p:nvPr>
            <p:ph idx="1"/>
          </p:nvPr>
        </p:nvSpPr>
        <p:spPr>
          <a:xfrm>
            <a:off x="457200" y="1935480"/>
            <a:ext cx="8229600" cy="4157816"/>
          </a:xfrm>
        </p:spPr>
        <p:style>
          <a:lnRef idx="1">
            <a:schemeClr val="accent2"/>
          </a:lnRef>
          <a:fillRef idx="2">
            <a:schemeClr val="accent2"/>
          </a:fillRef>
          <a:effectRef idx="1">
            <a:schemeClr val="accent2"/>
          </a:effectRef>
          <a:fontRef idx="minor">
            <a:schemeClr val="dk1"/>
          </a:fontRef>
        </p:style>
        <p:txBody>
          <a:bodyPr/>
          <a:lstStyle/>
          <a:p>
            <a:pPr algn="just"/>
            <a:endParaRPr lang="fr-FR" dirty="0" smtClean="0">
              <a:latin typeface="+mj-lt"/>
            </a:endParaRPr>
          </a:p>
          <a:p>
            <a:pPr algn="just"/>
            <a:r>
              <a:rPr lang="fr-FR" dirty="0" smtClean="0">
                <a:latin typeface="+mj-lt"/>
              </a:rPr>
              <a:t>Pour les normes et l’éthique en recherche, veuillez vous reporter au document publié sur mon site. </a:t>
            </a:r>
          </a:p>
          <a:p>
            <a:pPr algn="just">
              <a:buNone/>
            </a:pPr>
            <a:endParaRPr lang="fr-FR" dirty="0" smtClean="0">
              <a:latin typeface="+mj-lt"/>
            </a:endParaRPr>
          </a:p>
          <a:p>
            <a:pPr algn="just">
              <a:buNone/>
            </a:pPr>
            <a:endParaRPr lang="fr-FR" dirty="0" smtClean="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5400" dirty="0" smtClean="0">
                <a:solidFill>
                  <a:schemeClr val="bg1">
                    <a:lumMod val="85000"/>
                    <a:lumOff val="15000"/>
                  </a:schemeClr>
                </a:solidFill>
              </a:rPr>
              <a:t/>
            </a:r>
            <a:br>
              <a:rPr lang="fr-FR" sz="5400" dirty="0" smtClean="0">
                <a:solidFill>
                  <a:schemeClr val="bg1">
                    <a:lumMod val="85000"/>
                    <a:lumOff val="15000"/>
                  </a:schemeClr>
                </a:solidFill>
              </a:rPr>
            </a:br>
            <a:r>
              <a:rPr lang="fr-FR" sz="5400" b="1" u="sng" dirty="0" smtClean="0">
                <a:solidFill>
                  <a:schemeClr val="tx2">
                    <a:lumMod val="75000"/>
                  </a:schemeClr>
                </a:solidFill>
              </a:rPr>
              <a:t>Objectifs du cours </a:t>
            </a:r>
            <a:endParaRPr lang="fr-FR" b="1" u="sng" dirty="0"/>
          </a:p>
        </p:txBody>
      </p:sp>
      <p:sp>
        <p:nvSpPr>
          <p:cNvPr id="3" name="Espace réservé du contenu 2"/>
          <p:cNvSpPr>
            <a:spLocks noGrp="1"/>
          </p:cNvSpPr>
          <p:nvPr>
            <p:ph idx="1"/>
          </p:nvPr>
        </p:nvSpPr>
        <p:spPr>
          <a:xfrm>
            <a:off x="-324544" y="1935480"/>
            <a:ext cx="9011344" cy="4389120"/>
          </a:xfrm>
        </p:spPr>
        <p:txBody>
          <a:bodyPr/>
          <a:lstStyle/>
          <a:p>
            <a:pPr>
              <a:buNone/>
            </a:pPr>
            <a:r>
              <a:rPr lang="fr-FR" dirty="0" smtClean="0">
                <a:solidFill>
                  <a:schemeClr val="tx2">
                    <a:lumMod val="75000"/>
                  </a:schemeClr>
                </a:solidFill>
              </a:rPr>
              <a:t> </a:t>
            </a:r>
            <a:endParaRPr lang="fr-FR" dirty="0">
              <a:solidFill>
                <a:schemeClr val="tx2">
                  <a:lumMod val="75000"/>
                </a:schemeClr>
              </a:solidFill>
            </a:endParaRPr>
          </a:p>
        </p:txBody>
      </p:sp>
      <p:sp>
        <p:nvSpPr>
          <p:cNvPr id="4" name="Rectangle 3"/>
          <p:cNvSpPr/>
          <p:nvPr/>
        </p:nvSpPr>
        <p:spPr>
          <a:xfrm>
            <a:off x="395536" y="2060848"/>
            <a:ext cx="7938120" cy="4247317"/>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endParaRPr lang="fr-FR" sz="2400" dirty="0" smtClean="0">
              <a:solidFill>
                <a:schemeClr val="tx1"/>
              </a:solidFill>
              <a:latin typeface="+mj-lt"/>
            </a:endParaRPr>
          </a:p>
          <a:p>
            <a:pPr algn="just"/>
            <a:r>
              <a:rPr lang="fr-FR" sz="2400" dirty="0" smtClean="0">
                <a:solidFill>
                  <a:schemeClr val="tx1"/>
                </a:solidFill>
                <a:latin typeface="+mj-lt"/>
              </a:rPr>
              <a:t>I- </a:t>
            </a:r>
            <a:r>
              <a:rPr lang="fr-FR" sz="2400" dirty="0" smtClean="0">
                <a:solidFill>
                  <a:schemeClr val="tx1"/>
                </a:solidFill>
                <a:latin typeface="+mj-lt"/>
              </a:rPr>
              <a:t>Les concepts de base sous-tendant </a:t>
            </a:r>
            <a:r>
              <a:rPr lang="fr-FR" sz="2400" dirty="0" smtClean="0">
                <a:solidFill>
                  <a:schemeClr val="tx1"/>
                </a:solidFill>
                <a:latin typeface="+mj-lt"/>
              </a:rPr>
              <a:t>la </a:t>
            </a:r>
            <a:r>
              <a:rPr lang="fr-FR" sz="2400" dirty="0" smtClean="0">
                <a:solidFill>
                  <a:schemeClr val="tx1"/>
                </a:solidFill>
                <a:latin typeface="+mj-lt"/>
              </a:rPr>
              <a:t>recherche scientifique </a:t>
            </a:r>
            <a:endParaRPr lang="fr-FR" sz="2400" dirty="0" smtClean="0">
              <a:solidFill>
                <a:schemeClr val="tx1"/>
              </a:solidFill>
              <a:latin typeface="+mj-lt"/>
            </a:endParaRPr>
          </a:p>
          <a:p>
            <a:pPr algn="just"/>
            <a:r>
              <a:rPr lang="fr-FR" sz="2400" dirty="0" smtClean="0">
                <a:solidFill>
                  <a:schemeClr val="tx1"/>
                </a:solidFill>
                <a:latin typeface="+mj-lt"/>
              </a:rPr>
              <a:t/>
            </a:r>
            <a:br>
              <a:rPr lang="fr-FR" sz="2400" dirty="0" smtClean="0">
                <a:solidFill>
                  <a:schemeClr val="tx1"/>
                </a:solidFill>
                <a:latin typeface="+mj-lt"/>
              </a:rPr>
            </a:br>
            <a:r>
              <a:rPr lang="fr-FR" sz="2400" dirty="0" smtClean="0">
                <a:solidFill>
                  <a:schemeClr val="tx1"/>
                </a:solidFill>
                <a:latin typeface="+mj-lt"/>
              </a:rPr>
              <a:t>II- La recherche: pourquoi faire</a:t>
            </a:r>
            <a:r>
              <a:rPr lang="fr-FR" sz="2400" dirty="0" smtClean="0">
                <a:solidFill>
                  <a:schemeClr val="tx1"/>
                </a:solidFill>
                <a:latin typeface="+mj-lt"/>
              </a:rPr>
              <a:t>?</a:t>
            </a:r>
          </a:p>
          <a:p>
            <a:r>
              <a:rPr lang="fr-FR" sz="2400" dirty="0" smtClean="0">
                <a:solidFill>
                  <a:schemeClr val="tx1"/>
                </a:solidFill>
                <a:latin typeface="+mj-lt"/>
              </a:rPr>
              <a:t/>
            </a:r>
            <a:br>
              <a:rPr lang="fr-FR" sz="2400" dirty="0" smtClean="0">
                <a:solidFill>
                  <a:schemeClr val="tx1"/>
                </a:solidFill>
                <a:latin typeface="+mj-lt"/>
              </a:rPr>
            </a:br>
            <a:r>
              <a:rPr lang="fr-FR" sz="2400" dirty="0" smtClean="0">
                <a:solidFill>
                  <a:schemeClr val="tx1"/>
                </a:solidFill>
                <a:latin typeface="+mj-lt"/>
              </a:rPr>
              <a:t>III-Mettre </a:t>
            </a:r>
            <a:r>
              <a:rPr lang="fr-FR" sz="2400" dirty="0" smtClean="0">
                <a:solidFill>
                  <a:schemeClr val="tx1"/>
                </a:solidFill>
                <a:latin typeface="+mj-lt"/>
              </a:rPr>
              <a:t>le point sur : </a:t>
            </a:r>
            <a:br>
              <a:rPr lang="fr-FR" sz="2400" dirty="0" smtClean="0">
                <a:solidFill>
                  <a:schemeClr val="tx1"/>
                </a:solidFill>
                <a:latin typeface="+mj-lt"/>
              </a:rPr>
            </a:br>
            <a:r>
              <a:rPr lang="fr-FR" sz="2400" dirty="0" smtClean="0">
                <a:solidFill>
                  <a:schemeClr val="tx1"/>
                </a:solidFill>
                <a:latin typeface="+mj-lt"/>
              </a:rPr>
              <a:t>    </a:t>
            </a:r>
            <a:r>
              <a:rPr lang="fr-FR" sz="2400" dirty="0" smtClean="0">
                <a:solidFill>
                  <a:schemeClr val="tx1"/>
                </a:solidFill>
                <a:latin typeface="+mj-lt"/>
                <a:sym typeface="Symbol"/>
              </a:rPr>
              <a:t></a:t>
            </a:r>
            <a:r>
              <a:rPr lang="fr-FR" sz="2400" dirty="0" smtClean="0">
                <a:solidFill>
                  <a:schemeClr val="tx1"/>
                </a:solidFill>
                <a:latin typeface="+mj-lt"/>
              </a:rPr>
              <a:t>Ses différentes étapes </a:t>
            </a:r>
            <a:br>
              <a:rPr lang="fr-FR" sz="2400" dirty="0" smtClean="0">
                <a:solidFill>
                  <a:schemeClr val="tx1"/>
                </a:solidFill>
                <a:latin typeface="+mj-lt"/>
              </a:rPr>
            </a:br>
            <a:r>
              <a:rPr lang="fr-FR" sz="2400" dirty="0" smtClean="0">
                <a:solidFill>
                  <a:schemeClr val="tx1"/>
                </a:solidFill>
                <a:latin typeface="+mj-lt"/>
              </a:rPr>
              <a:t>    </a:t>
            </a:r>
            <a:r>
              <a:rPr lang="fr-FR" sz="2400" dirty="0" smtClean="0">
                <a:solidFill>
                  <a:schemeClr val="tx1"/>
                </a:solidFill>
                <a:latin typeface="+mj-lt"/>
                <a:sym typeface="Symbol"/>
              </a:rPr>
              <a:t> </a:t>
            </a:r>
            <a:r>
              <a:rPr lang="fr-FR" sz="2400" dirty="0" smtClean="0">
                <a:solidFill>
                  <a:schemeClr val="tx1"/>
                </a:solidFill>
                <a:latin typeface="+mj-lt"/>
              </a:rPr>
              <a:t>Ses normes rédactionnelles</a:t>
            </a:r>
            <a:br>
              <a:rPr lang="fr-FR" sz="2400" dirty="0" smtClean="0">
                <a:solidFill>
                  <a:schemeClr val="tx1"/>
                </a:solidFill>
                <a:latin typeface="+mj-lt"/>
              </a:rPr>
            </a:br>
            <a:r>
              <a:rPr lang="fr-FR" sz="2400" dirty="0" smtClean="0">
                <a:solidFill>
                  <a:schemeClr val="tx1"/>
                </a:solidFill>
                <a:latin typeface="+mj-lt"/>
              </a:rPr>
              <a:t>    </a:t>
            </a:r>
            <a:r>
              <a:rPr lang="fr-FR" sz="2400" dirty="0" smtClean="0">
                <a:solidFill>
                  <a:schemeClr val="tx1"/>
                </a:solidFill>
                <a:latin typeface="+mj-lt"/>
                <a:sym typeface="Symbol"/>
              </a:rPr>
              <a:t> </a:t>
            </a:r>
            <a:r>
              <a:rPr lang="fr-FR" sz="2400" dirty="0" smtClean="0">
                <a:solidFill>
                  <a:schemeClr val="tx1"/>
                </a:solidFill>
                <a:latin typeface="+mj-lt"/>
              </a:rPr>
              <a:t>L’éthique scientifique</a:t>
            </a:r>
          </a:p>
          <a:p>
            <a:r>
              <a:rPr lang="fr-FR" dirty="0" smtClean="0">
                <a:solidFill>
                  <a:schemeClr val="bg1">
                    <a:lumMod val="85000"/>
                    <a:lumOff val="15000"/>
                  </a:schemeClr>
                </a:solidFill>
              </a:rPr>
              <a:t/>
            </a:r>
            <a:br>
              <a:rPr lang="fr-FR" dirty="0" smtClean="0">
                <a:solidFill>
                  <a:schemeClr val="bg1">
                    <a:lumMod val="85000"/>
                    <a:lumOff val="15000"/>
                  </a:schemeClr>
                </a:solidFill>
              </a:rPr>
            </a:br>
            <a:r>
              <a:rPr lang="fr-FR" dirty="0" smtClean="0">
                <a:solidFill>
                  <a:schemeClr val="bg1">
                    <a:lumMod val="85000"/>
                    <a:lumOff val="15000"/>
                  </a:schemeClr>
                </a:solidFill>
              </a:rPr>
              <a:t>    </a:t>
            </a:r>
            <a:br>
              <a:rPr lang="fr-FR" dirty="0" smtClean="0">
                <a:solidFill>
                  <a:schemeClr val="bg1">
                    <a:lumMod val="85000"/>
                    <a:lumOff val="15000"/>
                  </a:schemeClr>
                </a:solidFill>
              </a:rPr>
            </a:b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b="1" u="sng" dirty="0" smtClean="0"/>
              <a:t>I- Concepts de base</a:t>
            </a:r>
            <a:endParaRPr lang="fr-FR" sz="3600" b="1" u="sng" dirty="0"/>
          </a:p>
        </p:txBody>
      </p:sp>
      <p:sp>
        <p:nvSpPr>
          <p:cNvPr id="3" name="Espace réservé du contenu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r>
              <a:rPr lang="fr-FR" b="1" dirty="0" smtClean="0">
                <a:latin typeface="+mj-lt"/>
              </a:rPr>
              <a:t>Science</a:t>
            </a:r>
            <a:r>
              <a:rPr lang="fr-FR" dirty="0" smtClean="0">
                <a:latin typeface="+mj-lt"/>
              </a:rPr>
              <a:t>: ensemble  cohérent de connaissances scientifiques (CS) vérifiables dans le réel </a:t>
            </a:r>
          </a:p>
          <a:p>
            <a:r>
              <a:rPr lang="fr-FR" b="1" dirty="0" smtClean="0">
                <a:latin typeface="+mj-lt"/>
              </a:rPr>
              <a:t>C S</a:t>
            </a:r>
            <a:r>
              <a:rPr lang="fr-FR" dirty="0" smtClean="0">
                <a:latin typeface="+mj-lt"/>
              </a:rPr>
              <a:t>: un type de savoir en développement continuel provenant de l’étude et de la vérification de phénomènes</a:t>
            </a:r>
          </a:p>
          <a:p>
            <a:r>
              <a:rPr lang="fr-FR" b="1" dirty="0" smtClean="0">
                <a:latin typeface="+mj-lt"/>
              </a:rPr>
              <a:t>Phénomènes</a:t>
            </a:r>
            <a:r>
              <a:rPr lang="fr-FR" dirty="0" smtClean="0">
                <a:latin typeface="+mj-lt"/>
              </a:rPr>
              <a:t> (P): faits perçus (in)directement par les sens et sur lesquels porte la CS</a:t>
            </a:r>
          </a:p>
          <a:p>
            <a:r>
              <a:rPr lang="fr-FR" b="1" dirty="0" smtClean="0">
                <a:latin typeface="+mj-lt"/>
              </a:rPr>
              <a:t>Expérience</a:t>
            </a:r>
            <a:r>
              <a:rPr lang="fr-FR" dirty="0" smtClean="0">
                <a:latin typeface="+mj-lt"/>
              </a:rPr>
              <a:t>: fait de provoquer P pour étude</a:t>
            </a:r>
            <a:endParaRPr lang="fr-FR" dirty="0">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78098"/>
          </a:xfrm>
        </p:spPr>
        <p:txBody>
          <a:bodyPr>
            <a:normAutofit/>
          </a:bodyPr>
          <a:lstStyle/>
          <a:p>
            <a:pPr algn="ctr"/>
            <a:r>
              <a:rPr lang="fr-FR" sz="3600" b="1" u="sng" dirty="0" smtClean="0"/>
              <a:t>Concepts de base (suite)</a:t>
            </a:r>
            <a:endParaRPr lang="fr-FR" sz="3600" b="1" u="sng" dirty="0"/>
          </a:p>
        </p:txBody>
      </p:sp>
      <p:sp>
        <p:nvSpPr>
          <p:cNvPr id="3" name="Espace réservé du contenu 2"/>
          <p:cNvSpPr>
            <a:spLocks noGrp="1"/>
          </p:cNvSpPr>
          <p:nvPr>
            <p:ph idx="1"/>
          </p:nvPr>
        </p:nvSpPr>
        <p:spPr>
          <a:xfrm>
            <a:off x="395536" y="1052736"/>
            <a:ext cx="8229600" cy="5102027"/>
          </a:xfrm>
        </p:spPr>
        <p:style>
          <a:lnRef idx="1">
            <a:schemeClr val="accent2"/>
          </a:lnRef>
          <a:fillRef idx="2">
            <a:schemeClr val="accent2"/>
          </a:fillRef>
          <a:effectRef idx="1">
            <a:schemeClr val="accent2"/>
          </a:effectRef>
          <a:fontRef idx="minor">
            <a:schemeClr val="dk1"/>
          </a:fontRef>
        </p:style>
        <p:txBody>
          <a:bodyPr>
            <a:normAutofit fontScale="40000" lnSpcReduction="20000"/>
          </a:bodyPr>
          <a:lstStyle/>
          <a:p>
            <a:pPr algn="just"/>
            <a:r>
              <a:rPr lang="fr-FR" sz="5800" b="1" dirty="0" smtClean="0">
                <a:latin typeface="+mj-lt"/>
              </a:rPr>
              <a:t>L’information scientifique(S) :</a:t>
            </a:r>
            <a:r>
              <a:rPr lang="fr-FR" sz="5800" dirty="0" smtClean="0">
                <a:latin typeface="+mj-lt"/>
              </a:rPr>
              <a:t>des données produites, testées, acceptées, reconnues par la communauté scientifique internationale</a:t>
            </a:r>
          </a:p>
          <a:p>
            <a:pPr algn="just"/>
            <a:endParaRPr lang="fr-FR" sz="5800" dirty="0" smtClean="0">
              <a:latin typeface="+mj-lt"/>
            </a:endParaRPr>
          </a:p>
          <a:p>
            <a:r>
              <a:rPr lang="fr-FR" sz="5800" b="1" dirty="0" smtClean="0">
                <a:latin typeface="+mj-lt"/>
              </a:rPr>
              <a:t>Recherche scientifique (RS): </a:t>
            </a:r>
            <a:r>
              <a:rPr lang="fr-FR" sz="5800" dirty="0" smtClean="0">
                <a:latin typeface="+mj-lt"/>
              </a:rPr>
              <a:t>étude en S N ou en SH selon une démarche scientifique, c’est 1 processus de collecte et d’analyse de données dans le but de répondre à un problème de recherche déterminé</a:t>
            </a:r>
          </a:p>
          <a:p>
            <a:endParaRPr lang="fr-FR" sz="5800" dirty="0" smtClean="0">
              <a:latin typeface="+mj-lt"/>
            </a:endParaRPr>
          </a:p>
          <a:p>
            <a:r>
              <a:rPr lang="fr-FR" sz="5800" b="1" dirty="0" smtClean="0">
                <a:latin typeface="+mj-lt"/>
              </a:rPr>
              <a:t>Méthode scientifique</a:t>
            </a:r>
            <a:r>
              <a:rPr lang="fr-FR" sz="5800" dirty="0" smtClean="0">
                <a:latin typeface="+mj-lt"/>
              </a:rPr>
              <a:t>: règles régissant le processus de le R</a:t>
            </a:r>
          </a:p>
          <a:p>
            <a:endParaRPr lang="fr-FR" sz="5800" b="1" dirty="0" smtClean="0">
              <a:latin typeface="+mj-lt"/>
            </a:endParaRPr>
          </a:p>
          <a:p>
            <a:r>
              <a:rPr lang="fr-FR" sz="5800" b="1" dirty="0" smtClean="0">
                <a:latin typeface="+mj-lt"/>
              </a:rPr>
              <a:t>Méthodologie: </a:t>
            </a:r>
            <a:r>
              <a:rPr lang="fr-FR" sz="5800" dirty="0" smtClean="0">
                <a:latin typeface="+mj-lt"/>
              </a:rPr>
              <a:t>ensemble des M&amp;des T orientant l’élaboration d’une R et qui guide la démarche scientifique</a:t>
            </a:r>
          </a:p>
          <a:p>
            <a:endParaRPr lang="fr-FR" dirty="0" smtClean="0">
              <a:latin typeface="+mj-lt"/>
            </a:endParaRPr>
          </a:p>
          <a:p>
            <a:endParaRPr lang="fr-FR"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b="1" u="sng" dirty="0" smtClean="0"/>
              <a:t>Secteurs de la recherche scientifique (RS)</a:t>
            </a:r>
            <a:endParaRPr lang="fr-FR" sz="3600" b="1" u="sng" dirty="0"/>
          </a:p>
        </p:txBody>
      </p:sp>
      <p:sp>
        <p:nvSpPr>
          <p:cNvPr id="3" name="Espace réservé du contenu 2"/>
          <p:cNvSpPr>
            <a:spLocks noGrp="1"/>
          </p:cNvSpPr>
          <p:nvPr>
            <p:ph idx="1"/>
          </p:nvPr>
        </p:nvSpPr>
        <p:spPr>
          <a:xfrm>
            <a:off x="395536" y="1844824"/>
            <a:ext cx="8229600" cy="4389120"/>
          </a:xfrm>
        </p:spPr>
        <p:style>
          <a:lnRef idx="1">
            <a:schemeClr val="accent2"/>
          </a:lnRef>
          <a:fillRef idx="2">
            <a:schemeClr val="accent2"/>
          </a:fillRef>
          <a:effectRef idx="1">
            <a:schemeClr val="accent2"/>
          </a:effectRef>
          <a:fontRef idx="minor">
            <a:schemeClr val="dk1"/>
          </a:fontRef>
        </p:style>
        <p:txBody>
          <a:bodyPr/>
          <a:lstStyle/>
          <a:p>
            <a:r>
              <a:rPr lang="fr-FR" b="1" dirty="0" smtClean="0">
                <a:latin typeface="+mj-lt"/>
              </a:rPr>
              <a:t>R en science de la nature </a:t>
            </a:r>
            <a:r>
              <a:rPr lang="fr-FR" dirty="0" smtClean="0">
                <a:latin typeface="+mj-lt"/>
              </a:rPr>
              <a:t>:R orientée vers l’univers physique et celui des organismes vivants. Les disciplines concernées : la biologie, l’astronomie, la géologie, et l’astrophysique, la biochimie (par jumelage)</a:t>
            </a:r>
          </a:p>
          <a:p>
            <a:r>
              <a:rPr lang="fr-FR" b="1" dirty="0" smtClean="0">
                <a:latin typeface="+mj-lt"/>
              </a:rPr>
              <a:t>R en sciences humaines </a:t>
            </a:r>
            <a:r>
              <a:rPr lang="fr-FR" dirty="0" smtClean="0">
                <a:latin typeface="+mj-lt"/>
              </a:rPr>
              <a:t>ayant l’être humain comme objet d’étude afin de comprendre l’être humain et la signification de ses actes.</a:t>
            </a:r>
          </a:p>
          <a:p>
            <a:endParaRPr lang="fr-FR" dirty="0" smtClean="0">
              <a:latin typeface="+mj-lt"/>
            </a:endParaRPr>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332656"/>
            <a:ext cx="8229600" cy="1143000"/>
          </a:xfrm>
        </p:spPr>
        <p:txBody>
          <a:bodyPr>
            <a:normAutofit/>
          </a:bodyPr>
          <a:lstStyle/>
          <a:p>
            <a:pPr algn="ctr"/>
            <a:r>
              <a:rPr lang="fr-FR" sz="3600" b="1" u="sng" dirty="0" smtClean="0"/>
              <a:t>Pourquoi faire une RS?</a:t>
            </a:r>
            <a:endParaRPr lang="fr-FR" sz="3600" b="1" u="sng" dirty="0"/>
          </a:p>
        </p:txBody>
      </p:sp>
      <p:sp>
        <p:nvSpPr>
          <p:cNvPr id="3" name="Espace réservé du contenu 2"/>
          <p:cNvSpPr>
            <a:spLocks noGrp="1"/>
          </p:cNvSpPr>
          <p:nvPr>
            <p:ph idx="1"/>
          </p:nvPr>
        </p:nvSpPr>
        <p:spPr>
          <a:xfrm>
            <a:off x="323528" y="1772816"/>
            <a:ext cx="8481120" cy="3888432"/>
          </a:xfrm>
        </p:spPr>
        <p:style>
          <a:lnRef idx="1">
            <a:schemeClr val="accent2"/>
          </a:lnRef>
          <a:fillRef idx="2">
            <a:schemeClr val="accent2"/>
          </a:fillRef>
          <a:effectRef idx="1">
            <a:schemeClr val="accent2"/>
          </a:effectRef>
          <a:fontRef idx="minor">
            <a:schemeClr val="dk1"/>
          </a:fontRef>
        </p:style>
        <p:txBody>
          <a:bodyPr>
            <a:normAutofit fontScale="40000" lnSpcReduction="20000"/>
          </a:bodyPr>
          <a:lstStyle/>
          <a:p>
            <a:pPr>
              <a:buNone/>
            </a:pPr>
            <a:endParaRPr lang="fr-FR" sz="8000" dirty="0" smtClean="0"/>
          </a:p>
          <a:p>
            <a:pPr algn="just">
              <a:lnSpc>
                <a:spcPct val="120000"/>
              </a:lnSpc>
            </a:pPr>
            <a:r>
              <a:rPr lang="fr-FR" sz="6000" dirty="0" smtClean="0">
                <a:latin typeface="+mj-lt"/>
              </a:rPr>
              <a:t>Faire avancer la science </a:t>
            </a:r>
          </a:p>
          <a:p>
            <a:pPr algn="just">
              <a:lnSpc>
                <a:spcPct val="120000"/>
              </a:lnSpc>
            </a:pPr>
            <a:r>
              <a:rPr lang="fr-FR" sz="6000" dirty="0" smtClean="0">
                <a:latin typeface="+mj-lt"/>
              </a:rPr>
              <a:t>Connaitre les causes/effets d’occurrences actuelles ou produites dans le passé</a:t>
            </a:r>
          </a:p>
          <a:p>
            <a:pPr algn="just">
              <a:lnSpc>
                <a:spcPct val="120000"/>
              </a:lnSpc>
            </a:pPr>
            <a:r>
              <a:rPr lang="fr-FR" sz="6000" dirty="0" smtClean="0">
                <a:latin typeface="+mj-lt"/>
              </a:rPr>
              <a:t>Expliquer des évènements présents ou à anticiper des évènements futurs</a:t>
            </a:r>
          </a:p>
          <a:p>
            <a:pPr algn="just">
              <a:lnSpc>
                <a:spcPct val="120000"/>
              </a:lnSpc>
            </a:pPr>
            <a:r>
              <a:rPr lang="fr-FR" sz="6000" dirty="0" smtClean="0">
                <a:latin typeface="+mj-lt"/>
              </a:rPr>
              <a:t>Raffiner les découvertes précédentes (apporter des améliorations à des </a:t>
            </a:r>
            <a:r>
              <a:rPr lang="fr-FR" sz="6000" dirty="0" err="1" smtClean="0">
                <a:latin typeface="+mj-lt"/>
              </a:rPr>
              <a:t>prb</a:t>
            </a:r>
            <a:r>
              <a:rPr lang="fr-FR" sz="6000" dirty="0" smtClean="0">
                <a:latin typeface="+mj-lt"/>
              </a:rPr>
              <a:t> complexes) </a:t>
            </a:r>
          </a:p>
          <a:p>
            <a:pPr algn="just">
              <a:lnSpc>
                <a:spcPct val="120000"/>
              </a:lnSpc>
            </a:pPr>
            <a:r>
              <a:rPr lang="fr-FR" sz="6000" dirty="0" smtClean="0">
                <a:latin typeface="+mj-lt"/>
              </a:rPr>
              <a:t>Les contester et en proposer de nouvelles interprétations  </a:t>
            </a:r>
          </a:p>
          <a:p>
            <a:pPr>
              <a:buNone/>
            </a:pPr>
            <a:endParaRPr lang="fr-FR" sz="2000" dirty="0">
              <a:latin typeface="+mj-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b="1" u="sng" dirty="0" smtClean="0"/>
              <a:t>Comment y procéder?</a:t>
            </a:r>
            <a:endParaRPr lang="fr-FR" sz="3600" b="1" u="sng" dirty="0"/>
          </a:p>
        </p:txBody>
      </p:sp>
      <p:sp>
        <p:nvSpPr>
          <p:cNvPr id="3" name="Espace réservé du contenu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Autofit/>
          </a:bodyPr>
          <a:lstStyle/>
          <a:p>
            <a:pPr>
              <a:buNone/>
            </a:pPr>
            <a:r>
              <a:rPr lang="fr-FR" dirty="0" smtClean="0">
                <a:latin typeface="+mj-lt"/>
              </a:rPr>
              <a:t>La RS exige  les éléments suivants:</a:t>
            </a:r>
          </a:p>
          <a:p>
            <a:pPr>
              <a:buNone/>
            </a:pPr>
            <a:r>
              <a:rPr lang="fr-FR" dirty="0" smtClean="0">
                <a:latin typeface="+mj-lt"/>
              </a:rPr>
              <a:t>1-Informations  &amp;documents</a:t>
            </a:r>
          </a:p>
          <a:p>
            <a:pPr>
              <a:buNone/>
            </a:pPr>
            <a:r>
              <a:rPr lang="fr-FR" dirty="0" smtClean="0">
                <a:latin typeface="+mj-lt"/>
              </a:rPr>
              <a:t>2- Règles : une éthique scientifique&amp;devoirs moraux liés à la conduite d’une R</a:t>
            </a:r>
          </a:p>
          <a:p>
            <a:pPr marL="342900" lvl="8" indent="-342900">
              <a:buNone/>
            </a:pPr>
            <a:r>
              <a:rPr lang="fr-FR" sz="2800" dirty="0" smtClean="0">
                <a:latin typeface="+mj-lt"/>
              </a:rPr>
              <a:t>3</a:t>
            </a:r>
            <a:r>
              <a:rPr lang="fr-FR" sz="2400" dirty="0" smtClean="0">
                <a:latin typeface="+mj-lt"/>
              </a:rPr>
              <a:t>-Définition du problème</a:t>
            </a:r>
          </a:p>
          <a:p>
            <a:pPr marL="342900" lvl="8" indent="-342900">
              <a:buNone/>
            </a:pPr>
            <a:r>
              <a:rPr lang="fr-FR" sz="2400" dirty="0" smtClean="0">
                <a:latin typeface="+mj-lt"/>
              </a:rPr>
              <a:t>4-Construction de la méthodologie</a:t>
            </a:r>
          </a:p>
          <a:p>
            <a:pPr marL="342900" lvl="8" indent="-342900">
              <a:buNone/>
            </a:pPr>
            <a:r>
              <a:rPr lang="fr-FR" sz="2400" dirty="0" smtClean="0">
                <a:latin typeface="+mj-lt"/>
              </a:rPr>
              <a:t>5-Collecte des données</a:t>
            </a:r>
          </a:p>
          <a:p>
            <a:pPr marL="342900" lvl="8" indent="-342900">
              <a:buNone/>
            </a:pPr>
            <a:r>
              <a:rPr lang="fr-FR" sz="2400" dirty="0" smtClean="0">
                <a:latin typeface="+mj-lt"/>
              </a:rPr>
              <a:t>6-Analyse et interprétation des données (observables)</a:t>
            </a:r>
          </a:p>
          <a:p>
            <a:pPr>
              <a:buNone/>
            </a:pPr>
            <a:endParaRPr lang="fr-FR" dirty="0" smtClean="0">
              <a:latin typeface="+mj-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b="1" u="sng" dirty="0" smtClean="0"/>
              <a:t>1-Information &amp; documents</a:t>
            </a:r>
            <a:endParaRPr lang="fr-FR" sz="3600" b="1" u="sng" dirty="0"/>
          </a:p>
        </p:txBody>
      </p:sp>
      <p:sp>
        <p:nvSpPr>
          <p:cNvPr id="3" name="Espace réservé du contenu 2"/>
          <p:cNvSpPr>
            <a:spLocks noGrp="1"/>
          </p:cNvSpPr>
          <p:nvPr>
            <p:ph idx="1"/>
          </p:nvPr>
        </p:nvSpPr>
        <p:spPr>
          <a:xfrm>
            <a:off x="395536" y="2204864"/>
            <a:ext cx="8291264" cy="3384376"/>
          </a:xfrm>
        </p:spPr>
        <p:style>
          <a:lnRef idx="1">
            <a:schemeClr val="accent2"/>
          </a:lnRef>
          <a:fillRef idx="2">
            <a:schemeClr val="accent2"/>
          </a:fillRef>
          <a:effectRef idx="1">
            <a:schemeClr val="accent2"/>
          </a:effectRef>
          <a:fontRef idx="minor">
            <a:schemeClr val="dk1"/>
          </a:fontRef>
        </p:style>
        <p:txBody>
          <a:bodyPr/>
          <a:lstStyle/>
          <a:p>
            <a:r>
              <a:rPr lang="fr-FR" dirty="0" smtClean="0">
                <a:latin typeface="+mj-lt"/>
              </a:rPr>
              <a:t>Les données collectées au travers des documents étant constitués d’informations  doivent être inscrites sur un support (document)</a:t>
            </a:r>
          </a:p>
          <a:p>
            <a:r>
              <a:rPr lang="fr-FR" dirty="0" smtClean="0">
                <a:latin typeface="+mj-lt"/>
              </a:rPr>
              <a:t> Les données collectées doivent faire l’objet d’une analyse scientifique, pour évaluer leur authenticité  et leur précision</a:t>
            </a:r>
          </a:p>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780696"/>
          </a:xfrm>
        </p:spPr>
        <p:txBody>
          <a:bodyPr>
            <a:normAutofit fontScale="90000"/>
          </a:bodyPr>
          <a:lstStyle/>
          <a:p>
            <a:pPr lvl="0" algn="ctr"/>
            <a:r>
              <a:rPr lang="fr-FR" b="1" dirty="0" smtClean="0"/>
              <a:t/>
            </a:r>
            <a:br>
              <a:rPr lang="fr-FR" b="1" dirty="0" smtClean="0"/>
            </a:br>
            <a:r>
              <a:rPr lang="fr-FR" sz="5400" b="1" dirty="0" smtClean="0"/>
              <a:t> </a:t>
            </a:r>
            <a:r>
              <a:rPr lang="fr-FR" sz="4000" b="1" dirty="0" smtClean="0"/>
              <a:t>1-2-Typologie des documents</a:t>
            </a:r>
            <a:endParaRPr lang="fr-FR" sz="4000" dirty="0"/>
          </a:p>
        </p:txBody>
      </p:sp>
      <p:sp>
        <p:nvSpPr>
          <p:cNvPr id="3" name="Espace réservé du contenu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Autofit/>
          </a:bodyPr>
          <a:lstStyle/>
          <a:p>
            <a:pPr lvl="0" hangingPunct="0"/>
            <a:r>
              <a:rPr lang="fr-FR" dirty="0" smtClean="0">
                <a:latin typeface="+mj-lt"/>
              </a:rPr>
              <a:t>Documents visuels : graphique (forme, dessin), iconographique (photo, diapo).</a:t>
            </a:r>
          </a:p>
          <a:p>
            <a:pPr lvl="0" hangingPunct="0"/>
            <a:r>
              <a:rPr lang="fr-FR" dirty="0" smtClean="0">
                <a:latin typeface="+mj-lt"/>
              </a:rPr>
              <a:t>Documents sonores : disque, bd magnétique</a:t>
            </a:r>
          </a:p>
          <a:p>
            <a:pPr lvl="0" hangingPunct="0"/>
            <a:r>
              <a:rPr lang="fr-FR" dirty="0" smtClean="0">
                <a:latin typeface="+mj-lt"/>
              </a:rPr>
              <a:t>Documents tactiles : brailles, ustensile de l'archéologue</a:t>
            </a:r>
          </a:p>
          <a:p>
            <a:pPr lvl="0" hangingPunct="0"/>
            <a:r>
              <a:rPr lang="fr-FR" dirty="0" smtClean="0">
                <a:latin typeface="+mj-lt"/>
              </a:rPr>
              <a:t>Documents codés (nécessitant mat de lecture) : carte perforée, optique…</a:t>
            </a:r>
          </a:p>
          <a:p>
            <a:pPr lvl="0" hangingPunct="0"/>
            <a:r>
              <a:rPr lang="fr-FR" dirty="0" smtClean="0">
                <a:latin typeface="+mj-lt"/>
              </a:rPr>
              <a:t>Documents à multiples dimensions: audiovisuel, multimédia. </a:t>
            </a:r>
            <a:endParaRPr lang="fr-FR" dirty="0">
              <a:latin typeface="+mj-l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825</TotalTime>
  <Words>891</Words>
  <Application>Microsoft Office PowerPoint</Application>
  <PresentationFormat>Affichage à l'écran (4:3)</PresentationFormat>
  <Paragraphs>91</Paragraphs>
  <Slides>18</Slides>
  <Notes>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Débit</vt:lpstr>
      <vt:lpstr> Cours de normes rédactionnelles  destiné aux étudiants de M1(option SDL)   Elaboré par: Dre. F. Sahli Bouslimani   Université Batna-2-  </vt:lpstr>
      <vt:lpstr> Objectifs du cours </vt:lpstr>
      <vt:lpstr>I- Concepts de base</vt:lpstr>
      <vt:lpstr>Concepts de base (suite)</vt:lpstr>
      <vt:lpstr>Secteurs de la recherche scientifique (RS)</vt:lpstr>
      <vt:lpstr>Pourquoi faire une RS?</vt:lpstr>
      <vt:lpstr>Comment y procéder?</vt:lpstr>
      <vt:lpstr>1-Information &amp; documents</vt:lpstr>
      <vt:lpstr>  1-2-Typologie des documents</vt:lpstr>
      <vt:lpstr>1-3-Critères des documents</vt:lpstr>
      <vt:lpstr> Les étapes de la RS </vt:lpstr>
      <vt:lpstr>La formulation d’un problème de recherche</vt:lpstr>
      <vt:lpstr>Opérationnalisation de la R </vt:lpstr>
      <vt:lpstr>Variables d’hypothèse</vt:lpstr>
      <vt:lpstr>Deuxième étape de la recherche Choisir une méthode ou une technique</vt:lpstr>
      <vt:lpstr>Choisir une méthode ou une technique ( la suite)</vt:lpstr>
      <vt:lpstr>Eléments à prendre en considération dans le choix de M/ T</vt:lpstr>
      <vt:lpstr>Normes &amp; étiques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objectifs du cours  - Rappel des concepts de base sous-tendant la recherche scientifique</dc:title>
  <dc:creator>Home</dc:creator>
  <cp:lastModifiedBy>USER</cp:lastModifiedBy>
  <cp:revision>80</cp:revision>
  <dcterms:created xsi:type="dcterms:W3CDTF">2019-11-27T16:29:06Z</dcterms:created>
  <dcterms:modified xsi:type="dcterms:W3CDTF">2022-05-16T14:22:58Z</dcterms:modified>
</cp:coreProperties>
</file>