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0" r:id="rId3"/>
    <p:sldId id="259" r:id="rId4"/>
    <p:sldId id="261" r:id="rId5"/>
    <p:sldId id="262" r:id="rId6"/>
    <p:sldId id="258" r:id="rId7"/>
    <p:sldId id="257" r:id="rId8"/>
    <p:sldId id="263" r:id="rId9"/>
    <p:sldId id="264" r:id="rId10"/>
    <p:sldId id="275" r:id="rId11"/>
    <p:sldId id="265" r:id="rId12"/>
    <p:sldId id="266" r:id="rId13"/>
    <p:sldId id="267" r:id="rId14"/>
    <p:sldId id="268" r:id="rId15"/>
    <p:sldId id="269" r:id="rId16"/>
    <p:sldId id="271" r:id="rId17"/>
    <p:sldId id="272" r:id="rId18"/>
    <p:sldId id="270" r:id="rId19"/>
    <p:sldId id="273" r:id="rId20"/>
    <p:sldId id="274" r:id="rId2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0AA6"/>
    <a:srgbClr val="DB29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49BCA6-AF69-432E-A33E-7B45BEC6B80B}" type="datetimeFigureOut">
              <a:rPr lang="fr-FR" smtClean="0"/>
              <a:t>29/09/2020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AF1427-A8EE-4882-BE13-8DA8BBF976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0647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AF1427-A8EE-4882-BE13-8DA8BBF97624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2267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61311-1A8F-49ED-940A-E3BE72C97FBD}" type="datetimeFigureOut">
              <a:rPr lang="fr-FR" smtClean="0"/>
              <a:t>29/09/2020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3FAE1-1BD8-4D44-8698-0A2C9EF858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7310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61311-1A8F-49ED-940A-E3BE72C97FBD}" type="datetimeFigureOut">
              <a:rPr lang="fr-FR" smtClean="0"/>
              <a:t>29/09/2020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3FAE1-1BD8-4D44-8698-0A2C9EF858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1744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61311-1A8F-49ED-940A-E3BE72C97FBD}" type="datetimeFigureOut">
              <a:rPr lang="fr-FR" smtClean="0"/>
              <a:t>29/09/2020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3FAE1-1BD8-4D44-8698-0A2C9EF858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4590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61311-1A8F-49ED-940A-E3BE72C97FBD}" type="datetimeFigureOut">
              <a:rPr lang="fr-FR" smtClean="0"/>
              <a:t>29/09/2020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3FAE1-1BD8-4D44-8698-0A2C9EF858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8654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61311-1A8F-49ED-940A-E3BE72C97FBD}" type="datetimeFigureOut">
              <a:rPr lang="fr-FR" smtClean="0"/>
              <a:t>29/09/2020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3FAE1-1BD8-4D44-8698-0A2C9EF858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6205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61311-1A8F-49ED-940A-E3BE72C97FBD}" type="datetimeFigureOut">
              <a:rPr lang="fr-FR" smtClean="0"/>
              <a:t>29/09/2020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3FAE1-1BD8-4D44-8698-0A2C9EF858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7278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61311-1A8F-49ED-940A-E3BE72C97FBD}" type="datetimeFigureOut">
              <a:rPr lang="fr-FR" smtClean="0"/>
              <a:t>29/09/2020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3FAE1-1BD8-4D44-8698-0A2C9EF858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459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61311-1A8F-49ED-940A-E3BE72C97FBD}" type="datetimeFigureOut">
              <a:rPr lang="fr-FR" smtClean="0"/>
              <a:t>29/09/2020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3FAE1-1BD8-4D44-8698-0A2C9EF858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0419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61311-1A8F-49ED-940A-E3BE72C97FBD}" type="datetimeFigureOut">
              <a:rPr lang="fr-FR" smtClean="0"/>
              <a:t>29/09/2020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3FAE1-1BD8-4D44-8698-0A2C9EF858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6618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61311-1A8F-49ED-940A-E3BE72C97FBD}" type="datetimeFigureOut">
              <a:rPr lang="fr-FR" smtClean="0"/>
              <a:t>29/09/2020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3FAE1-1BD8-4D44-8698-0A2C9EF858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8052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61311-1A8F-49ED-940A-E3BE72C97FBD}" type="datetimeFigureOut">
              <a:rPr lang="fr-FR" smtClean="0"/>
              <a:t>29/09/2020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3FAE1-1BD8-4D44-8698-0A2C9EF858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4832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61311-1A8F-49ED-940A-E3BE72C97FBD}" type="datetimeFigureOut">
              <a:rPr lang="fr-FR" smtClean="0"/>
              <a:t>29/09/2020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3FAE1-1BD8-4D44-8698-0A2C9EF858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0412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82880" y="1420837"/>
            <a:ext cx="121919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à la Biologie moléculaire</a:t>
            </a:r>
            <a:endParaRPr lang="fr-FR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-168812" y="3108960"/>
            <a:ext cx="12191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Acides nucléiques </a:t>
            </a:r>
          </a:p>
          <a:p>
            <a:pPr algn="ctr"/>
            <a:r>
              <a:rPr lang="fr-F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 et Fonctions</a:t>
            </a:r>
            <a:endParaRPr lang="fr-F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07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7275" y="0"/>
            <a:ext cx="8848798" cy="6710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45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8812"/>
            <a:ext cx="12192000" cy="668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96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83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3379" y="159863"/>
            <a:ext cx="5841242" cy="378434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5219" y="159863"/>
            <a:ext cx="4935940" cy="3912074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2642355" y="4335837"/>
            <a:ext cx="58002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Uridine</a:t>
            </a:r>
            <a:r>
              <a:rPr lang="fr-F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Triphosphate</a:t>
            </a:r>
            <a:endParaRPr lang="fr-FR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Connecteur droit 8"/>
          <p:cNvCxnSpPr/>
          <p:nvPr/>
        </p:nvCxnSpPr>
        <p:spPr>
          <a:xfrm flipH="1" flipV="1">
            <a:off x="3887485" y="4314957"/>
            <a:ext cx="159207" cy="10144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8249321" y="4042096"/>
            <a:ext cx="58002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Uridine</a:t>
            </a:r>
            <a:r>
              <a:rPr lang="fr-F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fr-FR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monophosphate</a:t>
            </a:r>
            <a:endParaRPr lang="fr-FR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Connecteur droit 11"/>
          <p:cNvCxnSpPr/>
          <p:nvPr/>
        </p:nvCxnSpPr>
        <p:spPr>
          <a:xfrm flipH="1" flipV="1">
            <a:off x="9474563" y="4074272"/>
            <a:ext cx="159207" cy="10144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8205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7224" y="313899"/>
            <a:ext cx="4869976" cy="3648288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4315" y="313899"/>
            <a:ext cx="4856044" cy="3648288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6754891" y="4106164"/>
            <a:ext cx="58002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fr-FR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Desoxy-Guanosine</a:t>
            </a:r>
            <a:r>
              <a:rPr lang="fr-F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fr-FR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monophosphate</a:t>
            </a:r>
            <a:endParaRPr lang="fr-FR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6889878" y="4106164"/>
            <a:ext cx="108000" cy="8916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H="1" flipV="1">
            <a:off x="9604217" y="4108499"/>
            <a:ext cx="159207" cy="10144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887098" y="3964496"/>
            <a:ext cx="58002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fr-FR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Desoxy-cytidine</a:t>
            </a:r>
            <a:r>
              <a:rPr lang="fr-F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fr-FR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monophosphate</a:t>
            </a:r>
            <a:endParaRPr lang="fr-FR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Connecteur droit 11"/>
          <p:cNvCxnSpPr/>
          <p:nvPr/>
        </p:nvCxnSpPr>
        <p:spPr>
          <a:xfrm>
            <a:off x="1022085" y="3964496"/>
            <a:ext cx="108000" cy="8916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H="1" flipV="1">
            <a:off x="3736424" y="3966831"/>
            <a:ext cx="159207" cy="10144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ZoneTexte 1"/>
          <p:cNvSpPr txBox="1"/>
          <p:nvPr/>
        </p:nvSpPr>
        <p:spPr>
          <a:xfrm>
            <a:off x="4339989" y="1676378"/>
            <a:ext cx="464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1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4572000" y="2588449"/>
            <a:ext cx="464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1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9655039" y="1496659"/>
            <a:ext cx="464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9</a:t>
            </a:r>
            <a:endParaRPr lang="fr-FR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271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8465" y="0"/>
            <a:ext cx="5538859" cy="4192350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6498465" y="4338176"/>
            <a:ext cx="58002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fr-FR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Desoxy-Thymidine</a:t>
            </a:r>
            <a:r>
              <a:rPr lang="fr-F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fr-FR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monophosphate</a:t>
            </a:r>
            <a:endParaRPr lang="fr-FR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Connecteur droit 7"/>
          <p:cNvCxnSpPr/>
          <p:nvPr/>
        </p:nvCxnSpPr>
        <p:spPr>
          <a:xfrm>
            <a:off x="6633452" y="4338176"/>
            <a:ext cx="108000" cy="8916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H="1" flipV="1">
            <a:off x="9347791" y="4340511"/>
            <a:ext cx="159207" cy="10144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0" name="Imag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0448" y="985126"/>
            <a:ext cx="4747146" cy="2918134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755726" y="4441952"/>
            <a:ext cx="58002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Guanosine</a:t>
            </a:r>
            <a:r>
              <a:rPr lang="fr-F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fr-FR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monophosphate</a:t>
            </a:r>
            <a:endParaRPr lang="fr-FR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Connecteur droit 11"/>
          <p:cNvCxnSpPr/>
          <p:nvPr/>
        </p:nvCxnSpPr>
        <p:spPr>
          <a:xfrm flipH="1" flipV="1">
            <a:off x="2307821" y="4427341"/>
            <a:ext cx="159207" cy="10144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1167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791" y="168812"/>
            <a:ext cx="10424159" cy="6499274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7695026" y="14067"/>
            <a:ext cx="34043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Fonction acide non estérifiée</a:t>
            </a:r>
            <a:endParaRPr lang="fr-FR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62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3582" y="566224"/>
            <a:ext cx="10564836" cy="5725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31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946150" y="849313"/>
            <a:ext cx="8937625" cy="329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3894" tIns="51947" rIns="103894" bIns="51947">
            <a:spAutoFit/>
          </a:bodyPr>
          <a:lstStyle>
            <a:lvl1pPr eaLnBrk="0" hangingPunct="0"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eaLnBrk="0" hangingPunct="0"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fr-FR" sz="2300" dirty="0">
                <a:latin typeface="Comic Sans MS" panose="030F0702030302020204" pitchFamily="66" charset="0"/>
              </a:rPr>
              <a:t> Donc la molécule d’ADN est formée de 2 brins de nucléotides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fr-FR" sz="2300" dirty="0">
              <a:latin typeface="Comic Sans MS" panose="030F0702030302020204" pitchFamily="66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fr-FR" sz="2300" dirty="0">
                <a:latin typeface="Comic Sans MS" panose="030F0702030302020204" pitchFamily="66" charset="0"/>
              </a:rPr>
              <a:t> Ces deux brins ont trois propriétés essentielles :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fr-FR" sz="2300" dirty="0">
              <a:latin typeface="Comic Sans MS" panose="030F0702030302020204" pitchFamily="66" charset="0"/>
            </a:endParaRPr>
          </a:p>
          <a:p>
            <a:pPr lvl="2" indent="0" eaLnBrk="1" hangingPunct="1">
              <a:buFont typeface="Wingdings" panose="05000000000000000000" pitchFamily="2" charset="2"/>
              <a:buChar char="Ø"/>
            </a:pPr>
            <a:r>
              <a:rPr lang="fr-FR" sz="2300" dirty="0">
                <a:latin typeface="Comic Sans MS" panose="030F0702030302020204" pitchFamily="66" charset="0"/>
              </a:rPr>
              <a:t> antiparallèles</a:t>
            </a:r>
          </a:p>
          <a:p>
            <a:pPr lvl="2" indent="0" eaLnBrk="1" hangingPunct="1">
              <a:buFont typeface="Wingdings" panose="05000000000000000000" pitchFamily="2" charset="2"/>
              <a:buChar char="Ø"/>
            </a:pPr>
            <a:endParaRPr lang="fr-FR" sz="2300" dirty="0">
              <a:latin typeface="Comic Sans MS" panose="030F0702030302020204" pitchFamily="66" charset="0"/>
            </a:endParaRPr>
          </a:p>
          <a:p>
            <a:pPr lvl="2" indent="0" eaLnBrk="1" hangingPunct="1">
              <a:buFont typeface="Wingdings" panose="05000000000000000000" pitchFamily="2" charset="2"/>
              <a:buChar char="Ø"/>
            </a:pPr>
            <a:r>
              <a:rPr lang="fr-FR" sz="2300" dirty="0">
                <a:latin typeface="Comic Sans MS" panose="030F0702030302020204" pitchFamily="66" charset="0"/>
              </a:rPr>
              <a:t> complémentaires</a:t>
            </a:r>
          </a:p>
          <a:p>
            <a:pPr lvl="2" indent="0" eaLnBrk="1" hangingPunct="1">
              <a:buFont typeface="Wingdings" panose="05000000000000000000" pitchFamily="2" charset="2"/>
              <a:buChar char="Ø"/>
            </a:pPr>
            <a:endParaRPr lang="fr-FR" sz="2300" dirty="0">
              <a:latin typeface="Comic Sans MS" panose="030F0702030302020204" pitchFamily="66" charset="0"/>
            </a:endParaRPr>
          </a:p>
          <a:p>
            <a:pPr lvl="2" indent="0" eaLnBrk="1" hangingPunct="1">
              <a:buFont typeface="Wingdings" panose="05000000000000000000" pitchFamily="2" charset="2"/>
              <a:buChar char="Ø"/>
            </a:pPr>
            <a:r>
              <a:rPr lang="fr-FR" sz="2300" dirty="0">
                <a:latin typeface="Comic Sans MS" panose="030F0702030302020204" pitchFamily="66" charset="0"/>
              </a:rPr>
              <a:t> hélicoïdaux</a:t>
            </a:r>
          </a:p>
        </p:txBody>
      </p:sp>
      <p:pic>
        <p:nvPicPr>
          <p:cNvPr id="5" name="Picture 8" descr="C:\Images\science\ADNGENET\adn\Adncampbe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9875" y="1990627"/>
            <a:ext cx="3987800" cy="467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33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481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250825" y="131763"/>
            <a:ext cx="3128963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3894" tIns="51947" rIns="103894" bIns="51947">
            <a:spAutoFit/>
          </a:bodyPr>
          <a:lstStyle>
            <a:lvl1pPr eaLnBrk="0" hangingPunct="0"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fr-FR" b="1" u="sng" dirty="0">
                <a:latin typeface="Comic Sans MS" panose="030F0702030302020204" pitchFamily="66" charset="0"/>
              </a:rPr>
              <a:t>ARN</a:t>
            </a:r>
            <a:r>
              <a:rPr lang="fr-FR" b="1" dirty="0">
                <a:latin typeface="Comic Sans MS" panose="030F0702030302020204" pitchFamily="66" charset="0"/>
              </a:rPr>
              <a:t> : structure </a:t>
            </a:r>
          </a:p>
        </p:txBody>
      </p:sp>
      <p:sp>
        <p:nvSpPr>
          <p:cNvPr id="3" name="Text Box 11"/>
          <p:cNvSpPr txBox="1">
            <a:spLocks noChangeArrowheads="1"/>
          </p:cNvSpPr>
          <p:nvPr/>
        </p:nvSpPr>
        <p:spPr bwMode="auto">
          <a:xfrm>
            <a:off x="269875" y="1066800"/>
            <a:ext cx="10261600" cy="505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3894" tIns="51947" rIns="103894" bIns="51947">
            <a:spAutoFit/>
          </a:bodyPr>
          <a:lstStyle>
            <a:lvl1pPr eaLnBrk="0" hangingPunct="0">
              <a:tabLst>
                <a:tab pos="290513" algn="l"/>
              </a:tabLst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290513" algn="l"/>
              </a:tabLst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290513" algn="l"/>
              </a:tabLst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290513" algn="l"/>
              </a:tabLst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290513" algn="l"/>
              </a:tabLst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0513" algn="l"/>
              </a:tabLst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0513" algn="l"/>
              </a:tabLst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0513" algn="l"/>
              </a:tabLst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0513" algn="l"/>
              </a:tabLst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fr-FR" sz="2300">
                <a:latin typeface="Comic Sans MS" panose="030F0702030302020204" pitchFamily="66" charset="0"/>
              </a:rPr>
              <a:t> ARN = Acide RiboNucléique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fr-FR" sz="2300">
              <a:latin typeface="Comic Sans MS" panose="030F0702030302020204" pitchFamily="66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fr-FR" sz="2300">
                <a:latin typeface="Comic Sans MS" panose="030F0702030302020204" pitchFamily="66" charset="0"/>
              </a:rPr>
              <a:t> Polymères de nucléotides reliés entre eux par des fonctions esters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fr-FR" sz="2300">
              <a:latin typeface="Comic Sans MS" panose="030F0702030302020204" pitchFamily="66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fr-FR" sz="2300">
                <a:latin typeface="Comic Sans MS" panose="030F0702030302020204" pitchFamily="66" charset="0"/>
              </a:rPr>
              <a:t> Ose = ribose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fr-FR" sz="2300">
              <a:latin typeface="Comic Sans MS" panose="030F0702030302020204" pitchFamily="66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endParaRPr lang="fr-FR" sz="2300">
              <a:latin typeface="Comic Sans MS" panose="030F0702030302020204" pitchFamily="66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endParaRPr lang="fr-FR" sz="2300">
              <a:latin typeface="Comic Sans MS" panose="030F0702030302020204" pitchFamily="66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fr-FR" sz="2300">
                <a:latin typeface="Comic Sans MS" panose="030F0702030302020204" pitchFamily="66" charset="0"/>
              </a:rPr>
              <a:t> Les bases : Adénine, Guanine, Cytosine et Uracile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fr-FR" sz="2300">
              <a:latin typeface="Comic Sans MS" panose="030F0702030302020204" pitchFamily="66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fr-CA" sz="2300">
                <a:latin typeface="Comic Sans MS" panose="030F0702030302020204" pitchFamily="66" charset="0"/>
              </a:rPr>
              <a:t> ARN = un seul brin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fr-CA" sz="2300">
              <a:latin typeface="Comic Sans MS" panose="030F0702030302020204" pitchFamily="66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fr-CA" sz="2300">
                <a:latin typeface="Comic Sans MS" panose="030F0702030302020204" pitchFamily="66" charset="0"/>
              </a:rPr>
              <a:t> Appariement entre 2 ARN différents, entre un brin d’ADN et un brin 	d’ARN ou sur lui même : A avec U et G avec C </a:t>
            </a:r>
            <a:endParaRPr lang="fr-FR" sz="230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23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196947"/>
            <a:ext cx="121919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fr-FR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07962" y="1764046"/>
            <a:ext cx="831400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Les acides nucléiques sont des composés connus depuis le </a:t>
            </a:r>
            <a:r>
              <a:rPr lang="fr-FR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19éme </a:t>
            </a:r>
            <a:r>
              <a:rPr lang="fr-FR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siècle, </a:t>
            </a:r>
          </a:p>
          <a:p>
            <a:pPr marL="171450" indent="-1714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Ils </a:t>
            </a:r>
            <a:r>
              <a:rPr lang="fr-FR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 trouvent dans les cytoplasmes et dans d’autres organites cellulaires (noyaux, mitochondries, plastes…)</a:t>
            </a:r>
          </a:p>
          <a:p>
            <a:pPr marL="171450" indent="-1714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Découverte de la structure de la molécule  d'ADN par Crick et Watson, 1953</a:t>
            </a:r>
          </a:p>
          <a:p>
            <a:pPr marL="171450" indent="-1714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C’est un polymère formé par l’enchaînement de nucléotides. </a:t>
            </a:r>
            <a:endParaRPr lang="fr-FR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7" descr="C:\Images\science\ADNGENET\histoire\WatsonCrick1.gif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010" y="2081042"/>
            <a:ext cx="3149600" cy="227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33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3842811" y="3326728"/>
            <a:ext cx="32864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l’information génétique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4564965" y="1678786"/>
            <a:ext cx="18421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Le maintien 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7739238" y="1711425"/>
            <a:ext cx="18421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Le transfert 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1431941" y="1560775"/>
            <a:ext cx="17315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fr-FR" sz="24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Le stockage</a:t>
            </a:r>
          </a:p>
        </p:txBody>
      </p:sp>
    </p:spTree>
    <p:extLst>
      <p:ext uri="{BB962C8B-B14F-4D97-AF65-F5344CB8AC3E}">
        <p14:creationId xmlns:p14="http://schemas.microsoft.com/office/powerpoint/2010/main" val="2026215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8" grpId="0"/>
      <p:bldP spid="9" grpId="0"/>
      <p:bldP spid="10" grpId="0"/>
      <p:bldP spid="1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250825" y="131763"/>
            <a:ext cx="5254468" cy="520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3894" tIns="51947" rIns="103894" bIns="51947">
            <a:spAutoFit/>
          </a:bodyPr>
          <a:lstStyle>
            <a:lvl1pPr eaLnBrk="0" hangingPunct="0"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fr-FR" b="1" u="sng" dirty="0">
                <a:latin typeface="Comic Sans MS" panose="030F0702030302020204" pitchFamily="66" charset="0"/>
              </a:rPr>
              <a:t>Les différents </a:t>
            </a:r>
            <a:r>
              <a:rPr lang="fr-FR" b="1" u="sng" dirty="0" smtClean="0">
                <a:latin typeface="Comic Sans MS" panose="030F0702030302020204" pitchFamily="66" charset="0"/>
              </a:rPr>
              <a:t>Types d’ARN</a:t>
            </a:r>
            <a:r>
              <a:rPr lang="fr-FR" b="1" dirty="0" smtClean="0">
                <a:latin typeface="Comic Sans MS" panose="030F0702030302020204" pitchFamily="66" charset="0"/>
              </a:rPr>
              <a:t> </a:t>
            </a:r>
            <a:r>
              <a:rPr lang="fr-FR" b="1" dirty="0">
                <a:latin typeface="Comic Sans MS" panose="030F0702030302020204" pitchFamily="66" charset="0"/>
              </a:rPr>
              <a:t>: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269875" y="1066800"/>
            <a:ext cx="10261600" cy="576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3894" tIns="51947" rIns="103894" bIns="51947">
            <a:spAutoFit/>
          </a:bodyPr>
          <a:lstStyle>
            <a:lvl1pPr eaLnBrk="0" hangingPunct="0">
              <a:tabLst>
                <a:tab pos="290513" algn="l"/>
                <a:tab pos="1336675" algn="l"/>
              </a:tabLst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290513" algn="l"/>
                <a:tab pos="1336675" algn="l"/>
              </a:tabLst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290513" algn="l"/>
                <a:tab pos="1336675" algn="l"/>
              </a:tabLst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eaLnBrk="0" hangingPunct="0">
              <a:tabLst>
                <a:tab pos="290513" algn="l"/>
                <a:tab pos="1336675" algn="l"/>
              </a:tabLst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290513" algn="l"/>
                <a:tab pos="1336675" algn="l"/>
              </a:tabLst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0513" algn="l"/>
                <a:tab pos="1336675" algn="l"/>
              </a:tabLst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0513" algn="l"/>
                <a:tab pos="1336675" algn="l"/>
              </a:tabLst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0513" algn="l"/>
                <a:tab pos="1336675" algn="l"/>
              </a:tabLst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0513" algn="l"/>
                <a:tab pos="1336675" algn="l"/>
              </a:tabLst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fr-FR" sz="2300" dirty="0">
                <a:latin typeface="Comic Sans MS" panose="030F0702030302020204" pitchFamily="66" charset="0"/>
              </a:rPr>
              <a:t> ARNr = 	ARN ribosomique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fr-FR" sz="2300" dirty="0">
                <a:latin typeface="Comic Sans MS" panose="030F0702030302020204" pitchFamily="66" charset="0"/>
              </a:rPr>
              <a:t>		Participent, avec les protéines ribosomiques, à la formation 		des ribosomes (molécules nécessaires à la synthèse des 			protéines)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fr-FR" sz="2300" dirty="0">
              <a:latin typeface="Comic Sans MS" panose="030F0702030302020204" pitchFamily="66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fr-FR" sz="2300" dirty="0">
                <a:latin typeface="Comic Sans MS" panose="030F0702030302020204" pitchFamily="66" charset="0"/>
              </a:rPr>
              <a:t> </a:t>
            </a:r>
            <a:r>
              <a:rPr lang="fr-FR" sz="2300" dirty="0" err="1">
                <a:latin typeface="Comic Sans MS" panose="030F0702030302020204" pitchFamily="66" charset="0"/>
              </a:rPr>
              <a:t>ARNt</a:t>
            </a:r>
            <a:r>
              <a:rPr lang="fr-FR" sz="2300" dirty="0">
                <a:latin typeface="Comic Sans MS" panose="030F0702030302020204" pitchFamily="66" charset="0"/>
              </a:rPr>
              <a:t> = 	ARN de transfert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fr-FR" sz="2300" dirty="0">
                <a:latin typeface="Comic Sans MS" panose="030F0702030302020204" pitchFamily="66" charset="0"/>
              </a:rPr>
              <a:t>		Transfert les acides aminés vers le lieu de synthèse des 			protéines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fr-FR" sz="2300" dirty="0">
              <a:latin typeface="Comic Sans MS" panose="030F0702030302020204" pitchFamily="66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fr-FR" sz="2300" dirty="0">
                <a:latin typeface="Comic Sans MS" panose="030F0702030302020204" pitchFamily="66" charset="0"/>
              </a:rPr>
              <a:t> ARNm = 	ARN messagers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fr-FR" sz="2300" dirty="0">
                <a:latin typeface="Comic Sans MS" panose="030F0702030302020204" pitchFamily="66" charset="0"/>
              </a:rPr>
              <a:t>		Portent l’information génétique de l’ADN vers le lieu de 			synthèse des protéines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fr-FR" sz="2300" dirty="0">
              <a:latin typeface="Comic Sans MS" panose="030F0702030302020204" pitchFamily="66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fr-FR" sz="2300" dirty="0">
                <a:latin typeface="Comic Sans MS" panose="030F0702030302020204" pitchFamily="66" charset="0"/>
              </a:rPr>
              <a:t> </a:t>
            </a:r>
            <a:r>
              <a:rPr lang="fr-FR" sz="2300" dirty="0" err="1">
                <a:latin typeface="Comic Sans MS" panose="030F0702030302020204" pitchFamily="66" charset="0"/>
              </a:rPr>
              <a:t>ARNsn</a:t>
            </a:r>
            <a:r>
              <a:rPr lang="fr-FR" sz="2300" dirty="0">
                <a:latin typeface="Comic Sans MS" panose="030F0702030302020204" pitchFamily="66" charset="0"/>
              </a:rPr>
              <a:t>=	ARN </a:t>
            </a:r>
            <a:r>
              <a:rPr lang="fr-FR" sz="2300" dirty="0" err="1">
                <a:latin typeface="Comic Sans MS" panose="030F0702030302020204" pitchFamily="66" charset="0"/>
              </a:rPr>
              <a:t>small</a:t>
            </a:r>
            <a:r>
              <a:rPr lang="fr-FR" sz="2300" dirty="0">
                <a:latin typeface="Comic Sans MS" panose="030F0702030302020204" pitchFamily="66" charset="0"/>
              </a:rPr>
              <a:t> </a:t>
            </a:r>
            <a:r>
              <a:rPr lang="fr-FR" sz="2300" dirty="0" err="1">
                <a:latin typeface="Comic Sans MS" panose="030F0702030302020204" pitchFamily="66" charset="0"/>
              </a:rPr>
              <a:t>nuclear</a:t>
            </a:r>
            <a:r>
              <a:rPr lang="fr-FR" sz="2300" dirty="0">
                <a:latin typeface="Comic Sans MS" panose="030F0702030302020204" pitchFamily="66" charset="0"/>
              </a:rPr>
              <a:t> </a:t>
            </a:r>
          </a:p>
          <a:p>
            <a:pPr lvl="3" indent="0" eaLnBrk="1" hangingPunct="1">
              <a:buFont typeface="Wingdings" panose="05000000000000000000" pitchFamily="2" charset="2"/>
              <a:buNone/>
            </a:pPr>
            <a:r>
              <a:rPr lang="fr-FR" sz="2300" dirty="0">
                <a:latin typeface="Comic Sans MS" panose="030F0702030302020204" pitchFamily="66" charset="0"/>
              </a:rPr>
              <a:t>Présent dans le noyau uniquement</a:t>
            </a:r>
          </a:p>
          <a:p>
            <a:pPr lvl="3" indent="0" eaLnBrk="1" hangingPunct="1">
              <a:buFont typeface="Wingdings" panose="05000000000000000000" pitchFamily="2" charset="2"/>
              <a:buNone/>
            </a:pPr>
            <a:r>
              <a:rPr lang="fr-FR" sz="2300" dirty="0">
                <a:latin typeface="Comic Sans MS" panose="030F0702030302020204" pitchFamily="66" charset="0"/>
              </a:rPr>
              <a:t>Participent à la régulation post-</a:t>
            </a:r>
            <a:r>
              <a:rPr lang="fr-FR" sz="2300" dirty="0" err="1">
                <a:latin typeface="Comic Sans MS" panose="030F0702030302020204" pitchFamily="66" charset="0"/>
              </a:rPr>
              <a:t>transcriptionnelle</a:t>
            </a:r>
            <a:endParaRPr lang="fr-FR" sz="23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06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47226" y="1997839"/>
            <a:ext cx="90689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4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</a:t>
            </a:r>
            <a:r>
              <a:rPr lang="fr-FR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’acide ribonucléique (ARN) 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fr-FR" sz="2400" b="1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fr-FR" sz="2400" b="1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fr-FR" sz="2400" b="1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L’acide désoxyribonucléique (ADN)</a:t>
            </a:r>
            <a:endParaRPr lang="fr-FR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28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34086" y="472998"/>
            <a:ext cx="7020448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fr-FR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L’ADN des différents êtres vivants possède :</a:t>
            </a:r>
            <a:endParaRPr lang="fr-FR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41038" y="1577741"/>
            <a:ext cx="30372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La même structure</a:t>
            </a:r>
            <a:endParaRPr lang="fr-FR" sz="3600" b="1" dirty="0"/>
          </a:p>
        </p:txBody>
      </p:sp>
      <p:sp>
        <p:nvSpPr>
          <p:cNvPr id="4" name="Rectangle 3"/>
          <p:cNvSpPr/>
          <p:nvPr/>
        </p:nvSpPr>
        <p:spPr>
          <a:xfrm>
            <a:off x="2553628" y="4284513"/>
            <a:ext cx="37890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Le nombre de molécules </a:t>
            </a:r>
            <a:endParaRPr lang="fr-FR" sz="3600" b="1" dirty="0"/>
          </a:p>
        </p:txBody>
      </p:sp>
      <p:sp>
        <p:nvSpPr>
          <p:cNvPr id="5" name="Rectangle 4"/>
          <p:cNvSpPr/>
          <p:nvPr/>
        </p:nvSpPr>
        <p:spPr>
          <a:xfrm>
            <a:off x="1746631" y="2965672"/>
            <a:ext cx="22181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La longueur </a:t>
            </a:r>
            <a:endParaRPr lang="fr-FR" sz="3600" b="1" dirty="0"/>
          </a:p>
        </p:txBody>
      </p:sp>
      <p:sp>
        <p:nvSpPr>
          <p:cNvPr id="7" name="Rectangle 6"/>
          <p:cNvSpPr/>
          <p:nvPr/>
        </p:nvSpPr>
        <p:spPr>
          <a:xfrm>
            <a:off x="1438248" y="2243742"/>
            <a:ext cx="18293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La forme </a:t>
            </a:r>
            <a:endParaRPr lang="fr-FR" sz="3600" b="1" dirty="0"/>
          </a:p>
        </p:txBody>
      </p:sp>
      <p:sp>
        <p:nvSpPr>
          <p:cNvPr id="8" name="Rectangle 7"/>
          <p:cNvSpPr/>
          <p:nvPr/>
        </p:nvSpPr>
        <p:spPr>
          <a:xfrm>
            <a:off x="2234086" y="3687602"/>
            <a:ext cx="22140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Localisation </a:t>
            </a:r>
            <a:endParaRPr lang="fr-FR" sz="3600" b="1" dirty="0"/>
          </a:p>
        </p:txBody>
      </p:sp>
      <p:sp>
        <p:nvSpPr>
          <p:cNvPr id="9" name="Rectangle 8"/>
          <p:cNvSpPr/>
          <p:nvPr/>
        </p:nvSpPr>
        <p:spPr>
          <a:xfrm>
            <a:off x="2811103" y="4950514"/>
            <a:ext cx="70631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La séquence des bases azotées (ou de nucléotides) </a:t>
            </a:r>
            <a:endParaRPr lang="fr-FR" sz="3600" b="1" dirty="0"/>
          </a:p>
        </p:txBody>
      </p:sp>
    </p:spTree>
    <p:extLst>
      <p:ext uri="{BB962C8B-B14F-4D97-AF65-F5344CB8AC3E}">
        <p14:creationId xmlns:p14="http://schemas.microsoft.com/office/powerpoint/2010/main" val="3484968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Connecteur droit 12"/>
          <p:cNvCxnSpPr>
            <a:stCxn id="4" idx="1"/>
          </p:cNvCxnSpPr>
          <p:nvPr/>
        </p:nvCxnSpPr>
        <p:spPr>
          <a:xfrm flipH="1">
            <a:off x="3032197" y="3516421"/>
            <a:ext cx="1089637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H="1">
            <a:off x="6865033" y="3516421"/>
            <a:ext cx="2016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ZoneTexte 1"/>
          <p:cNvSpPr txBox="1"/>
          <p:nvPr/>
        </p:nvSpPr>
        <p:spPr>
          <a:xfrm>
            <a:off x="-111125" y="152676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nucléotide</a:t>
            </a:r>
            <a:endParaRPr lang="fr-F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llipse 2"/>
          <p:cNvSpPr/>
          <p:nvPr/>
        </p:nvSpPr>
        <p:spPr>
          <a:xfrm>
            <a:off x="872197" y="2278966"/>
            <a:ext cx="2160000" cy="2160000"/>
          </a:xfrm>
          <a:prstGeom prst="ellipse">
            <a:avLst/>
          </a:prstGeom>
          <a:gradFill>
            <a:gsLst>
              <a:gs pos="0">
                <a:schemeClr val="accent3">
                  <a:lumMod val="0"/>
                  <a:lumOff val="100000"/>
                </a:schemeClr>
              </a:gs>
              <a:gs pos="100000">
                <a:srgbClr val="DB29D3"/>
              </a:gs>
            </a:gsLst>
            <a:path path="circle">
              <a:fillToRect l="50000" t="-80000" r="50000" b="18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4121834" y="2911510"/>
            <a:ext cx="2968283" cy="1209822"/>
          </a:xfrm>
          <a:prstGeom prst="rect">
            <a:avLst/>
          </a:prstGeom>
          <a:gradFill flip="none" rotWithShape="1">
            <a:gsLst>
              <a:gs pos="30000">
                <a:srgbClr val="80D8A8"/>
              </a:gs>
              <a:gs pos="0">
                <a:schemeClr val="accent3">
                  <a:lumMod val="0"/>
                  <a:lumOff val="100000"/>
                </a:schemeClr>
              </a:gs>
              <a:gs pos="100000">
                <a:srgbClr val="00B050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riangle isocèle 4"/>
          <p:cNvSpPr/>
          <p:nvPr/>
        </p:nvSpPr>
        <p:spPr>
          <a:xfrm>
            <a:off x="8315861" y="2365099"/>
            <a:ext cx="2652368" cy="1887782"/>
          </a:xfrm>
          <a:prstGeom prst="triangle">
            <a:avLst/>
          </a:prstGeom>
          <a:gradFill>
            <a:gsLst>
              <a:gs pos="0">
                <a:schemeClr val="accent3">
                  <a:lumMod val="0"/>
                  <a:lumOff val="100000"/>
                </a:schemeClr>
              </a:gs>
              <a:gs pos="100000">
                <a:srgbClr val="0A0AA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8428402" y="3198167"/>
            <a:ext cx="24272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Acide phosphorique</a:t>
            </a:r>
            <a:endParaRPr lang="fr-F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473526" y="3198167"/>
            <a:ext cx="23915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Ose (pentose)</a:t>
            </a:r>
            <a:endParaRPr lang="fr-F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173601" y="2990433"/>
            <a:ext cx="1371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 azotée</a:t>
            </a:r>
            <a:endParaRPr lang="fr-F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Accolade ouvrante 14"/>
          <p:cNvSpPr/>
          <p:nvPr/>
        </p:nvSpPr>
        <p:spPr>
          <a:xfrm rot="16200000">
            <a:off x="3824555" y="2618232"/>
            <a:ext cx="520504" cy="4515725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 ,</a:t>
            </a:r>
            <a:endParaRPr lang="fr-FR" dirty="0"/>
          </a:p>
        </p:txBody>
      </p:sp>
      <p:sp>
        <p:nvSpPr>
          <p:cNvPr id="16" name="Accolade ouvrante 15"/>
          <p:cNvSpPr/>
          <p:nvPr/>
        </p:nvSpPr>
        <p:spPr>
          <a:xfrm rot="16200000">
            <a:off x="5724624" y="1660088"/>
            <a:ext cx="520504" cy="831586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2693963" y="5230747"/>
            <a:ext cx="29120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Nucléoside</a:t>
            </a:r>
            <a:endParaRPr lang="fr-F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4528869" y="6185207"/>
            <a:ext cx="29120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Nucléotide</a:t>
            </a:r>
            <a:endParaRPr lang="fr-F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200307" y="1350808"/>
            <a:ext cx="45464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N-</a:t>
            </a:r>
            <a:r>
              <a:rPr lang="fr-FR" sz="28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glucosidique</a:t>
            </a:r>
            <a:r>
              <a:rPr lang="fr-FR" sz="2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(β osidique). </a:t>
            </a:r>
            <a:endParaRPr lang="fr-FR" sz="4000" b="1" dirty="0">
              <a:solidFill>
                <a:srgbClr val="FF0000"/>
              </a:solidFill>
            </a:endParaRPr>
          </a:p>
        </p:txBody>
      </p:sp>
      <p:cxnSp>
        <p:nvCxnSpPr>
          <p:cNvPr id="21" name="Connecteur droit avec flèche 20"/>
          <p:cNvCxnSpPr/>
          <p:nvPr/>
        </p:nvCxnSpPr>
        <p:spPr>
          <a:xfrm>
            <a:off x="3474720" y="2031173"/>
            <a:ext cx="0" cy="132779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7090117" y="2105017"/>
            <a:ext cx="21226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covalente ester</a:t>
            </a:r>
            <a:endParaRPr lang="fr-FR" sz="3600" b="1" dirty="0">
              <a:solidFill>
                <a:srgbClr val="FF0000"/>
              </a:solidFill>
            </a:endParaRPr>
          </a:p>
        </p:txBody>
      </p:sp>
      <p:cxnSp>
        <p:nvCxnSpPr>
          <p:cNvPr id="24" name="Connecteur droit avec flèche 23"/>
          <p:cNvCxnSpPr>
            <a:stCxn id="22" idx="2"/>
          </p:cNvCxnSpPr>
          <p:nvPr/>
        </p:nvCxnSpPr>
        <p:spPr>
          <a:xfrm flipH="1">
            <a:off x="8145194" y="2566682"/>
            <a:ext cx="6272" cy="86231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3973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/>
      <p:bldP spid="18" grpId="0"/>
      <p:bldP spid="19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015429" y="475573"/>
            <a:ext cx="4136277" cy="535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3894" tIns="51947" rIns="103894" bIns="51947">
            <a:spAutoFit/>
          </a:bodyPr>
          <a:lstStyle>
            <a:lvl1pPr eaLnBrk="0" hangingPunct="0"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fr-FR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 L’ose : pentose cyclique </a:t>
            </a:r>
          </a:p>
        </p:txBody>
      </p:sp>
      <p:grpSp>
        <p:nvGrpSpPr>
          <p:cNvPr id="5" name="Group 47"/>
          <p:cNvGrpSpPr>
            <a:grpSpLocks/>
          </p:cNvGrpSpPr>
          <p:nvPr/>
        </p:nvGrpSpPr>
        <p:grpSpPr bwMode="auto">
          <a:xfrm>
            <a:off x="2436764" y="1595754"/>
            <a:ext cx="2168914" cy="2383802"/>
            <a:chOff x="864" y="1776"/>
            <a:chExt cx="1157" cy="1396"/>
          </a:xfrm>
        </p:grpSpPr>
        <p:grpSp>
          <p:nvGrpSpPr>
            <p:cNvPr id="6" name="Group 28"/>
            <p:cNvGrpSpPr>
              <a:grpSpLocks/>
            </p:cNvGrpSpPr>
            <p:nvPr/>
          </p:nvGrpSpPr>
          <p:grpSpPr bwMode="auto">
            <a:xfrm>
              <a:off x="864" y="1776"/>
              <a:ext cx="1157" cy="948"/>
              <a:chOff x="864" y="1776"/>
              <a:chExt cx="1157" cy="948"/>
            </a:xfrm>
          </p:grpSpPr>
          <p:sp>
            <p:nvSpPr>
              <p:cNvPr id="8" name="AutoShape 7"/>
              <p:cNvSpPr>
                <a:spLocks noChangeArrowheads="1"/>
              </p:cNvSpPr>
              <p:nvPr/>
            </p:nvSpPr>
            <p:spPr bwMode="auto">
              <a:xfrm>
                <a:off x="1200" y="1896"/>
                <a:ext cx="672" cy="600"/>
              </a:xfrm>
              <a:prstGeom prst="pentagon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7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7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7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7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7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7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7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7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7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Line 8"/>
              <p:cNvSpPr>
                <a:spLocks noChangeShapeType="1"/>
              </p:cNvSpPr>
              <p:nvPr/>
            </p:nvSpPr>
            <p:spPr bwMode="auto">
              <a:xfrm flipV="1">
                <a:off x="1872" y="1968"/>
                <a:ext cx="0" cy="19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Line 9"/>
              <p:cNvSpPr>
                <a:spLocks noChangeShapeType="1"/>
              </p:cNvSpPr>
              <p:nvPr/>
            </p:nvSpPr>
            <p:spPr bwMode="auto">
              <a:xfrm flipV="1">
                <a:off x="1200" y="1968"/>
                <a:ext cx="0" cy="19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Line 11"/>
              <p:cNvSpPr>
                <a:spLocks noChangeShapeType="1"/>
              </p:cNvSpPr>
              <p:nvPr/>
            </p:nvSpPr>
            <p:spPr bwMode="auto">
              <a:xfrm>
                <a:off x="1344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Line 16"/>
              <p:cNvSpPr>
                <a:spLocks noChangeShapeType="1"/>
              </p:cNvSpPr>
              <p:nvPr/>
            </p:nvSpPr>
            <p:spPr bwMode="auto">
              <a:xfrm>
                <a:off x="1728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Oval 17"/>
              <p:cNvSpPr>
                <a:spLocks noChangeArrowheads="1"/>
              </p:cNvSpPr>
              <p:nvPr/>
            </p:nvSpPr>
            <p:spPr bwMode="auto">
              <a:xfrm>
                <a:off x="1488" y="1872"/>
                <a:ext cx="96" cy="9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7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7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7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7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7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7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7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7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7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Text Box 18"/>
              <p:cNvSpPr txBox="1">
                <a:spLocks noChangeArrowheads="1"/>
              </p:cNvSpPr>
              <p:nvPr/>
            </p:nvSpPr>
            <p:spPr bwMode="auto">
              <a:xfrm>
                <a:off x="1784" y="1862"/>
                <a:ext cx="237" cy="1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7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7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7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7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7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7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7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7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7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Times New Roman" panose="02020603050405020304" pitchFamily="18" charset="0"/>
                  </a:rPr>
                  <a:t>OH</a:t>
                </a:r>
              </a:p>
            </p:txBody>
          </p:sp>
          <p:sp>
            <p:nvSpPr>
              <p:cNvPr id="15" name="Text Box 19"/>
              <p:cNvSpPr txBox="1">
                <a:spLocks noChangeArrowheads="1"/>
              </p:cNvSpPr>
              <p:nvPr/>
            </p:nvSpPr>
            <p:spPr bwMode="auto">
              <a:xfrm>
                <a:off x="1640" y="2544"/>
                <a:ext cx="237" cy="1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7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7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7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7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7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7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7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7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7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Times New Roman" panose="02020603050405020304" pitchFamily="18" charset="0"/>
                  </a:rPr>
                  <a:t>OH</a:t>
                </a:r>
              </a:p>
            </p:txBody>
          </p:sp>
          <p:sp>
            <p:nvSpPr>
              <p:cNvPr id="16" name="Text Box 20"/>
              <p:cNvSpPr txBox="1">
                <a:spLocks noChangeArrowheads="1"/>
              </p:cNvSpPr>
              <p:nvPr/>
            </p:nvSpPr>
            <p:spPr bwMode="auto">
              <a:xfrm>
                <a:off x="1256" y="2544"/>
                <a:ext cx="237" cy="1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7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7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7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7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7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7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7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7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7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Times New Roman" panose="02020603050405020304" pitchFamily="18" charset="0"/>
                  </a:rPr>
                  <a:t>OH</a:t>
                </a:r>
              </a:p>
            </p:txBody>
          </p:sp>
          <p:sp>
            <p:nvSpPr>
              <p:cNvPr id="17" name="Text Box 21"/>
              <p:cNvSpPr txBox="1">
                <a:spLocks noChangeArrowheads="1"/>
              </p:cNvSpPr>
              <p:nvPr/>
            </p:nvSpPr>
            <p:spPr bwMode="auto">
              <a:xfrm>
                <a:off x="1728" y="2102"/>
                <a:ext cx="178" cy="1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7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7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7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7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7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7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7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7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7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Times New Roman" panose="02020603050405020304" pitchFamily="18" charset="0"/>
                  </a:rPr>
                  <a:t>1’</a:t>
                </a:r>
              </a:p>
            </p:txBody>
          </p:sp>
          <p:sp>
            <p:nvSpPr>
              <p:cNvPr id="18" name="Text Box 22"/>
              <p:cNvSpPr txBox="1">
                <a:spLocks noChangeArrowheads="1"/>
              </p:cNvSpPr>
              <p:nvPr/>
            </p:nvSpPr>
            <p:spPr bwMode="auto">
              <a:xfrm>
                <a:off x="1632" y="2352"/>
                <a:ext cx="178" cy="1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7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7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7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7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7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7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7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7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7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Times New Roman" panose="02020603050405020304" pitchFamily="18" charset="0"/>
                  </a:rPr>
                  <a:t>2’</a:t>
                </a:r>
              </a:p>
            </p:txBody>
          </p:sp>
          <p:sp>
            <p:nvSpPr>
              <p:cNvPr id="19" name="Text Box 23"/>
              <p:cNvSpPr txBox="1">
                <a:spLocks noChangeArrowheads="1"/>
              </p:cNvSpPr>
              <p:nvPr/>
            </p:nvSpPr>
            <p:spPr bwMode="auto">
              <a:xfrm>
                <a:off x="1305" y="2352"/>
                <a:ext cx="178" cy="1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7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7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7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7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7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7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7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7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7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Times New Roman" panose="02020603050405020304" pitchFamily="18" charset="0"/>
                  </a:rPr>
                  <a:t>3’</a:t>
                </a:r>
              </a:p>
            </p:txBody>
          </p:sp>
          <p:sp>
            <p:nvSpPr>
              <p:cNvPr id="20" name="Text Box 24"/>
              <p:cNvSpPr txBox="1">
                <a:spLocks noChangeArrowheads="1"/>
              </p:cNvSpPr>
              <p:nvPr/>
            </p:nvSpPr>
            <p:spPr bwMode="auto">
              <a:xfrm>
                <a:off x="1200" y="2102"/>
                <a:ext cx="178" cy="1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7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7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7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7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7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7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7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7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7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Times New Roman" panose="02020603050405020304" pitchFamily="18" charset="0"/>
                  </a:rPr>
                  <a:t>4’</a:t>
                </a:r>
              </a:p>
            </p:txBody>
          </p:sp>
          <p:sp>
            <p:nvSpPr>
              <p:cNvPr id="21" name="Text Box 25"/>
              <p:cNvSpPr txBox="1">
                <a:spLocks noChangeArrowheads="1"/>
              </p:cNvSpPr>
              <p:nvPr/>
            </p:nvSpPr>
            <p:spPr bwMode="auto">
              <a:xfrm>
                <a:off x="1104" y="1776"/>
                <a:ext cx="178" cy="1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7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7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7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7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7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7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7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7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7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Times New Roman" panose="02020603050405020304" pitchFamily="18" charset="0"/>
                  </a:rPr>
                  <a:t>5’</a:t>
                </a:r>
              </a:p>
            </p:txBody>
          </p:sp>
          <p:sp>
            <p:nvSpPr>
              <p:cNvPr id="22" name="Text Box 26"/>
              <p:cNvSpPr txBox="1">
                <a:spLocks noChangeArrowheads="1"/>
              </p:cNvSpPr>
              <p:nvPr/>
            </p:nvSpPr>
            <p:spPr bwMode="auto">
              <a:xfrm>
                <a:off x="864" y="1872"/>
                <a:ext cx="402" cy="1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7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7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7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7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7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7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7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7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7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Times New Roman" panose="02020603050405020304" pitchFamily="18" charset="0"/>
                  </a:rPr>
                  <a:t>HOH</a:t>
                </a:r>
                <a:r>
                  <a:rPr kumimoji="0" lang="fr-FR" sz="1400" b="0" i="0" u="none" strike="noStrike" kern="0" cap="none" spc="0" normalizeH="0" baseline="-2500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Times New Roman" panose="02020603050405020304" pitchFamily="18" charset="0"/>
                  </a:rPr>
                  <a:t>2</a:t>
                </a:r>
                <a:r>
                  <a:rPr kumimoji="0" lang="fr-FR" sz="1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Times New Roman" panose="02020603050405020304" pitchFamily="18" charset="0"/>
                  </a:rPr>
                  <a:t>C</a:t>
                </a:r>
              </a:p>
            </p:txBody>
          </p:sp>
        </p:grpSp>
        <p:sp>
          <p:nvSpPr>
            <p:cNvPr id="7" name="Text Box 27"/>
            <p:cNvSpPr txBox="1">
              <a:spLocks noChangeArrowheads="1"/>
            </p:cNvSpPr>
            <p:nvPr/>
          </p:nvSpPr>
          <p:spPr bwMode="auto">
            <a:xfrm>
              <a:off x="1109" y="2793"/>
              <a:ext cx="783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3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Times New Roman" panose="02020603050405020304" pitchFamily="18" charset="0"/>
                </a:rPr>
                <a:t>Ribose</a:t>
              </a:r>
            </a:p>
          </p:txBody>
        </p:sp>
      </p:grpSp>
      <p:sp>
        <p:nvSpPr>
          <p:cNvPr id="23" name="AutoShape 30"/>
          <p:cNvSpPr>
            <a:spLocks noChangeArrowheads="1"/>
          </p:cNvSpPr>
          <p:nvPr/>
        </p:nvSpPr>
        <p:spPr bwMode="auto">
          <a:xfrm>
            <a:off x="7386589" y="1800543"/>
            <a:ext cx="1260475" cy="1025525"/>
          </a:xfrm>
          <a:prstGeom prst="pentagon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3894" tIns="51947" rIns="103894" bIns="51947" anchor="ctr"/>
          <a:lstStyle>
            <a:lvl1pPr eaLnBrk="0" hangingPunct="0"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27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24" name="Text Box 36"/>
          <p:cNvSpPr txBox="1">
            <a:spLocks noChangeArrowheads="1"/>
          </p:cNvSpPr>
          <p:nvPr/>
        </p:nvSpPr>
        <p:spPr bwMode="auto">
          <a:xfrm>
            <a:off x="8481964" y="1741805"/>
            <a:ext cx="4143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3894" tIns="51947" rIns="103894" bIns="51947">
            <a:spAutoFit/>
          </a:bodyPr>
          <a:lstStyle>
            <a:lvl1pPr eaLnBrk="0" hangingPunct="0"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OH</a:t>
            </a:r>
          </a:p>
        </p:txBody>
      </p:sp>
      <p:sp>
        <p:nvSpPr>
          <p:cNvPr id="25" name="Text Box 38"/>
          <p:cNvSpPr txBox="1">
            <a:spLocks noChangeArrowheads="1"/>
          </p:cNvSpPr>
          <p:nvPr/>
        </p:nvSpPr>
        <p:spPr bwMode="auto">
          <a:xfrm>
            <a:off x="7491364" y="2907030"/>
            <a:ext cx="4159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3894" tIns="51947" rIns="103894" bIns="51947">
            <a:spAutoFit/>
          </a:bodyPr>
          <a:lstStyle>
            <a:lvl1pPr eaLnBrk="0" hangingPunct="0"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OH</a:t>
            </a:r>
          </a:p>
        </p:txBody>
      </p:sp>
      <p:sp>
        <p:nvSpPr>
          <p:cNvPr id="26" name="Text Box 39"/>
          <p:cNvSpPr txBox="1">
            <a:spLocks noChangeArrowheads="1"/>
          </p:cNvSpPr>
          <p:nvPr/>
        </p:nvSpPr>
        <p:spPr bwMode="auto">
          <a:xfrm>
            <a:off x="8377189" y="2152968"/>
            <a:ext cx="327025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3894" tIns="51947" rIns="103894" bIns="51947">
            <a:spAutoFit/>
          </a:bodyPr>
          <a:lstStyle>
            <a:lvl1pPr eaLnBrk="0" hangingPunct="0"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1’</a:t>
            </a:r>
          </a:p>
        </p:txBody>
      </p:sp>
      <p:sp>
        <p:nvSpPr>
          <p:cNvPr id="27" name="Text Box 40"/>
          <p:cNvSpPr txBox="1">
            <a:spLocks noChangeArrowheads="1"/>
          </p:cNvSpPr>
          <p:nvPr/>
        </p:nvSpPr>
        <p:spPr bwMode="auto">
          <a:xfrm>
            <a:off x="8196214" y="2580005"/>
            <a:ext cx="327025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3894" tIns="51947" rIns="103894" bIns="51947">
            <a:spAutoFit/>
          </a:bodyPr>
          <a:lstStyle>
            <a:lvl1pPr eaLnBrk="0" hangingPunct="0"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2’</a:t>
            </a:r>
          </a:p>
        </p:txBody>
      </p:sp>
      <p:sp>
        <p:nvSpPr>
          <p:cNvPr id="28" name="Text Box 41"/>
          <p:cNvSpPr txBox="1">
            <a:spLocks noChangeArrowheads="1"/>
          </p:cNvSpPr>
          <p:nvPr/>
        </p:nvSpPr>
        <p:spPr bwMode="auto">
          <a:xfrm>
            <a:off x="7583439" y="2580005"/>
            <a:ext cx="327025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3894" tIns="51947" rIns="103894" bIns="51947">
            <a:spAutoFit/>
          </a:bodyPr>
          <a:lstStyle>
            <a:lvl1pPr eaLnBrk="0" hangingPunct="0"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3’</a:t>
            </a:r>
          </a:p>
        </p:txBody>
      </p:sp>
      <p:sp>
        <p:nvSpPr>
          <p:cNvPr id="29" name="Text Box 42"/>
          <p:cNvSpPr txBox="1">
            <a:spLocks noChangeArrowheads="1"/>
          </p:cNvSpPr>
          <p:nvPr/>
        </p:nvSpPr>
        <p:spPr bwMode="auto">
          <a:xfrm>
            <a:off x="7386589" y="2152968"/>
            <a:ext cx="327025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3894" tIns="51947" rIns="103894" bIns="51947">
            <a:spAutoFit/>
          </a:bodyPr>
          <a:lstStyle>
            <a:lvl1pPr eaLnBrk="0" hangingPunct="0"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4’</a:t>
            </a:r>
          </a:p>
        </p:txBody>
      </p:sp>
      <p:sp>
        <p:nvSpPr>
          <p:cNvPr id="30" name="Text Box 43"/>
          <p:cNvSpPr txBox="1">
            <a:spLocks noChangeArrowheads="1"/>
          </p:cNvSpPr>
          <p:nvPr/>
        </p:nvSpPr>
        <p:spPr bwMode="auto">
          <a:xfrm>
            <a:off x="7207201" y="1595755"/>
            <a:ext cx="327025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3894" tIns="51947" rIns="103894" bIns="51947">
            <a:spAutoFit/>
          </a:bodyPr>
          <a:lstStyle>
            <a:lvl1pPr eaLnBrk="0" hangingPunct="0"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5’</a:t>
            </a:r>
          </a:p>
        </p:txBody>
      </p:sp>
      <p:sp>
        <p:nvSpPr>
          <p:cNvPr id="31" name="Text Box 44"/>
          <p:cNvSpPr txBox="1">
            <a:spLocks noChangeArrowheads="1"/>
          </p:cNvSpPr>
          <p:nvPr/>
        </p:nvSpPr>
        <p:spPr bwMode="auto">
          <a:xfrm>
            <a:off x="6756351" y="1759268"/>
            <a:ext cx="6588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3894" tIns="51947" rIns="103894" bIns="51947">
            <a:spAutoFit/>
          </a:bodyPr>
          <a:lstStyle>
            <a:lvl1pPr eaLnBrk="0" hangingPunct="0"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HOH</a:t>
            </a:r>
            <a:r>
              <a:rPr kumimoji="0" lang="fr-FR" sz="11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2</a:t>
            </a:r>
            <a:r>
              <a:rPr kumimoji="0" lang="fr-FR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32" name="Text Box 45"/>
          <p:cNvSpPr txBox="1">
            <a:spLocks noChangeArrowheads="1"/>
          </p:cNvSpPr>
          <p:nvPr/>
        </p:nvSpPr>
        <p:spPr bwMode="auto">
          <a:xfrm>
            <a:off x="7030439" y="3343075"/>
            <a:ext cx="2303339" cy="535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3894" tIns="51947" rIns="103894" bIns="51947">
            <a:spAutoFit/>
          </a:bodyPr>
          <a:lstStyle>
            <a:lvl1pPr eaLnBrk="0" hangingPunct="0"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28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Désoxy-ribose</a:t>
            </a:r>
            <a:endParaRPr lang="fr-FR" sz="2800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3" name="Text Box 50"/>
          <p:cNvSpPr txBox="1">
            <a:spLocks noChangeArrowheads="1"/>
          </p:cNvSpPr>
          <p:nvPr/>
        </p:nvSpPr>
        <p:spPr bwMode="auto">
          <a:xfrm>
            <a:off x="833569" y="4935082"/>
            <a:ext cx="3969564" cy="535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3894" tIns="51947" rIns="103894" bIns="51947">
            <a:spAutoFit/>
          </a:bodyPr>
          <a:lstStyle>
            <a:lvl1pPr eaLnBrk="0" hangingPunct="0"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fr-FR" sz="2800">
                <a:solidFill>
                  <a:srgbClr val="000000"/>
                </a:solidFill>
                <a:cs typeface="Times New Roman" panose="02020603050405020304" pitchFamily="18" charset="0"/>
              </a:rPr>
              <a:t> L’acide phosphorique : </a:t>
            </a:r>
          </a:p>
        </p:txBody>
      </p:sp>
      <p:grpSp>
        <p:nvGrpSpPr>
          <p:cNvPr id="34" name="Group 63"/>
          <p:cNvGrpSpPr>
            <a:grpSpLocks/>
          </p:cNvGrpSpPr>
          <p:nvPr/>
        </p:nvGrpSpPr>
        <p:grpSpPr bwMode="auto">
          <a:xfrm>
            <a:off x="4161397" y="5695035"/>
            <a:ext cx="2051050" cy="938213"/>
            <a:chOff x="1440" y="3360"/>
            <a:chExt cx="1094" cy="549"/>
          </a:xfrm>
        </p:grpSpPr>
        <p:sp>
          <p:nvSpPr>
            <p:cNvPr id="35" name="Text Box 51"/>
            <p:cNvSpPr txBox="1">
              <a:spLocks noChangeArrowheads="1"/>
            </p:cNvSpPr>
            <p:nvPr/>
          </p:nvSpPr>
          <p:spPr bwMode="auto">
            <a:xfrm>
              <a:off x="1440" y="3504"/>
              <a:ext cx="212" cy="2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23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O</a:t>
              </a:r>
            </a:p>
          </p:txBody>
        </p:sp>
        <p:grpSp>
          <p:nvGrpSpPr>
            <p:cNvPr id="36" name="Group 54"/>
            <p:cNvGrpSpPr>
              <a:grpSpLocks/>
            </p:cNvGrpSpPr>
            <p:nvPr/>
          </p:nvGrpSpPr>
          <p:grpSpPr bwMode="auto">
            <a:xfrm>
              <a:off x="1680" y="3605"/>
              <a:ext cx="144" cy="48"/>
              <a:chOff x="1632" y="3600"/>
              <a:chExt cx="144" cy="48"/>
            </a:xfrm>
          </p:grpSpPr>
          <p:sp>
            <p:nvSpPr>
              <p:cNvPr id="44" name="Line 52"/>
              <p:cNvSpPr>
                <a:spLocks noChangeShapeType="1"/>
              </p:cNvSpPr>
              <p:nvPr/>
            </p:nvSpPr>
            <p:spPr bwMode="auto">
              <a:xfrm>
                <a:off x="1632" y="3600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27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5" name="Line 53"/>
              <p:cNvSpPr>
                <a:spLocks noChangeShapeType="1"/>
              </p:cNvSpPr>
              <p:nvPr/>
            </p:nvSpPr>
            <p:spPr bwMode="auto">
              <a:xfrm>
                <a:off x="1632" y="3648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27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37" name="Text Box 55"/>
            <p:cNvSpPr txBox="1">
              <a:spLocks noChangeArrowheads="1"/>
            </p:cNvSpPr>
            <p:nvPr/>
          </p:nvSpPr>
          <p:spPr bwMode="auto">
            <a:xfrm>
              <a:off x="1832" y="3504"/>
              <a:ext cx="186" cy="2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23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P</a:t>
              </a:r>
            </a:p>
          </p:txBody>
        </p:sp>
        <p:sp>
          <p:nvSpPr>
            <p:cNvPr id="38" name="Text Box 56"/>
            <p:cNvSpPr txBox="1">
              <a:spLocks noChangeArrowheads="1"/>
            </p:cNvSpPr>
            <p:nvPr/>
          </p:nvSpPr>
          <p:spPr bwMode="auto">
            <a:xfrm>
              <a:off x="2208" y="3360"/>
              <a:ext cx="326" cy="2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23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OH</a:t>
              </a:r>
            </a:p>
          </p:txBody>
        </p:sp>
        <p:sp>
          <p:nvSpPr>
            <p:cNvPr id="39" name="Text Box 57"/>
            <p:cNvSpPr txBox="1">
              <a:spLocks noChangeArrowheads="1"/>
            </p:cNvSpPr>
            <p:nvPr/>
          </p:nvSpPr>
          <p:spPr bwMode="auto">
            <a:xfrm>
              <a:off x="2208" y="3504"/>
              <a:ext cx="326" cy="2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23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OH</a:t>
              </a:r>
            </a:p>
          </p:txBody>
        </p:sp>
        <p:sp>
          <p:nvSpPr>
            <p:cNvPr id="40" name="Text Box 58"/>
            <p:cNvSpPr txBox="1">
              <a:spLocks noChangeArrowheads="1"/>
            </p:cNvSpPr>
            <p:nvPr/>
          </p:nvSpPr>
          <p:spPr bwMode="auto">
            <a:xfrm>
              <a:off x="2208" y="3648"/>
              <a:ext cx="326" cy="2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23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OH</a:t>
              </a:r>
            </a:p>
          </p:txBody>
        </p:sp>
        <p:sp>
          <p:nvSpPr>
            <p:cNvPr id="41" name="Line 59"/>
            <p:cNvSpPr>
              <a:spLocks noChangeShapeType="1"/>
            </p:cNvSpPr>
            <p:nvPr/>
          </p:nvSpPr>
          <p:spPr bwMode="auto">
            <a:xfrm>
              <a:off x="2016" y="3629"/>
              <a:ext cx="1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7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42" name="Line 61"/>
            <p:cNvSpPr>
              <a:spLocks noChangeShapeType="1"/>
            </p:cNvSpPr>
            <p:nvPr/>
          </p:nvSpPr>
          <p:spPr bwMode="auto">
            <a:xfrm rot="1112030" flipV="1">
              <a:off x="2016" y="3743"/>
              <a:ext cx="19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7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43" name="Line 62"/>
            <p:cNvSpPr>
              <a:spLocks noChangeShapeType="1"/>
            </p:cNvSpPr>
            <p:nvPr/>
          </p:nvSpPr>
          <p:spPr bwMode="auto">
            <a:xfrm rot="-1112030">
              <a:off x="2016" y="3504"/>
              <a:ext cx="19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7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</p:grpSp>
      <p:sp>
        <p:nvSpPr>
          <p:cNvPr id="46" name="Line 31"/>
          <p:cNvSpPr>
            <a:spLocks noChangeShapeType="1"/>
          </p:cNvSpPr>
          <p:nvPr/>
        </p:nvSpPr>
        <p:spPr bwMode="auto">
          <a:xfrm flipV="1">
            <a:off x="8647064" y="1852136"/>
            <a:ext cx="0" cy="328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3894" tIns="51947" rIns="103894" bIns="51947"/>
          <a:lstStyle/>
          <a:p>
            <a:endParaRPr lang="fr-FR"/>
          </a:p>
        </p:txBody>
      </p:sp>
      <p:sp>
        <p:nvSpPr>
          <p:cNvPr id="47" name="Line 32"/>
          <p:cNvSpPr>
            <a:spLocks noChangeShapeType="1"/>
          </p:cNvSpPr>
          <p:nvPr/>
        </p:nvSpPr>
        <p:spPr bwMode="auto">
          <a:xfrm flipV="1">
            <a:off x="7386589" y="1852136"/>
            <a:ext cx="0" cy="328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3894" tIns="51947" rIns="103894" bIns="51947"/>
          <a:lstStyle/>
          <a:p>
            <a:endParaRPr lang="fr-FR"/>
          </a:p>
        </p:txBody>
      </p:sp>
      <p:sp>
        <p:nvSpPr>
          <p:cNvPr id="49" name="Rectangle 48"/>
          <p:cNvSpPr/>
          <p:nvPr/>
        </p:nvSpPr>
        <p:spPr>
          <a:xfrm>
            <a:off x="1226341" y="3876715"/>
            <a:ext cx="4374916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fr-FR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Acide ribonucléique (ARN)</a:t>
            </a:r>
            <a:endParaRPr lang="fr-FR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5998184" y="3852401"/>
            <a:ext cx="5412059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fr-FR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Acide désoxyribonucléique (ADN)</a:t>
            </a:r>
            <a:endParaRPr lang="fr-FR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1" name="Line 32"/>
          <p:cNvSpPr>
            <a:spLocks noChangeShapeType="1"/>
          </p:cNvSpPr>
          <p:nvPr/>
        </p:nvSpPr>
        <p:spPr bwMode="auto">
          <a:xfrm flipV="1">
            <a:off x="7597507" y="2824843"/>
            <a:ext cx="0" cy="14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3894" tIns="51947" rIns="103894" bIns="51947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203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56949" y="6740"/>
            <a:ext cx="28135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Les bases azotées</a:t>
            </a:r>
            <a:endParaRPr lang="fr-FR" sz="2800" dirty="0"/>
          </a:p>
        </p:txBody>
      </p:sp>
      <p:pic>
        <p:nvPicPr>
          <p:cNvPr id="10" name="Picture 33" descr="C:\Images\science\ADNGENET\nucleotide\adnnucl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65"/>
          <a:stretch>
            <a:fillRect/>
          </a:stretch>
        </p:blipFill>
        <p:spPr bwMode="auto">
          <a:xfrm>
            <a:off x="0" y="670438"/>
            <a:ext cx="9904722" cy="5517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33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4" descr="C:\Images\science\ADNGENET\nucleotide\adnnucl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976" t="11765" r="19768" b="35294"/>
          <a:stretch>
            <a:fillRect/>
          </a:stretch>
        </p:blipFill>
        <p:spPr bwMode="auto">
          <a:xfrm>
            <a:off x="9733255" y="670438"/>
            <a:ext cx="2458745" cy="3300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33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9904721" y="3742006"/>
            <a:ext cx="2287279" cy="24455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6849687" y="4642339"/>
            <a:ext cx="2883568" cy="5064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Accolade fermante 14"/>
          <p:cNvSpPr/>
          <p:nvPr/>
        </p:nvSpPr>
        <p:spPr>
          <a:xfrm rot="5400000">
            <a:off x="8850107" y="2407105"/>
            <a:ext cx="430589" cy="5052751"/>
          </a:xfrm>
          <a:prstGeom prst="rightBrace">
            <a:avLst>
              <a:gd name="adj1" fmla="val 8333"/>
              <a:gd name="adj2" fmla="val 69768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745588" y="2320533"/>
            <a:ext cx="37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1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745588" y="2830343"/>
            <a:ext cx="422031" cy="379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2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935502" y="3025505"/>
            <a:ext cx="295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3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1167619" y="2770600"/>
            <a:ext cx="478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4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1230923" y="2374307"/>
            <a:ext cx="351692" cy="369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5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963637" y="2189641"/>
            <a:ext cx="323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6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1735922" y="2320533"/>
            <a:ext cx="270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7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1946937" y="2585934"/>
            <a:ext cx="295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8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1789395" y="2911078"/>
            <a:ext cx="247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9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6556413" y="3057187"/>
            <a:ext cx="37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1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6320977" y="2830343"/>
            <a:ext cx="422031" cy="379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2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6304486" y="2320130"/>
            <a:ext cx="295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3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6567161" y="2183862"/>
            <a:ext cx="478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4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6875668" y="2320130"/>
            <a:ext cx="351692" cy="369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5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6840061" y="2802282"/>
            <a:ext cx="323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6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10264725" y="3970629"/>
            <a:ext cx="20257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Uracile</a:t>
            </a:r>
            <a:endParaRPr lang="fr-F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Forme libre 31"/>
          <p:cNvSpPr/>
          <p:nvPr/>
        </p:nvSpPr>
        <p:spPr>
          <a:xfrm>
            <a:off x="8788777" y="1086583"/>
            <a:ext cx="820608" cy="544324"/>
          </a:xfrm>
          <a:custGeom>
            <a:avLst/>
            <a:gdLst>
              <a:gd name="connsiteX0" fmla="*/ 5196 w 631217"/>
              <a:gd name="connsiteY0" fmla="*/ 226149 h 1243186"/>
              <a:gd name="connsiteX1" fmla="*/ 145873 w 631217"/>
              <a:gd name="connsiteY1" fmla="*/ 57337 h 1243186"/>
              <a:gd name="connsiteX2" fmla="*/ 539768 w 631217"/>
              <a:gd name="connsiteY2" fmla="*/ 29201 h 1243186"/>
              <a:gd name="connsiteX3" fmla="*/ 624174 w 631217"/>
              <a:gd name="connsiteY3" fmla="*/ 451232 h 1243186"/>
              <a:gd name="connsiteX4" fmla="*/ 413159 w 631217"/>
              <a:gd name="connsiteY4" fmla="*/ 1224955 h 1243186"/>
              <a:gd name="connsiteX5" fmla="*/ 33331 w 631217"/>
              <a:gd name="connsiteY5" fmla="*/ 929534 h 1243186"/>
              <a:gd name="connsiteX6" fmla="*/ 19263 w 631217"/>
              <a:gd name="connsiteY6" fmla="*/ 155811 h 1243186"/>
              <a:gd name="connsiteX7" fmla="*/ 19263 w 631217"/>
              <a:gd name="connsiteY7" fmla="*/ 155811 h 1243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1217" h="1243186">
                <a:moveTo>
                  <a:pt x="5196" y="226149"/>
                </a:moveTo>
                <a:cubicBezTo>
                  <a:pt x="30987" y="158155"/>
                  <a:pt x="56778" y="90162"/>
                  <a:pt x="145873" y="57337"/>
                </a:cubicBezTo>
                <a:cubicBezTo>
                  <a:pt x="234968" y="24512"/>
                  <a:pt x="460051" y="-36448"/>
                  <a:pt x="539768" y="29201"/>
                </a:cubicBezTo>
                <a:cubicBezTo>
                  <a:pt x="619485" y="94850"/>
                  <a:pt x="645275" y="251940"/>
                  <a:pt x="624174" y="451232"/>
                </a:cubicBezTo>
                <a:cubicBezTo>
                  <a:pt x="603073" y="650524"/>
                  <a:pt x="511633" y="1145238"/>
                  <a:pt x="413159" y="1224955"/>
                </a:cubicBezTo>
                <a:cubicBezTo>
                  <a:pt x="314685" y="1304672"/>
                  <a:pt x="98980" y="1107725"/>
                  <a:pt x="33331" y="929534"/>
                </a:cubicBezTo>
                <a:cubicBezTo>
                  <a:pt x="-32318" y="751343"/>
                  <a:pt x="19263" y="155811"/>
                  <a:pt x="19263" y="155811"/>
                </a:cubicBezTo>
                <a:lnTo>
                  <a:pt x="19263" y="155811"/>
                </a:lnTo>
              </a:path>
            </a:pathLst>
          </a:custGeom>
          <a:ln w="381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Forme libre 32"/>
          <p:cNvSpPr/>
          <p:nvPr/>
        </p:nvSpPr>
        <p:spPr>
          <a:xfrm>
            <a:off x="6354446" y="1190082"/>
            <a:ext cx="820608" cy="544324"/>
          </a:xfrm>
          <a:custGeom>
            <a:avLst/>
            <a:gdLst>
              <a:gd name="connsiteX0" fmla="*/ 5196 w 631217"/>
              <a:gd name="connsiteY0" fmla="*/ 226149 h 1243186"/>
              <a:gd name="connsiteX1" fmla="*/ 145873 w 631217"/>
              <a:gd name="connsiteY1" fmla="*/ 57337 h 1243186"/>
              <a:gd name="connsiteX2" fmla="*/ 539768 w 631217"/>
              <a:gd name="connsiteY2" fmla="*/ 29201 h 1243186"/>
              <a:gd name="connsiteX3" fmla="*/ 624174 w 631217"/>
              <a:gd name="connsiteY3" fmla="*/ 451232 h 1243186"/>
              <a:gd name="connsiteX4" fmla="*/ 413159 w 631217"/>
              <a:gd name="connsiteY4" fmla="*/ 1224955 h 1243186"/>
              <a:gd name="connsiteX5" fmla="*/ 33331 w 631217"/>
              <a:gd name="connsiteY5" fmla="*/ 929534 h 1243186"/>
              <a:gd name="connsiteX6" fmla="*/ 19263 w 631217"/>
              <a:gd name="connsiteY6" fmla="*/ 155811 h 1243186"/>
              <a:gd name="connsiteX7" fmla="*/ 19263 w 631217"/>
              <a:gd name="connsiteY7" fmla="*/ 155811 h 1243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1217" h="1243186">
                <a:moveTo>
                  <a:pt x="5196" y="226149"/>
                </a:moveTo>
                <a:cubicBezTo>
                  <a:pt x="30987" y="158155"/>
                  <a:pt x="56778" y="90162"/>
                  <a:pt x="145873" y="57337"/>
                </a:cubicBezTo>
                <a:cubicBezTo>
                  <a:pt x="234968" y="24512"/>
                  <a:pt x="460051" y="-36448"/>
                  <a:pt x="539768" y="29201"/>
                </a:cubicBezTo>
                <a:cubicBezTo>
                  <a:pt x="619485" y="94850"/>
                  <a:pt x="645275" y="251940"/>
                  <a:pt x="624174" y="451232"/>
                </a:cubicBezTo>
                <a:cubicBezTo>
                  <a:pt x="603073" y="650524"/>
                  <a:pt x="511633" y="1145238"/>
                  <a:pt x="413159" y="1224955"/>
                </a:cubicBezTo>
                <a:cubicBezTo>
                  <a:pt x="314685" y="1304672"/>
                  <a:pt x="98980" y="1107725"/>
                  <a:pt x="33331" y="929534"/>
                </a:cubicBezTo>
                <a:cubicBezTo>
                  <a:pt x="-32318" y="751343"/>
                  <a:pt x="19263" y="155811"/>
                  <a:pt x="19263" y="155811"/>
                </a:cubicBezTo>
                <a:lnTo>
                  <a:pt x="19263" y="155811"/>
                </a:lnTo>
              </a:path>
            </a:pathLst>
          </a:custGeom>
          <a:ln w="381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Forme libre 33"/>
          <p:cNvSpPr/>
          <p:nvPr/>
        </p:nvSpPr>
        <p:spPr>
          <a:xfrm>
            <a:off x="3009756" y="3210171"/>
            <a:ext cx="820608" cy="544324"/>
          </a:xfrm>
          <a:custGeom>
            <a:avLst/>
            <a:gdLst>
              <a:gd name="connsiteX0" fmla="*/ 5196 w 631217"/>
              <a:gd name="connsiteY0" fmla="*/ 226149 h 1243186"/>
              <a:gd name="connsiteX1" fmla="*/ 145873 w 631217"/>
              <a:gd name="connsiteY1" fmla="*/ 57337 h 1243186"/>
              <a:gd name="connsiteX2" fmla="*/ 539768 w 631217"/>
              <a:gd name="connsiteY2" fmla="*/ 29201 h 1243186"/>
              <a:gd name="connsiteX3" fmla="*/ 624174 w 631217"/>
              <a:gd name="connsiteY3" fmla="*/ 451232 h 1243186"/>
              <a:gd name="connsiteX4" fmla="*/ 413159 w 631217"/>
              <a:gd name="connsiteY4" fmla="*/ 1224955 h 1243186"/>
              <a:gd name="connsiteX5" fmla="*/ 33331 w 631217"/>
              <a:gd name="connsiteY5" fmla="*/ 929534 h 1243186"/>
              <a:gd name="connsiteX6" fmla="*/ 19263 w 631217"/>
              <a:gd name="connsiteY6" fmla="*/ 155811 h 1243186"/>
              <a:gd name="connsiteX7" fmla="*/ 19263 w 631217"/>
              <a:gd name="connsiteY7" fmla="*/ 155811 h 1243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1217" h="1243186">
                <a:moveTo>
                  <a:pt x="5196" y="226149"/>
                </a:moveTo>
                <a:cubicBezTo>
                  <a:pt x="30987" y="158155"/>
                  <a:pt x="56778" y="90162"/>
                  <a:pt x="145873" y="57337"/>
                </a:cubicBezTo>
                <a:cubicBezTo>
                  <a:pt x="234968" y="24512"/>
                  <a:pt x="460051" y="-36448"/>
                  <a:pt x="539768" y="29201"/>
                </a:cubicBezTo>
                <a:cubicBezTo>
                  <a:pt x="619485" y="94850"/>
                  <a:pt x="645275" y="251940"/>
                  <a:pt x="624174" y="451232"/>
                </a:cubicBezTo>
                <a:cubicBezTo>
                  <a:pt x="603073" y="650524"/>
                  <a:pt x="511633" y="1145238"/>
                  <a:pt x="413159" y="1224955"/>
                </a:cubicBezTo>
                <a:cubicBezTo>
                  <a:pt x="314685" y="1304672"/>
                  <a:pt x="98980" y="1107725"/>
                  <a:pt x="33331" y="929534"/>
                </a:cubicBezTo>
                <a:cubicBezTo>
                  <a:pt x="-32318" y="751343"/>
                  <a:pt x="19263" y="155811"/>
                  <a:pt x="19263" y="155811"/>
                </a:cubicBezTo>
                <a:lnTo>
                  <a:pt x="19263" y="155811"/>
                </a:lnTo>
              </a:path>
            </a:pathLst>
          </a:custGeom>
          <a:ln w="381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Forme libre 34"/>
          <p:cNvSpPr/>
          <p:nvPr/>
        </p:nvSpPr>
        <p:spPr>
          <a:xfrm>
            <a:off x="3821018" y="1173707"/>
            <a:ext cx="820608" cy="544324"/>
          </a:xfrm>
          <a:custGeom>
            <a:avLst/>
            <a:gdLst>
              <a:gd name="connsiteX0" fmla="*/ 5196 w 631217"/>
              <a:gd name="connsiteY0" fmla="*/ 226149 h 1243186"/>
              <a:gd name="connsiteX1" fmla="*/ 145873 w 631217"/>
              <a:gd name="connsiteY1" fmla="*/ 57337 h 1243186"/>
              <a:gd name="connsiteX2" fmla="*/ 539768 w 631217"/>
              <a:gd name="connsiteY2" fmla="*/ 29201 h 1243186"/>
              <a:gd name="connsiteX3" fmla="*/ 624174 w 631217"/>
              <a:gd name="connsiteY3" fmla="*/ 451232 h 1243186"/>
              <a:gd name="connsiteX4" fmla="*/ 413159 w 631217"/>
              <a:gd name="connsiteY4" fmla="*/ 1224955 h 1243186"/>
              <a:gd name="connsiteX5" fmla="*/ 33331 w 631217"/>
              <a:gd name="connsiteY5" fmla="*/ 929534 h 1243186"/>
              <a:gd name="connsiteX6" fmla="*/ 19263 w 631217"/>
              <a:gd name="connsiteY6" fmla="*/ 155811 h 1243186"/>
              <a:gd name="connsiteX7" fmla="*/ 19263 w 631217"/>
              <a:gd name="connsiteY7" fmla="*/ 155811 h 1243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1217" h="1243186">
                <a:moveTo>
                  <a:pt x="5196" y="226149"/>
                </a:moveTo>
                <a:cubicBezTo>
                  <a:pt x="30987" y="158155"/>
                  <a:pt x="56778" y="90162"/>
                  <a:pt x="145873" y="57337"/>
                </a:cubicBezTo>
                <a:cubicBezTo>
                  <a:pt x="234968" y="24512"/>
                  <a:pt x="460051" y="-36448"/>
                  <a:pt x="539768" y="29201"/>
                </a:cubicBezTo>
                <a:cubicBezTo>
                  <a:pt x="619485" y="94850"/>
                  <a:pt x="645275" y="251940"/>
                  <a:pt x="624174" y="451232"/>
                </a:cubicBezTo>
                <a:cubicBezTo>
                  <a:pt x="603073" y="650524"/>
                  <a:pt x="511633" y="1145238"/>
                  <a:pt x="413159" y="1224955"/>
                </a:cubicBezTo>
                <a:cubicBezTo>
                  <a:pt x="314685" y="1304672"/>
                  <a:pt x="98980" y="1107725"/>
                  <a:pt x="33331" y="929534"/>
                </a:cubicBezTo>
                <a:cubicBezTo>
                  <a:pt x="-32318" y="751343"/>
                  <a:pt x="19263" y="155811"/>
                  <a:pt x="19263" y="155811"/>
                </a:cubicBezTo>
                <a:lnTo>
                  <a:pt x="19263" y="155811"/>
                </a:lnTo>
              </a:path>
            </a:pathLst>
          </a:custGeom>
          <a:ln w="381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Forme libre 35"/>
          <p:cNvSpPr/>
          <p:nvPr/>
        </p:nvSpPr>
        <p:spPr>
          <a:xfrm>
            <a:off x="852513" y="1245703"/>
            <a:ext cx="820608" cy="544324"/>
          </a:xfrm>
          <a:custGeom>
            <a:avLst/>
            <a:gdLst>
              <a:gd name="connsiteX0" fmla="*/ 5196 w 631217"/>
              <a:gd name="connsiteY0" fmla="*/ 226149 h 1243186"/>
              <a:gd name="connsiteX1" fmla="*/ 145873 w 631217"/>
              <a:gd name="connsiteY1" fmla="*/ 57337 h 1243186"/>
              <a:gd name="connsiteX2" fmla="*/ 539768 w 631217"/>
              <a:gd name="connsiteY2" fmla="*/ 29201 h 1243186"/>
              <a:gd name="connsiteX3" fmla="*/ 624174 w 631217"/>
              <a:gd name="connsiteY3" fmla="*/ 451232 h 1243186"/>
              <a:gd name="connsiteX4" fmla="*/ 413159 w 631217"/>
              <a:gd name="connsiteY4" fmla="*/ 1224955 h 1243186"/>
              <a:gd name="connsiteX5" fmla="*/ 33331 w 631217"/>
              <a:gd name="connsiteY5" fmla="*/ 929534 h 1243186"/>
              <a:gd name="connsiteX6" fmla="*/ 19263 w 631217"/>
              <a:gd name="connsiteY6" fmla="*/ 155811 h 1243186"/>
              <a:gd name="connsiteX7" fmla="*/ 19263 w 631217"/>
              <a:gd name="connsiteY7" fmla="*/ 155811 h 1243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1217" h="1243186">
                <a:moveTo>
                  <a:pt x="5196" y="226149"/>
                </a:moveTo>
                <a:cubicBezTo>
                  <a:pt x="30987" y="158155"/>
                  <a:pt x="56778" y="90162"/>
                  <a:pt x="145873" y="57337"/>
                </a:cubicBezTo>
                <a:cubicBezTo>
                  <a:pt x="234968" y="24512"/>
                  <a:pt x="460051" y="-36448"/>
                  <a:pt x="539768" y="29201"/>
                </a:cubicBezTo>
                <a:cubicBezTo>
                  <a:pt x="619485" y="94850"/>
                  <a:pt x="645275" y="251940"/>
                  <a:pt x="624174" y="451232"/>
                </a:cubicBezTo>
                <a:cubicBezTo>
                  <a:pt x="603073" y="650524"/>
                  <a:pt x="511633" y="1145238"/>
                  <a:pt x="413159" y="1224955"/>
                </a:cubicBezTo>
                <a:cubicBezTo>
                  <a:pt x="314685" y="1304672"/>
                  <a:pt x="98980" y="1107725"/>
                  <a:pt x="33331" y="929534"/>
                </a:cubicBezTo>
                <a:cubicBezTo>
                  <a:pt x="-32318" y="751343"/>
                  <a:pt x="19263" y="155811"/>
                  <a:pt x="19263" y="155811"/>
                </a:cubicBezTo>
                <a:lnTo>
                  <a:pt x="19263" y="155811"/>
                </a:lnTo>
              </a:path>
            </a:pathLst>
          </a:custGeom>
          <a:ln w="381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Forme libre 36"/>
          <p:cNvSpPr/>
          <p:nvPr/>
        </p:nvSpPr>
        <p:spPr>
          <a:xfrm>
            <a:off x="7197973" y="1674190"/>
            <a:ext cx="820608" cy="544324"/>
          </a:xfrm>
          <a:custGeom>
            <a:avLst/>
            <a:gdLst>
              <a:gd name="connsiteX0" fmla="*/ 5196 w 631217"/>
              <a:gd name="connsiteY0" fmla="*/ 226149 h 1243186"/>
              <a:gd name="connsiteX1" fmla="*/ 145873 w 631217"/>
              <a:gd name="connsiteY1" fmla="*/ 57337 h 1243186"/>
              <a:gd name="connsiteX2" fmla="*/ 539768 w 631217"/>
              <a:gd name="connsiteY2" fmla="*/ 29201 h 1243186"/>
              <a:gd name="connsiteX3" fmla="*/ 624174 w 631217"/>
              <a:gd name="connsiteY3" fmla="*/ 451232 h 1243186"/>
              <a:gd name="connsiteX4" fmla="*/ 413159 w 631217"/>
              <a:gd name="connsiteY4" fmla="*/ 1224955 h 1243186"/>
              <a:gd name="connsiteX5" fmla="*/ 33331 w 631217"/>
              <a:gd name="connsiteY5" fmla="*/ 929534 h 1243186"/>
              <a:gd name="connsiteX6" fmla="*/ 19263 w 631217"/>
              <a:gd name="connsiteY6" fmla="*/ 155811 h 1243186"/>
              <a:gd name="connsiteX7" fmla="*/ 19263 w 631217"/>
              <a:gd name="connsiteY7" fmla="*/ 155811 h 1243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1217" h="1243186">
                <a:moveTo>
                  <a:pt x="5196" y="226149"/>
                </a:moveTo>
                <a:cubicBezTo>
                  <a:pt x="30987" y="158155"/>
                  <a:pt x="56778" y="90162"/>
                  <a:pt x="145873" y="57337"/>
                </a:cubicBezTo>
                <a:cubicBezTo>
                  <a:pt x="234968" y="24512"/>
                  <a:pt x="460051" y="-36448"/>
                  <a:pt x="539768" y="29201"/>
                </a:cubicBezTo>
                <a:cubicBezTo>
                  <a:pt x="619485" y="94850"/>
                  <a:pt x="645275" y="251940"/>
                  <a:pt x="624174" y="451232"/>
                </a:cubicBezTo>
                <a:cubicBezTo>
                  <a:pt x="603073" y="650524"/>
                  <a:pt x="511633" y="1145238"/>
                  <a:pt x="413159" y="1224955"/>
                </a:cubicBezTo>
                <a:cubicBezTo>
                  <a:pt x="314685" y="1304672"/>
                  <a:pt x="98980" y="1107725"/>
                  <a:pt x="33331" y="929534"/>
                </a:cubicBezTo>
                <a:cubicBezTo>
                  <a:pt x="-32318" y="751343"/>
                  <a:pt x="19263" y="155811"/>
                  <a:pt x="19263" y="155811"/>
                </a:cubicBezTo>
                <a:lnTo>
                  <a:pt x="19263" y="155811"/>
                </a:lnTo>
              </a:path>
            </a:pathLst>
          </a:custGeom>
          <a:ln w="38100">
            <a:solidFill>
              <a:srgbClr val="00B05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Forme libre 37"/>
          <p:cNvSpPr/>
          <p:nvPr/>
        </p:nvSpPr>
        <p:spPr>
          <a:xfrm>
            <a:off x="10461073" y="1190082"/>
            <a:ext cx="820608" cy="544324"/>
          </a:xfrm>
          <a:custGeom>
            <a:avLst/>
            <a:gdLst>
              <a:gd name="connsiteX0" fmla="*/ 5196 w 631217"/>
              <a:gd name="connsiteY0" fmla="*/ 226149 h 1243186"/>
              <a:gd name="connsiteX1" fmla="*/ 145873 w 631217"/>
              <a:gd name="connsiteY1" fmla="*/ 57337 h 1243186"/>
              <a:gd name="connsiteX2" fmla="*/ 539768 w 631217"/>
              <a:gd name="connsiteY2" fmla="*/ 29201 h 1243186"/>
              <a:gd name="connsiteX3" fmla="*/ 624174 w 631217"/>
              <a:gd name="connsiteY3" fmla="*/ 451232 h 1243186"/>
              <a:gd name="connsiteX4" fmla="*/ 413159 w 631217"/>
              <a:gd name="connsiteY4" fmla="*/ 1224955 h 1243186"/>
              <a:gd name="connsiteX5" fmla="*/ 33331 w 631217"/>
              <a:gd name="connsiteY5" fmla="*/ 929534 h 1243186"/>
              <a:gd name="connsiteX6" fmla="*/ 19263 w 631217"/>
              <a:gd name="connsiteY6" fmla="*/ 155811 h 1243186"/>
              <a:gd name="connsiteX7" fmla="*/ 19263 w 631217"/>
              <a:gd name="connsiteY7" fmla="*/ 155811 h 1243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1217" h="1243186">
                <a:moveTo>
                  <a:pt x="5196" y="226149"/>
                </a:moveTo>
                <a:cubicBezTo>
                  <a:pt x="30987" y="158155"/>
                  <a:pt x="56778" y="90162"/>
                  <a:pt x="145873" y="57337"/>
                </a:cubicBezTo>
                <a:cubicBezTo>
                  <a:pt x="234968" y="24512"/>
                  <a:pt x="460051" y="-36448"/>
                  <a:pt x="539768" y="29201"/>
                </a:cubicBezTo>
                <a:cubicBezTo>
                  <a:pt x="619485" y="94850"/>
                  <a:pt x="645275" y="251940"/>
                  <a:pt x="624174" y="451232"/>
                </a:cubicBezTo>
                <a:cubicBezTo>
                  <a:pt x="603073" y="650524"/>
                  <a:pt x="511633" y="1145238"/>
                  <a:pt x="413159" y="1224955"/>
                </a:cubicBezTo>
                <a:cubicBezTo>
                  <a:pt x="314685" y="1304672"/>
                  <a:pt x="98980" y="1107725"/>
                  <a:pt x="33331" y="929534"/>
                </a:cubicBezTo>
                <a:cubicBezTo>
                  <a:pt x="-32318" y="751343"/>
                  <a:pt x="19263" y="155811"/>
                  <a:pt x="19263" y="155811"/>
                </a:cubicBezTo>
                <a:lnTo>
                  <a:pt x="19263" y="155811"/>
                </a:lnTo>
              </a:path>
            </a:pathLst>
          </a:custGeom>
          <a:ln w="381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11342467" y="1651664"/>
            <a:ext cx="869795" cy="55455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8457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4175" y="1357531"/>
            <a:ext cx="4357615" cy="325667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023360" y="4142935"/>
            <a:ext cx="5908430" cy="26165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98588" y="4142935"/>
            <a:ext cx="2139881" cy="1621677"/>
          </a:xfrm>
          <a:prstGeom prst="rect">
            <a:avLst/>
          </a:prstGeom>
        </p:spPr>
      </p:pic>
      <p:sp>
        <p:nvSpPr>
          <p:cNvPr id="8" name="Forme libre 7"/>
          <p:cNvSpPr/>
          <p:nvPr/>
        </p:nvSpPr>
        <p:spPr>
          <a:xfrm>
            <a:off x="8463555" y="3473654"/>
            <a:ext cx="631217" cy="1243186"/>
          </a:xfrm>
          <a:custGeom>
            <a:avLst/>
            <a:gdLst>
              <a:gd name="connsiteX0" fmla="*/ 5196 w 631217"/>
              <a:gd name="connsiteY0" fmla="*/ 226149 h 1243186"/>
              <a:gd name="connsiteX1" fmla="*/ 145873 w 631217"/>
              <a:gd name="connsiteY1" fmla="*/ 57337 h 1243186"/>
              <a:gd name="connsiteX2" fmla="*/ 539768 w 631217"/>
              <a:gd name="connsiteY2" fmla="*/ 29201 h 1243186"/>
              <a:gd name="connsiteX3" fmla="*/ 624174 w 631217"/>
              <a:gd name="connsiteY3" fmla="*/ 451232 h 1243186"/>
              <a:gd name="connsiteX4" fmla="*/ 413159 w 631217"/>
              <a:gd name="connsiteY4" fmla="*/ 1224955 h 1243186"/>
              <a:gd name="connsiteX5" fmla="*/ 33331 w 631217"/>
              <a:gd name="connsiteY5" fmla="*/ 929534 h 1243186"/>
              <a:gd name="connsiteX6" fmla="*/ 19263 w 631217"/>
              <a:gd name="connsiteY6" fmla="*/ 155811 h 1243186"/>
              <a:gd name="connsiteX7" fmla="*/ 19263 w 631217"/>
              <a:gd name="connsiteY7" fmla="*/ 155811 h 1243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1217" h="1243186">
                <a:moveTo>
                  <a:pt x="5196" y="226149"/>
                </a:moveTo>
                <a:cubicBezTo>
                  <a:pt x="30987" y="158155"/>
                  <a:pt x="56778" y="90162"/>
                  <a:pt x="145873" y="57337"/>
                </a:cubicBezTo>
                <a:cubicBezTo>
                  <a:pt x="234968" y="24512"/>
                  <a:pt x="460051" y="-36448"/>
                  <a:pt x="539768" y="29201"/>
                </a:cubicBezTo>
                <a:cubicBezTo>
                  <a:pt x="619485" y="94850"/>
                  <a:pt x="645275" y="251940"/>
                  <a:pt x="624174" y="451232"/>
                </a:cubicBezTo>
                <a:cubicBezTo>
                  <a:pt x="603073" y="650524"/>
                  <a:pt x="511633" y="1145238"/>
                  <a:pt x="413159" y="1224955"/>
                </a:cubicBezTo>
                <a:cubicBezTo>
                  <a:pt x="314685" y="1304672"/>
                  <a:pt x="98980" y="1107725"/>
                  <a:pt x="33331" y="929534"/>
                </a:cubicBezTo>
                <a:cubicBezTo>
                  <a:pt x="-32318" y="751343"/>
                  <a:pt x="19263" y="155811"/>
                  <a:pt x="19263" y="155811"/>
                </a:cubicBezTo>
                <a:lnTo>
                  <a:pt x="19263" y="155811"/>
                </a:lnTo>
              </a:path>
            </a:pathLst>
          </a:custGeom>
          <a:ln w="381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" name="Connecteur droit avec flèche 9"/>
          <p:cNvCxnSpPr/>
          <p:nvPr/>
        </p:nvCxnSpPr>
        <p:spPr>
          <a:xfrm>
            <a:off x="9119521" y="4023360"/>
            <a:ext cx="601254" cy="1406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9930269" y="1357531"/>
            <a:ext cx="2053883" cy="540199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9663296" y="3836963"/>
            <a:ext cx="8465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H2O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76176" y="1343464"/>
            <a:ext cx="5397999" cy="540199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6" name="Connecteur droit avec flèche 15"/>
          <p:cNvCxnSpPr/>
          <p:nvPr/>
        </p:nvCxnSpPr>
        <p:spPr>
          <a:xfrm flipH="1">
            <a:off x="4656406" y="4058528"/>
            <a:ext cx="1322363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Imag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0683" y="1461294"/>
            <a:ext cx="3662677" cy="3255546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1842" y="4137428"/>
            <a:ext cx="3316771" cy="2627604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79359" y="4287225"/>
            <a:ext cx="2139881" cy="1621677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75791" y="3628668"/>
            <a:ext cx="511537" cy="985534"/>
          </a:xfrm>
          <a:prstGeom prst="rect">
            <a:avLst/>
          </a:prstGeom>
        </p:spPr>
      </p:pic>
      <p:cxnSp>
        <p:nvCxnSpPr>
          <p:cNvPr id="22" name="Connecteur droit 21"/>
          <p:cNvCxnSpPr/>
          <p:nvPr/>
        </p:nvCxnSpPr>
        <p:spPr>
          <a:xfrm>
            <a:off x="3031559" y="3628304"/>
            <a:ext cx="0" cy="120636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Image 2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89719" y="4110667"/>
            <a:ext cx="2583052" cy="755970"/>
          </a:xfrm>
          <a:prstGeom prst="rect">
            <a:avLst/>
          </a:prstGeom>
        </p:spPr>
      </p:pic>
      <p:sp>
        <p:nvSpPr>
          <p:cNvPr id="25" name="ZoneTexte 24"/>
          <p:cNvSpPr txBox="1"/>
          <p:nvPr/>
        </p:nvSpPr>
        <p:spPr>
          <a:xfrm>
            <a:off x="1404950" y="5858644"/>
            <a:ext cx="44463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Desoxy</a:t>
            </a:r>
            <a:r>
              <a:rPr lang="fr-FR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adénosine</a:t>
            </a:r>
            <a:endParaRPr lang="fr-F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801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7144" y="0"/>
            <a:ext cx="8074856" cy="6858000"/>
          </a:xfrm>
          <a:prstGeom prst="rect">
            <a:avLst/>
          </a:prstGeom>
        </p:spPr>
      </p:pic>
      <p:grpSp>
        <p:nvGrpSpPr>
          <p:cNvPr id="5" name="Group 63"/>
          <p:cNvGrpSpPr>
            <a:grpSpLocks/>
          </p:cNvGrpSpPr>
          <p:nvPr/>
        </p:nvGrpSpPr>
        <p:grpSpPr bwMode="auto">
          <a:xfrm>
            <a:off x="3275132" y="3964709"/>
            <a:ext cx="2051050" cy="938213"/>
            <a:chOff x="1440" y="3360"/>
            <a:chExt cx="1094" cy="549"/>
          </a:xfrm>
        </p:grpSpPr>
        <p:sp>
          <p:nvSpPr>
            <p:cNvPr id="6" name="Text Box 51"/>
            <p:cNvSpPr txBox="1">
              <a:spLocks noChangeArrowheads="1"/>
            </p:cNvSpPr>
            <p:nvPr/>
          </p:nvSpPr>
          <p:spPr bwMode="auto">
            <a:xfrm>
              <a:off x="1440" y="3504"/>
              <a:ext cx="212" cy="2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23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O</a:t>
              </a:r>
            </a:p>
          </p:txBody>
        </p:sp>
        <p:grpSp>
          <p:nvGrpSpPr>
            <p:cNvPr id="7" name="Group 54"/>
            <p:cNvGrpSpPr>
              <a:grpSpLocks/>
            </p:cNvGrpSpPr>
            <p:nvPr/>
          </p:nvGrpSpPr>
          <p:grpSpPr bwMode="auto">
            <a:xfrm>
              <a:off x="1680" y="3605"/>
              <a:ext cx="144" cy="48"/>
              <a:chOff x="1632" y="3600"/>
              <a:chExt cx="144" cy="48"/>
            </a:xfrm>
          </p:grpSpPr>
          <p:sp>
            <p:nvSpPr>
              <p:cNvPr id="15" name="Line 52"/>
              <p:cNvSpPr>
                <a:spLocks noChangeShapeType="1"/>
              </p:cNvSpPr>
              <p:nvPr/>
            </p:nvSpPr>
            <p:spPr bwMode="auto">
              <a:xfrm>
                <a:off x="1632" y="3600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27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Line 53"/>
              <p:cNvSpPr>
                <a:spLocks noChangeShapeType="1"/>
              </p:cNvSpPr>
              <p:nvPr/>
            </p:nvSpPr>
            <p:spPr bwMode="auto">
              <a:xfrm>
                <a:off x="1632" y="3648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27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8" name="Text Box 55"/>
            <p:cNvSpPr txBox="1">
              <a:spLocks noChangeArrowheads="1"/>
            </p:cNvSpPr>
            <p:nvPr/>
          </p:nvSpPr>
          <p:spPr bwMode="auto">
            <a:xfrm>
              <a:off x="1832" y="3504"/>
              <a:ext cx="186" cy="2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23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P</a:t>
              </a:r>
            </a:p>
          </p:txBody>
        </p:sp>
        <p:sp>
          <p:nvSpPr>
            <p:cNvPr id="9" name="Text Box 56"/>
            <p:cNvSpPr txBox="1">
              <a:spLocks noChangeArrowheads="1"/>
            </p:cNvSpPr>
            <p:nvPr/>
          </p:nvSpPr>
          <p:spPr bwMode="auto">
            <a:xfrm>
              <a:off x="2208" y="3360"/>
              <a:ext cx="326" cy="2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23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OH</a:t>
              </a:r>
            </a:p>
          </p:txBody>
        </p:sp>
        <p:sp>
          <p:nvSpPr>
            <p:cNvPr id="10" name="Text Box 57"/>
            <p:cNvSpPr txBox="1">
              <a:spLocks noChangeArrowheads="1"/>
            </p:cNvSpPr>
            <p:nvPr/>
          </p:nvSpPr>
          <p:spPr bwMode="auto">
            <a:xfrm>
              <a:off x="2208" y="3504"/>
              <a:ext cx="326" cy="2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23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OH</a:t>
              </a:r>
            </a:p>
          </p:txBody>
        </p:sp>
        <p:sp>
          <p:nvSpPr>
            <p:cNvPr id="11" name="Text Box 58"/>
            <p:cNvSpPr txBox="1">
              <a:spLocks noChangeArrowheads="1"/>
            </p:cNvSpPr>
            <p:nvPr/>
          </p:nvSpPr>
          <p:spPr bwMode="auto">
            <a:xfrm>
              <a:off x="2208" y="3648"/>
              <a:ext cx="326" cy="2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23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OH</a:t>
              </a:r>
            </a:p>
          </p:txBody>
        </p:sp>
        <p:sp>
          <p:nvSpPr>
            <p:cNvPr id="12" name="Line 59"/>
            <p:cNvSpPr>
              <a:spLocks noChangeShapeType="1"/>
            </p:cNvSpPr>
            <p:nvPr/>
          </p:nvSpPr>
          <p:spPr bwMode="auto">
            <a:xfrm>
              <a:off x="2016" y="3629"/>
              <a:ext cx="1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7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13" name="Line 61"/>
            <p:cNvSpPr>
              <a:spLocks noChangeShapeType="1"/>
            </p:cNvSpPr>
            <p:nvPr/>
          </p:nvSpPr>
          <p:spPr bwMode="auto">
            <a:xfrm rot="1112030" flipV="1">
              <a:off x="2016" y="3743"/>
              <a:ext cx="19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7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14" name="Line 62"/>
            <p:cNvSpPr>
              <a:spLocks noChangeShapeType="1"/>
            </p:cNvSpPr>
            <p:nvPr/>
          </p:nvSpPr>
          <p:spPr bwMode="auto">
            <a:xfrm rot="-1112030">
              <a:off x="2016" y="3504"/>
              <a:ext cx="19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7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</p:grpSp>
      <p:sp>
        <p:nvSpPr>
          <p:cNvPr id="17" name="Forme libre 16"/>
          <p:cNvSpPr/>
          <p:nvPr/>
        </p:nvSpPr>
        <p:spPr>
          <a:xfrm rot="15995824">
            <a:off x="5010573" y="3532039"/>
            <a:ext cx="631217" cy="1243186"/>
          </a:xfrm>
          <a:custGeom>
            <a:avLst/>
            <a:gdLst>
              <a:gd name="connsiteX0" fmla="*/ 5196 w 631217"/>
              <a:gd name="connsiteY0" fmla="*/ 226149 h 1243186"/>
              <a:gd name="connsiteX1" fmla="*/ 145873 w 631217"/>
              <a:gd name="connsiteY1" fmla="*/ 57337 h 1243186"/>
              <a:gd name="connsiteX2" fmla="*/ 539768 w 631217"/>
              <a:gd name="connsiteY2" fmla="*/ 29201 h 1243186"/>
              <a:gd name="connsiteX3" fmla="*/ 624174 w 631217"/>
              <a:gd name="connsiteY3" fmla="*/ 451232 h 1243186"/>
              <a:gd name="connsiteX4" fmla="*/ 413159 w 631217"/>
              <a:gd name="connsiteY4" fmla="*/ 1224955 h 1243186"/>
              <a:gd name="connsiteX5" fmla="*/ 33331 w 631217"/>
              <a:gd name="connsiteY5" fmla="*/ 929534 h 1243186"/>
              <a:gd name="connsiteX6" fmla="*/ 19263 w 631217"/>
              <a:gd name="connsiteY6" fmla="*/ 155811 h 1243186"/>
              <a:gd name="connsiteX7" fmla="*/ 19263 w 631217"/>
              <a:gd name="connsiteY7" fmla="*/ 155811 h 1243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1217" h="1243186">
                <a:moveTo>
                  <a:pt x="5196" y="226149"/>
                </a:moveTo>
                <a:cubicBezTo>
                  <a:pt x="30987" y="158155"/>
                  <a:pt x="56778" y="90162"/>
                  <a:pt x="145873" y="57337"/>
                </a:cubicBezTo>
                <a:cubicBezTo>
                  <a:pt x="234968" y="24512"/>
                  <a:pt x="460051" y="-36448"/>
                  <a:pt x="539768" y="29201"/>
                </a:cubicBezTo>
                <a:cubicBezTo>
                  <a:pt x="619485" y="94850"/>
                  <a:pt x="645275" y="251940"/>
                  <a:pt x="624174" y="451232"/>
                </a:cubicBezTo>
                <a:cubicBezTo>
                  <a:pt x="603073" y="650524"/>
                  <a:pt x="511633" y="1145238"/>
                  <a:pt x="413159" y="1224955"/>
                </a:cubicBezTo>
                <a:cubicBezTo>
                  <a:pt x="314685" y="1304672"/>
                  <a:pt x="98980" y="1107725"/>
                  <a:pt x="33331" y="929534"/>
                </a:cubicBezTo>
                <a:cubicBezTo>
                  <a:pt x="-32318" y="751343"/>
                  <a:pt x="19263" y="155811"/>
                  <a:pt x="19263" y="155811"/>
                </a:cubicBezTo>
                <a:lnTo>
                  <a:pt x="19263" y="155811"/>
                </a:lnTo>
              </a:path>
            </a:pathLst>
          </a:custGeom>
          <a:ln w="381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8" name="Connecteur droit avec flèche 17"/>
          <p:cNvCxnSpPr/>
          <p:nvPr/>
        </p:nvCxnSpPr>
        <p:spPr>
          <a:xfrm flipH="1" flipV="1">
            <a:off x="4812833" y="3479732"/>
            <a:ext cx="341442" cy="48637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4279682" y="3013764"/>
            <a:ext cx="8465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H2O</a:t>
            </a:r>
            <a:endParaRPr lang="fr-FR" sz="2800" b="1" dirty="0">
              <a:solidFill>
                <a:srgbClr val="FF0000"/>
              </a:solidFill>
            </a:endParaRPr>
          </a:p>
        </p:txBody>
      </p:sp>
      <p:grpSp>
        <p:nvGrpSpPr>
          <p:cNvPr id="21" name="Group 63"/>
          <p:cNvGrpSpPr>
            <a:grpSpLocks/>
          </p:cNvGrpSpPr>
          <p:nvPr/>
        </p:nvGrpSpPr>
        <p:grpSpPr bwMode="auto">
          <a:xfrm>
            <a:off x="4625001" y="4935412"/>
            <a:ext cx="2051050" cy="938213"/>
            <a:chOff x="1440" y="3360"/>
            <a:chExt cx="1094" cy="549"/>
          </a:xfrm>
        </p:grpSpPr>
        <p:sp>
          <p:nvSpPr>
            <p:cNvPr id="22" name="Text Box 51"/>
            <p:cNvSpPr txBox="1">
              <a:spLocks noChangeArrowheads="1"/>
            </p:cNvSpPr>
            <p:nvPr/>
          </p:nvSpPr>
          <p:spPr bwMode="auto">
            <a:xfrm>
              <a:off x="1440" y="3504"/>
              <a:ext cx="212" cy="2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23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O</a:t>
              </a:r>
            </a:p>
          </p:txBody>
        </p:sp>
        <p:grpSp>
          <p:nvGrpSpPr>
            <p:cNvPr id="23" name="Group 54"/>
            <p:cNvGrpSpPr>
              <a:grpSpLocks/>
            </p:cNvGrpSpPr>
            <p:nvPr/>
          </p:nvGrpSpPr>
          <p:grpSpPr bwMode="auto">
            <a:xfrm>
              <a:off x="1680" y="3605"/>
              <a:ext cx="144" cy="48"/>
              <a:chOff x="1632" y="3600"/>
              <a:chExt cx="144" cy="48"/>
            </a:xfrm>
          </p:grpSpPr>
          <p:sp>
            <p:nvSpPr>
              <p:cNvPr id="31" name="Line 52"/>
              <p:cNvSpPr>
                <a:spLocks noChangeShapeType="1"/>
              </p:cNvSpPr>
              <p:nvPr/>
            </p:nvSpPr>
            <p:spPr bwMode="auto">
              <a:xfrm>
                <a:off x="1632" y="3600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27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2" name="Line 53"/>
              <p:cNvSpPr>
                <a:spLocks noChangeShapeType="1"/>
              </p:cNvSpPr>
              <p:nvPr/>
            </p:nvSpPr>
            <p:spPr bwMode="auto">
              <a:xfrm>
                <a:off x="1632" y="3648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27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24" name="Text Box 55"/>
            <p:cNvSpPr txBox="1">
              <a:spLocks noChangeArrowheads="1"/>
            </p:cNvSpPr>
            <p:nvPr/>
          </p:nvSpPr>
          <p:spPr bwMode="auto">
            <a:xfrm>
              <a:off x="1832" y="3504"/>
              <a:ext cx="186" cy="2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23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P</a:t>
              </a:r>
            </a:p>
          </p:txBody>
        </p:sp>
        <p:sp>
          <p:nvSpPr>
            <p:cNvPr id="25" name="Text Box 56"/>
            <p:cNvSpPr txBox="1">
              <a:spLocks noChangeArrowheads="1"/>
            </p:cNvSpPr>
            <p:nvPr/>
          </p:nvSpPr>
          <p:spPr bwMode="auto">
            <a:xfrm>
              <a:off x="2208" y="3360"/>
              <a:ext cx="326" cy="2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23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OH</a:t>
              </a:r>
            </a:p>
          </p:txBody>
        </p:sp>
        <p:sp>
          <p:nvSpPr>
            <p:cNvPr id="26" name="Text Box 57"/>
            <p:cNvSpPr txBox="1">
              <a:spLocks noChangeArrowheads="1"/>
            </p:cNvSpPr>
            <p:nvPr/>
          </p:nvSpPr>
          <p:spPr bwMode="auto">
            <a:xfrm>
              <a:off x="2208" y="3504"/>
              <a:ext cx="326" cy="2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23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OH</a:t>
              </a:r>
            </a:p>
          </p:txBody>
        </p:sp>
        <p:sp>
          <p:nvSpPr>
            <p:cNvPr id="27" name="Text Box 58"/>
            <p:cNvSpPr txBox="1">
              <a:spLocks noChangeArrowheads="1"/>
            </p:cNvSpPr>
            <p:nvPr/>
          </p:nvSpPr>
          <p:spPr bwMode="auto">
            <a:xfrm>
              <a:off x="2208" y="3648"/>
              <a:ext cx="326" cy="2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23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OH</a:t>
              </a:r>
            </a:p>
          </p:txBody>
        </p:sp>
        <p:sp>
          <p:nvSpPr>
            <p:cNvPr id="28" name="Line 59"/>
            <p:cNvSpPr>
              <a:spLocks noChangeShapeType="1"/>
            </p:cNvSpPr>
            <p:nvPr/>
          </p:nvSpPr>
          <p:spPr bwMode="auto">
            <a:xfrm>
              <a:off x="2016" y="3629"/>
              <a:ext cx="1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7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29" name="Line 61"/>
            <p:cNvSpPr>
              <a:spLocks noChangeShapeType="1"/>
            </p:cNvSpPr>
            <p:nvPr/>
          </p:nvSpPr>
          <p:spPr bwMode="auto">
            <a:xfrm rot="1112030" flipV="1">
              <a:off x="2016" y="3743"/>
              <a:ext cx="19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7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30" name="Line 62"/>
            <p:cNvSpPr>
              <a:spLocks noChangeShapeType="1"/>
            </p:cNvSpPr>
            <p:nvPr/>
          </p:nvSpPr>
          <p:spPr bwMode="auto">
            <a:xfrm rot="-1112030">
              <a:off x="2016" y="3504"/>
              <a:ext cx="19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7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</p:grpSp>
      <p:sp>
        <p:nvSpPr>
          <p:cNvPr id="33" name="Rectangle 32"/>
          <p:cNvSpPr/>
          <p:nvPr/>
        </p:nvSpPr>
        <p:spPr>
          <a:xfrm>
            <a:off x="5500468" y="4919177"/>
            <a:ext cx="1153550" cy="3584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5" name="Connecteur droit 34"/>
          <p:cNvCxnSpPr/>
          <p:nvPr/>
        </p:nvCxnSpPr>
        <p:spPr>
          <a:xfrm flipH="1">
            <a:off x="6022806" y="4188677"/>
            <a:ext cx="256117" cy="49217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ZoneTexte 37"/>
          <p:cNvSpPr txBox="1"/>
          <p:nvPr/>
        </p:nvSpPr>
        <p:spPr>
          <a:xfrm>
            <a:off x="5825858" y="4584594"/>
            <a:ext cx="393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O</a:t>
            </a:r>
          </a:p>
        </p:txBody>
      </p:sp>
      <p:cxnSp>
        <p:nvCxnSpPr>
          <p:cNvPr id="39" name="Connecteur droit 38"/>
          <p:cNvCxnSpPr/>
          <p:nvPr/>
        </p:nvCxnSpPr>
        <p:spPr>
          <a:xfrm flipH="1">
            <a:off x="5651572" y="4834088"/>
            <a:ext cx="256117" cy="49217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3153913" y="3060472"/>
            <a:ext cx="2927913" cy="1546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40"/>
          <p:cNvSpPr/>
          <p:nvPr/>
        </p:nvSpPr>
        <p:spPr>
          <a:xfrm>
            <a:off x="2762807" y="3339051"/>
            <a:ext cx="2927913" cy="1546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 41"/>
          <p:cNvSpPr/>
          <p:nvPr/>
        </p:nvSpPr>
        <p:spPr>
          <a:xfrm>
            <a:off x="3801635" y="4383683"/>
            <a:ext cx="21226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covalente ester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3725088" y="5989555"/>
            <a:ext cx="58002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fr-FR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Desoxy-Adenosine</a:t>
            </a:r>
            <a:r>
              <a:rPr lang="fr-F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fr-FR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monophosphate</a:t>
            </a:r>
            <a:endParaRPr lang="fr-FR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6" name="Connecteur droit 45"/>
          <p:cNvCxnSpPr/>
          <p:nvPr/>
        </p:nvCxnSpPr>
        <p:spPr>
          <a:xfrm>
            <a:off x="3860075" y="5989555"/>
            <a:ext cx="108000" cy="8916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8" name="Connecteur droit 47"/>
          <p:cNvCxnSpPr/>
          <p:nvPr/>
        </p:nvCxnSpPr>
        <p:spPr>
          <a:xfrm flipH="1" flipV="1">
            <a:off x="6574414" y="5991890"/>
            <a:ext cx="159207" cy="10144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8413456" y="2882959"/>
            <a:ext cx="491320" cy="2616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Rectangle 52"/>
          <p:cNvSpPr/>
          <p:nvPr/>
        </p:nvSpPr>
        <p:spPr>
          <a:xfrm>
            <a:off x="8401598" y="3949188"/>
            <a:ext cx="491320" cy="2616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268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/>
      <p:bldP spid="38" grpId="0"/>
      <p:bldP spid="40" grpId="0" animBg="1"/>
      <p:bldP spid="41" grpId="0" animBg="1"/>
      <p:bldP spid="42" grpId="0"/>
      <p:bldP spid="43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440</TotalTime>
  <Words>343</Words>
  <Application>Microsoft Office PowerPoint</Application>
  <PresentationFormat>Grand écran</PresentationFormat>
  <Paragraphs>141</Paragraphs>
  <Slides>20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Comic Sans MS</vt:lpstr>
      <vt:lpstr>Times New Roman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Pc</dc:creator>
  <cp:lastModifiedBy>Pc</cp:lastModifiedBy>
  <cp:revision>32</cp:revision>
  <dcterms:created xsi:type="dcterms:W3CDTF">2020-09-28T16:52:38Z</dcterms:created>
  <dcterms:modified xsi:type="dcterms:W3CDTF">2020-09-29T08:49:24Z</dcterms:modified>
</cp:coreProperties>
</file>