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7" r:id="rId2"/>
    <p:sldId id="291" r:id="rId3"/>
    <p:sldId id="299" r:id="rId4"/>
    <p:sldId id="256" r:id="rId5"/>
    <p:sldId id="268" r:id="rId6"/>
    <p:sldId id="300" r:id="rId7"/>
    <p:sldId id="292" r:id="rId8"/>
    <p:sldId id="293" r:id="rId9"/>
    <p:sldId id="301" r:id="rId10"/>
    <p:sldId id="302" r:id="rId11"/>
    <p:sldId id="303" r:id="rId12"/>
    <p:sldId id="304" r:id="rId13"/>
    <p:sldId id="305" r:id="rId14"/>
    <p:sldId id="306" r:id="rId15"/>
    <p:sldId id="308" r:id="rId16"/>
    <p:sldId id="307" r:id="rId17"/>
    <p:sldId id="309" r:id="rId18"/>
    <p:sldId id="310" r:id="rId19"/>
    <p:sldId id="311" r:id="rId20"/>
    <p:sldId id="272" r:id="rId21"/>
    <p:sldId id="276" r:id="rId22"/>
    <p:sldId id="314" r:id="rId23"/>
    <p:sldId id="315" r:id="rId24"/>
    <p:sldId id="316" r:id="rId25"/>
    <p:sldId id="297" r:id="rId26"/>
    <p:sldId id="317" r:id="rId27"/>
    <p:sldId id="318" r:id="rId28"/>
    <p:sldId id="319" r:id="rId29"/>
    <p:sldId id="320" r:id="rId30"/>
    <p:sldId id="334" r:id="rId31"/>
    <p:sldId id="335" r:id="rId32"/>
    <p:sldId id="336" r:id="rId33"/>
    <p:sldId id="259" r:id="rId34"/>
    <p:sldId id="264" r:id="rId35"/>
    <p:sldId id="260" r:id="rId36"/>
    <p:sldId id="265" r:id="rId37"/>
    <p:sldId id="261" r:id="rId38"/>
    <p:sldId id="266" r:id="rId39"/>
    <p:sldId id="332" r:id="rId40"/>
    <p:sldId id="333" r:id="rId41"/>
    <p:sldId id="262"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00FF"/>
    <a:srgbClr val="CC0099"/>
    <a:srgbClr val="00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7206" autoAdjust="0"/>
    <p:restoredTop sz="94660"/>
  </p:normalViewPr>
  <p:slideViewPr>
    <p:cSldViewPr>
      <p:cViewPr>
        <p:scale>
          <a:sx n="60" d="100"/>
          <a:sy n="60" d="100"/>
        </p:scale>
        <p:origin x="-1326" y="-1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a:p>
        </p:txBody>
      </p:sp>
      <p:sp>
        <p:nvSpPr>
          <p:cNvPr id="4" name="Espace réservé de la date 3"/>
          <p:cNvSpPr>
            <a:spLocks noGrp="1"/>
          </p:cNvSpPr>
          <p:nvPr>
            <p:ph type="dt" sz="half" idx="10"/>
          </p:nvPr>
        </p:nvSpPr>
        <p:spPr/>
        <p:txBody>
          <a:bodyPr/>
          <a:lstStyle/>
          <a:p>
            <a:fld id="{2ACAC0D8-E869-4FC8-AFA1-BFFE87A47DE9}" type="datetimeFigureOut">
              <a:rPr lang="en-US" smtClean="0"/>
              <a:pPr/>
              <a:t>2/19/2021</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04FF87E1-23A2-4099-A528-D1AD103D7E25}"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2ACAC0D8-E869-4FC8-AFA1-BFFE87A47DE9}" type="datetimeFigureOut">
              <a:rPr lang="en-US" smtClean="0"/>
              <a:pPr/>
              <a:t>2/19/2021</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04FF87E1-23A2-4099-A528-D1AD103D7E25}"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2ACAC0D8-E869-4FC8-AFA1-BFFE87A47DE9}" type="datetimeFigureOut">
              <a:rPr lang="en-US" smtClean="0"/>
              <a:pPr/>
              <a:t>2/19/2021</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04FF87E1-23A2-4099-A528-D1AD103D7E25}"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2ACAC0D8-E869-4FC8-AFA1-BFFE87A47DE9}" type="datetimeFigureOut">
              <a:rPr lang="en-US" smtClean="0"/>
              <a:pPr/>
              <a:t>2/19/2021</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04FF87E1-23A2-4099-A528-D1AD103D7E25}"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ACAC0D8-E869-4FC8-AFA1-BFFE87A47DE9}" type="datetimeFigureOut">
              <a:rPr lang="en-US" smtClean="0"/>
              <a:pPr/>
              <a:t>2/19/2021</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04FF87E1-23A2-4099-A528-D1AD103D7E25}"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p>
            <a:fld id="{2ACAC0D8-E869-4FC8-AFA1-BFFE87A47DE9}" type="datetimeFigureOut">
              <a:rPr lang="en-US" smtClean="0"/>
              <a:pPr/>
              <a:t>2/19/2021</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04FF87E1-23A2-4099-A528-D1AD103D7E25}"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p>
            <a:fld id="{2ACAC0D8-E869-4FC8-AFA1-BFFE87A47DE9}" type="datetimeFigureOut">
              <a:rPr lang="en-US" smtClean="0"/>
              <a:pPr/>
              <a:t>2/19/2021</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04FF87E1-23A2-4099-A528-D1AD103D7E25}"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2"/>
          <p:cNvSpPr>
            <a:spLocks noGrp="1"/>
          </p:cNvSpPr>
          <p:nvPr>
            <p:ph type="dt" sz="half" idx="10"/>
          </p:nvPr>
        </p:nvSpPr>
        <p:spPr/>
        <p:txBody>
          <a:bodyPr/>
          <a:lstStyle/>
          <a:p>
            <a:fld id="{2ACAC0D8-E869-4FC8-AFA1-BFFE87A47DE9}" type="datetimeFigureOut">
              <a:rPr lang="en-US" smtClean="0"/>
              <a:pPr/>
              <a:t>2/19/2021</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04FF87E1-23A2-4099-A528-D1AD103D7E25}"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ACAC0D8-E869-4FC8-AFA1-BFFE87A47DE9}" type="datetimeFigureOut">
              <a:rPr lang="en-US" smtClean="0"/>
              <a:pPr/>
              <a:t>2/19/2021</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04FF87E1-23A2-4099-A528-D1AD103D7E25}"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ACAC0D8-E869-4FC8-AFA1-BFFE87A47DE9}" type="datetimeFigureOut">
              <a:rPr lang="en-US" smtClean="0"/>
              <a:pPr/>
              <a:t>2/19/2021</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04FF87E1-23A2-4099-A528-D1AD103D7E25}"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ACAC0D8-E869-4FC8-AFA1-BFFE87A47DE9}" type="datetimeFigureOut">
              <a:rPr lang="en-US" smtClean="0"/>
              <a:pPr/>
              <a:t>2/19/2021</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04FF87E1-23A2-4099-A528-D1AD103D7E25}"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CAC0D8-E869-4FC8-AFA1-BFFE87A47DE9}" type="datetimeFigureOut">
              <a:rPr lang="en-US" smtClean="0"/>
              <a:pPr/>
              <a:t>2/19/2021</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FF87E1-23A2-4099-A528-D1AD103D7E25}"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85728"/>
            <a:ext cx="9144000" cy="5929354"/>
          </a:xfrm>
        </p:spPr>
        <p:txBody>
          <a:bodyPr>
            <a:normAutofit/>
          </a:bodyPr>
          <a:lstStyle/>
          <a:p>
            <a:r>
              <a:rPr lang="fr-FR" b="1" dirty="0"/>
              <a:t>Contenu de la matière </a:t>
            </a:r>
            <a:r>
              <a:rPr lang="fr-FR" b="1" dirty="0" smtClean="0"/>
              <a:t/>
            </a:r>
            <a:br>
              <a:rPr lang="fr-FR" b="1" dirty="0" smtClean="0"/>
            </a:br>
            <a:r>
              <a:rPr lang="fr-FR" b="1" dirty="0" smtClean="0"/>
              <a:t>Production </a:t>
            </a:r>
            <a:r>
              <a:rPr lang="fr-FR" b="1" dirty="0"/>
              <a:t>centralisée et décentralisée de l’énergie électrique </a:t>
            </a:r>
            <a:r>
              <a:rPr lang="en-US" dirty="0"/>
              <a:t/>
            </a:r>
            <a:br>
              <a:rPr lang="en-US" dirty="0"/>
            </a:br>
            <a:r>
              <a:rPr lang="fr-FR" b="1" dirty="0"/>
              <a:t> </a:t>
            </a:r>
            <a:r>
              <a:rPr lang="en-US" dirty="0"/>
              <a:t/>
            </a:r>
            <a:br>
              <a:rPr lang="en-US" dirty="0"/>
            </a:br>
            <a:r>
              <a:rPr lang="fr-FR" b="1" dirty="0"/>
              <a:t>Parcours : 1MEI</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0" y="0"/>
            <a:ext cx="4288290"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altLang="zh-CN" sz="2800" b="1" i="0" u="none" strike="noStrike" cap="none" normalizeH="0" baseline="0" dirty="0" smtClean="0">
                <a:ln>
                  <a:noFill/>
                </a:ln>
                <a:solidFill>
                  <a:srgbClr val="222222"/>
                </a:solidFill>
                <a:effectLst/>
                <a:latin typeface="Times New Roman" pitchFamily="18" charset="0"/>
                <a:ea typeface="SimSun" pitchFamily="2" charset="-122"/>
                <a:cs typeface="Times New Roman" pitchFamily="18" charset="0"/>
              </a:rPr>
              <a:t>1-1-1- Centrales à vapeur :</a:t>
            </a:r>
            <a:endParaRPr kumimoji="0" lang="fr-FR" altLang="zh-CN"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Image 4" descr="https://tse3.mm.bing.net/th?id=OIP.ArUpNf3fUyZSqypjAnk1QwHaDC&amp;pid=15.1&amp;P=0&amp;w=426&amp;h=176"/>
          <p:cNvPicPr/>
          <p:nvPr/>
        </p:nvPicPr>
        <p:blipFill>
          <a:blip r:embed="rId2"/>
          <a:srcRect/>
          <a:stretch>
            <a:fillRect/>
          </a:stretch>
        </p:blipFill>
        <p:spPr bwMode="auto">
          <a:xfrm>
            <a:off x="0" y="500042"/>
            <a:ext cx="9144000" cy="4214842"/>
          </a:xfrm>
          <a:prstGeom prst="rect">
            <a:avLst/>
          </a:prstGeom>
          <a:noFill/>
          <a:ln w="9525">
            <a:noFill/>
            <a:miter lim="800000"/>
            <a:headEnd/>
            <a:tailEnd/>
          </a:ln>
        </p:spPr>
      </p:pic>
      <p:sp>
        <p:nvSpPr>
          <p:cNvPr id="54274" name="Rectangle 2"/>
          <p:cNvSpPr>
            <a:spLocks noChangeArrowheads="1"/>
          </p:cNvSpPr>
          <p:nvPr/>
        </p:nvSpPr>
        <p:spPr bwMode="auto">
          <a:xfrm>
            <a:off x="0" y="4643446"/>
            <a:ext cx="9144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altLang="zh-CN" sz="2800" b="0" i="0" u="none" strike="noStrike" cap="none" normalizeH="0" baseline="0" dirty="0" smtClean="0">
                <a:ln>
                  <a:noFill/>
                </a:ln>
                <a:solidFill>
                  <a:srgbClr val="222222"/>
                </a:solidFill>
                <a:effectLst/>
                <a:latin typeface="Times New Roman" pitchFamily="18" charset="0"/>
                <a:ea typeface="SimSun" pitchFamily="2" charset="-122"/>
                <a:cs typeface="Times New Roman" pitchFamily="18" charset="0"/>
              </a:rPr>
              <a:t>Rendement 98% en Algérie: Jijel 630 MW (3* 210MW). souples à l’exploitation, une fois en fonctionnement, lentes à mettre en fonctionnement (une centrale à fuel ou de charbon prend environ 16 h pour démarrer à froid, et 8 h pour démarrer à chaud).</a:t>
            </a:r>
            <a:endParaRPr kumimoji="0" lang="fr-FR" altLang="zh-CN"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0" y="0"/>
            <a:ext cx="412164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altLang="zh-CN" sz="2800" b="1" i="0" u="none" strike="noStrike" cap="none" normalizeH="0" baseline="0" dirty="0" smtClean="0">
                <a:ln>
                  <a:noFill/>
                </a:ln>
                <a:solidFill>
                  <a:srgbClr val="222222"/>
                </a:solidFill>
                <a:effectLst/>
                <a:latin typeface="Times New Roman" pitchFamily="18" charset="0"/>
                <a:ea typeface="SimSun" pitchFamily="2" charset="-122"/>
                <a:cs typeface="Times New Roman" pitchFamily="18" charset="0"/>
              </a:rPr>
              <a:t>1-1-2- les centrales à gaz :</a:t>
            </a:r>
            <a:endParaRPr kumimoji="0" lang="fr-FR" altLang="zh-CN"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5298" name="Rectangle 2"/>
          <p:cNvSpPr>
            <a:spLocks noChangeArrowheads="1"/>
          </p:cNvSpPr>
          <p:nvPr/>
        </p:nvSpPr>
        <p:spPr bwMode="auto">
          <a:xfrm>
            <a:off x="0" y="500042"/>
            <a:ext cx="9144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lang="fr-FR" altLang="zh-CN" sz="2800" dirty="0" smtClean="0">
                <a:solidFill>
                  <a:srgbClr val="222222"/>
                </a:solidFill>
                <a:latin typeface="Times New Roman" pitchFamily="18" charset="0"/>
                <a:ea typeface="SimSun" pitchFamily="2" charset="-122"/>
                <a:cs typeface="Times New Roman" pitchFamily="18" charset="0"/>
              </a:rPr>
              <a:t>Même</a:t>
            </a:r>
            <a:r>
              <a:rPr kumimoji="0" lang="fr-FR" altLang="zh-CN" sz="2800" b="0" i="0" u="none" strike="noStrike" cap="none" normalizeH="0" baseline="0" dirty="0" smtClean="0">
                <a:ln>
                  <a:noFill/>
                </a:ln>
                <a:solidFill>
                  <a:srgbClr val="222222"/>
                </a:solidFill>
                <a:effectLst/>
                <a:latin typeface="Times New Roman" pitchFamily="18" charset="0"/>
                <a:ea typeface="SimSun" pitchFamily="2" charset="-122"/>
                <a:cs typeface="Times New Roman" pitchFamily="18" charset="0"/>
              </a:rPr>
              <a:t> principe de fonctionnement, sauf l’intégration du compresseur d’air qui à pour but de comprimer l’air qui est ensuite mélanger avec le combustible gazeux ou liquide dans une chambre de combustion. Les gaz d’échappement de la turbine sont évacués vers l’atmosphère.</a:t>
            </a:r>
            <a:endParaRPr kumimoji="0" lang="fr-FR" altLang="zh-CN"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http://www.leseoliennes.be/images/cogen1.jpg"/>
          <p:cNvPicPr/>
          <p:nvPr/>
        </p:nvPicPr>
        <p:blipFill>
          <a:blip r:embed="rId2"/>
          <a:srcRect/>
          <a:stretch>
            <a:fillRect/>
          </a:stretch>
        </p:blipFill>
        <p:spPr bwMode="auto">
          <a:xfrm>
            <a:off x="357158" y="357166"/>
            <a:ext cx="8429684" cy="4214842"/>
          </a:xfrm>
          <a:prstGeom prst="rect">
            <a:avLst/>
          </a:prstGeom>
          <a:noFill/>
          <a:ln w="9525">
            <a:noFill/>
            <a:miter lim="800000"/>
            <a:headEnd/>
            <a:tailEnd/>
          </a:ln>
        </p:spPr>
      </p:pic>
      <p:sp>
        <p:nvSpPr>
          <p:cNvPr id="5" name="Rectangle 3"/>
          <p:cNvSpPr>
            <a:spLocks noChangeArrowheads="1"/>
          </p:cNvSpPr>
          <p:nvPr/>
        </p:nvSpPr>
        <p:spPr bwMode="auto">
          <a:xfrm>
            <a:off x="0" y="4611255"/>
            <a:ext cx="9144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altLang="zh-CN" sz="2800" b="0" i="0" u="none" strike="noStrike" cap="none" normalizeH="0" baseline="0" dirty="0" smtClean="0">
                <a:ln>
                  <a:noFill/>
                </a:ln>
                <a:solidFill>
                  <a:srgbClr val="222222"/>
                </a:solidFill>
                <a:effectLst/>
                <a:latin typeface="Times New Roman" pitchFamily="18" charset="0"/>
                <a:ea typeface="SimSun" pitchFamily="2" charset="-122"/>
                <a:cs typeface="Times New Roman" pitchFamily="18" charset="0"/>
              </a:rPr>
              <a:t>pas de système de récupération de la chaleur perdue</a:t>
            </a:r>
            <a:r>
              <a:rPr kumimoji="0" lang="fr-FR" altLang="zh-CN" sz="2800" b="0" i="0" u="none" strike="noStrike" cap="none" normalizeH="0" dirty="0" smtClean="0">
                <a:ln>
                  <a:noFill/>
                </a:ln>
                <a:solidFill>
                  <a:srgbClr val="222222"/>
                </a:solidFill>
                <a:effectLst/>
                <a:latin typeface="Times New Roman" pitchFamily="18" charset="0"/>
                <a:ea typeface="SimSun" pitchFamily="2" charset="-122"/>
                <a:cs typeface="Times New Roman" pitchFamily="18" charset="0"/>
              </a:rPr>
              <a:t> =</a:t>
            </a:r>
            <a:r>
              <a:rPr kumimoji="0" lang="fr-FR" altLang="zh-CN" sz="2800" b="0" i="0" u="none" strike="noStrike" cap="none" normalizeH="0" baseline="0" dirty="0" smtClean="0">
                <a:ln>
                  <a:noFill/>
                </a:ln>
                <a:solidFill>
                  <a:srgbClr val="222222"/>
                </a:solidFill>
                <a:effectLst/>
                <a:latin typeface="Times New Roman" pitchFamily="18" charset="0"/>
                <a:ea typeface="SimSun" pitchFamily="2" charset="-122"/>
                <a:cs typeface="Times New Roman" pitchFamily="18" charset="0"/>
              </a:rPr>
              <a:t> rendement et les couts d’investissement. L’utilisation est souvent lors des périodes de pointe vu que son temps de réponse est très court. Le rendement des turbines à gaz est de l’ordre de 38%.</a:t>
            </a:r>
            <a:endParaRPr kumimoji="0" lang="fr-FR" altLang="zh-CN"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0" y="0"/>
            <a:ext cx="5101718"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altLang="zh-CN" sz="2800" b="1" i="0" u="none" strike="noStrike" cap="none" normalizeH="0" baseline="0" dirty="0" smtClean="0">
                <a:ln>
                  <a:noFill/>
                </a:ln>
                <a:solidFill>
                  <a:srgbClr val="222222"/>
                </a:solidFill>
                <a:effectLst/>
                <a:latin typeface="Times New Roman" pitchFamily="18" charset="0"/>
                <a:ea typeface="SimSun" pitchFamily="2" charset="-122"/>
                <a:cs typeface="Times New Roman" pitchFamily="18" charset="0"/>
              </a:rPr>
              <a:t>1-1-3- Turbine à cycle combiné :</a:t>
            </a:r>
            <a:endParaRPr kumimoji="0" lang="fr-FR" altLang="zh-CN"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6322" name="Rectangle 2"/>
          <p:cNvSpPr>
            <a:spLocks noChangeArrowheads="1"/>
          </p:cNvSpPr>
          <p:nvPr/>
        </p:nvSpPr>
        <p:spPr bwMode="auto">
          <a:xfrm>
            <a:off x="-32" y="4214818"/>
            <a:ext cx="9144032"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altLang="zh-CN" sz="2800" b="0" i="0" u="none" strike="noStrike" cap="none" normalizeH="0" baseline="0" dirty="0" smtClean="0">
                <a:ln>
                  <a:noFill/>
                </a:ln>
                <a:solidFill>
                  <a:srgbClr val="222222"/>
                </a:solidFill>
                <a:effectLst/>
                <a:latin typeface="Times New Roman" pitchFamily="18" charset="0"/>
                <a:ea typeface="SimSun" pitchFamily="2" charset="-122"/>
                <a:cs typeface="Times New Roman" pitchFamily="18" charset="0"/>
              </a:rPr>
              <a:t>Le rendement dans ce cas et de l’ordre de 58% en s’accompagnant d’une réduction significative des émissions de polluants atmosphériques. Elles sont un peu plus souples par rapport aux centrales thermiques classiques à cycle simple. Le temps de démarrage est, également plus court qu’une centrale classique.</a:t>
            </a:r>
            <a:endParaRPr kumimoji="0" lang="en-US" altLang="zh-CN"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Image 5" descr="http://dubosson.files.wordpress.com/2011/05/chavalon-fonctionnement1.jpg"/>
          <p:cNvPicPr/>
          <p:nvPr/>
        </p:nvPicPr>
        <p:blipFill>
          <a:blip r:embed="rId2"/>
          <a:srcRect/>
          <a:stretch>
            <a:fillRect/>
          </a:stretch>
        </p:blipFill>
        <p:spPr bwMode="auto">
          <a:xfrm>
            <a:off x="0" y="0"/>
            <a:ext cx="9144000" cy="428625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286256"/>
            <a:ext cx="9144000" cy="2677656"/>
          </a:xfrm>
          <a:prstGeom prst="rect">
            <a:avLst/>
          </a:prstGeom>
        </p:spPr>
        <p:txBody>
          <a:bodyPr wrap="square">
            <a:spAutoFit/>
          </a:bodyPr>
          <a:lstStyle/>
          <a:p>
            <a:pPr lvl="0" algn="justLow" eaLnBrk="0" fontAlgn="base" hangingPunct="0">
              <a:spcBef>
                <a:spcPct val="0"/>
              </a:spcBef>
              <a:spcAft>
                <a:spcPct val="0"/>
              </a:spcAft>
            </a:pPr>
            <a:r>
              <a:rPr lang="fr-FR" altLang="zh-CN" sz="2800" dirty="0" smtClean="0">
                <a:solidFill>
                  <a:srgbClr val="222222"/>
                </a:solidFill>
                <a:latin typeface="Times New Roman" pitchFamily="18" charset="0"/>
                <a:ea typeface="SimSun" pitchFamily="2" charset="-122"/>
                <a:cs typeface="Times New Roman" pitchFamily="18" charset="0"/>
              </a:rPr>
              <a:t>en Algérie : </a:t>
            </a:r>
            <a:r>
              <a:rPr lang="fr-FR" altLang="zh-CN" sz="2800" dirty="0" err="1" smtClean="0">
                <a:solidFill>
                  <a:srgbClr val="222222"/>
                </a:solidFill>
                <a:latin typeface="Times New Roman" pitchFamily="18" charset="0"/>
                <a:ea typeface="SimSun" pitchFamily="2" charset="-122"/>
                <a:cs typeface="Times New Roman" pitchFamily="18" charset="0"/>
              </a:rPr>
              <a:t>Shariket</a:t>
            </a:r>
            <a:r>
              <a:rPr lang="fr-FR" altLang="zh-CN" sz="2800" dirty="0" smtClean="0">
                <a:solidFill>
                  <a:srgbClr val="222222"/>
                </a:solidFill>
                <a:latin typeface="Times New Roman" pitchFamily="18" charset="0"/>
                <a:ea typeface="SimSun" pitchFamily="2" charset="-122"/>
                <a:cs typeface="Times New Roman" pitchFamily="18" charset="0"/>
              </a:rPr>
              <a:t> </a:t>
            </a:r>
            <a:r>
              <a:rPr lang="fr-FR" altLang="zh-CN" sz="2800" dirty="0" err="1" smtClean="0">
                <a:solidFill>
                  <a:srgbClr val="222222"/>
                </a:solidFill>
                <a:latin typeface="Times New Roman" pitchFamily="18" charset="0"/>
                <a:ea typeface="SimSun" pitchFamily="2" charset="-122"/>
                <a:cs typeface="Times New Roman" pitchFamily="18" charset="0"/>
              </a:rPr>
              <a:t>Kahraba</a:t>
            </a:r>
            <a:r>
              <a:rPr lang="fr-FR" altLang="zh-CN" sz="2800" dirty="0" smtClean="0">
                <a:solidFill>
                  <a:srgbClr val="222222"/>
                </a:solidFill>
                <a:latin typeface="Times New Roman" pitchFamily="18" charset="0"/>
                <a:ea typeface="SimSun" pitchFamily="2" charset="-122"/>
                <a:cs typeface="Times New Roman" pitchFamily="18" charset="0"/>
              </a:rPr>
              <a:t> Skikda (SKS) 825MW (2 x 412.5 MW), </a:t>
            </a:r>
            <a:r>
              <a:rPr lang="fr-FR" altLang="zh-CN" sz="2800" dirty="0" err="1" smtClean="0">
                <a:solidFill>
                  <a:srgbClr val="222222"/>
                </a:solidFill>
                <a:latin typeface="Times New Roman" pitchFamily="18" charset="0"/>
                <a:ea typeface="SimSun" pitchFamily="2" charset="-122"/>
                <a:cs typeface="Times New Roman" pitchFamily="18" charset="0"/>
              </a:rPr>
              <a:t>Shariket</a:t>
            </a:r>
            <a:r>
              <a:rPr lang="fr-FR" altLang="zh-CN" sz="2800" dirty="0" smtClean="0">
                <a:solidFill>
                  <a:srgbClr val="222222"/>
                </a:solidFill>
                <a:latin typeface="Times New Roman" pitchFamily="18" charset="0"/>
                <a:ea typeface="SimSun" pitchFamily="2" charset="-122"/>
                <a:cs typeface="Times New Roman" pitchFamily="18" charset="0"/>
              </a:rPr>
              <a:t> </a:t>
            </a:r>
            <a:r>
              <a:rPr lang="fr-FR" altLang="zh-CN" sz="2800" dirty="0" err="1" smtClean="0">
                <a:solidFill>
                  <a:srgbClr val="222222"/>
                </a:solidFill>
                <a:latin typeface="Times New Roman" pitchFamily="18" charset="0"/>
                <a:ea typeface="SimSun" pitchFamily="2" charset="-122"/>
                <a:cs typeface="Times New Roman" pitchFamily="18" charset="0"/>
              </a:rPr>
              <a:t>Kahraba</a:t>
            </a:r>
            <a:r>
              <a:rPr lang="fr-FR" altLang="zh-CN" sz="2800" dirty="0" smtClean="0">
                <a:solidFill>
                  <a:srgbClr val="222222"/>
                </a:solidFill>
                <a:latin typeface="Times New Roman" pitchFamily="18" charset="0"/>
                <a:ea typeface="SimSun" pitchFamily="2" charset="-122"/>
                <a:cs typeface="Times New Roman" pitchFamily="18" charset="0"/>
              </a:rPr>
              <a:t> </a:t>
            </a:r>
            <a:r>
              <a:rPr lang="fr-FR" altLang="zh-CN" sz="2800" dirty="0" err="1" smtClean="0">
                <a:solidFill>
                  <a:srgbClr val="222222"/>
                </a:solidFill>
                <a:latin typeface="Times New Roman" pitchFamily="18" charset="0"/>
                <a:ea typeface="SimSun" pitchFamily="2" charset="-122"/>
                <a:cs typeface="Times New Roman" pitchFamily="18" charset="0"/>
              </a:rPr>
              <a:t>Hadjret</a:t>
            </a:r>
            <a:r>
              <a:rPr lang="fr-FR" altLang="zh-CN" sz="2800" dirty="0" smtClean="0">
                <a:solidFill>
                  <a:srgbClr val="222222"/>
                </a:solidFill>
                <a:latin typeface="Times New Roman" pitchFamily="18" charset="0"/>
                <a:ea typeface="SimSun" pitchFamily="2" charset="-122"/>
                <a:cs typeface="Times New Roman" pitchFamily="18" charset="0"/>
              </a:rPr>
              <a:t> </a:t>
            </a:r>
            <a:r>
              <a:rPr lang="fr-FR" altLang="zh-CN" sz="2800" dirty="0" err="1" smtClean="0">
                <a:solidFill>
                  <a:srgbClr val="222222"/>
                </a:solidFill>
                <a:latin typeface="Times New Roman" pitchFamily="18" charset="0"/>
                <a:ea typeface="SimSun" pitchFamily="2" charset="-122"/>
                <a:cs typeface="Times New Roman" pitchFamily="18" charset="0"/>
              </a:rPr>
              <a:t>Ennous</a:t>
            </a:r>
            <a:r>
              <a:rPr lang="fr-FR" altLang="zh-CN" sz="2800" dirty="0" smtClean="0">
                <a:solidFill>
                  <a:srgbClr val="222222"/>
                </a:solidFill>
                <a:latin typeface="Times New Roman" pitchFamily="18" charset="0"/>
                <a:ea typeface="SimSun" pitchFamily="2" charset="-122"/>
                <a:cs typeface="Times New Roman" pitchFamily="18" charset="0"/>
              </a:rPr>
              <a:t> (SKH) de </a:t>
            </a:r>
            <a:r>
              <a:rPr lang="fr-FR" altLang="zh-CN" sz="2800" dirty="0" err="1" smtClean="0">
                <a:solidFill>
                  <a:srgbClr val="222222"/>
                </a:solidFill>
                <a:latin typeface="Times New Roman" pitchFamily="18" charset="0"/>
                <a:ea typeface="SimSun" pitchFamily="2" charset="-122"/>
                <a:cs typeface="Times New Roman" pitchFamily="18" charset="0"/>
              </a:rPr>
              <a:t>Cherchel</a:t>
            </a:r>
            <a:r>
              <a:rPr lang="fr-FR" altLang="zh-CN" sz="2800" dirty="0" smtClean="0">
                <a:solidFill>
                  <a:srgbClr val="222222"/>
                </a:solidFill>
                <a:latin typeface="Times New Roman" pitchFamily="18" charset="0"/>
                <a:ea typeface="SimSun" pitchFamily="2" charset="-122"/>
                <a:cs typeface="Times New Roman" pitchFamily="18" charset="0"/>
              </a:rPr>
              <a:t> 1200MW (3 x 400 MW), </a:t>
            </a:r>
            <a:r>
              <a:rPr lang="fr-FR" altLang="zh-CN" sz="2800" dirty="0" err="1" smtClean="0">
                <a:solidFill>
                  <a:srgbClr val="222222"/>
                </a:solidFill>
                <a:latin typeface="Times New Roman" pitchFamily="18" charset="0"/>
                <a:ea typeface="SimSun" pitchFamily="2" charset="-122"/>
                <a:cs typeface="Times New Roman" pitchFamily="18" charset="0"/>
              </a:rPr>
              <a:t>Shariket</a:t>
            </a:r>
            <a:r>
              <a:rPr lang="fr-FR" altLang="zh-CN" sz="2800" dirty="0" smtClean="0">
                <a:solidFill>
                  <a:srgbClr val="222222"/>
                </a:solidFill>
                <a:latin typeface="Times New Roman" pitchFamily="18" charset="0"/>
                <a:ea typeface="SimSun" pitchFamily="2" charset="-122"/>
                <a:cs typeface="Times New Roman" pitchFamily="18" charset="0"/>
              </a:rPr>
              <a:t> </a:t>
            </a:r>
            <a:r>
              <a:rPr lang="fr-FR" altLang="zh-CN" sz="2800" dirty="0" err="1" smtClean="0">
                <a:solidFill>
                  <a:srgbClr val="222222"/>
                </a:solidFill>
                <a:latin typeface="Times New Roman" pitchFamily="18" charset="0"/>
                <a:ea typeface="SimSun" pitchFamily="2" charset="-122"/>
                <a:cs typeface="Times New Roman" pitchFamily="18" charset="0"/>
              </a:rPr>
              <a:t>Kahraba</a:t>
            </a:r>
            <a:r>
              <a:rPr lang="fr-FR" altLang="zh-CN" sz="2800" dirty="0" smtClean="0">
                <a:solidFill>
                  <a:srgbClr val="222222"/>
                </a:solidFill>
                <a:latin typeface="Times New Roman" pitchFamily="18" charset="0"/>
                <a:ea typeface="SimSun" pitchFamily="2" charset="-122"/>
                <a:cs typeface="Times New Roman" pitchFamily="18" charset="0"/>
              </a:rPr>
              <a:t> </a:t>
            </a:r>
            <a:r>
              <a:rPr lang="fr-FR" altLang="zh-CN" sz="2800" dirty="0" err="1" smtClean="0">
                <a:solidFill>
                  <a:srgbClr val="222222"/>
                </a:solidFill>
                <a:latin typeface="Times New Roman" pitchFamily="18" charset="0"/>
                <a:ea typeface="SimSun" pitchFamily="2" charset="-122"/>
                <a:cs typeface="Times New Roman" pitchFamily="18" charset="0"/>
              </a:rPr>
              <a:t>Terga</a:t>
            </a:r>
            <a:r>
              <a:rPr lang="fr-FR" altLang="zh-CN" sz="2800" dirty="0" smtClean="0">
                <a:solidFill>
                  <a:srgbClr val="222222"/>
                </a:solidFill>
                <a:latin typeface="Times New Roman" pitchFamily="18" charset="0"/>
                <a:ea typeface="SimSun" pitchFamily="2" charset="-122"/>
                <a:cs typeface="Times New Roman" pitchFamily="18" charset="0"/>
              </a:rPr>
              <a:t> (SKT) de Ain </a:t>
            </a:r>
            <a:r>
              <a:rPr lang="fr-FR" altLang="zh-CN" sz="2800" dirty="0" err="1" smtClean="0">
                <a:solidFill>
                  <a:srgbClr val="222222"/>
                </a:solidFill>
                <a:latin typeface="Times New Roman" pitchFamily="18" charset="0"/>
                <a:ea typeface="SimSun" pitchFamily="2" charset="-122"/>
                <a:cs typeface="Times New Roman" pitchFamily="18" charset="0"/>
              </a:rPr>
              <a:t>Timouchent</a:t>
            </a:r>
            <a:r>
              <a:rPr lang="fr-FR" altLang="zh-CN" sz="2800" dirty="0" smtClean="0">
                <a:solidFill>
                  <a:srgbClr val="222222"/>
                </a:solidFill>
                <a:latin typeface="Times New Roman" pitchFamily="18" charset="0"/>
                <a:ea typeface="SimSun" pitchFamily="2" charset="-122"/>
                <a:cs typeface="Times New Roman" pitchFamily="18" charset="0"/>
              </a:rPr>
              <a:t> 1200MW (3 x 400 MW), </a:t>
            </a:r>
            <a:r>
              <a:rPr lang="fr-FR" altLang="zh-CN" sz="2800" dirty="0" err="1" smtClean="0">
                <a:solidFill>
                  <a:srgbClr val="222222"/>
                </a:solidFill>
                <a:latin typeface="Times New Roman" pitchFamily="18" charset="0"/>
                <a:ea typeface="SimSun" pitchFamily="2" charset="-122"/>
                <a:cs typeface="Times New Roman" pitchFamily="18" charset="0"/>
              </a:rPr>
              <a:t>Shariket</a:t>
            </a:r>
            <a:r>
              <a:rPr lang="fr-FR" altLang="zh-CN" sz="2800" dirty="0" smtClean="0">
                <a:solidFill>
                  <a:srgbClr val="222222"/>
                </a:solidFill>
                <a:latin typeface="Times New Roman" pitchFamily="18" charset="0"/>
                <a:ea typeface="SimSun" pitchFamily="2" charset="-122"/>
                <a:cs typeface="Times New Roman" pitchFamily="18" charset="0"/>
              </a:rPr>
              <a:t> </a:t>
            </a:r>
            <a:r>
              <a:rPr lang="fr-FR" altLang="zh-CN" sz="2800" dirty="0" err="1" smtClean="0">
                <a:solidFill>
                  <a:srgbClr val="222222"/>
                </a:solidFill>
                <a:latin typeface="Times New Roman" pitchFamily="18" charset="0"/>
                <a:ea typeface="SimSun" pitchFamily="2" charset="-122"/>
                <a:cs typeface="Times New Roman" pitchFamily="18" charset="0"/>
              </a:rPr>
              <a:t>Kahraba</a:t>
            </a:r>
            <a:r>
              <a:rPr lang="fr-FR" altLang="zh-CN" sz="2800" dirty="0" smtClean="0">
                <a:solidFill>
                  <a:srgbClr val="222222"/>
                </a:solidFill>
                <a:latin typeface="Times New Roman" pitchFamily="18" charset="0"/>
                <a:ea typeface="SimSun" pitchFamily="2" charset="-122"/>
                <a:cs typeface="Times New Roman" pitchFamily="18" charset="0"/>
              </a:rPr>
              <a:t> </a:t>
            </a:r>
            <a:r>
              <a:rPr lang="fr-FR" altLang="zh-CN" sz="2800" dirty="0" err="1" smtClean="0">
                <a:solidFill>
                  <a:srgbClr val="222222"/>
                </a:solidFill>
                <a:latin typeface="Times New Roman" pitchFamily="18" charset="0"/>
                <a:ea typeface="SimSun" pitchFamily="2" charset="-122"/>
                <a:cs typeface="Times New Roman" pitchFamily="18" charset="0"/>
              </a:rPr>
              <a:t>Koudiet</a:t>
            </a:r>
            <a:r>
              <a:rPr lang="fr-FR" altLang="zh-CN" sz="2800" dirty="0" smtClean="0">
                <a:solidFill>
                  <a:srgbClr val="222222"/>
                </a:solidFill>
                <a:latin typeface="Times New Roman" pitchFamily="18" charset="0"/>
                <a:ea typeface="SimSun" pitchFamily="2" charset="-122"/>
                <a:cs typeface="Times New Roman" pitchFamily="18" charset="0"/>
              </a:rPr>
              <a:t> </a:t>
            </a:r>
            <a:r>
              <a:rPr lang="fr-FR" altLang="zh-CN" sz="2800" dirty="0" err="1" smtClean="0">
                <a:solidFill>
                  <a:srgbClr val="222222"/>
                </a:solidFill>
                <a:latin typeface="Times New Roman" pitchFamily="18" charset="0"/>
                <a:ea typeface="SimSun" pitchFamily="2" charset="-122"/>
                <a:cs typeface="Times New Roman" pitchFamily="18" charset="0"/>
              </a:rPr>
              <a:t>Edraouch</a:t>
            </a:r>
            <a:r>
              <a:rPr lang="fr-FR" altLang="zh-CN" sz="2800" dirty="0" smtClean="0">
                <a:solidFill>
                  <a:srgbClr val="222222"/>
                </a:solidFill>
                <a:latin typeface="Times New Roman" pitchFamily="18" charset="0"/>
                <a:ea typeface="SimSun" pitchFamily="2" charset="-122"/>
                <a:cs typeface="Times New Roman" pitchFamily="18" charset="0"/>
              </a:rPr>
              <a:t> (SKD) de </a:t>
            </a:r>
            <a:r>
              <a:rPr lang="fr-FR" altLang="zh-CN" sz="2800" dirty="0" err="1" smtClean="0">
                <a:solidFill>
                  <a:srgbClr val="222222"/>
                </a:solidFill>
                <a:latin typeface="Times New Roman" pitchFamily="18" charset="0"/>
                <a:ea typeface="SimSun" pitchFamily="2" charset="-122"/>
                <a:cs typeface="Times New Roman" pitchFamily="18" charset="0"/>
              </a:rPr>
              <a:t>Taref</a:t>
            </a:r>
            <a:r>
              <a:rPr lang="fr-FR" altLang="zh-CN" sz="2800" dirty="0" smtClean="0">
                <a:solidFill>
                  <a:srgbClr val="222222"/>
                </a:solidFill>
                <a:latin typeface="Times New Roman" pitchFamily="18" charset="0"/>
                <a:ea typeface="SimSun" pitchFamily="2" charset="-122"/>
                <a:cs typeface="Times New Roman" pitchFamily="18" charset="0"/>
              </a:rPr>
              <a:t> 1200 MW (3 x 400 MW).</a:t>
            </a:r>
            <a:endParaRPr lang="fr-FR" altLang="zh-CN" sz="2800" dirty="0" smtClean="0">
              <a:solidFill>
                <a:prstClr val="black"/>
              </a:solidFill>
              <a:latin typeface="Arial" pitchFamily="34" charset="0"/>
              <a:cs typeface="Arial" pitchFamily="34" charset="0"/>
            </a:endParaRPr>
          </a:p>
        </p:txBody>
      </p:sp>
      <p:pic>
        <p:nvPicPr>
          <p:cNvPr id="7" name="Image 6" descr="http://dubosson.files.wordpress.com/2011/05/chavalon-fonctionnement1.jpg"/>
          <p:cNvPicPr/>
          <p:nvPr/>
        </p:nvPicPr>
        <p:blipFill>
          <a:blip r:embed="rId2"/>
          <a:srcRect/>
          <a:stretch>
            <a:fillRect/>
          </a:stretch>
        </p:blipFill>
        <p:spPr bwMode="auto">
          <a:xfrm>
            <a:off x="0" y="0"/>
            <a:ext cx="9144000" cy="428625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http://www.strom.ch/fileadmin/user_upload/Dokumente_Bilder_neu/010_Downloads/Stromgrafiken/Thermische_Kraftwerke/Centrales_thermiques_%E2%80%93_Centrale_%C3%A0_cycle_combin%C3%A9.jpg"/>
          <p:cNvPicPr/>
          <p:nvPr/>
        </p:nvPicPr>
        <p:blipFill>
          <a:blip r:embed="rId2" cstate="print"/>
          <a:srcRect l="7031" t="16666" r="7812" b="10416"/>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http://images.vogel.de/vogelonline/bdb/409300/409333/4.jpg"/>
          <p:cNvPicPr/>
          <p:nvPr/>
        </p:nvPicPr>
        <p:blipFill>
          <a:blip r:embed="rId2"/>
          <a:srcRect/>
          <a:stretch>
            <a:fillRect/>
          </a:stretch>
        </p:blipFill>
        <p:spPr bwMode="auto">
          <a:xfrm>
            <a:off x="0" y="0"/>
            <a:ext cx="9143999" cy="6858000"/>
          </a:xfrm>
          <a:prstGeom prst="rect">
            <a:avLst/>
          </a:prstGeom>
          <a:noFill/>
          <a:ln w="9525">
            <a:noFill/>
            <a:miter lim="800000"/>
            <a:headEnd/>
            <a:tailEnd/>
          </a:ln>
        </p:spPr>
      </p:pic>
      <p:sp>
        <p:nvSpPr>
          <p:cNvPr id="5" name="Double flèche verticale 4"/>
          <p:cNvSpPr/>
          <p:nvPr/>
        </p:nvSpPr>
        <p:spPr>
          <a:xfrm>
            <a:off x="4786314" y="4929198"/>
            <a:ext cx="357190" cy="1428760"/>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18000">
                <a:solidFill>
                  <a:srgbClr val="FF0000"/>
                </a:solidFill>
                <a:prstDash val="solid"/>
                <a:miter lim="800000"/>
              </a:ln>
              <a:solidFill>
                <a:srgbClr val="FF0000"/>
              </a:solid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0" y="0"/>
            <a:ext cx="91440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1-1-4- Centrales hydrauliques:</a:t>
            </a:r>
          </a:p>
          <a:p>
            <a:pPr lvl="0" algn="justLow" eaLnBrk="0" fontAlgn="base" hangingPunct="0">
              <a:spcBef>
                <a:spcPct val="0"/>
              </a:spcBef>
              <a:spcAft>
                <a:spcPct val="0"/>
              </a:spcAft>
            </a:pPr>
            <a:r>
              <a:rPr kumimoji="0" lang="fr-FR" altLang="zh-CN" sz="2800" b="0" i="0" u="none" strike="noStrike" cap="none" normalizeH="0" baseline="0" dirty="0" smtClean="0">
                <a:ln>
                  <a:noFill/>
                </a:ln>
                <a:solidFill>
                  <a:srgbClr val="222222"/>
                </a:solidFill>
                <a:effectLst/>
                <a:latin typeface="Times New Roman" pitchFamily="18" charset="0"/>
                <a:ea typeface="SimSun" pitchFamily="2" charset="-122"/>
                <a:cs typeface="Times New Roman" pitchFamily="18" charset="0"/>
              </a:rPr>
              <a:t>centrales hydraulique à fil de l’eau. </a:t>
            </a:r>
            <a:r>
              <a:rPr lang="fr-FR" altLang="zh-CN" sz="2800" dirty="0" smtClean="0">
                <a:solidFill>
                  <a:srgbClr val="222222"/>
                </a:solidFill>
                <a:latin typeface="Times New Roman" pitchFamily="18" charset="0"/>
                <a:ea typeface="SimSun" pitchFamily="2" charset="-122"/>
                <a:cs typeface="Times New Roman" pitchFamily="18" charset="0"/>
              </a:rPr>
              <a:t>On dit que cette production est ‘fatale’  ; si cette énergie ne sert pas à produire de l’électricité elle est perdue. </a:t>
            </a:r>
            <a:endParaRPr kumimoji="0" lang="fr-FR" altLang="zh-CN" sz="2800" b="0" i="0" u="none" strike="noStrike" cap="none" normalizeH="0" baseline="0" dirty="0" smtClean="0">
              <a:ln>
                <a:noFill/>
              </a:ln>
              <a:solidFill>
                <a:srgbClr val="222222"/>
              </a:solidFill>
              <a:effectLst/>
              <a:latin typeface="Times New Roman" pitchFamily="18" charset="0"/>
              <a:ea typeface="SimSun" pitchFamily="2" charset="-122"/>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altLang="zh-CN" sz="2800" b="0" i="0" u="none" strike="noStrike" cap="none" normalizeH="0" baseline="0" dirty="0" smtClean="0">
                <a:ln>
                  <a:noFill/>
                </a:ln>
                <a:solidFill>
                  <a:srgbClr val="222222"/>
                </a:solidFill>
                <a:effectLst/>
                <a:latin typeface="Times New Roman" pitchFamily="18" charset="0"/>
                <a:ea typeface="SimSun" pitchFamily="2" charset="-122"/>
                <a:cs typeface="Times New Roman" pitchFamily="18" charset="0"/>
              </a:rPr>
              <a:t>centrales à réservoir. L’eau est stockée dans des réservoirs (barrages). La puissance de la centrale dépend également du débit d’eau.</a:t>
            </a:r>
            <a:endParaRPr kumimoji="0" lang="en-US" altLang="zh-CN"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2" descr="RÃ©sultat de recherche d'images pour &quot;energie hydraulique&quot;"/>
          <p:cNvPicPr>
            <a:picLocks noChangeAspect="1" noChangeArrowheads="1" noCrop="1"/>
          </p:cNvPicPr>
          <p:nvPr/>
        </p:nvPicPr>
        <p:blipFill>
          <a:blip r:embed="rId2"/>
          <a:srcRect/>
          <a:stretch>
            <a:fillRect/>
          </a:stretch>
        </p:blipFill>
        <p:spPr bwMode="auto">
          <a:xfrm>
            <a:off x="0" y="3071810"/>
            <a:ext cx="9143999" cy="3786190"/>
          </a:xfrm>
          <a:prstGeom prst="rect">
            <a:avLst/>
          </a:prstGeom>
          <a:noFill/>
        </p:spPr>
      </p:pic>
      <p:pic>
        <p:nvPicPr>
          <p:cNvPr id="8" name="Picture 4" descr="RÃ©sultat de recherche d'images pour &quot;energie hydraulique&quot;"/>
          <p:cNvPicPr>
            <a:picLocks noChangeAspect="1" noChangeArrowheads="1" noCrop="1"/>
          </p:cNvPicPr>
          <p:nvPr/>
        </p:nvPicPr>
        <p:blipFill>
          <a:blip r:embed="rId3"/>
          <a:srcRect/>
          <a:stretch>
            <a:fillRect/>
          </a:stretch>
        </p:blipFill>
        <p:spPr bwMode="auto">
          <a:xfrm>
            <a:off x="-32" y="3071810"/>
            <a:ext cx="9144032" cy="37755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180344"/>
            <a:ext cx="9144000" cy="2677656"/>
          </a:xfrm>
          <a:prstGeom prst="rect">
            <a:avLst/>
          </a:prstGeom>
        </p:spPr>
        <p:txBody>
          <a:bodyPr wrap="square">
            <a:spAutoFit/>
          </a:bodyPr>
          <a:lstStyle/>
          <a:p>
            <a:pPr lvl="0" algn="justLow" eaLnBrk="0" fontAlgn="base" hangingPunct="0">
              <a:spcBef>
                <a:spcPct val="0"/>
              </a:spcBef>
              <a:spcAft>
                <a:spcPct val="0"/>
              </a:spcAft>
            </a:pPr>
            <a:r>
              <a:rPr lang="fr-FR" altLang="zh-CN" sz="2800" dirty="0" smtClean="0">
                <a:solidFill>
                  <a:srgbClr val="222222"/>
                </a:solidFill>
                <a:latin typeface="Times New Roman" pitchFamily="18" charset="0"/>
                <a:ea typeface="SimSun" pitchFamily="2" charset="-122"/>
                <a:cs typeface="Times New Roman" pitchFamily="18" charset="0"/>
              </a:rPr>
              <a:t>Etant donné qu’elles ont aussi des caractéristiques de souplesse extraordinaires, elles sont utilisées en grande partie pour suivre les fluctuations brusques de la consommation, elles peuvent être couplées au réseau dans 3 à 5 minutes. </a:t>
            </a:r>
          </a:p>
          <a:p>
            <a:pPr lvl="0" algn="justLow" eaLnBrk="0" fontAlgn="base" hangingPunct="0">
              <a:spcBef>
                <a:spcPct val="0"/>
              </a:spcBef>
              <a:spcAft>
                <a:spcPct val="0"/>
              </a:spcAft>
            </a:pPr>
            <a:r>
              <a:rPr lang="fr-FR" altLang="zh-CN" sz="2800" dirty="0" smtClean="0">
                <a:solidFill>
                  <a:srgbClr val="222222"/>
                </a:solidFill>
                <a:latin typeface="Times New Roman" pitchFamily="18" charset="0"/>
                <a:ea typeface="SimSun" pitchFamily="2" charset="-122"/>
                <a:cs typeface="Times New Roman" pitchFamily="18" charset="0"/>
              </a:rPr>
              <a:t>En Algérie: complexe de </a:t>
            </a:r>
            <a:r>
              <a:rPr lang="fr-FR" altLang="zh-CN" sz="2800" dirty="0" err="1" smtClean="0">
                <a:solidFill>
                  <a:srgbClr val="222222"/>
                </a:solidFill>
                <a:latin typeface="Times New Roman" pitchFamily="18" charset="0"/>
                <a:ea typeface="SimSun" pitchFamily="2" charset="-122"/>
                <a:cs typeface="Times New Roman" pitchFamily="18" charset="0"/>
              </a:rPr>
              <a:t>Derguina</a:t>
            </a:r>
            <a:r>
              <a:rPr lang="fr-FR" altLang="zh-CN" sz="2800" dirty="0" smtClean="0">
                <a:solidFill>
                  <a:srgbClr val="222222"/>
                </a:solidFill>
                <a:latin typeface="Times New Roman" pitchFamily="18" charset="0"/>
                <a:ea typeface="SimSun" pitchFamily="2" charset="-122"/>
                <a:cs typeface="Times New Roman" pitchFamily="18" charset="0"/>
              </a:rPr>
              <a:t> à Bejaia 72 MW, </a:t>
            </a:r>
            <a:r>
              <a:rPr lang="fr-FR" altLang="zh-CN" sz="2800" dirty="0" err="1" smtClean="0">
                <a:solidFill>
                  <a:srgbClr val="222222"/>
                </a:solidFill>
                <a:latin typeface="Times New Roman" pitchFamily="18" charset="0"/>
                <a:ea typeface="SimSun" pitchFamily="2" charset="-122"/>
                <a:cs typeface="Times New Roman" pitchFamily="18" charset="0"/>
              </a:rPr>
              <a:t>Ighil</a:t>
            </a:r>
            <a:r>
              <a:rPr lang="fr-FR" altLang="zh-CN" sz="2800" dirty="0" smtClean="0">
                <a:solidFill>
                  <a:srgbClr val="222222"/>
                </a:solidFill>
                <a:latin typeface="Times New Roman" pitchFamily="18" charset="0"/>
                <a:ea typeface="SimSun" pitchFamily="2" charset="-122"/>
                <a:cs typeface="Times New Roman" pitchFamily="18" charset="0"/>
              </a:rPr>
              <a:t> </a:t>
            </a:r>
            <a:r>
              <a:rPr lang="fr-FR" altLang="zh-CN" sz="2800" dirty="0" err="1" smtClean="0">
                <a:solidFill>
                  <a:srgbClr val="222222"/>
                </a:solidFill>
                <a:latin typeface="Times New Roman" pitchFamily="18" charset="0"/>
                <a:ea typeface="SimSun" pitchFamily="2" charset="-122"/>
                <a:cs typeface="Times New Roman" pitchFamily="18" charset="0"/>
              </a:rPr>
              <a:t>Imda</a:t>
            </a:r>
            <a:r>
              <a:rPr lang="fr-FR" altLang="zh-CN" sz="2800" dirty="0" smtClean="0">
                <a:solidFill>
                  <a:srgbClr val="222222"/>
                </a:solidFill>
                <a:latin typeface="Times New Roman" pitchFamily="18" charset="0"/>
                <a:ea typeface="SimSun" pitchFamily="2" charset="-122"/>
                <a:cs typeface="Times New Roman" pitchFamily="18" charset="0"/>
              </a:rPr>
              <a:t> 24 MW et </a:t>
            </a:r>
            <a:r>
              <a:rPr lang="fr-FR" altLang="zh-CN" sz="2800" dirty="0" err="1" smtClean="0">
                <a:solidFill>
                  <a:srgbClr val="222222"/>
                </a:solidFill>
                <a:latin typeface="Times New Roman" pitchFamily="18" charset="0"/>
                <a:ea typeface="SimSun" pitchFamily="2" charset="-122"/>
                <a:cs typeface="Times New Roman" pitchFamily="18" charset="0"/>
              </a:rPr>
              <a:t>Ziama</a:t>
            </a:r>
            <a:r>
              <a:rPr lang="fr-FR" altLang="zh-CN" sz="2800" dirty="0" smtClean="0">
                <a:solidFill>
                  <a:srgbClr val="222222"/>
                </a:solidFill>
                <a:latin typeface="Times New Roman" pitchFamily="18" charset="0"/>
                <a:ea typeface="SimSun" pitchFamily="2" charset="-122"/>
                <a:cs typeface="Times New Roman" pitchFamily="18" charset="0"/>
              </a:rPr>
              <a:t> El </a:t>
            </a:r>
            <a:r>
              <a:rPr lang="fr-FR" altLang="zh-CN" sz="2800" dirty="0" err="1" smtClean="0">
                <a:solidFill>
                  <a:srgbClr val="222222"/>
                </a:solidFill>
                <a:latin typeface="Times New Roman" pitchFamily="18" charset="0"/>
                <a:ea typeface="SimSun" pitchFamily="2" charset="-122"/>
                <a:cs typeface="Times New Roman" pitchFamily="18" charset="0"/>
              </a:rPr>
              <a:t>Mensuriya</a:t>
            </a:r>
            <a:r>
              <a:rPr lang="fr-FR" altLang="zh-CN" sz="2800" dirty="0" smtClean="0">
                <a:solidFill>
                  <a:srgbClr val="222222"/>
                </a:solidFill>
                <a:latin typeface="Times New Roman" pitchFamily="18" charset="0"/>
                <a:ea typeface="SimSun" pitchFamily="2" charset="-122"/>
                <a:cs typeface="Times New Roman" pitchFamily="18" charset="0"/>
              </a:rPr>
              <a:t> 100 MW.</a:t>
            </a:r>
            <a:endParaRPr lang="fr-FR" altLang="zh-CN" sz="2800" dirty="0" smtClean="0">
              <a:solidFill>
                <a:prstClr val="black"/>
              </a:solidFill>
              <a:latin typeface="Arial" pitchFamily="34" charset="0"/>
              <a:cs typeface="Arial" pitchFamily="34" charset="0"/>
            </a:endParaRPr>
          </a:p>
        </p:txBody>
      </p:sp>
      <p:pic>
        <p:nvPicPr>
          <p:cNvPr id="5" name="Image 4" descr="http://www.collegephysiquechimie.fr/Troisieme/C16-centrales/centralhydraulique/centrhydraulique.jpg"/>
          <p:cNvPicPr/>
          <p:nvPr/>
        </p:nvPicPr>
        <p:blipFill>
          <a:blip r:embed="rId2"/>
          <a:srcRect l="1073" t="2525" r="840" b="2525"/>
          <a:stretch>
            <a:fillRect/>
          </a:stretch>
        </p:blipFill>
        <p:spPr bwMode="auto">
          <a:xfrm>
            <a:off x="0" y="0"/>
            <a:ext cx="9144000" cy="4286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494005" cy="584775"/>
          </a:xfrm>
          <a:prstGeom prst="rect">
            <a:avLst/>
          </a:prstGeom>
        </p:spPr>
        <p:txBody>
          <a:bodyPr wrap="none">
            <a:spAutoFit/>
          </a:bodyPr>
          <a:lstStyle/>
          <a:p>
            <a:r>
              <a:rPr lang="fr-FR" sz="3200" b="1" dirty="0" smtClean="0"/>
              <a:t>1-1-5- Les centrales nucléaires :</a:t>
            </a:r>
            <a:endParaRPr lang="en-US" sz="3200" dirty="0"/>
          </a:p>
        </p:txBody>
      </p:sp>
      <p:sp>
        <p:nvSpPr>
          <p:cNvPr id="62465" name="Rectangle 1"/>
          <p:cNvSpPr>
            <a:spLocks noChangeArrowheads="1"/>
          </p:cNvSpPr>
          <p:nvPr/>
        </p:nvSpPr>
        <p:spPr bwMode="auto">
          <a:xfrm>
            <a:off x="0" y="454863"/>
            <a:ext cx="9144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altLang="zh-CN" sz="3200" b="0" i="0" u="none" strike="noStrike" cap="none" normalizeH="0" baseline="0" dirty="0" smtClean="0">
                <a:ln>
                  <a:noFill/>
                </a:ln>
                <a:solidFill>
                  <a:srgbClr val="222222"/>
                </a:solidFill>
                <a:effectLst/>
                <a:latin typeface="Times New Roman" pitchFamily="18" charset="0"/>
                <a:ea typeface="SimSun" pitchFamily="2" charset="-122"/>
                <a:cs typeface="Times New Roman" pitchFamily="18" charset="0"/>
              </a:rPr>
              <a:t>Le principe de fonctionnement d’une centrale nucléaire est de générer la chaleur par la fission nucléaire d’uranium. La chaleur produite est utilisée pour faire réchauffer de l’eau et avoir de la vapeur qui est ensuite acheminée dans une turbine composée d’un corps haute pression (HP) et de plusieurs corps basse pression (BP) laquelle actionne un alternateur. Le refroidissement du circuit de la vapeur peut avoir lieu directement, par de l’eau du lac, du fleuve ou dans un circuit via une tour de refroidissement.</a:t>
            </a:r>
            <a:endParaRPr kumimoji="0" lang="fr-FR" altLang="zh-CN"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Image 5" descr="http://www.irsn.fr/FR/connaissances/Installations_nucleaires/Les-centrales-nucleaires/reacteurs-nucleaires-France/PublishingImages/IRSN_BDC-SUR_fonctionnement-centrale-avec-aerorefrigerant.jpg"/>
          <p:cNvPicPr/>
          <p:nvPr/>
        </p:nvPicPr>
        <p:blipFill>
          <a:blip r:embed="rId2"/>
          <a:srcRect/>
          <a:stretch>
            <a:fillRect/>
          </a:stretch>
        </p:blipFill>
        <p:spPr bwMode="auto">
          <a:xfrm>
            <a:off x="0" y="-24"/>
            <a:ext cx="9144000" cy="685799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www.paysdechateaubriant.fr/photo/art/grande/7770835-12036372.jpg?v=1431176164"/>
          <p:cNvPicPr>
            <a:picLocks noChangeAspect="1" noChangeArrowheads="1"/>
          </p:cNvPicPr>
          <p:nvPr/>
        </p:nvPicPr>
        <p:blipFill>
          <a:blip r:embed="rId2"/>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1462"/>
            <a:ext cx="9144000" cy="6986528"/>
          </a:xfrm>
          <a:prstGeom prst="rect">
            <a:avLst/>
          </a:prstGeom>
        </p:spPr>
        <p:txBody>
          <a:bodyPr wrap="square">
            <a:spAutoFit/>
          </a:bodyPr>
          <a:lstStyle/>
          <a:p>
            <a:pPr algn="just"/>
            <a:r>
              <a:rPr lang="en-US" sz="3200" b="1" dirty="0" smtClean="0">
                <a:solidFill>
                  <a:srgbClr val="FF00FF"/>
                </a:solidFill>
              </a:rPr>
              <a:t>3.1-Transport</a:t>
            </a:r>
            <a:endParaRPr lang="en-US" sz="3200" b="1" dirty="0">
              <a:solidFill>
                <a:srgbClr val="FF00FF"/>
              </a:solidFill>
            </a:endParaRPr>
          </a:p>
          <a:p>
            <a:pPr algn="just"/>
            <a:r>
              <a:rPr lang="fr-FR" sz="3200" dirty="0"/>
              <a:t>Un alternateur produit la puissance électrique sous </a:t>
            </a:r>
            <a:r>
              <a:rPr lang="fr-FR" sz="3200" dirty="0">
                <a:solidFill>
                  <a:srgbClr val="CC0099"/>
                </a:solidFill>
              </a:rPr>
              <a:t>moyenne tension </a:t>
            </a:r>
            <a:r>
              <a:rPr lang="fr-FR" sz="3200" dirty="0" smtClean="0">
                <a:solidFill>
                  <a:srgbClr val="CC0099"/>
                </a:solidFill>
              </a:rPr>
              <a:t> (12 </a:t>
            </a:r>
            <a:r>
              <a:rPr lang="fr-FR" sz="3200" dirty="0">
                <a:solidFill>
                  <a:srgbClr val="CC0099"/>
                </a:solidFill>
              </a:rPr>
              <a:t>à 15 kV), </a:t>
            </a:r>
            <a:r>
              <a:rPr lang="fr-FR" sz="3200" dirty="0" smtClean="0"/>
              <a:t>et elle </a:t>
            </a:r>
            <a:r>
              <a:rPr lang="fr-FR" sz="3200" dirty="0"/>
              <a:t>est injectée dans le réseau de </a:t>
            </a:r>
            <a:r>
              <a:rPr lang="fr-FR" sz="3200" dirty="0">
                <a:solidFill>
                  <a:srgbClr val="0000FF"/>
                </a:solidFill>
              </a:rPr>
              <a:t>transport</a:t>
            </a:r>
            <a:r>
              <a:rPr lang="fr-FR" sz="3200" dirty="0"/>
              <a:t> à travers des postes de transformation </a:t>
            </a:r>
            <a:r>
              <a:rPr lang="fr-FR" sz="3200" dirty="0" smtClean="0"/>
              <a:t>pour être </a:t>
            </a:r>
            <a:r>
              <a:rPr lang="fr-FR" sz="3200" dirty="0"/>
              <a:t>transmise sous </a:t>
            </a:r>
            <a:r>
              <a:rPr lang="fr-FR" sz="3200" dirty="0">
                <a:solidFill>
                  <a:srgbClr val="CC0099"/>
                </a:solidFill>
              </a:rPr>
              <a:t>haute ou très tension</a:t>
            </a:r>
            <a:r>
              <a:rPr lang="fr-FR" sz="3200" dirty="0"/>
              <a:t> afin de réduire les pertes dans les lignes. </a:t>
            </a:r>
            <a:r>
              <a:rPr lang="fr-FR" sz="3200" dirty="0" smtClean="0"/>
              <a:t>Le niveau </a:t>
            </a:r>
            <a:r>
              <a:rPr lang="fr-FR" sz="3200" dirty="0"/>
              <a:t>de la tension de transport varie selon les distances et les </a:t>
            </a:r>
            <a:r>
              <a:rPr lang="fr-FR" sz="3200" dirty="0" smtClean="0"/>
              <a:t>puissances transportées</a:t>
            </a:r>
            <a:r>
              <a:rPr lang="fr-FR" sz="3200" dirty="0"/>
              <a:t>, plus les distances sont grandes plus la tension doit être élevée, la </a:t>
            </a:r>
            <a:r>
              <a:rPr lang="fr-FR" sz="3200" dirty="0" smtClean="0"/>
              <a:t>même chose </a:t>
            </a:r>
            <a:r>
              <a:rPr lang="fr-FR" sz="3200" dirty="0"/>
              <a:t>pour la puissance. </a:t>
            </a:r>
            <a:r>
              <a:rPr lang="fr-FR" sz="3200" b="1" i="1" dirty="0"/>
              <a:t>Par exemple</a:t>
            </a:r>
            <a:r>
              <a:rPr lang="fr-FR" sz="3200" dirty="0"/>
              <a:t>, le réseau de transport en </a:t>
            </a:r>
            <a:r>
              <a:rPr lang="fr-FR" sz="3200" dirty="0">
                <a:solidFill>
                  <a:srgbClr val="FF0000"/>
                </a:solidFill>
              </a:rPr>
              <a:t>Algérie</a:t>
            </a:r>
            <a:r>
              <a:rPr lang="fr-FR" sz="3200" dirty="0"/>
              <a:t> utilise </a:t>
            </a:r>
            <a:r>
              <a:rPr lang="fr-FR" sz="3200" dirty="0" smtClean="0"/>
              <a:t>une tension </a:t>
            </a:r>
            <a:r>
              <a:rPr lang="fr-FR" sz="3200" dirty="0"/>
              <a:t>de 220 kV (voir 400 kV pour certaines lignes dans le </a:t>
            </a:r>
            <a:r>
              <a:rPr lang="fr-FR" sz="3200" dirty="0">
                <a:solidFill>
                  <a:srgbClr val="FF0000"/>
                </a:solidFill>
              </a:rPr>
              <a:t>sud</a:t>
            </a:r>
            <a:r>
              <a:rPr lang="fr-FR" sz="3200" dirty="0"/>
              <a:t> notamment), le </a:t>
            </a:r>
            <a:r>
              <a:rPr lang="fr-FR" sz="3200" dirty="0" smtClean="0"/>
              <a:t>réseau </a:t>
            </a:r>
            <a:r>
              <a:rPr lang="fr-FR" sz="3200" dirty="0" smtClean="0">
                <a:solidFill>
                  <a:srgbClr val="FF0000"/>
                </a:solidFill>
              </a:rPr>
              <a:t>européen</a:t>
            </a:r>
            <a:r>
              <a:rPr lang="fr-FR" sz="3200" dirty="0" smtClean="0"/>
              <a:t> </a:t>
            </a:r>
            <a:r>
              <a:rPr lang="fr-FR" sz="3200" dirty="0"/>
              <a:t>utilise 400 kV, et le réseau </a:t>
            </a:r>
            <a:r>
              <a:rPr lang="fr-FR" sz="3200" dirty="0">
                <a:solidFill>
                  <a:srgbClr val="FF0000"/>
                </a:solidFill>
              </a:rPr>
              <a:t>nord-américain</a:t>
            </a:r>
            <a:r>
              <a:rPr lang="fr-FR" sz="3200" dirty="0"/>
              <a:t> 735 kV.</a:t>
            </a:r>
            <a:endParaRPr lang="en-US" sz="3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
            <a:ext cx="9144000" cy="6494085"/>
          </a:xfrm>
          <a:prstGeom prst="rect">
            <a:avLst/>
          </a:prstGeom>
        </p:spPr>
        <p:txBody>
          <a:bodyPr wrap="square">
            <a:spAutoFit/>
          </a:bodyPr>
          <a:lstStyle/>
          <a:p>
            <a:pPr algn="just"/>
            <a:r>
              <a:rPr lang="en-US" sz="3200" b="1" dirty="0" smtClean="0">
                <a:solidFill>
                  <a:srgbClr val="FF00FF"/>
                </a:solidFill>
                <a:latin typeface="Times New Roman" pitchFamily="18" charset="0"/>
                <a:cs typeface="Times New Roman" pitchFamily="18" charset="0"/>
              </a:rPr>
              <a:t>3.3-Distribution</a:t>
            </a:r>
          </a:p>
          <a:p>
            <a:pPr algn="just"/>
            <a:endParaRPr lang="en-US" sz="3200" b="1" dirty="0" smtClean="0">
              <a:solidFill>
                <a:srgbClr val="FF00FF"/>
              </a:solidFill>
              <a:latin typeface="Times New Roman" pitchFamily="18" charset="0"/>
              <a:cs typeface="Times New Roman" pitchFamily="18" charset="0"/>
            </a:endParaRPr>
          </a:p>
          <a:p>
            <a:pPr algn="just"/>
            <a:r>
              <a:rPr lang="fr-FR" sz="3200" dirty="0" smtClean="0"/>
              <a:t>D’une façon générale la distribution est assurée en moyenne tension (MT) et basse tension (BT), et même en haute tension pour les clients HT. La distribution est adaptée selon le type de consommation que se soit de très grandes usines qui peuvent être alimentées carrément du réseau haute tension selon la puissance maximale demandée PMD (le cas du barrage </a:t>
            </a:r>
            <a:r>
              <a:rPr lang="fr-FR" sz="3200" dirty="0" err="1" smtClean="0"/>
              <a:t>Bni</a:t>
            </a:r>
            <a:r>
              <a:rPr lang="fr-FR" sz="3200" dirty="0" smtClean="0"/>
              <a:t> Haroun en Algérie alimenté par le réseau 220 </a:t>
            </a:r>
            <a:r>
              <a:rPr lang="fr-FR" sz="3200" dirty="0" err="1" smtClean="0"/>
              <a:t>kv</a:t>
            </a:r>
            <a:r>
              <a:rPr lang="fr-FR" sz="3200" dirty="0" smtClean="0"/>
              <a:t>, sa PMD est de 100 MW) ou des immeubles d’habitats, des écoles,..etc. en basse tension (en Algérie 220 à 380v).</a:t>
            </a:r>
            <a:endParaRPr lang="en-US" sz="32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
            <a:ext cx="9144000" cy="6001643"/>
          </a:xfrm>
          <a:prstGeom prst="rect">
            <a:avLst/>
          </a:prstGeom>
        </p:spPr>
        <p:txBody>
          <a:bodyPr wrap="square">
            <a:spAutoFit/>
          </a:bodyPr>
          <a:lstStyle/>
          <a:p>
            <a:pPr lvl="0" algn="just"/>
            <a:r>
              <a:rPr lang="en-US" sz="3200" b="1" dirty="0" smtClean="0">
                <a:solidFill>
                  <a:srgbClr val="FF00FF"/>
                </a:solidFill>
                <a:latin typeface="Times New Roman" pitchFamily="18" charset="0"/>
                <a:cs typeface="Times New Roman" pitchFamily="18" charset="0"/>
              </a:rPr>
              <a:t>3.3-</a:t>
            </a:r>
            <a:r>
              <a:rPr lang="fr-FR" sz="3200" b="1" dirty="0" smtClean="0">
                <a:solidFill>
                  <a:srgbClr val="FF00FF"/>
                </a:solidFill>
              </a:rPr>
              <a:t>La consommation :</a:t>
            </a:r>
            <a:endParaRPr lang="en-US" sz="3200" dirty="0" smtClean="0">
              <a:solidFill>
                <a:srgbClr val="FF00FF"/>
              </a:solidFill>
            </a:endParaRPr>
          </a:p>
          <a:p>
            <a:pPr algn="just"/>
            <a:endParaRPr lang="en-US" sz="3200" b="1" dirty="0" smtClean="0">
              <a:solidFill>
                <a:srgbClr val="FF00FF"/>
              </a:solidFill>
              <a:latin typeface="Times New Roman" pitchFamily="18" charset="0"/>
              <a:cs typeface="Times New Roman" pitchFamily="18" charset="0"/>
            </a:endParaRPr>
          </a:p>
          <a:p>
            <a:r>
              <a:rPr lang="fr-FR" sz="3200" dirty="0" smtClean="0"/>
              <a:t>C’est le point d’arrivée dans un réseau électrique, la consommation d’électricité correspond à un appel de puissance active sur le réseau pour une période de temps bien déterminée ; cela correspond à une consommation d’énergie. L’électricité est consommée par des différents types de consommateurs (résidentiels, commerciaux et industriels). La consommation d’électricité se caractérise par :</a:t>
            </a:r>
            <a:endParaRPr lang="en-US" sz="3200" dirty="0" smtClean="0"/>
          </a:p>
          <a:p>
            <a:pPr lvl="0">
              <a:buFont typeface="Arial" pitchFamily="34" charset="0"/>
              <a:buChar char="•"/>
            </a:pPr>
            <a:r>
              <a:rPr lang="fr-FR" sz="3200" dirty="0" smtClean="0"/>
              <a:t> Ses fortes fluctuations ;</a:t>
            </a:r>
            <a:endParaRPr lang="en-US" sz="3200" dirty="0" smtClean="0"/>
          </a:p>
          <a:p>
            <a:pPr lvl="0">
              <a:buFont typeface="Arial" pitchFamily="34" charset="0"/>
              <a:buChar char="•"/>
            </a:pPr>
            <a:r>
              <a:rPr lang="fr-FR" sz="3200" dirty="0" smtClean="0"/>
              <a:t> La difficulté de la prévoir de manière exacte.</a:t>
            </a:r>
            <a:endParaRPr lang="en-US" sz="3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0" y="0"/>
            <a:ext cx="9144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zh-CN" sz="2800" b="1" i="0" u="none" strike="noStrike" cap="none" normalizeH="0" baseline="0" dirty="0" smtClean="0">
                <a:ln>
                  <a:noFill/>
                </a:ln>
                <a:solidFill>
                  <a:srgbClr val="222222"/>
                </a:solidFill>
                <a:effectLst/>
                <a:latin typeface="Times New Roman" pitchFamily="18" charset="0"/>
                <a:ea typeface="SimSun" pitchFamily="2" charset="-122"/>
                <a:cs typeface="Times New Roman" pitchFamily="18" charset="0"/>
              </a:rPr>
              <a:t>Différents niveaux de tension :</a:t>
            </a:r>
            <a:endParaRPr kumimoji="0" lang="en-US" altLang="zh-CN"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zh-CN" sz="2800" b="0" i="0" u="none" strike="noStrike" cap="none" normalizeH="0" baseline="0" dirty="0" smtClean="0">
                <a:ln>
                  <a:noFill/>
                </a:ln>
                <a:solidFill>
                  <a:srgbClr val="222222"/>
                </a:solidFill>
                <a:effectLst/>
                <a:latin typeface="Times New Roman" pitchFamily="18" charset="0"/>
                <a:ea typeface="SimSun" pitchFamily="2" charset="-122"/>
                <a:cs typeface="Times New Roman" pitchFamily="18" charset="0"/>
              </a:rPr>
              <a:t>La norme française des réseaux électriques, UTE C 18-510, définit, depuis 1989, les différents niveaux de tensions. Ils sont indiqués dans le tableau suivant. Ainsi le réseau de transport et de répartition se situe au niveau de la HTB. Le gestionnaire du réseau de transport est représentable, à l’échelle nationale, de l’équilibre production/consommation et du respect de l’échange </a:t>
            </a:r>
            <a:r>
              <a:rPr kumimoji="0" lang="fr-FR" altLang="zh-CN" sz="2800" b="0" i="0" u="none" strike="noStrike" cap="none" normalizeH="0" baseline="0" dirty="0" smtClean="0">
                <a:ln>
                  <a:noFill/>
                </a:ln>
                <a:effectLst/>
                <a:latin typeface="Times New Roman" pitchFamily="18" charset="0"/>
                <a:ea typeface="SimSun" pitchFamily="2" charset="-122"/>
                <a:cs typeface="Times New Roman" pitchFamily="18" charset="0"/>
              </a:rPr>
              <a:t>transfrontaliers</a:t>
            </a:r>
            <a:r>
              <a:rPr kumimoji="0" lang="fr-FR" altLang="zh-CN" sz="2800" b="0" i="0" u="none" strike="noStrike" cap="none" normalizeH="0" baseline="0" dirty="0" smtClean="0">
                <a:ln>
                  <a:noFill/>
                </a:ln>
                <a:solidFill>
                  <a:srgbClr val="FF0000"/>
                </a:solidFill>
                <a:effectLst/>
                <a:latin typeface="Times New Roman" pitchFamily="18" charset="0"/>
                <a:ea typeface="SimSun" pitchFamily="2" charset="-122"/>
                <a:cs typeface="Times New Roman" pitchFamily="18" charset="0"/>
              </a:rPr>
              <a:t>.</a:t>
            </a:r>
            <a:r>
              <a:rPr kumimoji="0" lang="fr-FR" altLang="zh-CN" sz="2800" b="0" i="0" u="none" strike="noStrike" cap="none" normalizeH="0" baseline="0" dirty="0" smtClean="0">
                <a:ln>
                  <a:noFill/>
                </a:ln>
                <a:solidFill>
                  <a:srgbClr val="222222"/>
                </a:solidFill>
                <a:effectLst/>
                <a:latin typeface="Times New Roman" pitchFamily="18" charset="0"/>
                <a:ea typeface="SimSun" pitchFamily="2" charset="-122"/>
                <a:cs typeface="Times New Roman" pitchFamily="18" charset="0"/>
              </a:rPr>
              <a:t> Le réseau de distribution est au niveau de la HTA et de la BTA. </a:t>
            </a:r>
            <a:endParaRPr kumimoji="0" lang="en-US" altLang="zh-CN"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zh-CN" sz="2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Tableau 4"/>
          <p:cNvGraphicFramePr>
            <a:graphicFrameLocks noGrp="1"/>
          </p:cNvGraphicFramePr>
          <p:nvPr/>
        </p:nvGraphicFramePr>
        <p:xfrm>
          <a:off x="1" y="3929066"/>
          <a:ext cx="9143998" cy="2952748"/>
        </p:xfrm>
        <a:graphic>
          <a:graphicData uri="http://schemas.openxmlformats.org/drawingml/2006/table">
            <a:tbl>
              <a:tblPr/>
              <a:tblGrid>
                <a:gridCol w="1000099"/>
                <a:gridCol w="860280"/>
                <a:gridCol w="1486734"/>
                <a:gridCol w="1463196"/>
                <a:gridCol w="1457312"/>
                <a:gridCol w="1585783"/>
                <a:gridCol w="1290594"/>
              </a:tblGrid>
              <a:tr h="585787">
                <a:tc>
                  <a:txBody>
                    <a:bodyPr/>
                    <a:lstStyle/>
                    <a:p>
                      <a:pPr marL="0" marR="0" algn="just">
                        <a:spcBef>
                          <a:spcPts val="0"/>
                        </a:spcBef>
                        <a:spcAft>
                          <a:spcPts val="0"/>
                        </a:spcAft>
                      </a:pPr>
                      <a:r>
                        <a:rPr lang="fr-FR" sz="2000" dirty="0" smtClean="0">
                          <a:solidFill>
                            <a:srgbClr val="222222"/>
                          </a:solidFill>
                          <a:latin typeface="Times New Roman"/>
                          <a:ea typeface="SimSun"/>
                        </a:rPr>
                        <a:t>Normes </a:t>
                      </a:r>
                      <a:endParaRPr lang="fr-FR" sz="2000" dirty="0">
                        <a:solidFill>
                          <a:srgbClr val="222222"/>
                        </a:solidFill>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fr-FR" sz="2000">
                          <a:solidFill>
                            <a:srgbClr val="222222"/>
                          </a:solidFill>
                          <a:latin typeface="Times New Roman"/>
                          <a:ea typeface="SimSun"/>
                        </a:rPr>
                        <a:t>U&lt;50v</a:t>
                      </a:r>
                      <a:endParaRPr lang="en-US" sz="20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fr-FR" sz="2000">
                          <a:solidFill>
                            <a:srgbClr val="222222"/>
                          </a:solidFill>
                          <a:latin typeface="Times New Roman"/>
                          <a:ea typeface="SimSun"/>
                        </a:rPr>
                        <a:t>50V&lt;U&lt;500v</a:t>
                      </a:r>
                      <a:endParaRPr lang="en-US" sz="20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fr-FR" sz="2000">
                          <a:solidFill>
                            <a:srgbClr val="222222"/>
                          </a:solidFill>
                          <a:latin typeface="Times New Roman"/>
                          <a:ea typeface="SimSun"/>
                        </a:rPr>
                        <a:t>500v&lt;U&lt;1kv</a:t>
                      </a:r>
                      <a:endParaRPr lang="en-US" sz="20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fr-FR" sz="2000">
                          <a:solidFill>
                            <a:srgbClr val="222222"/>
                          </a:solidFill>
                          <a:latin typeface="Times New Roman"/>
                          <a:ea typeface="SimSun"/>
                        </a:rPr>
                        <a:t>1kv&lt;U&lt;50kv</a:t>
                      </a:r>
                      <a:endParaRPr lang="en-US" sz="20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fr-FR" sz="2000">
                          <a:solidFill>
                            <a:srgbClr val="222222"/>
                          </a:solidFill>
                          <a:latin typeface="Times New Roman"/>
                          <a:ea typeface="SimSun"/>
                        </a:rPr>
                        <a:t>50kv&lt;U&lt;100kv</a:t>
                      </a:r>
                      <a:endParaRPr lang="en-US" sz="20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fr-FR" sz="2000">
                          <a:solidFill>
                            <a:srgbClr val="222222"/>
                          </a:solidFill>
                          <a:latin typeface="Times New Roman"/>
                          <a:ea typeface="SimSun"/>
                        </a:rPr>
                        <a:t>U&gt;100kv</a:t>
                      </a:r>
                      <a:endParaRPr lang="en-US" sz="20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1574">
                <a:tc>
                  <a:txBody>
                    <a:bodyPr/>
                    <a:lstStyle/>
                    <a:p>
                      <a:pPr marL="0" marR="0" algn="just">
                        <a:spcBef>
                          <a:spcPts val="0"/>
                        </a:spcBef>
                        <a:spcAft>
                          <a:spcPts val="0"/>
                        </a:spcAft>
                      </a:pPr>
                      <a:r>
                        <a:rPr lang="fr-FR" sz="2000" dirty="0" smtClean="0">
                          <a:solidFill>
                            <a:srgbClr val="222222"/>
                          </a:solidFill>
                          <a:latin typeface="Times New Roman"/>
                          <a:ea typeface="SimSun"/>
                        </a:rPr>
                        <a:t>avant </a:t>
                      </a:r>
                      <a:r>
                        <a:rPr lang="fr-FR" sz="2000" dirty="0">
                          <a:solidFill>
                            <a:srgbClr val="222222"/>
                          </a:solidFill>
                          <a:latin typeface="Times New Roman"/>
                          <a:ea typeface="SimSun"/>
                        </a:rPr>
                        <a:t>1989</a:t>
                      </a:r>
                      <a:endParaRPr lang="en-US" sz="200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fr-FR" sz="2000">
                          <a:solidFill>
                            <a:srgbClr val="222222"/>
                          </a:solidFill>
                          <a:latin typeface="Times New Roman"/>
                          <a:ea typeface="SimSun"/>
                        </a:rPr>
                        <a:t>TBT</a:t>
                      </a:r>
                      <a:endParaRPr lang="en-US" sz="20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just">
                        <a:spcBef>
                          <a:spcPts val="0"/>
                        </a:spcBef>
                        <a:spcAft>
                          <a:spcPts val="0"/>
                        </a:spcAft>
                      </a:pPr>
                      <a:r>
                        <a:rPr lang="fr-FR" sz="2000">
                          <a:solidFill>
                            <a:srgbClr val="222222"/>
                          </a:solidFill>
                          <a:latin typeface="Times New Roman"/>
                          <a:ea typeface="SimSun"/>
                        </a:rPr>
                        <a:t>BT</a:t>
                      </a:r>
                      <a:endParaRPr lang="en-US" sz="20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just">
                        <a:spcBef>
                          <a:spcPts val="0"/>
                        </a:spcBef>
                        <a:spcAft>
                          <a:spcPts val="0"/>
                        </a:spcAft>
                      </a:pPr>
                      <a:r>
                        <a:rPr lang="fr-FR" sz="2000">
                          <a:solidFill>
                            <a:srgbClr val="222222"/>
                          </a:solidFill>
                          <a:latin typeface="Times New Roman"/>
                          <a:ea typeface="SimSun"/>
                        </a:rPr>
                        <a:t>MT</a:t>
                      </a:r>
                      <a:endParaRPr lang="en-US" sz="20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fr-FR" sz="2000">
                          <a:solidFill>
                            <a:srgbClr val="222222"/>
                          </a:solidFill>
                          <a:latin typeface="Times New Roman"/>
                          <a:ea typeface="SimSun"/>
                        </a:rPr>
                        <a:t>HT</a:t>
                      </a:r>
                      <a:endParaRPr lang="en-US" sz="20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fr-FR" sz="2000">
                          <a:solidFill>
                            <a:srgbClr val="222222"/>
                          </a:solidFill>
                          <a:latin typeface="Times New Roman"/>
                          <a:ea typeface="SimSun"/>
                        </a:rPr>
                        <a:t>THT</a:t>
                      </a:r>
                      <a:endParaRPr lang="en-US" sz="20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1574">
                <a:tc>
                  <a:txBody>
                    <a:bodyPr/>
                    <a:lstStyle/>
                    <a:p>
                      <a:pPr marL="0" marR="0" algn="just">
                        <a:spcBef>
                          <a:spcPts val="0"/>
                        </a:spcBef>
                        <a:spcAft>
                          <a:spcPts val="0"/>
                        </a:spcAft>
                      </a:pPr>
                      <a:r>
                        <a:rPr lang="fr-FR" sz="2000">
                          <a:solidFill>
                            <a:srgbClr val="222222"/>
                          </a:solidFill>
                          <a:latin typeface="Times New Roman"/>
                          <a:ea typeface="SimSun"/>
                        </a:rPr>
                        <a:t>Normes après 1989</a:t>
                      </a:r>
                      <a:endParaRPr lang="en-US" sz="20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fr-FR" sz="2000">
                          <a:solidFill>
                            <a:srgbClr val="222222"/>
                          </a:solidFill>
                          <a:latin typeface="Times New Roman"/>
                          <a:ea typeface="SimSun"/>
                        </a:rPr>
                        <a:t>TBT</a:t>
                      </a:r>
                      <a:endParaRPr lang="en-US" sz="20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fr-FR" sz="2000">
                          <a:solidFill>
                            <a:srgbClr val="222222"/>
                          </a:solidFill>
                          <a:latin typeface="Times New Roman"/>
                          <a:ea typeface="SimSun"/>
                        </a:rPr>
                        <a:t>BTA</a:t>
                      </a:r>
                      <a:endParaRPr lang="en-US" sz="20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fr-FR" sz="2000">
                          <a:solidFill>
                            <a:srgbClr val="222222"/>
                          </a:solidFill>
                          <a:latin typeface="Times New Roman"/>
                          <a:ea typeface="SimSun"/>
                        </a:rPr>
                        <a:t>BTB</a:t>
                      </a:r>
                      <a:endParaRPr lang="en-US" sz="20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fr-FR" sz="2000">
                          <a:solidFill>
                            <a:srgbClr val="222222"/>
                          </a:solidFill>
                          <a:latin typeface="Times New Roman"/>
                          <a:ea typeface="SimSun"/>
                        </a:rPr>
                        <a:t>HTA</a:t>
                      </a:r>
                      <a:endParaRPr lang="en-US" sz="20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just">
                        <a:spcBef>
                          <a:spcPts val="0"/>
                        </a:spcBef>
                        <a:spcAft>
                          <a:spcPts val="0"/>
                        </a:spcAft>
                      </a:pPr>
                      <a:r>
                        <a:rPr lang="fr-FR" sz="2000" dirty="0">
                          <a:solidFill>
                            <a:srgbClr val="222222"/>
                          </a:solidFill>
                          <a:latin typeface="Times New Roman"/>
                          <a:ea typeface="SimSun"/>
                        </a:rPr>
                        <a:t>HTB</a:t>
                      </a:r>
                      <a:endParaRPr lang="en-US" sz="200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ChangeArrowheads="1"/>
          </p:cNvSpPr>
          <p:nvPr/>
        </p:nvSpPr>
        <p:spPr bwMode="auto">
          <a:xfrm>
            <a:off x="0" y="0"/>
            <a:ext cx="91440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Classes de tension du réseau électrique Algérien :</a:t>
            </a:r>
            <a:endParaRPr kumimoji="0" lang="en-US" altLang="zh-CN"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altLang="zh-CN" sz="2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Les réseaux électriques Algériens sont classés par leurs niveaux de tensions comme suit : BT, MT, HT, THT.</a:t>
            </a:r>
          </a:p>
          <a:p>
            <a:pPr marL="0" marR="0" lvl="0" indent="0" algn="justLow" defTabSz="914400" rtl="0" eaLnBrk="0" fontAlgn="base" latinLnBrk="0" hangingPunct="0">
              <a:lnSpc>
                <a:spcPct val="100000"/>
              </a:lnSpc>
              <a:spcBef>
                <a:spcPct val="0"/>
              </a:spcBef>
              <a:spcAft>
                <a:spcPct val="0"/>
              </a:spcAft>
              <a:buClrTx/>
              <a:buSzTx/>
              <a:buFontTx/>
              <a:buNone/>
              <a:tabLst/>
            </a:pPr>
            <a:endParaRPr lang="fr-FR" altLang="zh-CN" sz="2800" dirty="0" smtClean="0">
              <a:latin typeface="Times New Roman" pitchFamily="18" charset="0"/>
              <a:ea typeface="SimSun" pitchFamily="2" charset="-122"/>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fr-FR" altLang="zh-CN" sz="2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altLang="zh-CN"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altLang="zh-CN" sz="2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Tableau : niveaux des tensions du réseau électrique Algérien.</a:t>
            </a:r>
            <a:endParaRPr kumimoji="0" lang="fr-FR" altLang="zh-CN" sz="2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Tableau 4"/>
          <p:cNvGraphicFramePr>
            <a:graphicFrameLocks noGrp="1"/>
          </p:cNvGraphicFramePr>
          <p:nvPr/>
        </p:nvGraphicFramePr>
        <p:xfrm>
          <a:off x="0" y="3297572"/>
          <a:ext cx="9144000" cy="2560320"/>
        </p:xfrm>
        <a:graphic>
          <a:graphicData uri="http://schemas.openxmlformats.org/drawingml/2006/table">
            <a:tbl>
              <a:tblPr/>
              <a:tblGrid>
                <a:gridCol w="4722921"/>
                <a:gridCol w="4421079"/>
              </a:tblGrid>
              <a:tr h="0">
                <a:tc>
                  <a:txBody>
                    <a:bodyPr/>
                    <a:lstStyle/>
                    <a:p>
                      <a:pPr marL="0" marR="0" algn="just">
                        <a:spcBef>
                          <a:spcPts val="0"/>
                        </a:spcBef>
                        <a:spcAft>
                          <a:spcPts val="0"/>
                        </a:spcAft>
                      </a:pPr>
                      <a:r>
                        <a:rPr lang="fr-FR" sz="2800" b="1">
                          <a:latin typeface="Times New Roman"/>
                          <a:ea typeface="SimSun"/>
                        </a:rPr>
                        <a:t>Appellation normalisées</a:t>
                      </a:r>
                      <a:endParaRPr lang="en-US" sz="28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fr-FR" sz="2800" b="1">
                          <a:latin typeface="Times New Roman"/>
                          <a:ea typeface="SimSun"/>
                        </a:rPr>
                        <a:t>Niveau de tension</a:t>
                      </a:r>
                      <a:endParaRPr lang="en-US" sz="28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fr-FR" sz="2800" b="1">
                          <a:latin typeface="Times New Roman"/>
                          <a:ea typeface="SimSun"/>
                        </a:rPr>
                        <a:t>Les basses tensions (BT)</a:t>
                      </a:r>
                      <a:endParaRPr lang="en-US" sz="28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fr-FR" sz="2800">
                          <a:latin typeface="Times New Roman"/>
                          <a:ea typeface="SimSun"/>
                        </a:rPr>
                        <a:t>220 et 380 v</a:t>
                      </a:r>
                      <a:endParaRPr lang="en-US" sz="28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fr-FR" sz="2800" b="1">
                          <a:latin typeface="Times New Roman"/>
                          <a:ea typeface="SimSun"/>
                        </a:rPr>
                        <a:t>Les moyennes tensions (MT)</a:t>
                      </a:r>
                      <a:endParaRPr lang="en-US" sz="28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fr-FR" sz="2800">
                          <a:latin typeface="Times New Roman"/>
                          <a:ea typeface="SimSun"/>
                        </a:rPr>
                        <a:t>10 et 30 kv</a:t>
                      </a:r>
                      <a:endParaRPr lang="en-US" sz="28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fr-FR" sz="2800" b="1">
                          <a:latin typeface="Times New Roman"/>
                          <a:ea typeface="SimSun"/>
                        </a:rPr>
                        <a:t>Les hautes tensions (HT)</a:t>
                      </a:r>
                      <a:endParaRPr lang="en-US" sz="28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fr-FR" sz="2800">
                          <a:latin typeface="Times New Roman"/>
                          <a:ea typeface="SimSun"/>
                        </a:rPr>
                        <a:t>60 , 90, 150, 220 kv</a:t>
                      </a:r>
                      <a:endParaRPr lang="en-US" sz="28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fr-FR" sz="2800" b="1">
                          <a:latin typeface="Times New Roman"/>
                          <a:ea typeface="SimSun"/>
                        </a:rPr>
                        <a:t>Les réseaux à très haute tension (THT)</a:t>
                      </a:r>
                      <a:endParaRPr lang="en-US" sz="28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fr-FR" sz="2800" dirty="0">
                          <a:latin typeface="Times New Roman"/>
                          <a:ea typeface="SimSun"/>
                        </a:rPr>
                        <a:t>400 </a:t>
                      </a:r>
                      <a:r>
                        <a:rPr lang="fr-FR" sz="2800" dirty="0" err="1">
                          <a:latin typeface="Times New Roman"/>
                          <a:ea typeface="SimSun"/>
                        </a:rPr>
                        <a:t>kv</a:t>
                      </a:r>
                      <a:endParaRPr lang="en-US" sz="280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lang="fr-FR" sz="4000" b="1" dirty="0" smtClean="0">
                <a:solidFill>
                  <a:srgbClr val="CC0099"/>
                </a:solidFill>
                <a:latin typeface="Times New Roman" pitchFamily="18" charset="0"/>
                <a:ea typeface="Calibri" pitchFamily="34" charset="0"/>
                <a:cs typeface="Times New Roman" pitchFamily="18" charset="0"/>
              </a:rPr>
              <a:t>8</a:t>
            </a:r>
            <a:r>
              <a:rPr kumimoji="0" lang="fr-FR" sz="4000" b="1" i="0" u="none" strike="noStrike" cap="none" normalizeH="0" baseline="0" dirty="0" smtClean="0">
                <a:ln>
                  <a:noFill/>
                </a:ln>
                <a:solidFill>
                  <a:srgbClr val="CC0099"/>
                </a:solidFill>
                <a:effectLst/>
                <a:latin typeface="Times New Roman" pitchFamily="18" charset="0"/>
                <a:ea typeface="Calibri" pitchFamily="34" charset="0"/>
                <a:cs typeface="Times New Roman" pitchFamily="18" charset="0"/>
              </a:rPr>
              <a:t>- Surveillance</a:t>
            </a:r>
            <a:r>
              <a:rPr kumimoji="0" lang="fr-FR" sz="4000" b="0" i="0" u="none" strike="noStrike" cap="none" normalizeH="0" baseline="0" dirty="0" smtClean="0">
                <a:ln>
                  <a:noFill/>
                </a:ln>
                <a:solidFill>
                  <a:srgbClr val="CC0099"/>
                </a:solidFill>
                <a:effectLst/>
                <a:latin typeface="Calibri"/>
                <a:ea typeface="Calibri" pitchFamily="34" charset="0"/>
                <a:cs typeface="Times New Roman" pitchFamily="18" charset="0"/>
              </a:rPr>
              <a:t> </a:t>
            </a:r>
            <a:r>
              <a:rPr kumimoji="0" lang="fr-FR" sz="4000" b="0" i="0" u="none" strike="noStrike" cap="none" normalizeH="0" baseline="0" dirty="0" smtClean="0">
                <a:ln>
                  <a:noFill/>
                </a:ln>
                <a:solidFill>
                  <a:srgbClr val="CC0099"/>
                </a:solidFill>
                <a:effectLst/>
                <a:latin typeface="Times New Roman" pitchFamily="18" charset="0"/>
                <a:ea typeface="Calibri" pitchFamily="34" charset="0"/>
                <a:cs typeface="Times New Roman" pitchFamily="18" charset="0"/>
              </a:rPr>
              <a:t>:</a:t>
            </a: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Les grands r</a:t>
            </a:r>
            <a:r>
              <a:rPr kumimoji="0" lang="fr-FR" sz="4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seaux </a:t>
            </a:r>
            <a:r>
              <a:rPr kumimoji="0" lang="fr-FR" sz="4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lectriques n</a:t>
            </a:r>
            <a:r>
              <a:rPr kumimoji="0" lang="fr-FR" sz="4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cessitent la surveillance constante de certains param</a:t>
            </a:r>
            <a:r>
              <a:rPr kumimoji="0" lang="fr-FR" sz="4000" b="0"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FR"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tres afin de maintenir le r</a:t>
            </a:r>
            <a:r>
              <a:rPr kumimoji="0" lang="fr-FR" sz="4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seau, ainsi que les installations de production et de consommation qui y sont raccord</a:t>
            </a:r>
            <a:r>
              <a:rPr kumimoji="0" lang="fr-FR" sz="4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es, dans les domaines d'utilisation pr</a:t>
            </a:r>
            <a:r>
              <a:rPr kumimoji="0" lang="fr-FR" sz="4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vus. Les principales grandeurs </a:t>
            </a:r>
            <a:r>
              <a:rPr kumimoji="0" lang="fr-FR" sz="4000" b="0" i="0" u="none" strike="noStrike" cap="none" normalizeH="0" baseline="0" dirty="0" smtClean="0">
                <a:ln>
                  <a:noFill/>
                </a:ln>
                <a:solidFill>
                  <a:schemeClr val="tx1"/>
                </a:solidFill>
                <a:effectLst/>
                <a:latin typeface="Calibri"/>
                <a:ea typeface="Calibri" pitchFamily="34" charset="0"/>
                <a:cs typeface="Times New Roman" pitchFamily="18" charset="0"/>
              </a:rPr>
              <a:t>à</a:t>
            </a:r>
            <a:r>
              <a:rPr kumimoji="0" lang="fr-FR"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surveiller sont la fr</a:t>
            </a:r>
            <a:r>
              <a:rPr kumimoji="0" lang="fr-FR" sz="4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quence, la tension, l'intensit</a:t>
            </a:r>
            <a:r>
              <a:rPr kumimoji="0" lang="fr-FR" sz="4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dans les ouvrages, et la puissance de court-circuit.</a:t>
            </a:r>
            <a:endParaRPr kumimoji="0" lang="fr-FR"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0" y="0"/>
            <a:ext cx="9144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Marges admissibles de fonctionnement du réseau de transport de l'électricité au point de raccordement des utilisateurs :</a:t>
            </a:r>
            <a:endParaRPr kumimoji="0" lang="en-US" altLang="zh-CN"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altLang="zh-CN" sz="2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Les marges admissibles sur le niveau de tension et de fréquence sont édictées dans le GRID-CODE qui fixe la tension et la fréquence nominale et les variations maximales et minimales à ne pas dépasser.</a:t>
            </a:r>
            <a:endParaRPr kumimoji="0" lang="en-US" altLang="zh-CN"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altLang="zh-CN" sz="2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Les variations des tensions telles que stipulées plus bas sont des variations de tension lentes qui ne concernent pas les creux ou les à coups de tension enregistrés sur le réseau. La tension d’alimentation d’un client HT à partir d’un point du réseau est maintenue dans la marge admissible de tension, soit par action automatique ou manuelle du réglage de tension sur les transformateurs de puissance, soit par action sur les moyens de compensation réactive du réseau.</a:t>
            </a:r>
            <a:endParaRPr kumimoji="0" lang="fr-FR" altLang="zh-CN"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ChangeArrowheads="1"/>
          </p:cNvSpPr>
          <p:nvPr/>
        </p:nvSpPr>
        <p:spPr bwMode="auto">
          <a:xfrm>
            <a:off x="0" y="0"/>
            <a:ext cx="9144000" cy="67864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altLang="zh-CN" sz="29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Plages des tensions en régime de fonctionnement normal :</a:t>
            </a:r>
            <a:endParaRPr kumimoji="0" lang="en-US" altLang="zh-CN" sz="2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altLang="zh-CN" sz="29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En situation normale, les tensions dans les différents nœuds du réseau de transport de l’électricité peuvent varier dans les plages suivantes :</a:t>
            </a:r>
            <a:endParaRPr kumimoji="0" lang="en-US" altLang="zh-CN" sz="2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fr-FR" altLang="zh-CN" sz="2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+/- 6% de la tension nominale pour le r</a:t>
            </a:r>
            <a:r>
              <a:rPr kumimoji="0" lang="fr-FR" altLang="zh-CN" sz="29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altLang="zh-CN" sz="2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seau 60 et 90 </a:t>
            </a:r>
            <a:r>
              <a:rPr kumimoji="0" lang="fr-FR" altLang="zh-CN" sz="29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kv</a:t>
            </a:r>
            <a:r>
              <a:rPr kumimoji="0" lang="fr-FR" altLang="zh-CN" sz="2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altLang="zh-CN" sz="2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fr-FR" altLang="zh-CN" sz="2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+/- 7% de la tension nominale pour le r</a:t>
            </a:r>
            <a:r>
              <a:rPr kumimoji="0" lang="fr-FR" altLang="zh-CN" sz="29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altLang="zh-CN" sz="2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seau 220 et 400 </a:t>
            </a:r>
            <a:r>
              <a:rPr kumimoji="0" lang="fr-FR" altLang="zh-CN" sz="29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kv</a:t>
            </a:r>
            <a:r>
              <a:rPr kumimoji="0" lang="fr-FR" altLang="zh-CN" sz="2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altLang="zh-CN" sz="2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altLang="zh-CN" sz="29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Plages des tensions en régime de fonctionnement exceptionnel :</a:t>
            </a:r>
            <a:endParaRPr kumimoji="0" lang="en-US" altLang="zh-CN" sz="2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altLang="zh-CN" sz="29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En régime exceptionnel les tensions dans les différents nœuds du réseau de transport de l’électricité peuvent varier dans les plages suivantes :</a:t>
            </a:r>
            <a:endParaRPr kumimoji="0" lang="en-US" altLang="zh-CN" sz="2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fr-FR" altLang="zh-CN" sz="2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+/- 8% de la tension nominale pour le r</a:t>
            </a:r>
            <a:r>
              <a:rPr kumimoji="0" lang="fr-FR" altLang="zh-CN" sz="29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altLang="zh-CN" sz="2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seau 60 et 90 </a:t>
            </a:r>
            <a:r>
              <a:rPr kumimoji="0" lang="fr-FR" altLang="zh-CN" sz="29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kv</a:t>
            </a:r>
            <a:r>
              <a:rPr kumimoji="0" lang="fr-FR" altLang="zh-CN" sz="2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altLang="zh-CN" sz="2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fr-FR" altLang="zh-CN" sz="2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+/- 15% de la tension nominale pour le r</a:t>
            </a:r>
            <a:r>
              <a:rPr kumimoji="0" lang="fr-FR" altLang="zh-CN" sz="29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altLang="zh-CN" sz="2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seau 220 et 400 </a:t>
            </a:r>
            <a:r>
              <a:rPr kumimoji="0" lang="fr-FR" altLang="zh-CN" sz="29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kv</a:t>
            </a:r>
            <a:r>
              <a:rPr kumimoji="0" lang="fr-FR" altLang="zh-CN" sz="2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altLang="zh-CN" sz="29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ChangeArrowheads="1"/>
          </p:cNvSpPr>
          <p:nvPr/>
        </p:nvSpPr>
        <p:spPr bwMode="auto">
          <a:xfrm>
            <a:off x="0" y="0"/>
            <a:ext cx="9144000" cy="67864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altLang="zh-CN" sz="29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Plages de fréquence en régime de fonctionnement normal :</a:t>
            </a: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en-US" altLang="zh-CN" sz="2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altLang="zh-CN" sz="29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Contractuellement, la fréquence sur le réseau Algérien est de 50 Hz. Cette valeur est appelée valeur nominale. La plage de variation normale de la fréquence est de 0.2 Hz.</a:t>
            </a:r>
            <a:endParaRPr kumimoji="0" lang="en-US" altLang="zh-CN" sz="2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altLang="zh-CN" sz="29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Fréquence nominale 50+/- 0.2 Hz.</a:t>
            </a: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altLang="zh-CN" sz="2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altLang="zh-CN" sz="29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Plages de fréquence en régime de fonctionnement exceptionnel :</a:t>
            </a:r>
            <a:endParaRPr kumimoji="0" lang="en-US" altLang="zh-CN" sz="2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altLang="zh-CN" sz="29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En régime exceptionnel de fonctionnement du réseau de transport de l’électricité, la fréquence varie dans les limites suivantes :</a:t>
            </a:r>
            <a:endParaRPr kumimoji="0" lang="en-US" altLang="zh-CN" sz="2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fr-FR" altLang="zh-CN" sz="2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49.8 Hz </a:t>
            </a:r>
            <a:r>
              <a:rPr kumimoji="0" lang="fr-FR" altLang="zh-CN" sz="2900" b="0" i="0" u="none" strike="noStrike" cap="none" normalizeH="0" baseline="0" dirty="0" smtClean="0">
                <a:ln>
                  <a:noFill/>
                </a:ln>
                <a:solidFill>
                  <a:schemeClr val="tx1"/>
                </a:solidFill>
                <a:effectLst/>
                <a:latin typeface="Calibri"/>
                <a:ea typeface="Calibri" pitchFamily="34" charset="0"/>
                <a:cs typeface="Times New Roman" pitchFamily="18" charset="0"/>
              </a:rPr>
              <a:t>à</a:t>
            </a:r>
            <a:r>
              <a:rPr kumimoji="0" lang="fr-FR" altLang="zh-CN" sz="2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47 Hz pour le minimum de fr</a:t>
            </a:r>
            <a:r>
              <a:rPr kumimoji="0" lang="fr-FR" altLang="zh-CN" sz="29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altLang="zh-CN" sz="2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quence.</a:t>
            </a:r>
            <a:endParaRPr kumimoji="0" lang="en-US" altLang="zh-CN" sz="2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fr-FR" altLang="zh-CN" sz="2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50.2 Hz </a:t>
            </a:r>
            <a:r>
              <a:rPr kumimoji="0" lang="fr-FR" altLang="zh-CN" sz="2900" b="0" i="0" u="none" strike="noStrike" cap="none" normalizeH="0" baseline="0" dirty="0" smtClean="0">
                <a:ln>
                  <a:noFill/>
                </a:ln>
                <a:solidFill>
                  <a:schemeClr val="tx1"/>
                </a:solidFill>
                <a:effectLst/>
                <a:latin typeface="Calibri"/>
                <a:ea typeface="Calibri" pitchFamily="34" charset="0"/>
                <a:cs typeface="Times New Roman" pitchFamily="18" charset="0"/>
              </a:rPr>
              <a:t>à</a:t>
            </a:r>
            <a:r>
              <a:rPr kumimoji="0" lang="fr-FR" altLang="zh-CN" sz="2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52 Hz pour le maximum de fr</a:t>
            </a:r>
            <a:r>
              <a:rPr kumimoji="0" lang="fr-FR" altLang="zh-CN" sz="29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altLang="zh-CN" sz="2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quence.</a:t>
            </a:r>
            <a:endParaRPr kumimoji="0" lang="fr-FR" altLang="zh-CN" sz="29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046988"/>
          </a:xfrm>
          <a:prstGeom prst="rect">
            <a:avLst/>
          </a:prstGeom>
        </p:spPr>
        <p:txBody>
          <a:bodyPr wrap="square">
            <a:spAutoFit/>
          </a:bodyPr>
          <a:lstStyle/>
          <a:p>
            <a:r>
              <a:rPr lang="fr-FR" sz="3200" dirty="0" smtClean="0">
                <a:latin typeface="Times New Roman" pitchFamily="18" charset="0"/>
                <a:cs typeface="Times New Roman" pitchFamily="18" charset="0"/>
              </a:rPr>
              <a:t>Dans le cas d’une perturbation sur le SPTE (système de production et de transport de l’électricité) ou la fréquence varie au-delà des marges de fonctionnement normale et pour éviter un écroulement du réseau, un délestage en 1</a:t>
            </a:r>
            <a:r>
              <a:rPr lang="fr-FR" sz="3200" baseline="30000" dirty="0" smtClean="0">
                <a:latin typeface="Times New Roman" pitchFamily="18" charset="0"/>
                <a:cs typeface="Times New Roman" pitchFamily="18" charset="0"/>
              </a:rPr>
              <a:t>er</a:t>
            </a:r>
            <a:r>
              <a:rPr lang="fr-FR" sz="3200" dirty="0" smtClean="0">
                <a:latin typeface="Times New Roman" pitchFamily="18" charset="0"/>
                <a:cs typeface="Times New Roman" pitchFamily="18" charset="0"/>
              </a:rPr>
              <a:t>, 2</a:t>
            </a:r>
            <a:r>
              <a:rPr lang="fr-FR" sz="3200" baseline="30000" dirty="0" smtClean="0">
                <a:latin typeface="Times New Roman" pitchFamily="18" charset="0"/>
                <a:cs typeface="Times New Roman" pitchFamily="18" charset="0"/>
              </a:rPr>
              <a:t>ème</a:t>
            </a:r>
            <a:r>
              <a:rPr lang="fr-FR" sz="3200" dirty="0" smtClean="0">
                <a:latin typeface="Times New Roman" pitchFamily="18" charset="0"/>
                <a:cs typeface="Times New Roman" pitchFamily="18" charset="0"/>
              </a:rPr>
              <a:t>, 3</a:t>
            </a:r>
            <a:r>
              <a:rPr lang="fr-FR" sz="3200" baseline="30000" dirty="0" smtClean="0">
                <a:latin typeface="Times New Roman" pitchFamily="18" charset="0"/>
                <a:cs typeface="Times New Roman" pitchFamily="18" charset="0"/>
              </a:rPr>
              <a:t>ème</a:t>
            </a:r>
            <a:r>
              <a:rPr lang="fr-FR" sz="3200" dirty="0" smtClean="0">
                <a:latin typeface="Times New Roman" pitchFamily="18" charset="0"/>
                <a:cs typeface="Times New Roman" pitchFamily="18" charset="0"/>
              </a:rPr>
              <a:t>, 4</a:t>
            </a:r>
            <a:r>
              <a:rPr lang="fr-FR" sz="3200" baseline="30000" dirty="0" smtClean="0">
                <a:latin typeface="Times New Roman" pitchFamily="18" charset="0"/>
                <a:cs typeface="Times New Roman" pitchFamily="18" charset="0"/>
              </a:rPr>
              <a:t>ème</a:t>
            </a:r>
            <a:r>
              <a:rPr lang="fr-FR" sz="3200" dirty="0" smtClean="0">
                <a:latin typeface="Times New Roman" pitchFamily="18" charset="0"/>
                <a:cs typeface="Times New Roman" pitchFamily="18" charset="0"/>
              </a:rPr>
              <a:t> et 5</a:t>
            </a:r>
            <a:r>
              <a:rPr lang="fr-FR" sz="3200" baseline="30000" dirty="0" smtClean="0">
                <a:latin typeface="Times New Roman" pitchFamily="18" charset="0"/>
                <a:cs typeface="Times New Roman" pitchFamily="18" charset="0"/>
              </a:rPr>
              <a:t>ème</a:t>
            </a:r>
            <a:r>
              <a:rPr lang="fr-FR" sz="3200" dirty="0" smtClean="0">
                <a:latin typeface="Times New Roman" pitchFamily="18" charset="0"/>
                <a:cs typeface="Times New Roman" pitchFamily="18" charset="0"/>
              </a:rPr>
              <a:t> stade de la fréquence est opéré.</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42910" y="30149"/>
            <a:ext cx="7772400" cy="898521"/>
          </a:xfrm>
        </p:spPr>
        <p:style>
          <a:lnRef idx="0">
            <a:schemeClr val="accent6"/>
          </a:lnRef>
          <a:fillRef idx="3">
            <a:schemeClr val="accent6"/>
          </a:fillRef>
          <a:effectRef idx="3">
            <a:schemeClr val="accent6"/>
          </a:effectRef>
          <a:fontRef idx="minor">
            <a:schemeClr val="lt1"/>
          </a:fontRef>
        </p:style>
        <p:txBody>
          <a:bodyPr>
            <a:normAutofit fontScale="90000"/>
          </a:bodyPr>
          <a:lstStyle/>
          <a:p>
            <a:r>
              <a:rPr lang="fr-FR" b="1" dirty="0" smtClean="0"/>
              <a:t/>
            </a:r>
            <a:br>
              <a:rPr lang="fr-FR" b="1" dirty="0" smtClean="0"/>
            </a:br>
            <a:r>
              <a:rPr lang="fr-FR" sz="3600" b="1" dirty="0" smtClean="0"/>
              <a:t>Chapitre I - </a:t>
            </a:r>
            <a:r>
              <a:rPr lang="fr-FR" sz="3600" b="1" dirty="0"/>
              <a:t>GENERALITES SUR LES RESEAUX ELECTRIQUES</a:t>
            </a:r>
            <a:r>
              <a:rPr lang="fr-FR" b="1" dirty="0"/>
              <a:t/>
            </a:r>
            <a:br>
              <a:rPr lang="fr-FR" b="1" dirty="0"/>
            </a:br>
            <a:endParaRPr lang="en-US" dirty="0"/>
          </a:p>
        </p:txBody>
      </p:sp>
      <p:sp>
        <p:nvSpPr>
          <p:cNvPr id="6" name="Sous-titre 2"/>
          <p:cNvSpPr>
            <a:spLocks noGrp="1"/>
          </p:cNvSpPr>
          <p:nvPr>
            <p:ph type="subTitle" idx="1"/>
          </p:nvPr>
        </p:nvSpPr>
        <p:spPr>
          <a:xfrm>
            <a:off x="357158" y="1004910"/>
            <a:ext cx="8429684" cy="2709842"/>
          </a:xfrm>
        </p:spPr>
        <p:txBody>
          <a:bodyPr>
            <a:noAutofit/>
          </a:bodyPr>
          <a:lstStyle/>
          <a:p>
            <a:pPr algn="just"/>
            <a:r>
              <a:rPr lang="fr-FR" sz="3600" dirty="0" smtClean="0">
                <a:solidFill>
                  <a:schemeClr val="tx1"/>
                </a:solidFill>
              </a:rPr>
              <a:t>1- Introduction </a:t>
            </a:r>
            <a:endParaRPr lang="en-US" sz="3600" dirty="0" smtClean="0">
              <a:solidFill>
                <a:schemeClr val="tx1"/>
              </a:solidFill>
            </a:endParaRPr>
          </a:p>
          <a:p>
            <a:pPr algn="just"/>
            <a:r>
              <a:rPr lang="fr-FR" sz="3600" dirty="0" smtClean="0">
                <a:solidFill>
                  <a:schemeClr val="tx1"/>
                </a:solidFill>
              </a:rPr>
              <a:t>2- Production</a:t>
            </a:r>
            <a:endParaRPr lang="en-US" sz="3600" dirty="0" smtClean="0">
              <a:solidFill>
                <a:schemeClr val="tx1"/>
              </a:solidFill>
            </a:endParaRPr>
          </a:p>
          <a:p>
            <a:pPr algn="just"/>
            <a:r>
              <a:rPr lang="fr-FR" sz="3600" dirty="0" smtClean="0">
                <a:solidFill>
                  <a:schemeClr val="tx1"/>
                </a:solidFill>
              </a:rPr>
              <a:t>3-Transport</a:t>
            </a:r>
            <a:endParaRPr lang="en-US" sz="3600" dirty="0" smtClean="0">
              <a:solidFill>
                <a:schemeClr val="tx1"/>
              </a:solidFill>
            </a:endParaRPr>
          </a:p>
          <a:p>
            <a:pPr algn="just"/>
            <a:r>
              <a:rPr lang="fr-FR" sz="3600" dirty="0" smtClean="0">
                <a:solidFill>
                  <a:schemeClr val="tx1"/>
                </a:solidFill>
              </a:rPr>
              <a:t>4- Distribution</a:t>
            </a:r>
          </a:p>
          <a:p>
            <a:pPr algn="just"/>
            <a:r>
              <a:rPr lang="fr-FR" sz="3600" dirty="0" smtClean="0">
                <a:solidFill>
                  <a:schemeClr val="tx1"/>
                </a:solidFill>
              </a:rPr>
              <a:t>5- Consommation</a:t>
            </a:r>
            <a:endParaRPr lang="en-US" sz="3600" dirty="0" smtClean="0">
              <a:solidFill>
                <a:schemeClr val="tx1"/>
              </a:solidFill>
            </a:endParaRPr>
          </a:p>
          <a:p>
            <a:pPr algn="just"/>
            <a:r>
              <a:rPr lang="fr-FR" sz="3600" dirty="0" smtClean="0">
                <a:solidFill>
                  <a:schemeClr val="tx1"/>
                </a:solidFill>
              </a:rPr>
              <a:t>6- Surveillance </a:t>
            </a:r>
            <a:endParaRPr lang="en-US" sz="3600" dirty="0" smtClean="0">
              <a:solidFill>
                <a:schemeClr val="tx1"/>
              </a:solidFill>
            </a:endParaRPr>
          </a:p>
          <a:p>
            <a:pPr algn="just"/>
            <a:r>
              <a:rPr lang="fr-FR" sz="3600" dirty="0" smtClean="0">
                <a:solidFill>
                  <a:schemeClr val="tx1"/>
                </a:solidFill>
              </a:rPr>
              <a:t>7-  Quelques problèmes survenant sur le réseau électrique </a:t>
            </a:r>
            <a:endParaRPr lang="en-US" sz="3600" dirty="0" smtClean="0">
              <a:solidFill>
                <a:schemeClr val="tx1"/>
              </a:solidFill>
            </a:endParaRPr>
          </a:p>
          <a:p>
            <a:pPr algn="just"/>
            <a:endParaRPr lang="en-US" sz="3600"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ChangeArrowheads="1"/>
          </p:cNvSpPr>
          <p:nvPr/>
        </p:nvSpPr>
        <p:spPr bwMode="auto">
          <a:xfrm>
            <a:off x="0" y="0"/>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altLang="zh-CN" sz="30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Délestage</a:t>
            </a:r>
            <a:r>
              <a:rPr kumimoji="0" lang="fr-FR" altLang="zh-CN" sz="3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endParaRPr kumimoji="0" lang="en-US" altLang="zh-CN" sz="3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altLang="zh-CN" sz="3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Le délestage est l’opération qui consiste à couper une partie de la clientèle pour corriger les paramètres de la conduite du réseau (fréquence, tension) suite à leur dégradation lente ou brutale selon le cas.</a:t>
            </a:r>
            <a:endParaRPr kumimoji="0" lang="en-US" altLang="zh-CN" sz="3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altLang="zh-CN" sz="3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L’exploitation des réseaux doit prévoir des possibilités de réduction volontaire (soit automatique ou manuelle) pour faire face à des situations exceptionnelles. Le principe général qui guide cette réduction de la charge est la sauvegarde des parties seines d’un réseau pour :</a:t>
            </a:r>
            <a:endParaRPr kumimoji="0" lang="en-US" altLang="zh-CN" sz="3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fr-FR" altLang="zh-CN"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Alimenter correctement (en respect du cahier des clauses g</a:t>
            </a:r>
            <a:r>
              <a:rPr kumimoji="0" lang="fr-FR" altLang="zh-CN" sz="3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altLang="zh-CN"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a:t>
            </a:r>
            <a:r>
              <a:rPr kumimoji="0" lang="fr-FR" altLang="zh-CN" sz="3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altLang="zh-CN"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rales et des normes de qualit</a:t>
            </a:r>
            <a:r>
              <a:rPr kumimoji="0" lang="fr-FR" altLang="zh-CN" sz="3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altLang="zh-CN"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la client</a:t>
            </a:r>
            <a:r>
              <a:rPr kumimoji="0" lang="fr-FR" altLang="zh-CN" sz="3000" b="0"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FR" altLang="zh-CN"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a:t>
            </a:r>
            <a:endParaRPr kumimoji="0" lang="en-US" altLang="zh-CN" sz="3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1333"/>
            <a:ext cx="9144000" cy="5632311"/>
          </a:xfrm>
          <a:prstGeom prst="rect">
            <a:avLst/>
          </a:prstGeom>
        </p:spPr>
        <p:txBody>
          <a:bodyPr wrap="square">
            <a:spAutoFit/>
          </a:bodyPr>
          <a:lstStyle/>
          <a:p>
            <a:pPr lvl="0" algn="justLow" eaLnBrk="0" fontAlgn="base" hangingPunct="0">
              <a:spcBef>
                <a:spcPct val="0"/>
              </a:spcBef>
              <a:spcAft>
                <a:spcPct val="0"/>
              </a:spcAft>
              <a:buFontTx/>
              <a:buChar char="•"/>
            </a:pPr>
            <a:r>
              <a:rPr lang="fr-FR" altLang="zh-CN" sz="3000" dirty="0" smtClean="0">
                <a:solidFill>
                  <a:prstClr val="black"/>
                </a:solidFill>
                <a:latin typeface="Times New Roman" pitchFamily="18" charset="0"/>
                <a:ea typeface="Calibri" pitchFamily="34" charset="0"/>
                <a:cs typeface="Times New Roman" pitchFamily="18" charset="0"/>
              </a:rPr>
              <a:t>Eviter une propagation de la perturbation qui risque d</a:t>
            </a:r>
            <a:r>
              <a:rPr lang="fr-FR" altLang="zh-CN" sz="3000" dirty="0" smtClean="0">
                <a:solidFill>
                  <a:prstClr val="black"/>
                </a:solidFill>
                <a:ea typeface="Calibri" pitchFamily="34" charset="0"/>
                <a:cs typeface="Times New Roman" pitchFamily="18" charset="0"/>
              </a:rPr>
              <a:t>’</a:t>
            </a:r>
            <a:r>
              <a:rPr lang="fr-FR" altLang="zh-CN" sz="3000" dirty="0" smtClean="0">
                <a:solidFill>
                  <a:prstClr val="black"/>
                </a:solidFill>
                <a:latin typeface="Times New Roman" pitchFamily="18" charset="0"/>
                <a:ea typeface="Calibri" pitchFamily="34" charset="0"/>
                <a:cs typeface="Times New Roman" pitchFamily="18" charset="0"/>
              </a:rPr>
              <a:t>amener, si aucune action n</a:t>
            </a:r>
            <a:r>
              <a:rPr lang="fr-FR" altLang="zh-CN" sz="3000" dirty="0" smtClean="0">
                <a:solidFill>
                  <a:prstClr val="black"/>
                </a:solidFill>
                <a:ea typeface="Calibri" pitchFamily="34" charset="0"/>
                <a:cs typeface="Times New Roman" pitchFamily="18" charset="0"/>
              </a:rPr>
              <a:t>’</a:t>
            </a:r>
            <a:r>
              <a:rPr lang="fr-FR" altLang="zh-CN" sz="3000" dirty="0" smtClean="0">
                <a:solidFill>
                  <a:prstClr val="black"/>
                </a:solidFill>
                <a:latin typeface="Times New Roman" pitchFamily="18" charset="0"/>
                <a:ea typeface="Calibri" pitchFamily="34" charset="0"/>
                <a:cs typeface="Times New Roman" pitchFamily="18" charset="0"/>
              </a:rPr>
              <a:t>est lanc</a:t>
            </a:r>
            <a:r>
              <a:rPr lang="fr-FR" altLang="zh-CN" sz="3000" dirty="0" smtClean="0">
                <a:solidFill>
                  <a:prstClr val="black"/>
                </a:solidFill>
                <a:ea typeface="Calibri" pitchFamily="34" charset="0"/>
                <a:cs typeface="Times New Roman" pitchFamily="18" charset="0"/>
              </a:rPr>
              <a:t>é</a:t>
            </a:r>
            <a:r>
              <a:rPr lang="fr-FR" altLang="zh-CN" sz="3000" dirty="0" smtClean="0">
                <a:solidFill>
                  <a:prstClr val="black"/>
                </a:solidFill>
                <a:latin typeface="Times New Roman" pitchFamily="18" charset="0"/>
                <a:ea typeface="Calibri" pitchFamily="34" charset="0"/>
                <a:cs typeface="Times New Roman" pitchFamily="18" charset="0"/>
              </a:rPr>
              <a:t>e rapidement un effondrement g</a:t>
            </a:r>
            <a:r>
              <a:rPr lang="fr-FR" altLang="zh-CN" sz="3000" dirty="0" smtClean="0">
                <a:solidFill>
                  <a:prstClr val="black"/>
                </a:solidFill>
                <a:ea typeface="Calibri" pitchFamily="34" charset="0"/>
                <a:cs typeface="Times New Roman" pitchFamily="18" charset="0"/>
              </a:rPr>
              <a:t>é</a:t>
            </a:r>
            <a:r>
              <a:rPr lang="fr-FR" altLang="zh-CN" sz="3000" dirty="0" smtClean="0">
                <a:solidFill>
                  <a:prstClr val="black"/>
                </a:solidFill>
                <a:latin typeface="Times New Roman" pitchFamily="18" charset="0"/>
                <a:ea typeface="Calibri" pitchFamily="34" charset="0"/>
                <a:cs typeface="Times New Roman" pitchFamily="18" charset="0"/>
              </a:rPr>
              <a:t>n</a:t>
            </a:r>
            <a:r>
              <a:rPr lang="fr-FR" altLang="zh-CN" sz="3000" dirty="0" smtClean="0">
                <a:solidFill>
                  <a:prstClr val="black"/>
                </a:solidFill>
                <a:ea typeface="Calibri" pitchFamily="34" charset="0"/>
                <a:cs typeface="Times New Roman" pitchFamily="18" charset="0"/>
              </a:rPr>
              <a:t>é</a:t>
            </a:r>
            <a:r>
              <a:rPr lang="fr-FR" altLang="zh-CN" sz="3000" dirty="0" smtClean="0">
                <a:solidFill>
                  <a:prstClr val="black"/>
                </a:solidFill>
                <a:latin typeface="Times New Roman" pitchFamily="18" charset="0"/>
                <a:ea typeface="Calibri" pitchFamily="34" charset="0"/>
                <a:cs typeface="Times New Roman" pitchFamily="18" charset="0"/>
              </a:rPr>
              <a:t>ral du r</a:t>
            </a:r>
            <a:r>
              <a:rPr lang="fr-FR" altLang="zh-CN" sz="3000" dirty="0" smtClean="0">
                <a:solidFill>
                  <a:prstClr val="black"/>
                </a:solidFill>
                <a:ea typeface="Calibri" pitchFamily="34" charset="0"/>
                <a:cs typeface="Times New Roman" pitchFamily="18" charset="0"/>
              </a:rPr>
              <a:t>é</a:t>
            </a:r>
            <a:r>
              <a:rPr lang="fr-FR" altLang="zh-CN" sz="3000" dirty="0" smtClean="0">
                <a:solidFill>
                  <a:prstClr val="black"/>
                </a:solidFill>
                <a:latin typeface="Times New Roman" pitchFamily="18" charset="0"/>
                <a:ea typeface="Calibri" pitchFamily="34" charset="0"/>
                <a:cs typeface="Times New Roman" pitchFamily="18" charset="0"/>
              </a:rPr>
              <a:t>seau dont les cons</a:t>
            </a:r>
            <a:r>
              <a:rPr lang="fr-FR" altLang="zh-CN" sz="3000" dirty="0" smtClean="0">
                <a:solidFill>
                  <a:prstClr val="black"/>
                </a:solidFill>
                <a:ea typeface="Calibri" pitchFamily="34" charset="0"/>
                <a:cs typeface="Times New Roman" pitchFamily="18" charset="0"/>
              </a:rPr>
              <a:t>é</a:t>
            </a:r>
            <a:r>
              <a:rPr lang="fr-FR" altLang="zh-CN" sz="3000" dirty="0" smtClean="0">
                <a:solidFill>
                  <a:prstClr val="black"/>
                </a:solidFill>
                <a:latin typeface="Times New Roman" pitchFamily="18" charset="0"/>
                <a:ea typeface="Calibri" pitchFamily="34" charset="0"/>
                <a:cs typeface="Times New Roman" pitchFamily="18" charset="0"/>
              </a:rPr>
              <a:t>quences sont difficilement calculables.</a:t>
            </a:r>
            <a:endParaRPr lang="en-US" altLang="zh-CN" sz="3000" dirty="0" smtClean="0">
              <a:solidFill>
                <a:prstClr val="black"/>
              </a:solidFill>
              <a:latin typeface="Arial" pitchFamily="34" charset="0"/>
              <a:cs typeface="Arial" pitchFamily="34" charset="0"/>
            </a:endParaRPr>
          </a:p>
          <a:p>
            <a:pPr lvl="0" algn="justLow" eaLnBrk="0" fontAlgn="base" hangingPunct="0">
              <a:spcBef>
                <a:spcPct val="0"/>
              </a:spcBef>
              <a:spcAft>
                <a:spcPct val="0"/>
              </a:spcAft>
              <a:buFontTx/>
              <a:buChar char="•"/>
            </a:pPr>
            <a:r>
              <a:rPr lang="fr-FR" altLang="zh-CN" sz="3000" dirty="0" smtClean="0">
                <a:solidFill>
                  <a:prstClr val="black"/>
                </a:solidFill>
                <a:latin typeface="Times New Roman" pitchFamily="18" charset="0"/>
                <a:ea typeface="Calibri" pitchFamily="34" charset="0"/>
                <a:cs typeface="Times New Roman" pitchFamily="18" charset="0"/>
              </a:rPr>
              <a:t>Se garder la possibilit</a:t>
            </a:r>
            <a:r>
              <a:rPr lang="fr-FR" altLang="zh-CN" sz="3000" dirty="0" smtClean="0">
                <a:solidFill>
                  <a:prstClr val="black"/>
                </a:solidFill>
                <a:ea typeface="Calibri" pitchFamily="34" charset="0"/>
                <a:cs typeface="Times New Roman" pitchFamily="18" charset="0"/>
              </a:rPr>
              <a:t>é</a:t>
            </a:r>
            <a:r>
              <a:rPr lang="fr-FR" altLang="zh-CN" sz="3000" dirty="0" smtClean="0">
                <a:solidFill>
                  <a:prstClr val="black"/>
                </a:solidFill>
                <a:latin typeface="Times New Roman" pitchFamily="18" charset="0"/>
                <a:ea typeface="Calibri" pitchFamily="34" charset="0"/>
                <a:cs typeface="Times New Roman" pitchFamily="18" charset="0"/>
              </a:rPr>
              <a:t> d</a:t>
            </a:r>
            <a:r>
              <a:rPr lang="fr-FR" altLang="zh-CN" sz="3000" dirty="0" smtClean="0">
                <a:solidFill>
                  <a:prstClr val="black"/>
                </a:solidFill>
                <a:ea typeface="Calibri" pitchFamily="34" charset="0"/>
                <a:cs typeface="Times New Roman" pitchFamily="18" charset="0"/>
              </a:rPr>
              <a:t>’</a:t>
            </a:r>
            <a:r>
              <a:rPr lang="fr-FR" altLang="zh-CN" sz="3000" dirty="0" smtClean="0">
                <a:solidFill>
                  <a:prstClr val="black"/>
                </a:solidFill>
                <a:latin typeface="Times New Roman" pitchFamily="18" charset="0"/>
                <a:ea typeface="Calibri" pitchFamily="34" charset="0"/>
                <a:cs typeface="Times New Roman" pitchFamily="18" charset="0"/>
              </a:rPr>
              <a:t>une reprise du service normal rapide </a:t>
            </a:r>
            <a:r>
              <a:rPr lang="fr-FR" altLang="zh-CN" sz="3000" dirty="0" smtClean="0">
                <a:solidFill>
                  <a:prstClr val="black"/>
                </a:solidFill>
                <a:ea typeface="Calibri" pitchFamily="34" charset="0"/>
                <a:cs typeface="Times New Roman" pitchFamily="18" charset="0"/>
              </a:rPr>
              <a:t>à</a:t>
            </a:r>
            <a:r>
              <a:rPr lang="fr-FR" altLang="zh-CN" sz="3000" dirty="0" smtClean="0">
                <a:solidFill>
                  <a:prstClr val="black"/>
                </a:solidFill>
                <a:latin typeface="Times New Roman" pitchFamily="18" charset="0"/>
                <a:ea typeface="Calibri" pitchFamily="34" charset="0"/>
                <a:cs typeface="Times New Roman" pitchFamily="18" charset="0"/>
              </a:rPr>
              <a:t> partir des ilots sains qui ont pu être sauvegard</a:t>
            </a:r>
            <a:r>
              <a:rPr lang="fr-FR" altLang="zh-CN" sz="3000" dirty="0" smtClean="0">
                <a:solidFill>
                  <a:prstClr val="black"/>
                </a:solidFill>
                <a:ea typeface="Calibri" pitchFamily="34" charset="0"/>
                <a:cs typeface="Times New Roman" pitchFamily="18" charset="0"/>
              </a:rPr>
              <a:t>é</a:t>
            </a:r>
            <a:r>
              <a:rPr lang="fr-FR" altLang="zh-CN" sz="3000" dirty="0" smtClean="0">
                <a:solidFill>
                  <a:prstClr val="black"/>
                </a:solidFill>
                <a:latin typeface="Times New Roman" pitchFamily="18" charset="0"/>
                <a:ea typeface="Calibri" pitchFamily="34" charset="0"/>
                <a:cs typeface="Times New Roman" pitchFamily="18" charset="0"/>
              </a:rPr>
              <a:t>s.</a:t>
            </a:r>
            <a:endParaRPr lang="en-US" altLang="zh-CN" sz="3000" dirty="0" smtClean="0">
              <a:solidFill>
                <a:prstClr val="black"/>
              </a:solidFill>
              <a:latin typeface="Arial" pitchFamily="34" charset="0"/>
              <a:cs typeface="Arial" pitchFamily="34" charset="0"/>
            </a:endParaRPr>
          </a:p>
          <a:p>
            <a:pPr lvl="0" algn="justLow" eaLnBrk="0" fontAlgn="base" hangingPunct="0">
              <a:spcBef>
                <a:spcPct val="0"/>
              </a:spcBef>
              <a:spcAft>
                <a:spcPct val="0"/>
              </a:spcAft>
            </a:pPr>
            <a:r>
              <a:rPr lang="fr-FR" altLang="zh-CN" sz="3000" dirty="0" smtClean="0">
                <a:solidFill>
                  <a:prstClr val="black"/>
                </a:solidFill>
                <a:latin typeface="Times New Roman" pitchFamily="18" charset="0"/>
                <a:ea typeface="SimSun" pitchFamily="2" charset="-122"/>
                <a:cs typeface="Times New Roman" pitchFamily="18" charset="0"/>
              </a:rPr>
              <a:t>Différents critères sont pris en compte dans la détermination de cette réduction volontaire de la charge ; se sont en particulier :</a:t>
            </a:r>
            <a:endParaRPr lang="en-US" altLang="zh-CN" sz="3000" dirty="0" smtClean="0">
              <a:solidFill>
                <a:prstClr val="black"/>
              </a:solidFill>
              <a:latin typeface="Arial" pitchFamily="34" charset="0"/>
              <a:cs typeface="Arial" pitchFamily="34" charset="0"/>
            </a:endParaRPr>
          </a:p>
          <a:p>
            <a:pPr lvl="0" algn="justLow" eaLnBrk="0" fontAlgn="base" hangingPunct="0">
              <a:spcBef>
                <a:spcPct val="0"/>
              </a:spcBef>
              <a:spcAft>
                <a:spcPct val="0"/>
              </a:spcAft>
              <a:buFontTx/>
              <a:buChar char="•"/>
            </a:pPr>
            <a:r>
              <a:rPr lang="fr-FR" altLang="zh-CN" sz="3000" dirty="0" smtClean="0">
                <a:solidFill>
                  <a:prstClr val="black"/>
                </a:solidFill>
                <a:latin typeface="Times New Roman" pitchFamily="18" charset="0"/>
                <a:ea typeface="Calibri" pitchFamily="34" charset="0"/>
                <a:cs typeface="Times New Roman" pitchFamily="18" charset="0"/>
              </a:rPr>
              <a:t>Le crit</a:t>
            </a:r>
            <a:r>
              <a:rPr lang="fr-FR" altLang="zh-CN" sz="3000" dirty="0" smtClean="0">
                <a:solidFill>
                  <a:prstClr val="black"/>
                </a:solidFill>
                <a:ea typeface="Calibri" pitchFamily="34" charset="0"/>
                <a:cs typeface="Times New Roman" pitchFamily="18" charset="0"/>
              </a:rPr>
              <a:t>è</a:t>
            </a:r>
            <a:r>
              <a:rPr lang="fr-FR" altLang="zh-CN" sz="3000" dirty="0" smtClean="0">
                <a:solidFill>
                  <a:prstClr val="black"/>
                </a:solidFill>
                <a:latin typeface="Times New Roman" pitchFamily="18" charset="0"/>
                <a:ea typeface="Calibri" pitchFamily="34" charset="0"/>
                <a:cs typeface="Times New Roman" pitchFamily="18" charset="0"/>
              </a:rPr>
              <a:t>re de fr</a:t>
            </a:r>
            <a:r>
              <a:rPr lang="fr-FR" altLang="zh-CN" sz="3000" dirty="0" smtClean="0">
                <a:solidFill>
                  <a:prstClr val="black"/>
                </a:solidFill>
                <a:ea typeface="Calibri" pitchFamily="34" charset="0"/>
                <a:cs typeface="Times New Roman" pitchFamily="18" charset="0"/>
              </a:rPr>
              <a:t>é</a:t>
            </a:r>
            <a:r>
              <a:rPr lang="fr-FR" altLang="zh-CN" sz="3000" dirty="0" smtClean="0">
                <a:solidFill>
                  <a:prstClr val="black"/>
                </a:solidFill>
                <a:latin typeface="Times New Roman" pitchFamily="18" charset="0"/>
                <a:ea typeface="Calibri" pitchFamily="34" charset="0"/>
                <a:cs typeface="Times New Roman" pitchFamily="18" charset="0"/>
              </a:rPr>
              <a:t>quence</a:t>
            </a:r>
            <a:r>
              <a:rPr lang="fr-FR" altLang="zh-CN" sz="3000" dirty="0" smtClean="0">
                <a:solidFill>
                  <a:prstClr val="black"/>
                </a:solidFill>
                <a:ea typeface="Calibri" pitchFamily="34" charset="0"/>
                <a:cs typeface="Times New Roman" pitchFamily="18" charset="0"/>
              </a:rPr>
              <a:t> </a:t>
            </a:r>
            <a:r>
              <a:rPr lang="fr-FR" altLang="zh-CN" sz="3000" dirty="0" smtClean="0">
                <a:solidFill>
                  <a:prstClr val="black"/>
                </a:solidFill>
                <a:latin typeface="Times New Roman" pitchFamily="18" charset="0"/>
                <a:ea typeface="Calibri" pitchFamily="34" charset="0"/>
                <a:cs typeface="Times New Roman" pitchFamily="18" charset="0"/>
              </a:rPr>
              <a:t>;</a:t>
            </a:r>
            <a:endParaRPr lang="en-US" altLang="zh-CN" sz="3000" dirty="0" smtClean="0">
              <a:solidFill>
                <a:prstClr val="black"/>
              </a:solidFill>
              <a:latin typeface="Arial" pitchFamily="34" charset="0"/>
              <a:cs typeface="Arial" pitchFamily="34" charset="0"/>
            </a:endParaRPr>
          </a:p>
          <a:p>
            <a:pPr lvl="0" algn="justLow" eaLnBrk="0" fontAlgn="base" hangingPunct="0">
              <a:spcBef>
                <a:spcPct val="0"/>
              </a:spcBef>
              <a:spcAft>
                <a:spcPct val="0"/>
              </a:spcAft>
              <a:buFontTx/>
              <a:buChar char="•"/>
            </a:pPr>
            <a:r>
              <a:rPr lang="fr-FR" altLang="zh-CN" sz="3000" dirty="0" smtClean="0">
                <a:solidFill>
                  <a:prstClr val="black"/>
                </a:solidFill>
                <a:latin typeface="Times New Roman" pitchFamily="18" charset="0"/>
                <a:ea typeface="Calibri" pitchFamily="34" charset="0"/>
                <a:cs typeface="Times New Roman" pitchFamily="18" charset="0"/>
              </a:rPr>
              <a:t>Le crit</a:t>
            </a:r>
            <a:r>
              <a:rPr lang="fr-FR" altLang="zh-CN" sz="3000" dirty="0" smtClean="0">
                <a:solidFill>
                  <a:prstClr val="black"/>
                </a:solidFill>
                <a:ea typeface="Calibri" pitchFamily="34" charset="0"/>
                <a:cs typeface="Times New Roman" pitchFamily="18" charset="0"/>
              </a:rPr>
              <a:t>è</a:t>
            </a:r>
            <a:r>
              <a:rPr lang="fr-FR" altLang="zh-CN" sz="3000" dirty="0" smtClean="0">
                <a:solidFill>
                  <a:prstClr val="black"/>
                </a:solidFill>
                <a:latin typeface="Times New Roman" pitchFamily="18" charset="0"/>
                <a:ea typeface="Calibri" pitchFamily="34" charset="0"/>
                <a:cs typeface="Times New Roman" pitchFamily="18" charset="0"/>
              </a:rPr>
              <a:t>re de tension</a:t>
            </a:r>
            <a:r>
              <a:rPr lang="fr-FR" altLang="zh-CN" sz="3000" dirty="0" smtClean="0">
                <a:solidFill>
                  <a:prstClr val="black"/>
                </a:solidFill>
                <a:ea typeface="Calibri" pitchFamily="34" charset="0"/>
                <a:cs typeface="Times New Roman" pitchFamily="18" charset="0"/>
              </a:rPr>
              <a:t> </a:t>
            </a:r>
            <a:r>
              <a:rPr lang="fr-FR" altLang="zh-CN" sz="3000" dirty="0" smtClean="0">
                <a:solidFill>
                  <a:prstClr val="black"/>
                </a:solidFill>
                <a:latin typeface="Times New Roman" pitchFamily="18" charset="0"/>
                <a:ea typeface="Calibri" pitchFamily="34" charset="0"/>
                <a:cs typeface="Times New Roman" pitchFamily="18" charset="0"/>
              </a:rPr>
              <a:t>;</a:t>
            </a:r>
            <a:endParaRPr lang="en-US" altLang="zh-CN" sz="3000" dirty="0" smtClean="0">
              <a:solidFill>
                <a:prstClr val="black"/>
              </a:solidFill>
              <a:latin typeface="Arial" pitchFamily="34" charset="0"/>
              <a:cs typeface="Arial" pitchFamily="34" charset="0"/>
            </a:endParaRPr>
          </a:p>
          <a:p>
            <a:pPr lvl="0" algn="justLow" eaLnBrk="0" fontAlgn="base" hangingPunct="0">
              <a:spcBef>
                <a:spcPct val="0"/>
              </a:spcBef>
              <a:spcAft>
                <a:spcPct val="0"/>
              </a:spcAft>
              <a:buFontTx/>
              <a:buChar char="•"/>
            </a:pPr>
            <a:r>
              <a:rPr lang="fr-FR" altLang="zh-CN" sz="3000" dirty="0" smtClean="0">
                <a:solidFill>
                  <a:prstClr val="black"/>
                </a:solidFill>
                <a:latin typeface="Times New Roman" pitchFamily="18" charset="0"/>
                <a:ea typeface="Calibri" pitchFamily="34" charset="0"/>
                <a:cs typeface="Times New Roman" pitchFamily="18" charset="0"/>
              </a:rPr>
              <a:t>Le crit</a:t>
            </a:r>
            <a:r>
              <a:rPr lang="fr-FR" altLang="zh-CN" sz="3000" dirty="0" smtClean="0">
                <a:solidFill>
                  <a:prstClr val="black"/>
                </a:solidFill>
                <a:ea typeface="Calibri" pitchFamily="34" charset="0"/>
                <a:cs typeface="Times New Roman" pitchFamily="18" charset="0"/>
              </a:rPr>
              <a:t>è</a:t>
            </a:r>
            <a:r>
              <a:rPr lang="fr-FR" altLang="zh-CN" sz="3000" dirty="0" smtClean="0">
                <a:solidFill>
                  <a:prstClr val="black"/>
                </a:solidFill>
                <a:latin typeface="Times New Roman" pitchFamily="18" charset="0"/>
                <a:ea typeface="Calibri" pitchFamily="34" charset="0"/>
                <a:cs typeface="Times New Roman" pitchFamily="18" charset="0"/>
              </a:rPr>
              <a:t>re de transite.</a:t>
            </a:r>
            <a:endParaRPr lang="fr-FR" altLang="zh-CN" sz="3000"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142876" y="786356"/>
            <a:ext cx="8786842"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altLang="zh-CN" sz="30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Ilotage :</a:t>
            </a: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en-US" altLang="zh-CN" sz="3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altLang="zh-CN" sz="3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Ilotage est l’ultime opération menée automatiquement pour la préservation de certaines parties réputées saines du réseau. Elle consiste en une séparation volontaire du réseau par l’ouverture en certains points déterminés à l’avance. Le plan d’ilotage actuellement est basé sur un critère exclusivement </a:t>
            </a:r>
            <a:r>
              <a:rPr kumimoji="0" lang="fr-FR" altLang="zh-CN" sz="30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fréquencemétrique</a:t>
            </a:r>
            <a:r>
              <a:rPr kumimoji="0" lang="fr-FR" altLang="zh-CN" sz="3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endParaRPr kumimoji="0" lang="fr-FR" altLang="zh-CN" sz="3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214338"/>
            <a:ext cx="9144000" cy="72019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lang="fr-FR" sz="2800" b="1" dirty="0" smtClean="0">
                <a:solidFill>
                  <a:srgbClr val="FF0000"/>
                </a:solidFill>
                <a:latin typeface="Times New Roman" pitchFamily="18" charset="0"/>
                <a:ea typeface="Calibri" pitchFamily="34" charset="0"/>
                <a:cs typeface="Times New Roman" pitchFamily="18" charset="0"/>
              </a:rPr>
              <a:t>9-</a:t>
            </a: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Quelques problèmes survenant sur le réseau électrique </a:t>
            </a:r>
            <a:endParaRPr kumimoji="0" lang="en-US" sz="28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tabLst/>
            </a:pPr>
            <a:r>
              <a:rPr lang="fr-FR" sz="2800" b="1" dirty="0" smtClean="0">
                <a:solidFill>
                  <a:srgbClr val="0070C0"/>
                </a:solidFill>
                <a:latin typeface="Times New Roman" pitchFamily="18" charset="0"/>
                <a:ea typeface="Calibri" pitchFamily="34" charset="0"/>
                <a:cs typeface="Times New Roman" pitchFamily="18" charset="0"/>
              </a:rPr>
              <a:t>9</a:t>
            </a:r>
            <a:r>
              <a:rPr kumimoji="0" lang="fr-FR" sz="28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-1Tensions harmoniques : </a:t>
            </a:r>
          </a:p>
          <a:p>
            <a:pPr marL="0" marR="0" lvl="0" indent="0" algn="just" defTabSz="914400" rtl="0" eaLnBrk="0" fontAlgn="base" latinLnBrk="0" hangingPunct="0">
              <a:lnSpc>
                <a:spcPct val="150000"/>
              </a:lnSpc>
              <a:spcBef>
                <a:spcPct val="0"/>
              </a:spcBef>
              <a:spcAft>
                <a:spcPct val="0"/>
              </a:spcAft>
              <a:buClrTx/>
              <a:buSzTx/>
              <a:buFontTx/>
              <a:buNone/>
              <a:tabLst/>
            </a:pPr>
            <a:r>
              <a:rPr kumimoji="0" lang="fr-FR" sz="2800" b="1" i="0" u="none" strike="noStrike" cap="none" normalizeH="0" baseline="0" dirty="0" smtClean="0">
                <a:ln>
                  <a:noFill/>
                </a:ln>
                <a:solidFill>
                  <a:srgbClr val="FF00FF"/>
                </a:solidFill>
                <a:effectLst/>
                <a:latin typeface="Times New Roman" pitchFamily="18" charset="0"/>
                <a:ea typeface="Calibri" pitchFamily="34" charset="0"/>
                <a:cs typeface="Times New Roman" pitchFamily="18" charset="0"/>
              </a:rPr>
              <a:t>Description</a:t>
            </a:r>
            <a:r>
              <a:rPr kumimoji="0" lang="fr-F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Les  harmoniques   sont  des  tensions  ou  des  courants  sinusoïdaux  dont  les fréquences  correspondent  à  des   multiples  entiers   de   la   fréquence fondamentale (50 ou 60 Hz).   </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fr-FR" sz="2800" b="1" i="0" u="none" strike="noStrike" cap="none" normalizeH="0" baseline="0" dirty="0" smtClean="0">
                <a:ln>
                  <a:noFill/>
                </a:ln>
                <a:solidFill>
                  <a:srgbClr val="00CC00"/>
                </a:solidFill>
                <a:effectLst/>
                <a:latin typeface="Times New Roman" pitchFamily="18" charset="0"/>
                <a:ea typeface="Calibri" pitchFamily="34" charset="0"/>
                <a:cs typeface="Times New Roman" pitchFamily="18" charset="0"/>
              </a:rPr>
              <a:t>Causes </a:t>
            </a:r>
            <a:r>
              <a:rPr kumimoji="0" lang="fr-F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Les    harmoniques    sont    créés    par    des    appareils    dont    la    caractéristique tension/courant n'est pas linéaire, comme c'est le cas avec les convertisseurs électroniques de puissance des entraînements de moteurs, les redresseurs utilisés pour l'électrolyse, les fours à arc, etc.</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71414"/>
            <a:ext cx="8643998" cy="6740307"/>
          </a:xfrm>
          <a:prstGeom prst="rect">
            <a:avLst/>
          </a:prstGeom>
        </p:spPr>
        <p:txBody>
          <a:bodyPr wrap="square">
            <a:spAutoFit/>
          </a:bodyPr>
          <a:lstStyle/>
          <a:p>
            <a:pPr lvl="0" algn="just" eaLnBrk="0" fontAlgn="base" hangingPunct="0">
              <a:lnSpc>
                <a:spcPct val="150000"/>
              </a:lnSpc>
              <a:spcBef>
                <a:spcPct val="0"/>
              </a:spcBef>
              <a:spcAft>
                <a:spcPct val="0"/>
              </a:spcAft>
            </a:pPr>
            <a:r>
              <a:rPr kumimoji="0" lang="fr-FR" sz="32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9-2 déséquilibre de tension :</a:t>
            </a:r>
            <a:endParaRPr kumimoji="0" lang="en-US" sz="3200" b="0" i="0" u="none" strike="noStrike" cap="none" normalizeH="0" baseline="0" dirty="0" smtClean="0">
              <a:ln>
                <a:noFill/>
              </a:ln>
              <a:solidFill>
                <a:srgbClr val="0070C0"/>
              </a:solidFill>
              <a:effectLst/>
              <a:latin typeface="Times New Roman" pitchFamily="18" charset="0"/>
              <a:cs typeface="Times New Roman" pitchFamily="18" charset="0"/>
            </a:endParaRPr>
          </a:p>
          <a:p>
            <a:pPr lvl="0" algn="just" eaLnBrk="0" fontAlgn="base" hangingPunct="0">
              <a:lnSpc>
                <a:spcPct val="150000"/>
              </a:lnSpc>
              <a:spcBef>
                <a:spcPct val="0"/>
              </a:spcBef>
              <a:spcAft>
                <a:spcPct val="0"/>
              </a:spcAft>
            </a:pPr>
            <a:r>
              <a:rPr kumimoji="0" lang="fr-FR" sz="3200" b="1" i="0" u="none" strike="noStrike" cap="none" normalizeH="0" baseline="0" dirty="0" smtClean="0">
                <a:ln>
                  <a:noFill/>
                </a:ln>
                <a:solidFill>
                  <a:srgbClr val="FF00FF"/>
                </a:solidFill>
                <a:effectLst/>
                <a:latin typeface="Times New Roman" pitchFamily="18" charset="0"/>
                <a:ea typeface="Calibri" pitchFamily="34" charset="0"/>
                <a:cs typeface="Times New Roman" pitchFamily="18" charset="0"/>
              </a:rPr>
              <a:t>Description</a:t>
            </a:r>
            <a:r>
              <a:rPr kumimoji="0" lang="fr-FR" sz="3200" b="0" i="0" u="none" strike="noStrike" cap="none" normalizeH="0" baseline="0" dirty="0" smtClean="0">
                <a:ln>
                  <a:noFill/>
                </a:ln>
                <a:solidFill>
                  <a:srgbClr val="FF00FF"/>
                </a:solidFill>
                <a:effectLst/>
                <a:latin typeface="Times New Roman" pitchFamily="18" charset="0"/>
                <a:ea typeface="Calibri" pitchFamily="34" charset="0"/>
                <a:cs typeface="Times New Roman" pitchFamily="18" charset="0"/>
              </a:rPr>
              <a:t> :  </a:t>
            </a:r>
            <a:r>
              <a:rPr kumimoji="0" lang="fr-F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Cet  indice  sert  à  caractériser  les  asymétries  d'amplitude  et  de  déphasage  des tensions triphasées en régime permanent.  </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lnSpc>
                <a:spcPct val="150000"/>
              </a:lnSpc>
              <a:spcBef>
                <a:spcPct val="0"/>
              </a:spcBef>
              <a:spcAft>
                <a:spcPct val="0"/>
              </a:spcAft>
            </a:pPr>
            <a:r>
              <a:rPr kumimoji="0" lang="fr-FR" sz="32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Causes</a:t>
            </a:r>
            <a:r>
              <a:rPr kumimoji="0" lang="fr-FR" sz="3200" b="0"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 : </a:t>
            </a:r>
            <a:r>
              <a:rPr kumimoji="0" lang="fr-F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Les déséquilibres de tension qui s'appliquent aux tensions triphasées ont deux causes principales, soient les asymétries d’impédance des lignes du réseau et les déséquilibres de charge.</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71414"/>
            <a:ext cx="8501122" cy="6740307"/>
          </a:xfrm>
          <a:prstGeom prst="rect">
            <a:avLst/>
          </a:prstGeom>
        </p:spPr>
        <p:txBody>
          <a:bodyPr wrap="square">
            <a:spAutoFit/>
          </a:bodyPr>
          <a:lstStyle/>
          <a:p>
            <a:pPr lvl="0" algn="justLow" eaLnBrk="0" fontAlgn="base" hangingPunct="0">
              <a:spcBef>
                <a:spcPct val="0"/>
              </a:spcBef>
              <a:spcAft>
                <a:spcPct val="0"/>
              </a:spcAft>
            </a:pPr>
            <a:r>
              <a:rPr kumimoji="0" lang="fr-FR" sz="36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9-3 papillotement :</a:t>
            </a:r>
          </a:p>
          <a:p>
            <a:pPr lvl="0" algn="justLow" eaLnBrk="0" fontAlgn="base" hangingPunct="0">
              <a:spcBef>
                <a:spcPct val="0"/>
              </a:spcBef>
              <a:spcAft>
                <a:spcPct val="0"/>
              </a:spcAft>
              <a:buFontTx/>
              <a:buChar char="•"/>
            </a:pPr>
            <a:endParaRPr kumimoji="0" lang="en-US" sz="3600" b="0" i="0" u="none" strike="noStrike" cap="none" normalizeH="0" baseline="0" dirty="0" smtClean="0">
              <a:ln>
                <a:noFill/>
              </a:ln>
              <a:solidFill>
                <a:srgbClr val="0070C0"/>
              </a:solidFill>
              <a:effectLst/>
              <a:latin typeface="Times New Roman" pitchFamily="18" charset="0"/>
              <a:cs typeface="Times New Roman" pitchFamily="18" charset="0"/>
            </a:endParaRPr>
          </a:p>
          <a:p>
            <a:pPr lvl="0" algn="justLow" eaLnBrk="0" fontAlgn="base" hangingPunct="0">
              <a:spcBef>
                <a:spcPct val="0"/>
              </a:spcBef>
              <a:spcAft>
                <a:spcPct val="0"/>
              </a:spcAft>
            </a:pPr>
            <a:r>
              <a:rPr kumimoji="0" lang="fr-FR" sz="3600" b="1" i="0" u="none" strike="noStrike" cap="none" normalizeH="0" baseline="0" dirty="0" smtClean="0">
                <a:ln>
                  <a:noFill/>
                </a:ln>
                <a:solidFill>
                  <a:srgbClr val="FF00FF"/>
                </a:solidFill>
                <a:effectLst/>
                <a:latin typeface="Times New Roman" pitchFamily="18" charset="0"/>
                <a:ea typeface="Calibri" pitchFamily="34" charset="0"/>
                <a:cs typeface="Times New Roman" pitchFamily="18" charset="0"/>
              </a:rPr>
              <a:t>Description</a:t>
            </a:r>
            <a:r>
              <a:rPr kumimoji="0" lang="fr-FR" sz="3600" b="0" i="0" u="none" strike="noStrike" cap="none" normalizeH="0" baseline="0" dirty="0" smtClean="0">
                <a:ln>
                  <a:noFill/>
                </a:ln>
                <a:solidFill>
                  <a:srgbClr val="FF00FF"/>
                </a:solidFill>
                <a:effectLst/>
                <a:latin typeface="Times New Roman" pitchFamily="18" charset="0"/>
                <a:ea typeface="Calibri" pitchFamily="34" charset="0"/>
                <a:cs typeface="Times New Roman" pitchFamily="18" charset="0"/>
              </a:rPr>
              <a:t> : </a:t>
            </a:r>
            <a:r>
              <a:rPr kumimoji="0" lang="fr-FR"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 papillotement traduit l'inconfort physiologique </a:t>
            </a:r>
            <a:r>
              <a:rPr lang="fr-FR" sz="3600" dirty="0">
                <a:latin typeface="Times New Roman" pitchFamily="18" charset="0"/>
                <a:ea typeface="Calibri" pitchFamily="34" charset="0"/>
                <a:cs typeface="Times New Roman" pitchFamily="18" charset="0"/>
              </a:rPr>
              <a:t>é</a:t>
            </a:r>
            <a:r>
              <a:rPr kumimoji="0" lang="fr-FR"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prouv</a:t>
            </a:r>
            <a:r>
              <a:rPr lang="fr-FR" sz="3600" dirty="0">
                <a:latin typeface="Times New Roman" pitchFamily="18" charset="0"/>
                <a:ea typeface="Calibri" pitchFamily="34" charset="0"/>
                <a:cs typeface="Times New Roman" pitchFamily="18" charset="0"/>
              </a:rPr>
              <a:t>é</a:t>
            </a:r>
            <a:r>
              <a:rPr kumimoji="0" lang="fr-FR"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au niveau de la vision </a:t>
            </a:r>
            <a:r>
              <a:rPr lang="fr-FR" sz="3600" dirty="0">
                <a:latin typeface="Times New Roman" pitchFamily="18" charset="0"/>
                <a:ea typeface="Calibri" pitchFamily="34" charset="0"/>
                <a:cs typeface="Times New Roman" pitchFamily="18" charset="0"/>
              </a:rPr>
              <a:t>à</a:t>
            </a:r>
            <a:r>
              <a:rPr kumimoji="0" lang="fr-FR"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la suite de changements r</a:t>
            </a:r>
            <a:r>
              <a:rPr lang="fr-FR" sz="3600" dirty="0">
                <a:latin typeface="Times New Roman" pitchFamily="18" charset="0"/>
                <a:ea typeface="Calibri" pitchFamily="34" charset="0"/>
                <a:cs typeface="Times New Roman" pitchFamily="18" charset="0"/>
              </a:rPr>
              <a:t>é</a:t>
            </a:r>
            <a:r>
              <a:rPr kumimoji="0" lang="fr-FR"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t>
            </a:r>
            <a:r>
              <a:rPr lang="fr-FR" sz="3600" dirty="0">
                <a:latin typeface="Times New Roman" pitchFamily="18" charset="0"/>
                <a:ea typeface="Calibri" pitchFamily="34" charset="0"/>
                <a:cs typeface="Times New Roman" pitchFamily="18" charset="0"/>
              </a:rPr>
              <a:t>é</a:t>
            </a:r>
            <a:r>
              <a:rPr kumimoji="0" lang="fr-FR"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titifs de luminosit</a:t>
            </a:r>
            <a:r>
              <a:rPr lang="fr-FR" sz="3600" dirty="0">
                <a:latin typeface="Times New Roman" pitchFamily="18" charset="0"/>
                <a:ea typeface="Calibri" pitchFamily="34" charset="0"/>
                <a:cs typeface="Times New Roman" pitchFamily="18" charset="0"/>
              </a:rPr>
              <a:t>é</a:t>
            </a:r>
            <a:r>
              <a:rPr kumimoji="0" lang="fr-FR"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 l'</a:t>
            </a:r>
            <a:r>
              <a:rPr lang="fr-FR" sz="3600" dirty="0">
                <a:latin typeface="Times New Roman" pitchFamily="18" charset="0"/>
                <a:ea typeface="Calibri" pitchFamily="34" charset="0"/>
                <a:cs typeface="Times New Roman" pitchFamily="18" charset="0"/>
              </a:rPr>
              <a:t>é</a:t>
            </a:r>
            <a:r>
              <a:rPr kumimoji="0" lang="fr-FR"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clairage.</a:t>
            </a:r>
            <a:endParaRPr kumimoji="0" lang="en-US" sz="360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Low" eaLnBrk="0" fontAlgn="base" hangingPunct="0">
              <a:spcBef>
                <a:spcPct val="0"/>
              </a:spcBef>
              <a:spcAft>
                <a:spcPct val="0"/>
              </a:spcAft>
            </a:pPr>
            <a:r>
              <a:rPr kumimoji="0" lang="fr-FR" sz="36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Causes</a:t>
            </a:r>
            <a:r>
              <a:rPr kumimoji="0" lang="fr-FR" sz="3600" b="0"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 : </a:t>
            </a:r>
            <a:r>
              <a:rPr kumimoji="0" lang="fr-FR"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 papillotement  est d</a:t>
            </a:r>
            <a:r>
              <a:rPr lang="fr-FR" sz="3600" dirty="0">
                <a:latin typeface="Times New Roman" pitchFamily="18" charset="0"/>
                <a:ea typeface="Calibri" pitchFamily="34" charset="0"/>
                <a:cs typeface="Times New Roman" pitchFamily="18" charset="0"/>
              </a:rPr>
              <a:t>û</a:t>
            </a:r>
            <a:r>
              <a:rPr kumimoji="0" lang="fr-FR"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aux variations r</a:t>
            </a:r>
            <a:r>
              <a:rPr lang="fr-FR" sz="3600" dirty="0">
                <a:latin typeface="Times New Roman" pitchFamily="18" charset="0"/>
                <a:ea typeface="Calibri" pitchFamily="34" charset="0"/>
                <a:cs typeface="Times New Roman" pitchFamily="18" charset="0"/>
              </a:rPr>
              <a:t>é</a:t>
            </a:r>
            <a:r>
              <a:rPr kumimoji="0" lang="fr-FR"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t>
            </a:r>
            <a:r>
              <a:rPr lang="fr-FR" sz="3600" dirty="0">
                <a:latin typeface="Times New Roman" pitchFamily="18" charset="0"/>
                <a:ea typeface="Calibri" pitchFamily="34" charset="0"/>
                <a:cs typeface="Times New Roman" pitchFamily="18" charset="0"/>
              </a:rPr>
              <a:t>é</a:t>
            </a:r>
            <a:r>
              <a:rPr kumimoji="0" lang="fr-FR"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titives de tension caus</a:t>
            </a:r>
            <a:r>
              <a:rPr lang="fr-FR" sz="3600" dirty="0">
                <a:latin typeface="Times New Roman" pitchFamily="18" charset="0"/>
                <a:ea typeface="Calibri" pitchFamily="34" charset="0"/>
                <a:cs typeface="Times New Roman" pitchFamily="18" charset="0"/>
              </a:rPr>
              <a:t>é</a:t>
            </a:r>
            <a:r>
              <a:rPr kumimoji="0" lang="fr-FR"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es par certaines charges industrielles comme les machines </a:t>
            </a:r>
            <a:r>
              <a:rPr lang="fr-FR" sz="3600" dirty="0">
                <a:latin typeface="Times New Roman" pitchFamily="18" charset="0"/>
                <a:ea typeface="Calibri" pitchFamily="34" charset="0"/>
                <a:cs typeface="Times New Roman" pitchFamily="18" charset="0"/>
              </a:rPr>
              <a:t>à</a:t>
            </a:r>
            <a:r>
              <a:rPr kumimoji="0" lang="fr-FR"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souder, les laminoirs, les gros moteurs </a:t>
            </a:r>
            <a:r>
              <a:rPr lang="fr-FR" sz="3600" dirty="0">
                <a:latin typeface="Times New Roman" pitchFamily="18" charset="0"/>
                <a:ea typeface="Calibri" pitchFamily="34" charset="0"/>
                <a:cs typeface="Times New Roman" pitchFamily="18" charset="0"/>
              </a:rPr>
              <a:t>à</a:t>
            </a:r>
            <a:r>
              <a:rPr kumimoji="0" lang="fr-FR"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charge variable, les fours </a:t>
            </a:r>
            <a:r>
              <a:rPr lang="fr-FR" sz="3600" dirty="0">
                <a:latin typeface="Times New Roman" pitchFamily="18" charset="0"/>
                <a:ea typeface="Calibri" pitchFamily="34" charset="0"/>
                <a:cs typeface="Times New Roman" pitchFamily="18" charset="0"/>
              </a:rPr>
              <a:t>à</a:t>
            </a:r>
            <a:r>
              <a:rPr kumimoji="0" lang="fr-FR"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arc, etc.</a:t>
            </a:r>
            <a:endParaRPr kumimoji="0" lang="en-US"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314" y="285728"/>
            <a:ext cx="8572528" cy="6186309"/>
          </a:xfrm>
          <a:prstGeom prst="rect">
            <a:avLst/>
          </a:prstGeom>
        </p:spPr>
        <p:txBody>
          <a:bodyPr wrap="square">
            <a:spAutoFit/>
          </a:bodyPr>
          <a:lstStyle/>
          <a:p>
            <a:pPr lvl="0" algn="justLow" eaLnBrk="0" fontAlgn="base" hangingPunct="0">
              <a:spcBef>
                <a:spcPct val="0"/>
              </a:spcBef>
              <a:spcAft>
                <a:spcPct val="0"/>
              </a:spcAft>
            </a:pPr>
            <a:r>
              <a:rPr kumimoji="0" lang="fr-FR" sz="36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9-4 coupures br</a:t>
            </a:r>
            <a:r>
              <a:rPr lang="fr-FR" sz="3600" b="1" dirty="0" smtClean="0">
                <a:solidFill>
                  <a:srgbClr val="0070C0"/>
                </a:solidFill>
                <a:latin typeface="Times New Roman" pitchFamily="18" charset="0"/>
                <a:ea typeface="Calibri" pitchFamily="34" charset="0"/>
                <a:cs typeface="Times New Roman" pitchFamily="18" charset="0"/>
              </a:rPr>
              <a:t>è</a:t>
            </a:r>
            <a:r>
              <a:rPr kumimoji="0" lang="fr-FR" sz="36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ves :</a:t>
            </a:r>
          </a:p>
          <a:p>
            <a:pPr lvl="0" algn="justLow" eaLnBrk="0" fontAlgn="base" hangingPunct="0">
              <a:spcBef>
                <a:spcPct val="0"/>
              </a:spcBef>
              <a:spcAft>
                <a:spcPct val="0"/>
              </a:spcAft>
              <a:buFontTx/>
              <a:buChar char="•"/>
            </a:pPr>
            <a:endParaRPr kumimoji="0" lang="en-US" sz="3600" b="0" i="0" u="none" strike="noStrike" cap="none" normalizeH="0" baseline="0" dirty="0" smtClean="0">
              <a:ln>
                <a:noFill/>
              </a:ln>
              <a:solidFill>
                <a:srgbClr val="0070C0"/>
              </a:solidFill>
              <a:effectLst/>
              <a:latin typeface="Times New Roman" pitchFamily="18" charset="0"/>
              <a:cs typeface="Times New Roman" pitchFamily="18" charset="0"/>
            </a:endParaRPr>
          </a:p>
          <a:p>
            <a:pPr lvl="0" algn="justLow" eaLnBrk="0" fontAlgn="base" hangingPunct="0">
              <a:spcBef>
                <a:spcPct val="0"/>
              </a:spcBef>
              <a:spcAft>
                <a:spcPct val="0"/>
              </a:spcAft>
            </a:pPr>
            <a:r>
              <a:rPr kumimoji="0" lang="fr-FR" sz="3600" b="1" i="0" u="none" strike="noStrike" cap="none" normalizeH="0" baseline="0" dirty="0" smtClean="0">
                <a:ln>
                  <a:noFill/>
                </a:ln>
                <a:solidFill>
                  <a:srgbClr val="FF00FF"/>
                </a:solidFill>
                <a:effectLst/>
                <a:latin typeface="Times New Roman" pitchFamily="18" charset="0"/>
                <a:ea typeface="Calibri" pitchFamily="34" charset="0"/>
                <a:cs typeface="Times New Roman" pitchFamily="18" charset="0"/>
              </a:rPr>
              <a:t>Description</a:t>
            </a:r>
            <a:r>
              <a:rPr kumimoji="0" lang="fr-FR" sz="3600" b="0" i="0" u="none" strike="noStrike" cap="none" normalizeH="0" baseline="0" dirty="0" smtClean="0">
                <a:ln>
                  <a:noFill/>
                </a:ln>
                <a:solidFill>
                  <a:srgbClr val="FF00FF"/>
                </a:solidFill>
                <a:effectLst/>
                <a:latin typeface="Times New Roman" pitchFamily="18" charset="0"/>
                <a:ea typeface="Calibri" pitchFamily="34" charset="0"/>
                <a:cs typeface="Times New Roman" pitchFamily="18" charset="0"/>
              </a:rPr>
              <a:t> : </a:t>
            </a:r>
            <a:r>
              <a:rPr kumimoji="0" lang="fr-FR"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Les  coupures  br</a:t>
            </a:r>
            <a:r>
              <a:rPr lang="fr-FR" sz="3600" dirty="0" smtClean="0">
                <a:latin typeface="Times New Roman" pitchFamily="18" charset="0"/>
                <a:ea typeface="Calibri" pitchFamily="34" charset="0"/>
                <a:cs typeface="Times New Roman" pitchFamily="18" charset="0"/>
              </a:rPr>
              <a:t>è</a:t>
            </a:r>
            <a:r>
              <a:rPr kumimoji="0" lang="fr-FR"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ves  correspondent   </a:t>
            </a:r>
            <a:r>
              <a:rPr lang="fr-FR" sz="3600" dirty="0" smtClean="0">
                <a:latin typeface="Times New Roman" pitchFamily="18" charset="0"/>
                <a:ea typeface="Calibri" pitchFamily="34" charset="0"/>
                <a:cs typeface="Times New Roman" pitchFamily="18" charset="0"/>
              </a:rPr>
              <a:t>à</a:t>
            </a:r>
            <a:r>
              <a:rPr kumimoji="0" lang="fr-FR"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la  perte  momentan</a:t>
            </a:r>
            <a:r>
              <a:rPr lang="fr-FR" sz="3600" dirty="0" smtClean="0">
                <a:latin typeface="Times New Roman" pitchFamily="18" charset="0"/>
                <a:ea typeface="Calibri" pitchFamily="34" charset="0"/>
                <a:cs typeface="Times New Roman" pitchFamily="18" charset="0"/>
              </a:rPr>
              <a:t>é</a:t>
            </a:r>
            <a:r>
              <a:rPr kumimoji="0" lang="fr-FR"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de  la  tension d</a:t>
            </a:r>
            <a:r>
              <a:rPr lang="fr-FR" sz="3600" dirty="0" smtClean="0">
                <a:latin typeface="Times New Roman" pitchFamily="18" charset="0"/>
                <a:ea typeface="Calibri" pitchFamily="34" charset="0"/>
                <a:cs typeface="Times New Roman" pitchFamily="18" charset="0"/>
              </a:rPr>
              <a:t>’</a:t>
            </a:r>
            <a:r>
              <a:rPr kumimoji="0" lang="fr-FR"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alimentation sur toutes les phases pour des dur</a:t>
            </a:r>
            <a:r>
              <a:rPr lang="fr-FR" sz="3600" dirty="0" smtClean="0">
                <a:latin typeface="Times New Roman" pitchFamily="18" charset="0"/>
                <a:ea typeface="Calibri" pitchFamily="34" charset="0"/>
                <a:cs typeface="Times New Roman" pitchFamily="18" charset="0"/>
              </a:rPr>
              <a:t>é</a:t>
            </a:r>
            <a:r>
              <a:rPr kumimoji="0" lang="fr-FR"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es inf</a:t>
            </a:r>
            <a:r>
              <a:rPr lang="fr-FR" sz="3600" dirty="0" smtClean="0">
                <a:latin typeface="Times New Roman" pitchFamily="18" charset="0"/>
                <a:ea typeface="Calibri" pitchFamily="34" charset="0"/>
                <a:cs typeface="Times New Roman" pitchFamily="18" charset="0"/>
              </a:rPr>
              <a:t>é</a:t>
            </a:r>
            <a:r>
              <a:rPr kumimoji="0" lang="fr-FR"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rieures </a:t>
            </a:r>
            <a:r>
              <a:rPr lang="fr-FR" sz="3600" dirty="0" smtClean="0">
                <a:latin typeface="Times New Roman" pitchFamily="18" charset="0"/>
                <a:ea typeface="Calibri" pitchFamily="34" charset="0"/>
                <a:cs typeface="Times New Roman" pitchFamily="18" charset="0"/>
              </a:rPr>
              <a:t>à</a:t>
            </a:r>
            <a:r>
              <a:rPr kumimoji="0" lang="fr-FR"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 minute.</a:t>
            </a:r>
            <a:endParaRPr kumimoji="0" lang="en-US" sz="360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Low" eaLnBrk="0" fontAlgn="base" hangingPunct="0">
              <a:spcBef>
                <a:spcPct val="0"/>
              </a:spcBef>
              <a:spcAft>
                <a:spcPct val="0"/>
              </a:spcAft>
            </a:pPr>
            <a:r>
              <a:rPr kumimoji="0" lang="fr-FR" sz="3600" b="1" i="0" u="none" strike="noStrike" cap="none" normalizeH="0" baseline="0" dirty="0" smtClean="0">
                <a:ln>
                  <a:noFill/>
                </a:ln>
                <a:solidFill>
                  <a:srgbClr val="00CC00"/>
                </a:solidFill>
                <a:effectLst/>
                <a:latin typeface="Times New Roman" pitchFamily="18" charset="0"/>
                <a:ea typeface="Calibri" pitchFamily="34" charset="0"/>
                <a:cs typeface="Times New Roman" pitchFamily="18" charset="0"/>
              </a:rPr>
              <a:t>Causes</a:t>
            </a:r>
            <a:r>
              <a:rPr kumimoji="0" lang="fr-FR" sz="3600" b="0" i="0" u="none" strike="noStrike" cap="none" normalizeH="0" baseline="0" dirty="0" smtClean="0">
                <a:ln>
                  <a:noFill/>
                </a:ln>
                <a:solidFill>
                  <a:srgbClr val="00CC00"/>
                </a:solidFill>
                <a:effectLst/>
                <a:latin typeface="Times New Roman" pitchFamily="18" charset="0"/>
                <a:ea typeface="Calibri" pitchFamily="34" charset="0"/>
                <a:cs typeface="Times New Roman" pitchFamily="18" charset="0"/>
              </a:rPr>
              <a:t> :  </a:t>
            </a:r>
            <a:r>
              <a:rPr kumimoji="0" lang="fr-FR"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  plupart  du  temps,  les  coupures  br</a:t>
            </a:r>
            <a:r>
              <a:rPr lang="fr-FR" sz="3600" dirty="0" smtClean="0">
                <a:latin typeface="Times New Roman" pitchFamily="18" charset="0"/>
                <a:ea typeface="Calibri" pitchFamily="34" charset="0"/>
                <a:cs typeface="Times New Roman" pitchFamily="18" charset="0"/>
              </a:rPr>
              <a:t>è</a:t>
            </a:r>
            <a:r>
              <a:rPr kumimoji="0" lang="fr-FR"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ves  sont  dues  </a:t>
            </a:r>
            <a:r>
              <a:rPr lang="fr-FR" sz="3600" dirty="0" smtClean="0">
                <a:latin typeface="Times New Roman" pitchFamily="18" charset="0"/>
                <a:ea typeface="Calibri" pitchFamily="34" charset="0"/>
                <a:cs typeface="Times New Roman" pitchFamily="18" charset="0"/>
              </a:rPr>
              <a:t>à</a:t>
            </a:r>
            <a:r>
              <a:rPr kumimoji="0" lang="fr-FR"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l'action  des  dispositifs  de protection des r</a:t>
            </a:r>
            <a:r>
              <a:rPr lang="fr-FR" sz="3600" dirty="0" smtClean="0">
                <a:latin typeface="Times New Roman" pitchFamily="18" charset="0"/>
                <a:ea typeface="Calibri" pitchFamily="34" charset="0"/>
                <a:cs typeface="Times New Roman" pitchFamily="18" charset="0"/>
              </a:rPr>
              <a:t>é</a:t>
            </a:r>
            <a:r>
              <a:rPr kumimoji="0" lang="fr-FR"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seaux en vue d'</a:t>
            </a:r>
            <a:r>
              <a:rPr lang="fr-FR" sz="3600" dirty="0" smtClean="0">
                <a:latin typeface="Times New Roman" pitchFamily="18" charset="0"/>
                <a:ea typeface="Calibri" pitchFamily="34" charset="0"/>
                <a:cs typeface="Times New Roman" pitchFamily="18" charset="0"/>
              </a:rPr>
              <a:t>é</a:t>
            </a:r>
            <a:r>
              <a:rPr kumimoji="0" lang="fr-FR"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liminer les d</a:t>
            </a:r>
            <a:r>
              <a:rPr lang="fr-FR" sz="3600" dirty="0" smtClean="0">
                <a:latin typeface="Times New Roman" pitchFamily="18" charset="0"/>
                <a:ea typeface="Calibri" pitchFamily="34" charset="0"/>
                <a:cs typeface="Times New Roman" pitchFamily="18" charset="0"/>
              </a:rPr>
              <a:t>é</a:t>
            </a:r>
            <a:r>
              <a:rPr kumimoji="0" lang="fr-FR"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fauts.  </a:t>
            </a:r>
            <a:endParaRPr kumimoji="0" lang="en-US"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85728"/>
            <a:ext cx="9144000" cy="6186309"/>
          </a:xfrm>
          <a:prstGeom prst="rect">
            <a:avLst/>
          </a:prstGeom>
        </p:spPr>
        <p:txBody>
          <a:bodyPr wrap="square">
            <a:spAutoFit/>
          </a:bodyPr>
          <a:lstStyle/>
          <a:p>
            <a:pPr lvl="0" algn="justLow" eaLnBrk="0" fontAlgn="base" hangingPunct="0">
              <a:spcBef>
                <a:spcPct val="0"/>
              </a:spcBef>
              <a:spcAft>
                <a:spcPct val="0"/>
              </a:spcAft>
            </a:pPr>
            <a:r>
              <a:rPr kumimoji="0" lang="fr-FR" sz="36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9-5 creux de tension :</a:t>
            </a:r>
          </a:p>
          <a:p>
            <a:pPr lvl="0" algn="justLow" eaLnBrk="0" fontAlgn="base" hangingPunct="0">
              <a:spcBef>
                <a:spcPct val="0"/>
              </a:spcBef>
              <a:spcAft>
                <a:spcPct val="0"/>
              </a:spcAft>
              <a:buFontTx/>
              <a:buChar char="•"/>
            </a:pPr>
            <a:endParaRPr kumimoji="0" lang="en-US" sz="3600" b="0" i="0" u="none" strike="noStrike" cap="none" normalizeH="0" baseline="0" dirty="0" smtClean="0">
              <a:ln>
                <a:noFill/>
              </a:ln>
              <a:solidFill>
                <a:srgbClr val="0070C0"/>
              </a:solidFill>
              <a:effectLst/>
              <a:latin typeface="Arial" pitchFamily="34" charset="0"/>
              <a:cs typeface="Arial" pitchFamily="34" charset="0"/>
            </a:endParaRPr>
          </a:p>
          <a:p>
            <a:pPr lvl="0" algn="justLow" eaLnBrk="0" fontAlgn="base" hangingPunct="0">
              <a:spcBef>
                <a:spcPct val="0"/>
              </a:spcBef>
              <a:spcAft>
                <a:spcPct val="0"/>
              </a:spcAft>
            </a:pPr>
            <a:r>
              <a:rPr kumimoji="0" lang="fr-FR" sz="3600" b="1" i="0" u="none" strike="noStrike" cap="none" normalizeH="0" baseline="0" dirty="0" smtClean="0">
                <a:ln>
                  <a:noFill/>
                </a:ln>
                <a:solidFill>
                  <a:srgbClr val="FF00FF"/>
                </a:solidFill>
                <a:effectLst/>
                <a:latin typeface="Times New Roman" pitchFamily="18" charset="0"/>
                <a:ea typeface="Calibri" pitchFamily="34" charset="0"/>
                <a:cs typeface="Times New Roman" pitchFamily="18" charset="0"/>
              </a:rPr>
              <a:t>Description</a:t>
            </a:r>
            <a:r>
              <a:rPr kumimoji="0" lang="fr-FR" sz="3600" b="0" i="0" u="none" strike="noStrike" cap="none" normalizeH="0" baseline="0" dirty="0" smtClean="0">
                <a:ln>
                  <a:noFill/>
                </a:ln>
                <a:solidFill>
                  <a:srgbClr val="FF00FF"/>
                </a:solidFill>
                <a:effectLst/>
                <a:latin typeface="Times New Roman" pitchFamily="18" charset="0"/>
                <a:ea typeface="Calibri" pitchFamily="34" charset="0"/>
                <a:cs typeface="Times New Roman" pitchFamily="18" charset="0"/>
              </a:rPr>
              <a:t> </a:t>
            </a:r>
            <a:r>
              <a:rPr kumimoji="0" lang="fr-FR"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Les  creux  de  tension  sont  des  r</a:t>
            </a:r>
            <a:r>
              <a:rPr lang="fr-FR" sz="3600" dirty="0" smtClean="0">
                <a:ea typeface="Calibri" pitchFamily="34" charset="0"/>
                <a:cs typeface="Times New Roman" pitchFamily="18" charset="0"/>
              </a:rPr>
              <a:t>é</a:t>
            </a:r>
            <a:r>
              <a:rPr kumimoji="0" lang="fr-FR"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ductions  soudaines  de  plus  de  10%  de  la tension nominale, suivies de son r</a:t>
            </a:r>
            <a:r>
              <a:rPr lang="fr-FR" sz="3600" dirty="0" smtClean="0">
                <a:ea typeface="Calibri" pitchFamily="34" charset="0"/>
                <a:cs typeface="Times New Roman" pitchFamily="18" charset="0"/>
              </a:rPr>
              <a:t>é</a:t>
            </a:r>
            <a:r>
              <a:rPr kumimoji="0" lang="fr-FR"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tablissement apr</a:t>
            </a:r>
            <a:r>
              <a:rPr lang="fr-FR" sz="3600" dirty="0" smtClean="0">
                <a:ea typeface="Calibri" pitchFamily="34" charset="0"/>
                <a:cs typeface="Times New Roman" pitchFamily="18" charset="0"/>
              </a:rPr>
              <a:t>è</a:t>
            </a:r>
            <a:r>
              <a:rPr kumimoji="0" lang="fr-FR"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une courte dur</a:t>
            </a:r>
            <a:r>
              <a:rPr lang="fr-FR" sz="3600" dirty="0" smtClean="0">
                <a:ea typeface="Calibri" pitchFamily="34" charset="0"/>
                <a:cs typeface="Times New Roman" pitchFamily="18" charset="0"/>
              </a:rPr>
              <a:t>é</a:t>
            </a:r>
            <a:r>
              <a:rPr kumimoji="0" lang="fr-FR"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variant entre 8 millisecondes et une minute.</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a:p>
            <a:pPr lvl="0" algn="justLow" eaLnBrk="0" fontAlgn="base" hangingPunct="0">
              <a:spcBef>
                <a:spcPct val="0"/>
              </a:spcBef>
              <a:spcAft>
                <a:spcPct val="0"/>
              </a:spcAft>
            </a:pPr>
            <a:r>
              <a:rPr kumimoji="0" lang="fr-FR" sz="3600" b="1" i="0" u="none" strike="noStrike" cap="none" normalizeH="0" baseline="0" dirty="0" smtClean="0">
                <a:ln>
                  <a:noFill/>
                </a:ln>
                <a:solidFill>
                  <a:srgbClr val="00CC00"/>
                </a:solidFill>
                <a:effectLst/>
                <a:latin typeface="Times New Roman" pitchFamily="18" charset="0"/>
                <a:ea typeface="Calibri" pitchFamily="34" charset="0"/>
                <a:cs typeface="Times New Roman" pitchFamily="18" charset="0"/>
              </a:rPr>
              <a:t>Causes</a:t>
            </a:r>
            <a:r>
              <a:rPr kumimoji="0" lang="fr-FR" sz="3600" b="0" i="0" u="none" strike="noStrike" cap="none" normalizeH="0" baseline="0" dirty="0" smtClean="0">
                <a:ln>
                  <a:noFill/>
                </a:ln>
                <a:solidFill>
                  <a:srgbClr val="00CC00"/>
                </a:solidFill>
                <a:effectLst/>
                <a:latin typeface="Times New Roman" pitchFamily="18" charset="0"/>
                <a:ea typeface="Calibri" pitchFamily="34" charset="0"/>
                <a:cs typeface="Times New Roman" pitchFamily="18" charset="0"/>
              </a:rPr>
              <a:t> : </a:t>
            </a:r>
            <a:r>
              <a:rPr kumimoji="0" lang="fr-FR"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Les creux de tension sont g</a:t>
            </a:r>
            <a:r>
              <a:rPr lang="fr-FR" sz="3600" dirty="0" smtClean="0">
                <a:ea typeface="Calibri" pitchFamily="34" charset="0"/>
                <a:cs typeface="Times New Roman" pitchFamily="18" charset="0"/>
              </a:rPr>
              <a:t>é</a:t>
            </a:r>
            <a:r>
              <a:rPr kumimoji="0" lang="fr-FR"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a:t>
            </a:r>
            <a:r>
              <a:rPr lang="fr-FR" sz="3600" dirty="0" smtClean="0">
                <a:ea typeface="Calibri" pitchFamily="34" charset="0"/>
                <a:cs typeface="Times New Roman" pitchFamily="18" charset="0"/>
              </a:rPr>
              <a:t>é</a:t>
            </a:r>
            <a:r>
              <a:rPr kumimoji="0" lang="fr-FR"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ralement  attribuables  </a:t>
            </a:r>
            <a:r>
              <a:rPr lang="fr-FR" sz="3600" dirty="0" smtClean="0">
                <a:ea typeface="Calibri" pitchFamily="34" charset="0"/>
                <a:cs typeface="Times New Roman" pitchFamily="18" charset="0"/>
              </a:rPr>
              <a:t>à</a:t>
            </a:r>
            <a:r>
              <a:rPr kumimoji="0" lang="fr-FR"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 forts appels de courant dus </a:t>
            </a:r>
            <a:r>
              <a:rPr lang="fr-FR" sz="3600" dirty="0" smtClean="0">
                <a:ea typeface="Calibri" pitchFamily="34" charset="0"/>
                <a:cs typeface="Times New Roman" pitchFamily="18" charset="0"/>
              </a:rPr>
              <a:t>à</a:t>
            </a:r>
            <a:r>
              <a:rPr kumimoji="0" lang="fr-FR"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des d</a:t>
            </a:r>
            <a:r>
              <a:rPr lang="fr-FR" sz="3600" dirty="0" smtClean="0">
                <a:ea typeface="Calibri" pitchFamily="34" charset="0"/>
                <a:cs typeface="Times New Roman" pitchFamily="18" charset="0"/>
              </a:rPr>
              <a:t>é</a:t>
            </a:r>
            <a:r>
              <a:rPr kumimoji="0" lang="fr-FR"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fauts du r</a:t>
            </a:r>
            <a:r>
              <a:rPr lang="fr-FR" sz="3600" dirty="0" smtClean="0">
                <a:ea typeface="Calibri" pitchFamily="34" charset="0"/>
                <a:cs typeface="Times New Roman" pitchFamily="18" charset="0"/>
              </a:rPr>
              <a:t>é</a:t>
            </a:r>
            <a:r>
              <a:rPr kumimoji="0" lang="fr-FR"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seau ou des installations des clients.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1414"/>
            <a:ext cx="9144000" cy="6494085"/>
          </a:xfrm>
          <a:prstGeom prst="rect">
            <a:avLst/>
          </a:prstGeom>
        </p:spPr>
        <p:txBody>
          <a:bodyPr wrap="square">
            <a:spAutoFit/>
          </a:bodyPr>
          <a:lstStyle/>
          <a:p>
            <a:pPr lvl="0" algn="justLow" eaLnBrk="0" fontAlgn="base" hangingPunct="0">
              <a:spcBef>
                <a:spcPct val="0"/>
              </a:spcBef>
              <a:spcAft>
                <a:spcPct val="0"/>
              </a:spcAft>
            </a:pPr>
            <a:r>
              <a:rPr lang="fr-FR" sz="3200" b="1" dirty="0" smtClean="0">
                <a:solidFill>
                  <a:srgbClr val="0070C0"/>
                </a:solidFill>
                <a:latin typeface="Times New Roman" pitchFamily="18" charset="0"/>
                <a:ea typeface="Calibri" pitchFamily="34" charset="0"/>
                <a:cs typeface="Times New Roman" pitchFamily="18" charset="0"/>
              </a:rPr>
              <a:t>9.</a:t>
            </a:r>
            <a:r>
              <a:rPr kumimoji="0" lang="fr-FR" sz="32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6 surtensions temporaires : </a:t>
            </a:r>
            <a:endParaRPr kumimoji="0" lang="en-US" sz="3200" b="0" i="0" u="none" strike="noStrike" cap="none" normalizeH="0" baseline="0" dirty="0" smtClean="0">
              <a:ln>
                <a:noFill/>
              </a:ln>
              <a:solidFill>
                <a:srgbClr val="0070C0"/>
              </a:solidFill>
              <a:effectLst/>
              <a:latin typeface="Arial" pitchFamily="34" charset="0"/>
              <a:cs typeface="Arial" pitchFamily="34" charset="0"/>
            </a:endParaRPr>
          </a:p>
          <a:p>
            <a:pPr lvl="0" algn="justLow" eaLnBrk="0" fontAlgn="base" hangingPunct="0">
              <a:spcBef>
                <a:spcPct val="0"/>
              </a:spcBef>
              <a:spcAft>
                <a:spcPct val="0"/>
              </a:spcAft>
            </a:pPr>
            <a:r>
              <a:rPr kumimoji="0" lang="fr-FR" sz="3200" b="1" i="0" u="none" strike="noStrike" cap="none" normalizeH="0" baseline="0" dirty="0" smtClean="0">
                <a:ln>
                  <a:noFill/>
                </a:ln>
                <a:solidFill>
                  <a:srgbClr val="FF00FF"/>
                </a:solidFill>
                <a:effectLst/>
                <a:latin typeface="Times New Roman" pitchFamily="18" charset="0"/>
                <a:ea typeface="Calibri" pitchFamily="34" charset="0"/>
                <a:cs typeface="Times New Roman" pitchFamily="18" charset="0"/>
              </a:rPr>
              <a:t>Description</a:t>
            </a:r>
            <a:r>
              <a:rPr kumimoji="0" lang="fr-FR" sz="3200" b="0" i="0" u="none" strike="noStrike" cap="none" normalizeH="0" baseline="0" dirty="0" smtClean="0">
                <a:ln>
                  <a:noFill/>
                </a:ln>
                <a:solidFill>
                  <a:srgbClr val="FF00FF"/>
                </a:solidFill>
                <a:effectLst/>
                <a:latin typeface="Times New Roman" pitchFamily="18" charset="0"/>
                <a:ea typeface="Calibri" pitchFamily="34" charset="0"/>
                <a:cs typeface="Times New Roman" pitchFamily="18" charset="0"/>
              </a:rPr>
              <a:t> </a:t>
            </a:r>
            <a:r>
              <a:rPr kumimoji="0" lang="fr-F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Les surtensions temporaires sont des hausses soudaines de la valeur efficace de la tension de plus de 110% de la tension nominale, laquelle se r</a:t>
            </a:r>
            <a:r>
              <a:rPr lang="fr-FR" sz="3200" dirty="0" smtClean="0">
                <a:ea typeface="Calibri" pitchFamily="34" charset="0"/>
                <a:cs typeface="Times New Roman" pitchFamily="18" charset="0"/>
              </a:rPr>
              <a:t>é</a:t>
            </a:r>
            <a:r>
              <a:rPr kumimoji="0" lang="fr-F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tablit apr</a:t>
            </a:r>
            <a:r>
              <a:rPr lang="fr-FR" sz="3200" dirty="0" smtClean="0">
                <a:ea typeface="Calibri" pitchFamily="34" charset="0"/>
                <a:cs typeface="Times New Roman" pitchFamily="18" charset="0"/>
              </a:rPr>
              <a:t>è</a:t>
            </a:r>
            <a:r>
              <a:rPr kumimoji="0" lang="fr-F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une courte dur</a:t>
            </a:r>
            <a:r>
              <a:rPr lang="fr-FR" sz="3200" dirty="0" smtClean="0">
                <a:ea typeface="Calibri" pitchFamily="34" charset="0"/>
                <a:cs typeface="Times New Roman" pitchFamily="18" charset="0"/>
              </a:rPr>
              <a:t>é</a:t>
            </a:r>
            <a:r>
              <a:rPr kumimoji="0" lang="fr-F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Les surtensions temporaires comprennent des dur</a:t>
            </a:r>
            <a:r>
              <a:rPr lang="fr-FR" sz="3200" dirty="0" smtClean="0">
                <a:ea typeface="Calibri" pitchFamily="34" charset="0"/>
                <a:cs typeface="Times New Roman" pitchFamily="18" charset="0"/>
              </a:rPr>
              <a:t>é</a:t>
            </a:r>
            <a:r>
              <a:rPr kumimoji="0" lang="fr-F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es entre 8 millisecondes et une minute.</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lvl="0" algn="justLow" eaLnBrk="0" fontAlgn="base" hangingPunct="0">
              <a:spcBef>
                <a:spcPct val="0"/>
              </a:spcBef>
              <a:spcAft>
                <a:spcPct val="0"/>
              </a:spcAft>
            </a:pPr>
            <a:r>
              <a:rPr kumimoji="0" lang="fr-FR" sz="3200" b="1" i="0" u="none" strike="noStrike" cap="none" normalizeH="0" baseline="0" dirty="0" smtClean="0">
                <a:ln>
                  <a:noFill/>
                </a:ln>
                <a:solidFill>
                  <a:srgbClr val="00CC00"/>
                </a:solidFill>
                <a:effectLst/>
                <a:latin typeface="Times New Roman" pitchFamily="18" charset="0"/>
                <a:ea typeface="Calibri" pitchFamily="34" charset="0"/>
                <a:cs typeface="Times New Roman" pitchFamily="18" charset="0"/>
              </a:rPr>
              <a:t>Causes </a:t>
            </a:r>
            <a:r>
              <a:rPr kumimoji="0" lang="fr-F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les   surtensions   temporaires   peuvent   être   attribuables   </a:t>
            </a:r>
            <a:r>
              <a:rPr lang="fr-FR" sz="3200" dirty="0" smtClean="0">
                <a:ea typeface="Calibri" pitchFamily="34" charset="0"/>
                <a:cs typeface="Times New Roman" pitchFamily="18" charset="0"/>
              </a:rPr>
              <a:t>à</a:t>
            </a:r>
            <a:r>
              <a:rPr kumimoji="0" lang="fr-F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des   d</a:t>
            </a:r>
            <a:r>
              <a:rPr lang="fr-FR" sz="3200" dirty="0" smtClean="0">
                <a:ea typeface="Calibri" pitchFamily="34" charset="0"/>
                <a:cs typeface="Times New Roman" pitchFamily="18" charset="0"/>
              </a:rPr>
              <a:t>é</a:t>
            </a:r>
            <a:r>
              <a:rPr kumimoji="0" lang="fr-F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fauts,   </a:t>
            </a:r>
            <a:r>
              <a:rPr lang="fr-FR" sz="3200" dirty="0" smtClean="0">
                <a:ea typeface="Calibri" pitchFamily="34" charset="0"/>
                <a:cs typeface="Times New Roman" pitchFamily="18" charset="0"/>
              </a:rPr>
              <a:t>à</a:t>
            </a:r>
            <a:r>
              <a:rPr kumimoji="0" lang="fr-F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des d</a:t>
            </a:r>
            <a:r>
              <a:rPr lang="fr-FR" sz="3200" dirty="0" smtClean="0">
                <a:ea typeface="Calibri" pitchFamily="34" charset="0"/>
                <a:cs typeface="Times New Roman" pitchFamily="18" charset="0"/>
              </a:rPr>
              <a:t>é</a:t>
            </a:r>
            <a:r>
              <a:rPr kumimoji="0" lang="fr-F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lestages  de  charge   ou  </a:t>
            </a:r>
            <a:r>
              <a:rPr lang="fr-FR" sz="3200" dirty="0" smtClean="0">
                <a:ea typeface="Calibri" pitchFamily="34" charset="0"/>
                <a:cs typeface="Times New Roman" pitchFamily="18" charset="0"/>
              </a:rPr>
              <a:t>à</a:t>
            </a:r>
            <a:r>
              <a:rPr kumimoji="0" lang="fr-F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des  ph</a:t>
            </a:r>
            <a:r>
              <a:rPr lang="fr-FR" sz="3200" dirty="0" smtClean="0">
                <a:ea typeface="Calibri" pitchFamily="34" charset="0"/>
                <a:cs typeface="Times New Roman" pitchFamily="18" charset="0"/>
              </a:rPr>
              <a:t>é</a:t>
            </a:r>
            <a:r>
              <a:rPr kumimoji="0" lang="fr-F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nom</a:t>
            </a:r>
            <a:r>
              <a:rPr lang="fr-FR" sz="3200" dirty="0" smtClean="0">
                <a:ea typeface="Calibri" pitchFamily="34" charset="0"/>
                <a:cs typeface="Times New Roman" pitchFamily="18" charset="0"/>
              </a:rPr>
              <a:t>è</a:t>
            </a:r>
            <a:r>
              <a:rPr kumimoji="0" lang="fr-F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nes  de  r</a:t>
            </a:r>
            <a:r>
              <a:rPr lang="fr-FR" sz="3200" dirty="0" smtClean="0">
                <a:ea typeface="Calibri" pitchFamily="34" charset="0"/>
                <a:cs typeface="Times New Roman" pitchFamily="18" charset="0"/>
              </a:rPr>
              <a:t>é</a:t>
            </a:r>
            <a:r>
              <a:rPr kumimoji="0" lang="fr-F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sonance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lvl="0" algn="justLow" eaLnBrk="0" fontAlgn="base" hangingPunct="0">
              <a:spcBef>
                <a:spcPct val="0"/>
              </a:spcBef>
              <a:spcAft>
                <a:spcPct val="0"/>
              </a:spcAft>
            </a:pPr>
            <a:r>
              <a:rPr kumimoji="0" lang="fr-F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  plus  souvent,  elles  r</a:t>
            </a:r>
            <a:r>
              <a:rPr lang="fr-FR" sz="3200" dirty="0" smtClean="0">
                <a:ea typeface="Calibri" pitchFamily="34" charset="0"/>
                <a:cs typeface="Times New Roman" pitchFamily="18" charset="0"/>
              </a:rPr>
              <a:t>é</a:t>
            </a:r>
            <a:r>
              <a:rPr kumimoji="0" lang="fr-F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sultent  des  surtensions  qui  se produisent sur les phases saines lors de courts-circuits monophas</a:t>
            </a:r>
            <a:r>
              <a:rPr lang="fr-FR" sz="3200" dirty="0" smtClean="0">
                <a:ea typeface="Calibri" pitchFamily="34" charset="0"/>
                <a:cs typeface="Times New Roman" pitchFamily="18" charset="0"/>
              </a:rPr>
              <a:t>é</a:t>
            </a:r>
            <a:r>
              <a:rPr kumimoji="0" lang="fr-F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a:t>
            </a:r>
            <a:r>
              <a:rPr lang="fr-FR" sz="3200" dirty="0" smtClean="0">
                <a:ea typeface="Calibri" pitchFamily="34" charset="0"/>
                <a:cs typeface="Times New Roman" pitchFamily="18" charset="0"/>
              </a:rPr>
              <a:t>à</a:t>
            </a:r>
            <a:r>
              <a:rPr kumimoji="0" lang="fr-F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la terre, par exemple.</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4001"/>
            <a:ext cx="9144000" cy="6632585"/>
          </a:xfrm>
          <a:prstGeom prst="rect">
            <a:avLst/>
          </a:prstGeom>
        </p:spPr>
        <p:txBody>
          <a:bodyPr wrap="square">
            <a:spAutoFit/>
          </a:bodyPr>
          <a:lstStyle/>
          <a:p>
            <a:pPr lvl="0" algn="justLow" eaLnBrk="0" fontAlgn="base" hangingPunct="0">
              <a:spcBef>
                <a:spcPct val="0"/>
              </a:spcBef>
              <a:spcAft>
                <a:spcPct val="0"/>
              </a:spcAft>
            </a:pPr>
            <a:r>
              <a:rPr kumimoji="0" lang="fr-FR" sz="25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9-7 surtensions transitoires :</a:t>
            </a:r>
            <a:endParaRPr kumimoji="0" lang="en-US" sz="2500" b="0" i="0" u="none" strike="noStrike" cap="none" normalizeH="0" baseline="0" dirty="0" smtClean="0">
              <a:ln>
                <a:noFill/>
              </a:ln>
              <a:solidFill>
                <a:srgbClr val="0070C0"/>
              </a:solidFill>
              <a:effectLst/>
              <a:latin typeface="Arial" pitchFamily="34" charset="0"/>
              <a:cs typeface="Arial" pitchFamily="34" charset="0"/>
            </a:endParaRPr>
          </a:p>
          <a:p>
            <a:pPr lvl="0" algn="justLow" eaLnBrk="0" fontAlgn="base" hangingPunct="0">
              <a:spcBef>
                <a:spcPct val="0"/>
              </a:spcBef>
              <a:spcAft>
                <a:spcPct val="0"/>
              </a:spcAft>
            </a:pPr>
            <a:r>
              <a:rPr kumimoji="0" lang="fr-FR" sz="2500" b="1" i="0" u="none" strike="noStrike" cap="none" normalizeH="0" baseline="0" dirty="0" smtClean="0">
                <a:ln>
                  <a:noFill/>
                </a:ln>
                <a:solidFill>
                  <a:srgbClr val="FF00FF"/>
                </a:solidFill>
                <a:effectLst/>
                <a:latin typeface="Times New Roman" pitchFamily="18" charset="0"/>
                <a:ea typeface="Calibri" pitchFamily="34" charset="0"/>
                <a:cs typeface="Times New Roman" pitchFamily="18" charset="0"/>
              </a:rPr>
              <a:t>Description</a:t>
            </a:r>
            <a:r>
              <a:rPr kumimoji="0" lang="fr-FR" sz="2500" b="0" i="0" u="none" strike="noStrike" cap="none" normalizeH="0" baseline="0" dirty="0" smtClean="0">
                <a:ln>
                  <a:noFill/>
                </a:ln>
                <a:solidFill>
                  <a:srgbClr val="FF00FF"/>
                </a:solidFill>
                <a:effectLst/>
                <a:latin typeface="Times New Roman" pitchFamily="18" charset="0"/>
                <a:ea typeface="Calibri" pitchFamily="34" charset="0"/>
                <a:cs typeface="Times New Roman" pitchFamily="18" charset="0"/>
              </a:rPr>
              <a:t> : </a:t>
            </a:r>
            <a:r>
              <a:rPr kumimoji="0" lang="fr-FR" sz="2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On classe g</a:t>
            </a:r>
            <a:r>
              <a:rPr lang="fr-FR" sz="2500" dirty="0" smtClean="0">
                <a:ea typeface="Calibri" pitchFamily="34" charset="0"/>
                <a:cs typeface="Times New Roman" pitchFamily="18" charset="0"/>
              </a:rPr>
              <a:t>é</a:t>
            </a:r>
            <a:r>
              <a:rPr kumimoji="0" lang="fr-FR" sz="2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a:t>
            </a:r>
            <a:r>
              <a:rPr lang="fr-FR" sz="2500" dirty="0" smtClean="0">
                <a:ea typeface="Calibri" pitchFamily="34" charset="0"/>
                <a:cs typeface="Times New Roman" pitchFamily="18" charset="0"/>
              </a:rPr>
              <a:t>é</a:t>
            </a:r>
            <a:r>
              <a:rPr kumimoji="0" lang="fr-FR" sz="2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ralement dans cette cat</a:t>
            </a:r>
            <a:r>
              <a:rPr lang="fr-FR" sz="2500" dirty="0" smtClean="0">
                <a:ea typeface="Calibri" pitchFamily="34" charset="0"/>
                <a:cs typeface="Times New Roman" pitchFamily="18" charset="0"/>
              </a:rPr>
              <a:t>é</a:t>
            </a:r>
            <a:r>
              <a:rPr kumimoji="0" lang="fr-FR" sz="2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gorie les perturbations de tr</a:t>
            </a:r>
            <a:r>
              <a:rPr lang="fr-FR" sz="2500" dirty="0" smtClean="0">
                <a:ea typeface="Calibri" pitchFamily="34" charset="0"/>
                <a:cs typeface="Times New Roman" pitchFamily="18" charset="0"/>
              </a:rPr>
              <a:t>è</a:t>
            </a:r>
            <a:r>
              <a:rPr kumimoji="0" lang="fr-FR" sz="2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courte dur</a:t>
            </a:r>
            <a:r>
              <a:rPr lang="fr-FR" sz="2500" dirty="0" smtClean="0">
                <a:ea typeface="Calibri" pitchFamily="34" charset="0"/>
                <a:cs typeface="Times New Roman" pitchFamily="18" charset="0"/>
              </a:rPr>
              <a:t>é</a:t>
            </a:r>
            <a:r>
              <a:rPr kumimoji="0" lang="fr-FR" sz="2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qui durent typiquement moins d'un demi-cycle, c'est-</a:t>
            </a:r>
            <a:r>
              <a:rPr lang="fr-FR" sz="2500" dirty="0" smtClean="0">
                <a:ea typeface="Calibri" pitchFamily="34" charset="0"/>
                <a:cs typeface="Times New Roman" pitchFamily="18" charset="0"/>
              </a:rPr>
              <a:t>à</a:t>
            </a:r>
            <a:r>
              <a:rPr kumimoji="0" lang="fr-FR" sz="2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-dire de quelques  microsecondes (</a:t>
            </a:r>
            <a:r>
              <a:rPr lang="fr-FR" sz="2500" dirty="0" smtClean="0">
                <a:ea typeface="Calibri" pitchFamily="34" charset="0"/>
                <a:cs typeface="Times New Roman" pitchFamily="18" charset="0"/>
              </a:rPr>
              <a:t>µ</a:t>
            </a:r>
            <a:r>
              <a:rPr kumimoji="0" lang="fr-FR" sz="2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a:t>
            </a:r>
            <a:r>
              <a:rPr lang="fr-FR" sz="2500" dirty="0" smtClean="0">
                <a:ea typeface="Calibri" pitchFamily="34" charset="0"/>
                <a:cs typeface="Times New Roman" pitchFamily="18" charset="0"/>
              </a:rPr>
              <a:t>à</a:t>
            </a:r>
            <a:r>
              <a:rPr kumimoji="0" lang="fr-FR" sz="2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plusieurs  millisecondes (ms).</a:t>
            </a:r>
            <a:endParaRPr kumimoji="0" lang="en-US" sz="2500" b="0" i="0" u="none" strike="noStrike" cap="none" normalizeH="0" baseline="0" dirty="0" smtClean="0">
              <a:ln>
                <a:noFill/>
              </a:ln>
              <a:solidFill>
                <a:schemeClr val="tx1"/>
              </a:solidFill>
              <a:effectLst/>
              <a:latin typeface="Arial" pitchFamily="34" charset="0"/>
              <a:cs typeface="Arial" pitchFamily="34" charset="0"/>
            </a:endParaRPr>
          </a:p>
          <a:p>
            <a:pPr lvl="0" algn="justLow" eaLnBrk="0" fontAlgn="base" hangingPunct="0">
              <a:spcBef>
                <a:spcPct val="0"/>
              </a:spcBef>
              <a:spcAft>
                <a:spcPct val="0"/>
              </a:spcAft>
            </a:pPr>
            <a:r>
              <a:rPr kumimoji="0" lang="fr-FR" sz="2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Les  surtensions transitoires  peuvent  être  unidirectionnelles  ou  oscillatoires  et  elles  peuvent endommager les isolants de l</a:t>
            </a:r>
            <a:r>
              <a:rPr lang="fr-FR" sz="2500" dirty="0" smtClean="0">
                <a:ea typeface="Calibri" pitchFamily="34" charset="0"/>
                <a:cs typeface="Times New Roman" pitchFamily="18" charset="0"/>
              </a:rPr>
              <a:t>’</a:t>
            </a:r>
            <a:r>
              <a:rPr kumimoji="0" lang="fr-FR" sz="2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appareillage ou des composantes </a:t>
            </a:r>
            <a:r>
              <a:rPr lang="fr-FR" sz="2500" dirty="0" smtClean="0">
                <a:ea typeface="Calibri" pitchFamily="34" charset="0"/>
                <a:cs typeface="Times New Roman" pitchFamily="18" charset="0"/>
              </a:rPr>
              <a:t>é</a:t>
            </a:r>
            <a:r>
              <a:rPr kumimoji="0" lang="fr-FR" sz="2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lectroniques.</a:t>
            </a:r>
            <a:endParaRPr kumimoji="0" lang="en-US" sz="2500" b="0" i="0" u="none" strike="noStrike" cap="none" normalizeH="0" baseline="0" dirty="0" smtClean="0">
              <a:ln>
                <a:noFill/>
              </a:ln>
              <a:solidFill>
                <a:schemeClr val="tx1"/>
              </a:solidFill>
              <a:effectLst/>
              <a:latin typeface="Arial" pitchFamily="34" charset="0"/>
              <a:cs typeface="Arial" pitchFamily="34" charset="0"/>
            </a:endParaRPr>
          </a:p>
          <a:p>
            <a:pPr lvl="0" algn="justLow" eaLnBrk="0" fontAlgn="base" hangingPunct="0">
              <a:spcBef>
                <a:spcPct val="0"/>
              </a:spcBef>
              <a:spcAft>
                <a:spcPct val="0"/>
              </a:spcAft>
            </a:pPr>
            <a:r>
              <a:rPr kumimoji="0" lang="fr-FR" sz="25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Causes</a:t>
            </a:r>
            <a:r>
              <a:rPr kumimoji="0" lang="fr-FR" sz="2500" b="0"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 : </a:t>
            </a:r>
            <a:r>
              <a:rPr kumimoji="0" lang="fr-FR" sz="2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Les surtensions peuvent être reli</a:t>
            </a:r>
            <a:r>
              <a:rPr lang="fr-FR" sz="2500" dirty="0" smtClean="0">
                <a:ea typeface="Calibri" pitchFamily="34" charset="0"/>
                <a:cs typeface="Times New Roman" pitchFamily="18" charset="0"/>
              </a:rPr>
              <a:t>é</a:t>
            </a:r>
            <a:r>
              <a:rPr kumimoji="0" lang="fr-FR" sz="2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es </a:t>
            </a:r>
            <a:r>
              <a:rPr lang="fr-FR" sz="2500" dirty="0" smtClean="0">
                <a:ea typeface="Calibri" pitchFamily="34" charset="0"/>
                <a:cs typeface="Times New Roman" pitchFamily="18" charset="0"/>
              </a:rPr>
              <a:t>à</a:t>
            </a:r>
            <a:r>
              <a:rPr kumimoji="0" lang="fr-FR" sz="2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500" b="0" i="0" u="none" strike="noStrike" cap="none" normalizeH="0" baseline="0" dirty="0" smtClean="0">
              <a:ln>
                <a:noFill/>
              </a:ln>
              <a:solidFill>
                <a:schemeClr val="tx1"/>
              </a:solidFill>
              <a:effectLst/>
              <a:latin typeface="Arial" pitchFamily="34" charset="0"/>
              <a:cs typeface="Arial" pitchFamily="34" charset="0"/>
            </a:endParaRPr>
          </a:p>
          <a:p>
            <a:pPr lvl="0" algn="justLow" eaLnBrk="0" fontAlgn="base" hangingPunct="0">
              <a:spcBef>
                <a:spcPct val="0"/>
              </a:spcBef>
              <a:spcAft>
                <a:spcPct val="0"/>
              </a:spcAft>
              <a:buFontTx/>
              <a:buChar char="•"/>
            </a:pPr>
            <a:r>
              <a:rPr kumimoji="0" lang="fr-FR" sz="2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des  man</a:t>
            </a:r>
            <a:r>
              <a:rPr lang="fr-FR" sz="2500" dirty="0" smtClean="0">
                <a:ea typeface="Calibri" pitchFamily="34" charset="0"/>
                <a:cs typeface="Times New Roman" pitchFamily="18" charset="0"/>
              </a:rPr>
              <a:t>œ</a:t>
            </a:r>
            <a:r>
              <a:rPr kumimoji="0" lang="fr-FR" sz="2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uvres   sur  les  lignes  et   les  </a:t>
            </a:r>
            <a:r>
              <a:rPr lang="fr-FR" sz="2500" dirty="0" smtClean="0">
                <a:ea typeface="Calibri" pitchFamily="34" charset="0"/>
                <a:cs typeface="Times New Roman" pitchFamily="18" charset="0"/>
              </a:rPr>
              <a:t>é</a:t>
            </a:r>
            <a:r>
              <a:rPr kumimoji="0" lang="fr-FR" sz="2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quipements     en  r</a:t>
            </a:r>
            <a:r>
              <a:rPr lang="fr-FR" sz="2500" dirty="0" smtClean="0">
                <a:ea typeface="Calibri" pitchFamily="34" charset="0"/>
                <a:cs typeface="Times New Roman" pitchFamily="18" charset="0"/>
              </a:rPr>
              <a:t>é</a:t>
            </a:r>
            <a:r>
              <a:rPr kumimoji="0" lang="fr-FR" sz="2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seau,  notamment  des commutations de batteries de condensateurs qui se traduisent par une onde oscillatoire amortie superpos</a:t>
            </a:r>
            <a:r>
              <a:rPr lang="fr-FR" sz="2500" dirty="0" smtClean="0">
                <a:ea typeface="Calibri" pitchFamily="34" charset="0"/>
                <a:cs typeface="Times New Roman" pitchFamily="18" charset="0"/>
              </a:rPr>
              <a:t>é</a:t>
            </a:r>
            <a:r>
              <a:rPr kumimoji="0" lang="fr-FR" sz="2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a:t>
            </a:r>
            <a:r>
              <a:rPr lang="fr-FR" sz="2500" dirty="0" smtClean="0">
                <a:ea typeface="Calibri" pitchFamily="34" charset="0"/>
                <a:cs typeface="Times New Roman" pitchFamily="18" charset="0"/>
              </a:rPr>
              <a:t>à</a:t>
            </a:r>
            <a:r>
              <a:rPr kumimoji="0" lang="fr-FR" sz="2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l'onde fondamentale et pr</a:t>
            </a:r>
            <a:r>
              <a:rPr lang="fr-FR" sz="2500" dirty="0" smtClean="0">
                <a:ea typeface="Calibri" pitchFamily="34" charset="0"/>
                <a:cs typeface="Times New Roman" pitchFamily="18" charset="0"/>
              </a:rPr>
              <a:t>é</a:t>
            </a:r>
            <a:r>
              <a:rPr kumimoji="0" lang="fr-FR" sz="2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sentent une fr</a:t>
            </a:r>
            <a:r>
              <a:rPr lang="fr-FR" sz="2500" dirty="0" smtClean="0">
                <a:ea typeface="Calibri" pitchFamily="34" charset="0"/>
                <a:cs typeface="Times New Roman" pitchFamily="18" charset="0"/>
              </a:rPr>
              <a:t>é</a:t>
            </a:r>
            <a:r>
              <a:rPr kumimoji="0" lang="fr-FR" sz="2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quence  g</a:t>
            </a:r>
            <a:r>
              <a:rPr lang="fr-FR" sz="2500" dirty="0" smtClean="0">
                <a:ea typeface="Calibri" pitchFamily="34" charset="0"/>
                <a:cs typeface="Times New Roman" pitchFamily="18" charset="0"/>
              </a:rPr>
              <a:t>é</a:t>
            </a:r>
            <a:r>
              <a:rPr kumimoji="0" lang="fr-FR" sz="2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a:t>
            </a:r>
            <a:r>
              <a:rPr lang="fr-FR" sz="2500" dirty="0" smtClean="0">
                <a:ea typeface="Calibri" pitchFamily="34" charset="0"/>
                <a:cs typeface="Times New Roman" pitchFamily="18" charset="0"/>
              </a:rPr>
              <a:t>é</a:t>
            </a:r>
            <a:r>
              <a:rPr kumimoji="0" lang="fr-FR" sz="2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ralement comprise entre 100 Hz et 9 kHz, et d</a:t>
            </a:r>
            <a:r>
              <a:rPr lang="fr-FR" sz="2500" dirty="0" smtClean="0">
                <a:ea typeface="Calibri" pitchFamily="34" charset="0"/>
                <a:cs typeface="Times New Roman" pitchFamily="18" charset="0"/>
              </a:rPr>
              <a:t>’</a:t>
            </a:r>
            <a:r>
              <a:rPr kumimoji="0" lang="fr-FR" sz="2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une dur</a:t>
            </a:r>
            <a:r>
              <a:rPr lang="fr-FR" sz="2500" dirty="0" smtClean="0">
                <a:ea typeface="Calibri" pitchFamily="34" charset="0"/>
                <a:cs typeface="Times New Roman" pitchFamily="18" charset="0"/>
              </a:rPr>
              <a:t>é</a:t>
            </a:r>
            <a:r>
              <a:rPr kumimoji="0" lang="fr-FR" sz="2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de crête inf</a:t>
            </a:r>
            <a:r>
              <a:rPr lang="fr-FR" sz="2500" dirty="0" smtClean="0">
                <a:ea typeface="Calibri" pitchFamily="34" charset="0"/>
                <a:cs typeface="Times New Roman" pitchFamily="18" charset="0"/>
              </a:rPr>
              <a:t>é</a:t>
            </a:r>
            <a:r>
              <a:rPr kumimoji="0" lang="fr-FR" sz="2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rieure </a:t>
            </a:r>
            <a:r>
              <a:rPr lang="fr-FR" sz="2500" dirty="0" smtClean="0">
                <a:ea typeface="Calibri" pitchFamily="34" charset="0"/>
                <a:cs typeface="Times New Roman" pitchFamily="18" charset="0"/>
              </a:rPr>
              <a:t>à</a:t>
            </a:r>
            <a:r>
              <a:rPr kumimoji="0" lang="fr-FR" sz="2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fr-FR" sz="2500" dirty="0" smtClean="0">
                <a:ea typeface="Calibri" pitchFamily="34" charset="0"/>
                <a:cs typeface="Times New Roman" pitchFamily="18" charset="0"/>
              </a:rPr>
              <a:t>½</a:t>
            </a:r>
            <a:r>
              <a:rPr kumimoji="0" lang="fr-FR" sz="2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cycle ;</a:t>
            </a:r>
            <a:endParaRPr kumimoji="0" lang="en-US" sz="2500" b="0" i="0" u="none" strike="noStrike" cap="none" normalizeH="0" baseline="0" dirty="0" smtClean="0">
              <a:ln>
                <a:noFill/>
              </a:ln>
              <a:solidFill>
                <a:schemeClr val="tx1"/>
              </a:solidFill>
              <a:effectLst/>
              <a:latin typeface="Arial" pitchFamily="34" charset="0"/>
              <a:cs typeface="Arial" pitchFamily="34" charset="0"/>
            </a:endParaRPr>
          </a:p>
          <a:p>
            <a:pPr lvl="0" algn="justLow" eaLnBrk="0" fontAlgn="base" hangingPunct="0">
              <a:spcBef>
                <a:spcPct val="0"/>
              </a:spcBef>
              <a:spcAft>
                <a:spcPct val="0"/>
              </a:spcAft>
              <a:buFontTx/>
              <a:buChar char="•"/>
            </a:pPr>
            <a:r>
              <a:rPr kumimoji="0" lang="fr-FR" sz="2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 foudre qui se traduit g</a:t>
            </a:r>
            <a:r>
              <a:rPr lang="fr-FR" sz="2500" dirty="0" smtClean="0">
                <a:ea typeface="Calibri" pitchFamily="34" charset="0"/>
                <a:cs typeface="Times New Roman" pitchFamily="18" charset="0"/>
              </a:rPr>
              <a:t>é</a:t>
            </a:r>
            <a:r>
              <a:rPr kumimoji="0" lang="fr-FR" sz="2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a:t>
            </a:r>
            <a:r>
              <a:rPr lang="fr-FR" sz="2500" dirty="0" smtClean="0">
                <a:ea typeface="Calibri" pitchFamily="34" charset="0"/>
                <a:cs typeface="Times New Roman" pitchFamily="18" charset="0"/>
              </a:rPr>
              <a:t>é</a:t>
            </a:r>
            <a:r>
              <a:rPr kumimoji="0" lang="fr-FR" sz="2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ralement par une impulsion unidirectionnelle pr</a:t>
            </a:r>
            <a:r>
              <a:rPr lang="fr-FR" sz="2500" dirty="0" smtClean="0">
                <a:ea typeface="Calibri" pitchFamily="34" charset="0"/>
                <a:cs typeface="Times New Roman" pitchFamily="18" charset="0"/>
              </a:rPr>
              <a:t>é</a:t>
            </a:r>
            <a:r>
              <a:rPr kumimoji="0" lang="fr-FR" sz="2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sentant, dans les cas les plus rapides, un temps de mont</a:t>
            </a:r>
            <a:r>
              <a:rPr lang="fr-FR" sz="2500" dirty="0" smtClean="0">
                <a:ea typeface="Calibri" pitchFamily="34" charset="0"/>
                <a:cs typeface="Times New Roman" pitchFamily="18" charset="0"/>
              </a:rPr>
              <a:t>é</a:t>
            </a:r>
            <a:r>
              <a:rPr kumimoji="0" lang="fr-FR" sz="2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de l'ordre de la microseconde.</a:t>
            </a:r>
            <a:endParaRPr kumimoji="0" lang="en-US" sz="2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57158" y="428604"/>
            <a:ext cx="8429684" cy="5500726"/>
          </a:xfrm>
        </p:spPr>
        <p:txBody>
          <a:bodyPr>
            <a:noAutofit/>
          </a:bodyPr>
          <a:lstStyle/>
          <a:p>
            <a:pPr algn="just"/>
            <a:r>
              <a:rPr lang="fr-FR" sz="3600" dirty="0" smtClean="0">
                <a:solidFill>
                  <a:srgbClr val="FF0000"/>
                </a:solidFill>
              </a:rPr>
              <a:t>1- Introduction:</a:t>
            </a:r>
          </a:p>
          <a:p>
            <a:pPr algn="just"/>
            <a:r>
              <a:rPr lang="fr-FR" sz="3600" dirty="0" smtClean="0">
                <a:solidFill>
                  <a:schemeClr val="tx1"/>
                </a:solidFill>
              </a:rPr>
              <a:t>Les réseaux électriques sont considérés comme des infrastructures hautement critiques pour notre société.</a:t>
            </a:r>
          </a:p>
          <a:p>
            <a:pPr algn="just"/>
            <a:r>
              <a:rPr lang="fr-FR" sz="3600" dirty="0" smtClean="0">
                <a:solidFill>
                  <a:schemeClr val="tx1"/>
                </a:solidFill>
              </a:rPr>
              <a:t>Ces réseaux sont conçus traditionnellement d’une manière verticale où les</a:t>
            </a:r>
            <a:br>
              <a:rPr lang="fr-FR" sz="3600" dirty="0" smtClean="0">
                <a:solidFill>
                  <a:schemeClr val="tx1"/>
                </a:solidFill>
              </a:rPr>
            </a:br>
            <a:r>
              <a:rPr lang="fr-FR" sz="3600" dirty="0" smtClean="0">
                <a:solidFill>
                  <a:schemeClr val="tx1"/>
                </a:solidFill>
              </a:rPr>
              <a:t>transferts de l’énergie suivent le schéma dit «du haut en bas» : Production -Transport-</a:t>
            </a:r>
            <a:br>
              <a:rPr lang="fr-FR" sz="3600" dirty="0" smtClean="0">
                <a:solidFill>
                  <a:schemeClr val="tx1"/>
                </a:solidFill>
              </a:rPr>
            </a:br>
            <a:r>
              <a:rPr lang="en-US" sz="3600" dirty="0" smtClean="0">
                <a:solidFill>
                  <a:schemeClr val="tx1"/>
                </a:solidFill>
              </a:rPr>
              <a:t>Distribution.</a:t>
            </a:r>
            <a:endParaRPr lang="en-US" sz="3600" dirty="0">
              <a:solidFill>
                <a:schemeClr val="tx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9507"/>
            <a:ext cx="9144000" cy="6555641"/>
          </a:xfrm>
          <a:prstGeom prst="rect">
            <a:avLst/>
          </a:prstGeom>
        </p:spPr>
        <p:txBody>
          <a:bodyPr wrap="square">
            <a:spAutoFit/>
          </a:bodyPr>
          <a:lstStyle/>
          <a:p>
            <a:pPr lvl="0" algn="justLow" eaLnBrk="0" fontAlgn="base" hangingPunct="0">
              <a:spcBef>
                <a:spcPct val="0"/>
              </a:spcBef>
              <a:spcAft>
                <a:spcPct val="0"/>
              </a:spcAft>
            </a:pPr>
            <a:r>
              <a:rPr kumimoji="0" lang="fr-FR" sz="30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9-8 variations  rapides  de  tension :</a:t>
            </a:r>
            <a:endParaRPr kumimoji="0" lang="en-US" sz="3000" b="0" i="0" u="none" strike="noStrike" cap="none" normalizeH="0" baseline="0" dirty="0" smtClean="0">
              <a:ln>
                <a:noFill/>
              </a:ln>
              <a:solidFill>
                <a:srgbClr val="0070C0"/>
              </a:solidFill>
              <a:effectLst/>
              <a:latin typeface="Times New Roman" pitchFamily="18" charset="0"/>
              <a:cs typeface="Times New Roman" pitchFamily="18" charset="0"/>
            </a:endParaRPr>
          </a:p>
          <a:p>
            <a:pPr lvl="0" algn="justLow" eaLnBrk="0" fontAlgn="base" hangingPunct="0">
              <a:spcBef>
                <a:spcPct val="0"/>
              </a:spcBef>
              <a:spcAft>
                <a:spcPct val="0"/>
              </a:spcAft>
            </a:pPr>
            <a:r>
              <a:rPr kumimoji="0" lang="fr-FR" sz="3000" b="1" i="0" u="none" strike="noStrike" cap="none" normalizeH="0" baseline="0" dirty="0" smtClean="0">
                <a:ln>
                  <a:noFill/>
                </a:ln>
                <a:solidFill>
                  <a:srgbClr val="FF00FF"/>
                </a:solidFill>
                <a:effectLst/>
                <a:latin typeface="Times New Roman" pitchFamily="18" charset="0"/>
                <a:ea typeface="Calibri" pitchFamily="34" charset="0"/>
                <a:cs typeface="Times New Roman" pitchFamily="18" charset="0"/>
              </a:rPr>
              <a:t>Description </a:t>
            </a:r>
            <a:r>
              <a:rPr kumimoji="0" lang="fr-FR" sz="3000" b="0" i="0" u="none" strike="noStrike" cap="none" normalizeH="0" baseline="0" dirty="0" smtClean="0">
                <a:ln>
                  <a:noFill/>
                </a:ln>
                <a:solidFill>
                  <a:srgbClr val="FF00FF"/>
                </a:solidFill>
                <a:effectLst/>
                <a:latin typeface="Times New Roman" pitchFamily="18" charset="0"/>
                <a:ea typeface="Calibri" pitchFamily="34" charset="0"/>
                <a:cs typeface="Times New Roman" pitchFamily="18" charset="0"/>
              </a:rPr>
              <a:t>: </a:t>
            </a:r>
            <a:r>
              <a:rPr kumimoji="0" lang="fr-FR"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Les   variations   rapides   de   tension   sont   des   variations   soudaines,   mais relativement faibles, de la tension se produisant </a:t>
            </a:r>
            <a:r>
              <a:rPr lang="fr-FR" sz="3000" dirty="0" smtClean="0">
                <a:latin typeface="Times New Roman" pitchFamily="18" charset="0"/>
                <a:ea typeface="Calibri" pitchFamily="34" charset="0"/>
                <a:cs typeface="Times New Roman" pitchFamily="18" charset="0"/>
              </a:rPr>
              <a:t>à</a:t>
            </a:r>
            <a:r>
              <a:rPr kumimoji="0" lang="fr-FR"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l'int</a:t>
            </a:r>
            <a:r>
              <a:rPr lang="fr-FR" sz="3000" dirty="0" smtClean="0">
                <a:latin typeface="Times New Roman" pitchFamily="18" charset="0"/>
                <a:ea typeface="Calibri" pitchFamily="34" charset="0"/>
                <a:cs typeface="Times New Roman" pitchFamily="18" charset="0"/>
              </a:rPr>
              <a:t>é</a:t>
            </a:r>
            <a:r>
              <a:rPr kumimoji="0" lang="fr-FR"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rieur des plages d</a:t>
            </a:r>
            <a:r>
              <a:rPr lang="fr-FR" sz="3000" dirty="0" smtClean="0">
                <a:latin typeface="Times New Roman" pitchFamily="18" charset="0"/>
                <a:ea typeface="Calibri" pitchFamily="34" charset="0"/>
                <a:cs typeface="Times New Roman" pitchFamily="18" charset="0"/>
              </a:rPr>
              <a:t>é</a:t>
            </a:r>
            <a:r>
              <a:rPr kumimoji="0" lang="fr-FR"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finies pour l</a:t>
            </a:r>
            <a:r>
              <a:rPr lang="fr-FR" sz="3000" dirty="0" smtClean="0">
                <a:latin typeface="Times New Roman" pitchFamily="18" charset="0"/>
                <a:ea typeface="Calibri" pitchFamily="34" charset="0"/>
                <a:cs typeface="Times New Roman" pitchFamily="18" charset="0"/>
              </a:rPr>
              <a:t>’</a:t>
            </a:r>
            <a:r>
              <a:rPr kumimoji="0" lang="fr-FR"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amplitude de la tension en r</a:t>
            </a:r>
            <a:r>
              <a:rPr lang="fr-FR" sz="3000" dirty="0" smtClean="0">
                <a:latin typeface="Times New Roman" pitchFamily="18" charset="0"/>
                <a:ea typeface="Calibri" pitchFamily="34" charset="0"/>
                <a:cs typeface="Times New Roman" pitchFamily="18" charset="0"/>
              </a:rPr>
              <a:t>é</a:t>
            </a:r>
            <a:r>
              <a:rPr kumimoji="0" lang="fr-FR"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gime permanent.</a:t>
            </a:r>
            <a:endParaRPr kumimoji="0" lang="en-US" sz="300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Low" eaLnBrk="0" fontAlgn="base" hangingPunct="0">
              <a:spcBef>
                <a:spcPct val="0"/>
              </a:spcBef>
              <a:spcAft>
                <a:spcPct val="0"/>
              </a:spcAft>
            </a:pPr>
            <a:r>
              <a:rPr kumimoji="0" lang="fr-FR"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Les variations  rapides de tension occasionnelles  n</a:t>
            </a:r>
            <a:r>
              <a:rPr lang="fr-FR" sz="3000" dirty="0" smtClean="0">
                <a:latin typeface="Times New Roman" pitchFamily="18" charset="0"/>
                <a:ea typeface="Calibri" pitchFamily="34" charset="0"/>
                <a:cs typeface="Times New Roman" pitchFamily="18" charset="0"/>
              </a:rPr>
              <a:t>’</a:t>
            </a:r>
            <a:r>
              <a:rPr kumimoji="0" lang="fr-FR"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ont pas n</a:t>
            </a:r>
            <a:r>
              <a:rPr lang="fr-FR" sz="3000" dirty="0" smtClean="0">
                <a:latin typeface="Times New Roman" pitchFamily="18" charset="0"/>
                <a:ea typeface="Calibri" pitchFamily="34" charset="0"/>
                <a:cs typeface="Times New Roman" pitchFamily="18" charset="0"/>
              </a:rPr>
              <a:t>é</a:t>
            </a:r>
            <a:r>
              <a:rPr kumimoji="0" lang="fr-FR"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cessairement  beaucoup d</a:t>
            </a:r>
            <a:r>
              <a:rPr lang="fr-FR" sz="3000" dirty="0" smtClean="0">
                <a:latin typeface="Times New Roman" pitchFamily="18" charset="0"/>
                <a:ea typeface="Calibri" pitchFamily="34" charset="0"/>
                <a:cs typeface="Times New Roman" pitchFamily="18" charset="0"/>
              </a:rPr>
              <a:t>’</a:t>
            </a:r>
            <a:r>
              <a:rPr kumimoji="0" lang="fr-FR"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effet sur  le  papillotement,  mais  elles  peuvent  perturber  certains  </a:t>
            </a:r>
            <a:r>
              <a:rPr lang="fr-FR" sz="3000" dirty="0" smtClean="0">
                <a:latin typeface="Times New Roman" pitchFamily="18" charset="0"/>
                <a:ea typeface="Calibri" pitchFamily="34" charset="0"/>
                <a:cs typeface="Times New Roman" pitchFamily="18" charset="0"/>
              </a:rPr>
              <a:t>é</a:t>
            </a:r>
            <a:r>
              <a:rPr kumimoji="0" lang="fr-FR"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quipements  et  doivent  par cons</a:t>
            </a:r>
            <a:r>
              <a:rPr lang="fr-FR" sz="3000" dirty="0" smtClean="0">
                <a:latin typeface="Times New Roman" pitchFamily="18" charset="0"/>
                <a:ea typeface="Calibri" pitchFamily="34" charset="0"/>
                <a:cs typeface="Times New Roman" pitchFamily="18" charset="0"/>
              </a:rPr>
              <a:t>é</a:t>
            </a:r>
            <a:r>
              <a:rPr kumimoji="0" lang="fr-FR"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quent être limit</a:t>
            </a:r>
            <a:r>
              <a:rPr lang="fr-FR" sz="3000" dirty="0" smtClean="0">
                <a:latin typeface="Times New Roman" pitchFamily="18" charset="0"/>
                <a:ea typeface="Calibri" pitchFamily="34" charset="0"/>
                <a:cs typeface="Times New Roman" pitchFamily="18" charset="0"/>
              </a:rPr>
              <a:t>é</a:t>
            </a:r>
            <a:r>
              <a:rPr kumimoji="0" lang="fr-FR"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es en amplitude.</a:t>
            </a:r>
            <a:endParaRPr kumimoji="0" lang="en-US" sz="300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Low" eaLnBrk="0" fontAlgn="base" hangingPunct="0">
              <a:spcBef>
                <a:spcPct val="0"/>
              </a:spcBef>
              <a:spcAft>
                <a:spcPct val="0"/>
              </a:spcAft>
            </a:pPr>
            <a:r>
              <a:rPr kumimoji="0" lang="fr-FR" sz="30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Causes</a:t>
            </a:r>
            <a:r>
              <a:rPr kumimoji="0" lang="fr-FR" sz="3000" b="0"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 :  </a:t>
            </a:r>
            <a:r>
              <a:rPr kumimoji="0" lang="fr-FR"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  plupart  du  temps,  elles  r</a:t>
            </a:r>
            <a:r>
              <a:rPr lang="fr-FR" sz="3000" dirty="0" smtClean="0">
                <a:latin typeface="Times New Roman" pitchFamily="18" charset="0"/>
                <a:ea typeface="Calibri" pitchFamily="34" charset="0"/>
                <a:cs typeface="Times New Roman" pitchFamily="18" charset="0"/>
              </a:rPr>
              <a:t>é</a:t>
            </a:r>
            <a:r>
              <a:rPr kumimoji="0" lang="fr-FR"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sultent  de  variations  de  la  charge  des  clients  ou  de man</a:t>
            </a:r>
            <a:r>
              <a:rPr lang="fr-FR" sz="3000" dirty="0" smtClean="0">
                <a:latin typeface="Times New Roman" pitchFamily="18" charset="0"/>
                <a:ea typeface="Calibri" pitchFamily="34" charset="0"/>
                <a:cs typeface="Times New Roman" pitchFamily="18" charset="0"/>
              </a:rPr>
              <a:t>œ</a:t>
            </a:r>
            <a:r>
              <a:rPr kumimoji="0" lang="fr-FR"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uvres sur le r</a:t>
            </a:r>
            <a:r>
              <a:rPr lang="fr-FR" sz="3000" dirty="0" smtClean="0">
                <a:latin typeface="Times New Roman" pitchFamily="18" charset="0"/>
                <a:ea typeface="Calibri" pitchFamily="34" charset="0"/>
                <a:cs typeface="Times New Roman" pitchFamily="18" charset="0"/>
              </a:rPr>
              <a:t>é</a:t>
            </a:r>
            <a:r>
              <a:rPr kumimoji="0" lang="fr-FR"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seau. Elles peuvent être occasionnelles ou r</a:t>
            </a:r>
            <a:r>
              <a:rPr lang="fr-FR" sz="3000" dirty="0" smtClean="0">
                <a:latin typeface="Times New Roman" pitchFamily="18" charset="0"/>
                <a:ea typeface="Calibri" pitchFamily="34" charset="0"/>
                <a:cs typeface="Times New Roman" pitchFamily="18" charset="0"/>
              </a:rPr>
              <a:t>é</a:t>
            </a:r>
            <a:r>
              <a:rPr kumimoji="0" lang="fr-FR"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t>
            </a:r>
            <a:r>
              <a:rPr lang="fr-FR" sz="3000" dirty="0" smtClean="0">
                <a:latin typeface="Times New Roman" pitchFamily="18" charset="0"/>
                <a:ea typeface="Calibri" pitchFamily="34" charset="0"/>
                <a:cs typeface="Times New Roman" pitchFamily="18" charset="0"/>
              </a:rPr>
              <a:t>é</a:t>
            </a:r>
            <a:r>
              <a:rPr kumimoji="0" lang="fr-FR"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titives.</a:t>
            </a:r>
            <a:endParaRPr kumimoji="0" lang="fr-FR" sz="3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2852"/>
            <a:ext cx="9144000" cy="6555641"/>
          </a:xfrm>
          <a:prstGeom prst="rect">
            <a:avLst/>
          </a:prstGeom>
        </p:spPr>
        <p:txBody>
          <a:bodyPr wrap="square">
            <a:spAutoFit/>
          </a:bodyPr>
          <a:lstStyle/>
          <a:p>
            <a:pPr lvl="0" algn="justLow" eaLnBrk="0" fontAlgn="base" hangingPunct="0">
              <a:spcBef>
                <a:spcPct val="0"/>
              </a:spcBef>
              <a:spcAft>
                <a:spcPct val="0"/>
              </a:spcAft>
            </a:pPr>
            <a:r>
              <a:rPr kumimoji="0" lang="fr-FR" sz="28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9-10 variation de fr</a:t>
            </a:r>
            <a:r>
              <a:rPr lang="fr-FR" sz="2800" b="1" dirty="0" smtClean="0">
                <a:solidFill>
                  <a:srgbClr val="0070C0"/>
                </a:solidFill>
                <a:ea typeface="Calibri" pitchFamily="34" charset="0"/>
                <a:cs typeface="Times New Roman" pitchFamily="18" charset="0"/>
              </a:rPr>
              <a:t>é</a:t>
            </a:r>
            <a:r>
              <a:rPr kumimoji="0" lang="fr-FR" sz="28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quence :</a:t>
            </a:r>
            <a:endParaRPr kumimoji="0" lang="en-US" sz="2800" b="0" i="0" u="none" strike="noStrike" cap="none" normalizeH="0" baseline="0" dirty="0" smtClean="0">
              <a:ln>
                <a:noFill/>
              </a:ln>
              <a:solidFill>
                <a:srgbClr val="0070C0"/>
              </a:solidFill>
              <a:effectLst/>
              <a:latin typeface="Arial" pitchFamily="34" charset="0"/>
              <a:cs typeface="Arial" pitchFamily="34" charset="0"/>
            </a:endParaRPr>
          </a:p>
          <a:p>
            <a:pPr lvl="0" algn="justLow" eaLnBrk="0" fontAlgn="base" hangingPunct="0">
              <a:spcBef>
                <a:spcPct val="0"/>
              </a:spcBef>
              <a:spcAft>
                <a:spcPct val="0"/>
              </a:spcAft>
            </a:pPr>
            <a:r>
              <a:rPr kumimoji="0" lang="fr-FR" sz="2800" b="1" i="0" u="none" strike="noStrike" cap="none" normalizeH="0" baseline="0" dirty="0" smtClean="0">
                <a:ln>
                  <a:noFill/>
                </a:ln>
                <a:solidFill>
                  <a:srgbClr val="FF00FF"/>
                </a:solidFill>
                <a:effectLst/>
                <a:latin typeface="Times New Roman" pitchFamily="18" charset="0"/>
                <a:ea typeface="Calibri" pitchFamily="34" charset="0"/>
                <a:cs typeface="Times New Roman" pitchFamily="18" charset="0"/>
              </a:rPr>
              <a:t>Description </a:t>
            </a:r>
            <a:r>
              <a:rPr kumimoji="0" lang="fr-F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La fr</a:t>
            </a:r>
            <a:r>
              <a:rPr lang="fr-FR" sz="2800" dirty="0" smtClean="0">
                <a:ea typeface="Calibri" pitchFamily="34" charset="0"/>
                <a:cs typeface="Times New Roman" pitchFamily="18" charset="0"/>
              </a:rPr>
              <a:t>é</a:t>
            </a:r>
            <a:r>
              <a:rPr kumimoji="0" lang="fr-F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quence nominale de la tension alternative fournie par le r</a:t>
            </a:r>
            <a:r>
              <a:rPr lang="fr-FR" sz="2800" dirty="0" smtClean="0">
                <a:ea typeface="Calibri" pitchFamily="34" charset="0"/>
                <a:cs typeface="Times New Roman" pitchFamily="18" charset="0"/>
              </a:rPr>
              <a:t>é</a:t>
            </a:r>
            <a:r>
              <a:rPr kumimoji="0" lang="fr-F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seau  est de  50 ou 60  Hz.   Cette valeur  est d</a:t>
            </a:r>
            <a:r>
              <a:rPr lang="fr-FR" sz="2800" dirty="0" smtClean="0">
                <a:ea typeface="Calibri" pitchFamily="34" charset="0"/>
                <a:cs typeface="Times New Roman" pitchFamily="18" charset="0"/>
              </a:rPr>
              <a:t>é</a:t>
            </a:r>
            <a:r>
              <a:rPr kumimoji="0" lang="fr-F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termin</a:t>
            </a:r>
            <a:r>
              <a:rPr lang="fr-FR" sz="2800" dirty="0" smtClean="0">
                <a:ea typeface="Calibri" pitchFamily="34" charset="0"/>
                <a:cs typeface="Times New Roman" pitchFamily="18" charset="0"/>
              </a:rPr>
              <a:t>é</a:t>
            </a:r>
            <a:r>
              <a:rPr kumimoji="0" lang="fr-F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par la vitesse  des alternateurs des centrales.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lvl="0" algn="justLow" eaLnBrk="0" fontAlgn="base" hangingPunct="0">
              <a:spcBef>
                <a:spcPct val="0"/>
              </a:spcBef>
              <a:spcAft>
                <a:spcPct val="0"/>
              </a:spcAft>
            </a:pPr>
            <a:r>
              <a:rPr kumimoji="0" lang="fr-FR" sz="28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Causes</a:t>
            </a:r>
            <a:r>
              <a:rPr kumimoji="0" lang="fr-F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 variations : Le maintien de la fr</a:t>
            </a:r>
            <a:r>
              <a:rPr lang="fr-FR" sz="2800" dirty="0" smtClean="0">
                <a:ea typeface="Calibri" pitchFamily="34" charset="0"/>
                <a:cs typeface="Times New Roman" pitchFamily="18" charset="0"/>
              </a:rPr>
              <a:t>é</a:t>
            </a:r>
            <a:r>
              <a:rPr kumimoji="0" lang="fr-F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quence d</a:t>
            </a:r>
            <a:r>
              <a:rPr lang="fr-FR" sz="2800" dirty="0" smtClean="0">
                <a:ea typeface="Calibri" pitchFamily="34" charset="0"/>
                <a:cs typeface="Times New Roman" pitchFamily="18" charset="0"/>
              </a:rPr>
              <a:t>’</a:t>
            </a:r>
            <a:r>
              <a:rPr kumimoji="0" lang="fr-F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un r</a:t>
            </a:r>
            <a:r>
              <a:rPr lang="fr-FR" sz="2800" dirty="0" smtClean="0">
                <a:ea typeface="Calibri" pitchFamily="34" charset="0"/>
                <a:cs typeface="Times New Roman" pitchFamily="18" charset="0"/>
              </a:rPr>
              <a:t>é</a:t>
            </a:r>
            <a:r>
              <a:rPr kumimoji="0" lang="fr-F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seau d</a:t>
            </a:r>
            <a:r>
              <a:rPr lang="fr-FR" sz="2800" dirty="0" smtClean="0">
                <a:ea typeface="Calibri" pitchFamily="34" charset="0"/>
                <a:cs typeface="Times New Roman" pitchFamily="18" charset="0"/>
              </a:rPr>
              <a:t>é</a:t>
            </a:r>
            <a:r>
              <a:rPr kumimoji="0" lang="fr-F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pend de l'</a:t>
            </a:r>
            <a:r>
              <a:rPr lang="fr-FR" sz="2800" dirty="0" smtClean="0">
                <a:ea typeface="Calibri" pitchFamily="34" charset="0"/>
                <a:cs typeface="Times New Roman" pitchFamily="18" charset="0"/>
              </a:rPr>
              <a:t>é</a:t>
            </a:r>
            <a:r>
              <a:rPr kumimoji="0" lang="fr-F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quilibre </a:t>
            </a:r>
            <a:r>
              <a:rPr lang="fr-FR" sz="2800" dirty="0" smtClean="0">
                <a:ea typeface="Calibri" pitchFamily="34" charset="0"/>
                <a:cs typeface="Times New Roman" pitchFamily="18" charset="0"/>
              </a:rPr>
              <a:t>é</a:t>
            </a:r>
            <a:r>
              <a:rPr kumimoji="0" lang="fr-F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tabli entre la charge et la puissance des centrales.  Comme cet </a:t>
            </a:r>
            <a:r>
              <a:rPr lang="fr-FR" sz="2800" dirty="0" smtClean="0">
                <a:ea typeface="Calibri" pitchFamily="34" charset="0"/>
                <a:cs typeface="Times New Roman" pitchFamily="18" charset="0"/>
              </a:rPr>
              <a:t>é</a:t>
            </a:r>
            <a:r>
              <a:rPr kumimoji="0" lang="fr-F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quilibre </a:t>
            </a:r>
            <a:r>
              <a:rPr lang="fr-FR" sz="2800" dirty="0" smtClean="0">
                <a:ea typeface="Calibri" pitchFamily="34" charset="0"/>
                <a:cs typeface="Times New Roman" pitchFamily="18" charset="0"/>
              </a:rPr>
              <a:t>é</a:t>
            </a:r>
            <a:r>
              <a:rPr kumimoji="0" lang="fr-F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volue dans le temps, il en r</a:t>
            </a:r>
            <a:r>
              <a:rPr lang="fr-FR" sz="2800" dirty="0" smtClean="0">
                <a:ea typeface="Calibri" pitchFamily="34" charset="0"/>
                <a:cs typeface="Times New Roman" pitchFamily="18" charset="0"/>
              </a:rPr>
              <a:t>é</a:t>
            </a:r>
            <a:r>
              <a:rPr kumimoji="0" lang="fr-F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sulte de petites variations de fr</a:t>
            </a:r>
            <a:r>
              <a:rPr lang="fr-FR" sz="2800" dirty="0" smtClean="0">
                <a:ea typeface="Calibri" pitchFamily="34" charset="0"/>
                <a:cs typeface="Times New Roman" pitchFamily="18" charset="0"/>
              </a:rPr>
              <a:t>é</a:t>
            </a:r>
            <a:r>
              <a:rPr kumimoji="0" lang="fr-F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quence dont la valeur et la dur</a:t>
            </a:r>
            <a:r>
              <a:rPr lang="fr-FR" sz="2800" dirty="0" smtClean="0">
                <a:ea typeface="Calibri" pitchFamily="34" charset="0"/>
                <a:cs typeface="Times New Roman" pitchFamily="18" charset="0"/>
              </a:rPr>
              <a:t>é</a:t>
            </a:r>
            <a:r>
              <a:rPr kumimoji="0" lang="fr-F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d</a:t>
            </a:r>
            <a:r>
              <a:rPr lang="fr-FR" sz="2800" dirty="0" smtClean="0">
                <a:ea typeface="Calibri" pitchFamily="34" charset="0"/>
                <a:cs typeface="Times New Roman" pitchFamily="18" charset="0"/>
              </a:rPr>
              <a:t>é</a:t>
            </a:r>
            <a:r>
              <a:rPr kumimoji="0" lang="fr-F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pendent des caract</a:t>
            </a:r>
            <a:r>
              <a:rPr lang="fr-FR" sz="2800" dirty="0" smtClean="0">
                <a:ea typeface="Calibri" pitchFamily="34" charset="0"/>
                <a:cs typeface="Times New Roman" pitchFamily="18" charset="0"/>
              </a:rPr>
              <a:t>é</a:t>
            </a:r>
            <a:r>
              <a:rPr kumimoji="0" lang="fr-F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ristiques de la charge et de la r</a:t>
            </a:r>
            <a:r>
              <a:rPr lang="fr-FR" sz="2800" dirty="0" smtClean="0">
                <a:ea typeface="Calibri" pitchFamily="34" charset="0"/>
                <a:cs typeface="Times New Roman" pitchFamily="18" charset="0"/>
              </a:rPr>
              <a:t>é</a:t>
            </a:r>
            <a:r>
              <a:rPr kumimoji="0" lang="fr-F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ponse de la production. Par ailleurs, le r</a:t>
            </a:r>
            <a:r>
              <a:rPr lang="fr-FR" sz="2800" dirty="0" smtClean="0">
                <a:ea typeface="Calibri" pitchFamily="34" charset="0"/>
                <a:cs typeface="Times New Roman" pitchFamily="18" charset="0"/>
              </a:rPr>
              <a:t>é</a:t>
            </a:r>
            <a:r>
              <a:rPr kumimoji="0" lang="fr-F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seau peut-être soumis </a:t>
            </a:r>
            <a:r>
              <a:rPr lang="fr-FR" sz="2800" dirty="0" smtClean="0">
                <a:ea typeface="Calibri" pitchFamily="34" charset="0"/>
                <a:cs typeface="Times New Roman" pitchFamily="18" charset="0"/>
              </a:rPr>
              <a:t>à</a:t>
            </a:r>
            <a:r>
              <a:rPr kumimoji="0" lang="fr-F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des variations plus importantes dues </a:t>
            </a:r>
            <a:r>
              <a:rPr lang="fr-FR" sz="2800" dirty="0" smtClean="0">
                <a:ea typeface="Calibri" pitchFamily="34" charset="0"/>
                <a:cs typeface="Times New Roman" pitchFamily="18" charset="0"/>
              </a:rPr>
              <a:t>à</a:t>
            </a:r>
            <a:r>
              <a:rPr kumimoji="0" lang="fr-F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des d</a:t>
            </a:r>
            <a:r>
              <a:rPr lang="fr-FR" sz="2800" dirty="0" smtClean="0">
                <a:ea typeface="Calibri" pitchFamily="34" charset="0"/>
                <a:cs typeface="Times New Roman" pitchFamily="18" charset="0"/>
              </a:rPr>
              <a:t>é</a:t>
            </a:r>
            <a:r>
              <a:rPr kumimoji="0" lang="fr-F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fauts ou des variations de charge ou de production qui causent des variations de fr</a:t>
            </a:r>
            <a:r>
              <a:rPr lang="fr-FR" sz="2800" dirty="0" smtClean="0">
                <a:ea typeface="Calibri" pitchFamily="34" charset="0"/>
                <a:cs typeface="Times New Roman" pitchFamily="18" charset="0"/>
              </a:rPr>
              <a:t>é</a:t>
            </a:r>
            <a:r>
              <a:rPr kumimoji="0" lang="fr-F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quence temporaires dont l</a:t>
            </a:r>
            <a:r>
              <a:rPr lang="fr-FR" sz="2800" dirty="0" smtClean="0">
                <a:ea typeface="Calibri" pitchFamily="34" charset="0"/>
                <a:cs typeface="Times New Roman" pitchFamily="18" charset="0"/>
              </a:rPr>
              <a:t>’</a:t>
            </a:r>
            <a:r>
              <a:rPr kumimoji="0" lang="fr-F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amplitude et la dur</a:t>
            </a:r>
            <a:r>
              <a:rPr lang="fr-FR" sz="2800" dirty="0" smtClean="0">
                <a:ea typeface="Calibri" pitchFamily="34" charset="0"/>
                <a:cs typeface="Times New Roman" pitchFamily="18" charset="0"/>
              </a:rPr>
              <a:t>é</a:t>
            </a:r>
            <a:r>
              <a:rPr kumimoji="0" lang="fr-F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d</a:t>
            </a:r>
            <a:r>
              <a:rPr lang="fr-FR" sz="2800" dirty="0" smtClean="0">
                <a:ea typeface="Calibri" pitchFamily="34" charset="0"/>
                <a:cs typeface="Times New Roman" pitchFamily="18" charset="0"/>
              </a:rPr>
              <a:t>é</a:t>
            </a:r>
            <a:r>
              <a:rPr kumimoji="0" lang="fr-F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pendent de la s</a:t>
            </a:r>
            <a:r>
              <a:rPr lang="fr-FR" sz="2800" dirty="0" smtClean="0">
                <a:ea typeface="Calibri" pitchFamily="34" charset="0"/>
                <a:cs typeface="Times New Roman" pitchFamily="18" charset="0"/>
              </a:rPr>
              <a:t>é</a:t>
            </a:r>
            <a:r>
              <a:rPr kumimoji="0" lang="fr-F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a:t>
            </a:r>
            <a:r>
              <a:rPr lang="fr-FR" sz="2800" dirty="0" smtClean="0">
                <a:ea typeface="Calibri" pitchFamily="34" charset="0"/>
                <a:cs typeface="Times New Roman" pitchFamily="18" charset="0"/>
              </a:rPr>
              <a:t>é</a:t>
            </a:r>
            <a:r>
              <a:rPr kumimoji="0" lang="fr-F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rit</a:t>
            </a:r>
            <a:r>
              <a:rPr lang="fr-FR" sz="2800" dirty="0" smtClean="0">
                <a:ea typeface="Calibri" pitchFamily="34" charset="0"/>
                <a:cs typeface="Times New Roman" pitchFamily="18" charset="0"/>
              </a:rPr>
              <a:t>é</a:t>
            </a:r>
            <a:r>
              <a:rPr kumimoji="0" lang="fr-F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 la perturbation.</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06" y="159507"/>
            <a:ext cx="8929718" cy="6555641"/>
          </a:xfrm>
          <a:prstGeom prst="rect">
            <a:avLst/>
          </a:prstGeom>
        </p:spPr>
        <p:txBody>
          <a:bodyPr wrap="square">
            <a:spAutoFit/>
          </a:bodyPr>
          <a:lstStyle/>
          <a:p>
            <a:pPr algn="just"/>
            <a:r>
              <a:rPr lang="fr-FR" sz="3000" dirty="0"/>
              <a:t>En effet, les réseaux électriques sont traditionnellement exploités d'une manière centralisée.</a:t>
            </a:r>
          </a:p>
          <a:p>
            <a:pPr algn="just"/>
            <a:r>
              <a:rPr lang="fr-FR" sz="3000" dirty="0"/>
              <a:t>Ainsi, la plus grande partie de la production électrique est centrée autour de centrales à </a:t>
            </a:r>
            <a:r>
              <a:rPr lang="fr-FR" sz="3000" dirty="0" smtClean="0"/>
              <a:t>grande capacité </a:t>
            </a:r>
            <a:r>
              <a:rPr lang="fr-FR" sz="3000" dirty="0"/>
              <a:t>de production (type centrales </a:t>
            </a:r>
            <a:r>
              <a:rPr lang="fr-FR" sz="3000" dirty="0">
                <a:solidFill>
                  <a:srgbClr val="0070C0"/>
                </a:solidFill>
              </a:rPr>
              <a:t>hydrauliques</a:t>
            </a:r>
            <a:r>
              <a:rPr lang="fr-FR" sz="3000" dirty="0"/>
              <a:t>, </a:t>
            </a:r>
            <a:r>
              <a:rPr lang="fr-FR" sz="3000" dirty="0">
                <a:solidFill>
                  <a:schemeClr val="accent6"/>
                </a:solidFill>
              </a:rPr>
              <a:t>thermiques</a:t>
            </a:r>
            <a:r>
              <a:rPr lang="fr-FR" sz="3000" dirty="0"/>
              <a:t>, </a:t>
            </a:r>
            <a:r>
              <a:rPr lang="fr-FR" sz="3000" dirty="0">
                <a:solidFill>
                  <a:schemeClr val="accent4">
                    <a:lumMod val="75000"/>
                  </a:schemeClr>
                </a:solidFill>
              </a:rPr>
              <a:t>nucléaires</a:t>
            </a:r>
            <a:r>
              <a:rPr lang="fr-FR" sz="3000" dirty="0"/>
              <a:t>). Cette </a:t>
            </a:r>
            <a:r>
              <a:rPr lang="fr-FR" sz="3000" dirty="0" smtClean="0"/>
              <a:t>production est </a:t>
            </a:r>
            <a:r>
              <a:rPr lang="fr-FR" sz="3000" dirty="0"/>
              <a:t>souvent liée à des emplacements géographiques adéquats (</a:t>
            </a:r>
            <a:r>
              <a:rPr lang="fr-FR" sz="3000" dirty="0">
                <a:solidFill>
                  <a:srgbClr val="0070C0"/>
                </a:solidFill>
              </a:rPr>
              <a:t>sources d'eau</a:t>
            </a:r>
            <a:r>
              <a:rPr lang="fr-FR" sz="3000" dirty="0"/>
              <a:t>, </a:t>
            </a:r>
            <a:r>
              <a:rPr lang="fr-FR" sz="3000" dirty="0" smtClean="0"/>
              <a:t>impératifs techniques</a:t>
            </a:r>
            <a:r>
              <a:rPr lang="fr-FR" sz="3000" dirty="0"/>
              <a:t>, ...). L'énergie est ensuite acheminée vers les grands centres de consommation </a:t>
            </a:r>
            <a:r>
              <a:rPr lang="fr-FR" sz="3000" dirty="0" smtClean="0"/>
              <a:t>à travers </a:t>
            </a:r>
            <a:r>
              <a:rPr lang="fr-FR" sz="3000" dirty="0"/>
              <a:t>un réseau de lignes aériennes et de câbles, souvent à de grandes distances et à </a:t>
            </a:r>
            <a:r>
              <a:rPr lang="fr-FR" sz="3000" dirty="0" smtClean="0"/>
              <a:t>des niveaux </a:t>
            </a:r>
            <a:r>
              <a:rPr lang="fr-FR" sz="3000" dirty="0"/>
              <a:t>de tension plus au moins importants. Cette structure a été construite sur des </a:t>
            </a:r>
            <a:r>
              <a:rPr lang="fr-FR" sz="3000" dirty="0" smtClean="0"/>
              <a:t>bases économiques</a:t>
            </a:r>
            <a:r>
              <a:rPr lang="fr-FR" sz="3000" dirty="0"/>
              <a:t>, de sécurité du système et de qualité de fourniture de l'énergie.</a:t>
            </a:r>
            <a:endParaRPr lang="en-US" sz="3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altLang="zh-CN" sz="2800" b="1" i="0" u="none" strike="noStrike" cap="none" normalizeH="0" baseline="0" dirty="0" smtClean="0">
                <a:ln>
                  <a:noFill/>
                </a:ln>
                <a:solidFill>
                  <a:srgbClr val="222222"/>
                </a:solidFill>
                <a:effectLst/>
                <a:latin typeface="Times New Roman" pitchFamily="18" charset="0"/>
                <a:ea typeface="SimSun" pitchFamily="2" charset="-122"/>
                <a:cs typeface="Times New Roman" pitchFamily="18" charset="0"/>
              </a:rPr>
              <a:t>De façon très générique un réseau électrique est toujours composé de quatre grandes parties : la production, le transport, la distribution et al consommation.</a:t>
            </a:r>
            <a:endParaRPr kumimoji="0" lang="fr-FR" altLang="zh-CN" sz="2800" b="1"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Image 4"/>
          <p:cNvPicPr/>
          <p:nvPr/>
        </p:nvPicPr>
        <p:blipFill>
          <a:blip r:embed="rId2"/>
          <a:srcRect/>
          <a:stretch>
            <a:fillRect/>
          </a:stretch>
        </p:blipFill>
        <p:spPr bwMode="auto">
          <a:xfrm>
            <a:off x="0" y="1428736"/>
            <a:ext cx="9144000" cy="4714908"/>
          </a:xfrm>
          <a:prstGeom prst="rect">
            <a:avLst/>
          </a:prstGeom>
          <a:noFill/>
          <a:ln w="9525">
            <a:noFill/>
            <a:miter lim="800000"/>
            <a:headEnd/>
            <a:tailEnd/>
          </a:ln>
          <a:effectLst/>
        </p:spPr>
      </p:pic>
      <p:sp>
        <p:nvSpPr>
          <p:cNvPr id="6" name="Rectangle 5"/>
          <p:cNvSpPr/>
          <p:nvPr/>
        </p:nvSpPr>
        <p:spPr>
          <a:xfrm>
            <a:off x="0" y="6211693"/>
            <a:ext cx="9144000" cy="400110"/>
          </a:xfrm>
          <a:prstGeom prst="rect">
            <a:avLst/>
          </a:prstGeom>
        </p:spPr>
        <p:txBody>
          <a:bodyPr wrap="square">
            <a:spAutoFit/>
          </a:bodyPr>
          <a:lstStyle/>
          <a:p>
            <a:r>
              <a:rPr lang="fr-FR" sz="2000" b="1" dirty="0" smtClean="0"/>
              <a:t>Figure 1 : Exemple de l’architecture du réseau électrique Français</a:t>
            </a:r>
            <a:endParaRPr lang="en-US" sz="20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9442"/>
            <a:ext cx="9144000" cy="6986528"/>
          </a:xfrm>
          <a:prstGeom prst="rect">
            <a:avLst/>
          </a:prstGeom>
        </p:spPr>
        <p:txBody>
          <a:bodyPr wrap="square">
            <a:spAutoFit/>
          </a:bodyPr>
          <a:lstStyle/>
          <a:p>
            <a:pPr algn="just"/>
            <a:r>
              <a:rPr lang="en-US" sz="3200" b="1" dirty="0">
                <a:solidFill>
                  <a:srgbClr val="FF0000"/>
                </a:solidFill>
              </a:rPr>
              <a:t>2</a:t>
            </a:r>
            <a:r>
              <a:rPr lang="en-US" sz="3200" b="1" dirty="0" smtClean="0">
                <a:solidFill>
                  <a:srgbClr val="FF0000"/>
                </a:solidFill>
              </a:rPr>
              <a:t>-Production</a:t>
            </a:r>
          </a:p>
          <a:p>
            <a:pPr algn="just"/>
            <a:endParaRPr lang="en-US" sz="3200" b="1" dirty="0"/>
          </a:p>
          <a:p>
            <a:pPr algn="just"/>
            <a:r>
              <a:rPr lang="fr-FR" sz="3200" dirty="0"/>
              <a:t>La production qui sert à produire l’énergie électrique grâce à des </a:t>
            </a:r>
            <a:r>
              <a:rPr lang="fr-FR" sz="3200" dirty="0" smtClean="0">
                <a:solidFill>
                  <a:srgbClr val="00CC00"/>
                </a:solidFill>
              </a:rPr>
              <a:t>turbo-alternateurs</a:t>
            </a:r>
            <a:r>
              <a:rPr lang="fr-FR" sz="3200" dirty="0" smtClean="0"/>
              <a:t> qui </a:t>
            </a:r>
            <a:r>
              <a:rPr lang="fr-FR" sz="3200" dirty="0"/>
              <a:t>transforme l’énergie mécanique des </a:t>
            </a:r>
            <a:r>
              <a:rPr lang="fr-FR" sz="3200" dirty="0">
                <a:solidFill>
                  <a:srgbClr val="00CC00"/>
                </a:solidFill>
              </a:rPr>
              <a:t>turbines</a:t>
            </a:r>
            <a:r>
              <a:rPr lang="fr-FR" sz="3200" dirty="0"/>
              <a:t> en énergie électrique à partir </a:t>
            </a:r>
            <a:r>
              <a:rPr lang="fr-FR" sz="3200" dirty="0" smtClean="0"/>
              <a:t>d’une </a:t>
            </a:r>
            <a:r>
              <a:rPr lang="fr-FR" sz="3200" dirty="0" smtClean="0">
                <a:solidFill>
                  <a:srgbClr val="00CC00"/>
                </a:solidFill>
              </a:rPr>
              <a:t>source </a:t>
            </a:r>
            <a:r>
              <a:rPr lang="fr-FR" sz="3200" dirty="0">
                <a:solidFill>
                  <a:srgbClr val="00CC00"/>
                </a:solidFill>
              </a:rPr>
              <a:t>primaire </a:t>
            </a:r>
            <a:r>
              <a:rPr lang="fr-FR" sz="3200" dirty="0"/>
              <a:t>(gaz, pétrole, hydraulique...). Les sources primaires varient d’un pays </a:t>
            </a:r>
            <a:r>
              <a:rPr lang="fr-FR" sz="3200" dirty="0" smtClean="0"/>
              <a:t>à l’autre</a:t>
            </a:r>
            <a:r>
              <a:rPr lang="fr-FR" sz="3200" dirty="0"/>
              <a:t>, exemple en </a:t>
            </a:r>
            <a:r>
              <a:rPr lang="fr-FR" sz="3200" dirty="0">
                <a:solidFill>
                  <a:srgbClr val="FF0000"/>
                </a:solidFill>
              </a:rPr>
              <a:t>Algérie</a:t>
            </a:r>
            <a:r>
              <a:rPr lang="fr-FR" sz="3200" dirty="0"/>
              <a:t> le gaz naturel couvre plus de 70% de la production, </a:t>
            </a:r>
            <a:r>
              <a:rPr lang="fr-FR" sz="3200" dirty="0" smtClean="0"/>
              <a:t>en </a:t>
            </a:r>
            <a:r>
              <a:rPr lang="fr-FR" sz="3200" dirty="0" smtClean="0">
                <a:solidFill>
                  <a:srgbClr val="FF0000"/>
                </a:solidFill>
              </a:rPr>
              <a:t>France</a:t>
            </a:r>
            <a:r>
              <a:rPr lang="fr-FR" sz="3200" dirty="0"/>
              <a:t>, 75% d’électricité est d’origine nucléaire. En générale, chaque source </a:t>
            </a:r>
            <a:r>
              <a:rPr lang="fr-FR" sz="3200" dirty="0" smtClean="0"/>
              <a:t>de production </a:t>
            </a:r>
            <a:r>
              <a:rPr lang="fr-FR" sz="3200" dirty="0"/>
              <a:t>(centrale électrique) regroupe plusieurs groupes turbo-alternateurs pour</a:t>
            </a:r>
          </a:p>
          <a:p>
            <a:pPr algn="just"/>
            <a:r>
              <a:rPr lang="fr-FR" sz="3200" dirty="0"/>
              <a:t>assurer la disponibilité pendant les périodes de maintenance.</a:t>
            </a:r>
            <a:endParaRPr lang="en-US"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
            <a:ext cx="9144000" cy="6515951"/>
          </a:xfrm>
          <a:prstGeom prst="rect">
            <a:avLst/>
          </a:prstGeom>
        </p:spPr>
        <p:txBody>
          <a:bodyPr wrap="square">
            <a:spAutoFit/>
          </a:bodyPr>
          <a:lstStyle/>
          <a:p>
            <a:pPr algn="just">
              <a:lnSpc>
                <a:spcPct val="130000"/>
              </a:lnSpc>
            </a:pPr>
            <a:r>
              <a:rPr lang="fr-FR" sz="3600" dirty="0"/>
              <a:t>Par ailleurs, on trouve dans les pays industrialisés des puissances installées de plus </a:t>
            </a:r>
            <a:r>
              <a:rPr lang="fr-FR" sz="3600" dirty="0" smtClean="0"/>
              <a:t>en </a:t>
            </a:r>
            <a:r>
              <a:rPr lang="fr-FR" sz="3600" dirty="0"/>
              <a:t>plus élevées pour répondre à la demande croissante en énergie électrique, exemple </a:t>
            </a:r>
            <a:r>
              <a:rPr lang="fr-FR" sz="3600" dirty="0" smtClean="0"/>
              <a:t>la central </a:t>
            </a:r>
            <a:r>
              <a:rPr lang="fr-FR" sz="3600" dirty="0"/>
              <a:t>nucléaire de Gravelines en </a:t>
            </a:r>
            <a:r>
              <a:rPr lang="fr-FR" sz="3600" dirty="0">
                <a:solidFill>
                  <a:srgbClr val="FF0000"/>
                </a:solidFill>
              </a:rPr>
              <a:t>France</a:t>
            </a:r>
            <a:r>
              <a:rPr lang="fr-FR" sz="3600" dirty="0"/>
              <a:t> 6 × 900 MW, la central hydro- électrique </a:t>
            </a:r>
            <a:r>
              <a:rPr lang="fr-FR" sz="3600" dirty="0" smtClean="0"/>
              <a:t>des </a:t>
            </a:r>
            <a:r>
              <a:rPr lang="fr-FR" sz="3600" dirty="0" smtClean="0">
                <a:solidFill>
                  <a:srgbClr val="FF0000"/>
                </a:solidFill>
              </a:rPr>
              <a:t>Trois-Gorges </a:t>
            </a:r>
            <a:r>
              <a:rPr lang="fr-FR" sz="3600" dirty="0">
                <a:solidFill>
                  <a:srgbClr val="FF0000"/>
                </a:solidFill>
              </a:rPr>
              <a:t>en Chine </a:t>
            </a:r>
            <a:r>
              <a:rPr lang="fr-FR" sz="3600" dirty="0"/>
              <a:t>34 × 700 MW et 2 × 50 MW (devenue la plus grande </a:t>
            </a:r>
            <a:r>
              <a:rPr lang="fr-FR" sz="3600" dirty="0" smtClean="0"/>
              <a:t>central dans </a:t>
            </a:r>
            <a:r>
              <a:rPr lang="fr-FR" sz="3600" dirty="0"/>
              <a:t>le monde en 2014).</a:t>
            </a:r>
            <a:endParaRPr lang="en-US" sz="3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71406" y="21150"/>
            <a:ext cx="9001188" cy="6093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altLang="zh-CN" sz="3000" b="1" i="0" u="none" strike="noStrike" cap="none" normalizeH="0" baseline="0" dirty="0" smtClean="0">
                <a:ln>
                  <a:noFill/>
                </a:ln>
                <a:solidFill>
                  <a:srgbClr val="222222"/>
                </a:solidFill>
                <a:effectLst/>
                <a:latin typeface="Times New Roman" pitchFamily="18" charset="0"/>
                <a:ea typeface="SimSun" pitchFamily="2" charset="-122"/>
                <a:cs typeface="Times New Roman" pitchFamily="18" charset="0"/>
              </a:rPr>
              <a:t>1-1- Moyen de production :</a:t>
            </a: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en-US" altLang="zh-CN" sz="3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altLang="zh-CN" sz="3000" b="0" i="0" u="none" strike="noStrike" cap="none" normalizeH="0" baseline="0" dirty="0" smtClean="0">
                <a:ln>
                  <a:noFill/>
                </a:ln>
                <a:solidFill>
                  <a:srgbClr val="222222"/>
                </a:solidFill>
                <a:effectLst/>
                <a:latin typeface="Times New Roman" pitchFamily="18" charset="0"/>
                <a:ea typeface="SimSun" pitchFamily="2" charset="-122"/>
                <a:cs typeface="Times New Roman" pitchFamily="18" charset="0"/>
              </a:rPr>
              <a:t>Un moyen de production d’énergie électrique est défini comme toute installation capable de convertir une source d’énergie primaire en énergies électrique pouvant être injectée sur un réseau. Les centrales de production électrique utilisent d’une façon générale : le charbon, le pétrole et la gaz (centrale thermiques classiques) ou de l’uranium enrichi (centrales nucléaires, ce qui n’existe pas en Algérie) pour produire la chaleur initiale. La plus part ont une capacité comprise entre 200 MW et 2000MW afin de réaliser les économies des grosses installations</a:t>
            </a:r>
            <a:endParaRPr kumimoji="0" lang="fr-FR" altLang="zh-CN" sz="3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TotalTime>
  <Words>1973</Words>
  <Application>Microsoft Office PowerPoint</Application>
  <PresentationFormat>Affichage à l'écran (4:3)</PresentationFormat>
  <Paragraphs>159</Paragraphs>
  <Slides>41</Slides>
  <Notes>0</Notes>
  <HiddenSlides>0</HiddenSlides>
  <MMClips>0</MMClips>
  <ScaleCrop>false</ScaleCrop>
  <HeadingPairs>
    <vt:vector size="4" baseType="variant">
      <vt:variant>
        <vt:lpstr>Thème</vt:lpstr>
      </vt:variant>
      <vt:variant>
        <vt:i4>1</vt:i4>
      </vt:variant>
      <vt:variant>
        <vt:lpstr>Titres des diapositives</vt:lpstr>
      </vt:variant>
      <vt:variant>
        <vt:i4>41</vt:i4>
      </vt:variant>
    </vt:vector>
  </HeadingPairs>
  <TitlesOfParts>
    <vt:vector size="42" baseType="lpstr">
      <vt:lpstr>Thème Office</vt:lpstr>
      <vt:lpstr>Contenu de la matière  Production centralisée et décentralisée de l’énergie électrique    Parcours : 1MEI</vt:lpstr>
      <vt:lpstr>Diapositive 2</vt:lpstr>
      <vt:lpstr> Chapitre I - GENERALITES SUR LES RESEAUX ELECTRIQUES </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Contenu de la matière  Production centralisée et décentralisée de l’énergie électrique    Parcours : 1MEI</dc:title>
  <dc:creator>moi</dc:creator>
  <cp:lastModifiedBy>moi</cp:lastModifiedBy>
  <cp:revision>62</cp:revision>
  <dcterms:created xsi:type="dcterms:W3CDTF">2018-10-15T13:46:37Z</dcterms:created>
  <dcterms:modified xsi:type="dcterms:W3CDTF">2021-02-19T14:47:30Z</dcterms:modified>
</cp:coreProperties>
</file>