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7">
  <p:sldMasterIdLst>
    <p:sldMasterId id="2147483648" r:id="rId1"/>
  </p:sldMasterIdLst>
  <p:sldIdLst>
    <p:sldId id="257" r:id="rId2"/>
    <p:sldId id="258" r:id="rId3"/>
    <p:sldId id="259" r:id="rId4"/>
    <p:sldId id="283" r:id="rId5"/>
    <p:sldId id="298" r:id="rId6"/>
    <p:sldId id="300" r:id="rId7"/>
    <p:sldId id="307" r:id="rId8"/>
    <p:sldId id="308" r:id="rId9"/>
    <p:sldId id="309" r:id="rId10"/>
    <p:sldId id="310" r:id="rId11"/>
    <p:sldId id="311" r:id="rId12"/>
    <p:sldId id="282" r:id="rId13"/>
    <p:sldId id="285" r:id="rId14"/>
    <p:sldId id="296" r:id="rId15"/>
    <p:sldId id="295" r:id="rId16"/>
    <p:sldId id="294" r:id="rId17"/>
    <p:sldId id="299" r:id="rId18"/>
    <p:sldId id="293" r:id="rId19"/>
    <p:sldId id="292" r:id="rId20"/>
    <p:sldId id="291" r:id="rId21"/>
    <p:sldId id="290" r:id="rId22"/>
    <p:sldId id="289" r:id="rId23"/>
    <p:sldId id="301" r:id="rId24"/>
    <p:sldId id="288" r:id="rId25"/>
    <p:sldId id="302" r:id="rId26"/>
    <p:sldId id="303"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en-US"/>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en-US"/>
          </a:p>
        </p:txBody>
      </p:sp>
      <p:sp>
        <p:nvSpPr>
          <p:cNvPr id="4" name="Espace réservé de la date 3"/>
          <p:cNvSpPr>
            <a:spLocks noGrp="1"/>
          </p:cNvSpPr>
          <p:nvPr>
            <p:ph type="dt" sz="half" idx="10"/>
          </p:nvPr>
        </p:nvSpPr>
        <p:spPr/>
        <p:txBody>
          <a:body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10"/>
          </p:nvPr>
        </p:nvSpPr>
        <p:spPr/>
        <p:txBody>
          <a:body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4"/>
          <p:cNvSpPr>
            <a:spLocks noGrp="1"/>
          </p:cNvSpPr>
          <p:nvPr>
            <p:ph type="dt" sz="half" idx="10"/>
          </p:nvPr>
        </p:nvSpPr>
        <p:spPr/>
        <p:txBody>
          <a:bodyPr/>
          <a:lstStyle/>
          <a:p>
            <a:fld id="{F8D3DE6E-F8A2-4160-A240-12FFB01084D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6"/>
          <p:cNvSpPr>
            <a:spLocks noGrp="1"/>
          </p:cNvSpPr>
          <p:nvPr>
            <p:ph type="dt" sz="half" idx="10"/>
          </p:nvPr>
        </p:nvSpPr>
        <p:spPr/>
        <p:txBody>
          <a:bodyPr/>
          <a:lstStyle/>
          <a:p>
            <a:fld id="{F8D3DE6E-F8A2-4160-A240-12FFB01084DF}" type="datetimeFigureOut">
              <a:rPr lang="en-US" smtClean="0"/>
              <a:pPr/>
              <a:t>2/19/2021</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e la date 2"/>
          <p:cNvSpPr>
            <a:spLocks noGrp="1"/>
          </p:cNvSpPr>
          <p:nvPr>
            <p:ph type="dt" sz="half" idx="10"/>
          </p:nvPr>
        </p:nvSpPr>
        <p:spPr/>
        <p:txBody>
          <a:bodyPr/>
          <a:lstStyle/>
          <a:p>
            <a:fld id="{F8D3DE6E-F8A2-4160-A240-12FFB01084DF}" type="datetimeFigureOut">
              <a:rPr lang="en-US" smtClean="0"/>
              <a:pPr/>
              <a:t>2/19/2021</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8D3DE6E-F8A2-4160-A240-12FFB01084DF}" type="datetimeFigureOut">
              <a:rPr lang="en-US" smtClean="0"/>
              <a:pPr/>
              <a:t>2/19/2021</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8D3DE6E-F8A2-4160-A240-12FFB01084D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F8D3DE6E-F8A2-4160-A240-12FFB01084DF}" type="datetimeFigureOut">
              <a:rPr lang="en-US" smtClean="0"/>
              <a:pPr/>
              <a:t>2/19/2021</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876AB2D-9361-4383-883B-1819173E04E1}"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3DE6E-F8A2-4160-A240-12FFB01084DF}" type="datetimeFigureOut">
              <a:rPr lang="en-US" smtClean="0"/>
              <a:pPr/>
              <a:t>2/19/2021</a:t>
            </a:fld>
            <a:endParaRPr lang="en-US"/>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6AB2D-9361-4383-883B-1819173E04E1}"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85728"/>
            <a:ext cx="7772400" cy="1470025"/>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fr-FR" dirty="0" smtClean="0"/>
              <a:t>Chapitre Deux: Production décentralisée de l’énergie électrique</a:t>
            </a:r>
            <a:endParaRPr lang="en-US" dirty="0"/>
          </a:p>
        </p:txBody>
      </p:sp>
      <p:sp>
        <p:nvSpPr>
          <p:cNvPr id="5" name="Titre 1"/>
          <p:cNvSpPr txBox="1">
            <a:spLocks/>
          </p:cNvSpPr>
          <p:nvPr/>
        </p:nvSpPr>
        <p:spPr>
          <a:xfrm>
            <a:off x="500034" y="2928934"/>
            <a:ext cx="8229600" cy="2582858"/>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altLang="zh-CN" sz="4400" b="1" i="0" u="sng" strike="noStrike" kern="1200" cap="none" spc="0" normalizeH="0" baseline="0" noProof="0" dirty="0" smtClean="0">
                <a:ln>
                  <a:noFill/>
                </a:ln>
                <a:solidFill>
                  <a:schemeClr val="tx1"/>
                </a:solidFill>
                <a:effectLst/>
                <a:uLnTx/>
                <a:uFillTx/>
                <a:latin typeface="Times New Roman" pitchFamily="18" charset="0"/>
                <a:ea typeface="SimSun" pitchFamily="2" charset="-122"/>
                <a:cs typeface="Times New Roman" pitchFamily="18" charset="0"/>
              </a:rPr>
              <a:t>Production photovoltaïque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24"/>
            <a:ext cx="9144000" cy="6286544"/>
          </a:xfrm>
        </p:spPr>
        <p:txBody>
          <a:bodyPr>
            <a:noAutofit/>
          </a:bodyPr>
          <a:lstStyle/>
          <a:p>
            <a:pPr lvl="0" algn="just">
              <a:buNone/>
            </a:pPr>
            <a:r>
              <a:rPr lang="fr-FR" sz="2400" b="1" dirty="0"/>
              <a:t>Protection </a:t>
            </a:r>
            <a:endParaRPr lang="en-US" sz="2400" b="1" dirty="0"/>
          </a:p>
          <a:p>
            <a:pPr marL="0" indent="0" algn="just">
              <a:buNone/>
            </a:pPr>
            <a:r>
              <a:rPr lang="fr-FR" sz="2400" dirty="0"/>
              <a:t>Pour garantir une durée de vie importante d’une installation photovoltaïque destinée à produire de l’énergie électrique sur des années, des protections électriques doivent être ajoutées aux modules commerciaux afin d’éviter des pannes destructrices liées à l’association de cellules en séries et de panneaux en parallèles. Pour cela, deux types de protections classiques sont utilisés dans les installations </a:t>
            </a:r>
            <a:r>
              <a:rPr lang="fr-FR" sz="2400" dirty="0" smtClean="0"/>
              <a:t>actuelles: </a:t>
            </a:r>
            <a:endParaRPr lang="en-US" sz="2400" dirty="0"/>
          </a:p>
          <a:p>
            <a:pPr algn="just">
              <a:buNone/>
            </a:pPr>
            <a:r>
              <a:rPr lang="fr-FR" sz="2400" dirty="0"/>
              <a:t>- </a:t>
            </a:r>
            <a:r>
              <a:rPr lang="fr-FR" sz="2400" i="1" u="sng" dirty="0"/>
              <a:t>La diode anti-retour</a:t>
            </a:r>
            <a:r>
              <a:rPr lang="fr-FR" sz="2400" u="sng" dirty="0"/>
              <a:t> </a:t>
            </a:r>
            <a:r>
              <a:rPr lang="fr-FR" sz="2400" dirty="0"/>
              <a:t>empêchant un courant négatif dans les GPV. Ce phénomène peut apparaître lorsque plusieurs modules sont connectés en parallèle, ou bien quand une charge en connexion directe peut basculer du mode récepteur au mode générateur.</a:t>
            </a:r>
            <a:endParaRPr lang="en-US" sz="2400" dirty="0"/>
          </a:p>
          <a:p>
            <a:pPr algn="just">
              <a:buNone/>
            </a:pPr>
            <a:r>
              <a:rPr lang="fr-FR" sz="2400" i="1" dirty="0"/>
              <a:t>- </a:t>
            </a:r>
            <a:r>
              <a:rPr lang="fr-FR" sz="2400" i="1" u="sng" dirty="0"/>
              <a:t>Les diodes by-pass</a:t>
            </a:r>
            <a:r>
              <a:rPr lang="fr-FR" sz="2400" u="sng" dirty="0"/>
              <a:t> </a:t>
            </a:r>
            <a:r>
              <a:rPr lang="fr-FR" sz="2400" dirty="0"/>
              <a:t>peuvent isoler un sous-réseau de cellules lorsque l’éclairement n’est pas homogène évitant ainsi l’apparition de points chauds et la destruction des cellules mal éclairées. La mise en conduction de ces diodes affecte la caractéristique de sortie du générateur, comme illustré sur la </a:t>
            </a:r>
            <a:r>
              <a:rPr lang="fr-FR" sz="2400" i="1" dirty="0" smtClean="0"/>
              <a:t>figure</a:t>
            </a:r>
            <a:r>
              <a:rPr lang="fr-FR" sz="2400" dirty="0" smtClean="0"/>
              <a:t>, </a:t>
            </a:r>
            <a:r>
              <a:rPr lang="fr-FR" sz="2400" dirty="0"/>
              <a:t>par la perte d’une partie de la production d’énergie et par la présence de deux maximums de puissance.</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42"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0" y="0"/>
            <a:ext cx="9144000" cy="4357694"/>
            <a:chOff x="2713" y="4446"/>
            <a:chExt cx="7200" cy="2340"/>
          </a:xfrm>
        </p:grpSpPr>
        <p:sp>
          <p:nvSpPr>
            <p:cNvPr id="99341" name="AutoShape 13"/>
            <p:cNvSpPr>
              <a:spLocks noChangeAspect="1" noChangeArrowheads="1" noTextEdit="1"/>
            </p:cNvSpPr>
            <p:nvPr/>
          </p:nvSpPr>
          <p:spPr bwMode="auto">
            <a:xfrm>
              <a:off x="2713" y="4446"/>
              <a:ext cx="7200" cy="2340"/>
            </a:xfrm>
            <a:prstGeom prst="rect">
              <a:avLst/>
            </a:prstGeom>
            <a:noFill/>
          </p:spPr>
          <p:txBody>
            <a:bodyPr vert="horz" wrap="square" lIns="91440" tIns="45720" rIns="91440" bIns="45720" numCol="1" anchor="t" anchorCtr="0" compatLnSpc="1">
              <a:prstTxWarp prst="textNoShape">
                <a:avLst/>
              </a:prstTxWarp>
            </a:bodyPr>
            <a:lstStyle/>
            <a:p>
              <a:endParaRPr lang="en-US" sz="2400"/>
            </a:p>
          </p:txBody>
        </p:sp>
        <p:sp>
          <p:nvSpPr>
            <p:cNvPr id="99340" name="Line 12"/>
            <p:cNvSpPr>
              <a:spLocks noChangeShapeType="1"/>
            </p:cNvSpPr>
            <p:nvPr/>
          </p:nvSpPr>
          <p:spPr bwMode="auto">
            <a:xfrm flipV="1">
              <a:off x="3793" y="4521"/>
              <a:ext cx="1"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99339" name="Line 11"/>
            <p:cNvSpPr>
              <a:spLocks noChangeShapeType="1"/>
            </p:cNvSpPr>
            <p:nvPr/>
          </p:nvSpPr>
          <p:spPr bwMode="auto">
            <a:xfrm>
              <a:off x="3793" y="6681"/>
              <a:ext cx="324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99338" name="Arc 10"/>
            <p:cNvSpPr>
              <a:spLocks/>
            </p:cNvSpPr>
            <p:nvPr/>
          </p:nvSpPr>
          <p:spPr bwMode="auto">
            <a:xfrm rot="10800000" flipH="1" flipV="1">
              <a:off x="5233" y="4881"/>
              <a:ext cx="900" cy="18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9337" name="Line 9"/>
            <p:cNvSpPr>
              <a:spLocks noChangeShapeType="1"/>
            </p:cNvSpPr>
            <p:nvPr/>
          </p:nvSpPr>
          <p:spPr bwMode="auto">
            <a:xfrm flipH="1">
              <a:off x="3793" y="4881"/>
              <a:ext cx="1480" cy="1"/>
            </a:xfrm>
            <a:prstGeom prst="line">
              <a:avLst/>
            </a:prstGeom>
            <a:noFill/>
            <a:ln w="1905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9336" name="Text Box 8"/>
            <p:cNvSpPr txBox="1">
              <a:spLocks noChangeArrowheads="1"/>
            </p:cNvSpPr>
            <p:nvPr/>
          </p:nvSpPr>
          <p:spPr bwMode="auto">
            <a:xfrm>
              <a:off x="3163" y="4536"/>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sz="2400" b="0"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99335" name="Text Box 7"/>
            <p:cNvSpPr txBox="1">
              <a:spLocks noChangeArrowheads="1"/>
            </p:cNvSpPr>
            <p:nvPr/>
          </p:nvSpPr>
          <p:spPr bwMode="auto">
            <a:xfrm>
              <a:off x="6200" y="4446"/>
              <a:ext cx="3240" cy="14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Caractéristique d’un générateur PV lorsque les 2 sous-réseaux sont identiques, sans effet des by-pass.</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9334" name="Freeform 6"/>
            <p:cNvSpPr>
              <a:spLocks/>
            </p:cNvSpPr>
            <p:nvPr/>
          </p:nvSpPr>
          <p:spPr bwMode="auto">
            <a:xfrm>
              <a:off x="4558" y="4881"/>
              <a:ext cx="1440" cy="900"/>
            </a:xfrm>
            <a:custGeom>
              <a:avLst/>
              <a:gdLst/>
              <a:ahLst/>
              <a:cxnLst>
                <a:cxn ang="0">
                  <a:pos x="0" y="0"/>
                </a:cxn>
                <a:cxn ang="0">
                  <a:pos x="360" y="180"/>
                </a:cxn>
                <a:cxn ang="0">
                  <a:pos x="540" y="720"/>
                </a:cxn>
                <a:cxn ang="0">
                  <a:pos x="1260" y="720"/>
                </a:cxn>
                <a:cxn ang="0">
                  <a:pos x="1440" y="900"/>
                </a:cxn>
              </a:cxnLst>
              <a:rect l="0" t="0" r="r" b="b"/>
              <a:pathLst>
                <a:path w="1440" h="900">
                  <a:moveTo>
                    <a:pt x="0" y="0"/>
                  </a:moveTo>
                  <a:cubicBezTo>
                    <a:pt x="135" y="30"/>
                    <a:pt x="270" y="60"/>
                    <a:pt x="360" y="180"/>
                  </a:cubicBezTo>
                  <a:cubicBezTo>
                    <a:pt x="450" y="300"/>
                    <a:pt x="390" y="630"/>
                    <a:pt x="540" y="720"/>
                  </a:cubicBezTo>
                  <a:cubicBezTo>
                    <a:pt x="690" y="810"/>
                    <a:pt x="1110" y="690"/>
                    <a:pt x="1260" y="720"/>
                  </a:cubicBezTo>
                  <a:cubicBezTo>
                    <a:pt x="1410" y="750"/>
                    <a:pt x="1425" y="825"/>
                    <a:pt x="1440" y="900"/>
                  </a:cubicBezTo>
                </a:path>
              </a:pathLst>
            </a:cu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99333" name="Line 5"/>
            <p:cNvSpPr>
              <a:spLocks noChangeShapeType="1"/>
            </p:cNvSpPr>
            <p:nvPr/>
          </p:nvSpPr>
          <p:spPr bwMode="auto">
            <a:xfrm flipH="1">
              <a:off x="5773" y="4830"/>
              <a:ext cx="484" cy="41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99332" name="Text Box 4"/>
            <p:cNvSpPr txBox="1">
              <a:spLocks noChangeArrowheads="1"/>
            </p:cNvSpPr>
            <p:nvPr/>
          </p:nvSpPr>
          <p:spPr bwMode="auto">
            <a:xfrm>
              <a:off x="6493" y="6246"/>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sz="2400" b="0"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99331" name="Text Box 3"/>
            <p:cNvSpPr txBox="1">
              <a:spLocks noChangeArrowheads="1"/>
            </p:cNvSpPr>
            <p:nvPr/>
          </p:nvSpPr>
          <p:spPr bwMode="auto">
            <a:xfrm>
              <a:off x="6673" y="5558"/>
              <a:ext cx="3240"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Caractéristique d’un GPV lorsque l’un des sous réseaux est isolé par la diode  by-pass.</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99330" name="Line 2"/>
            <p:cNvSpPr>
              <a:spLocks noChangeShapeType="1"/>
            </p:cNvSpPr>
            <p:nvPr/>
          </p:nvSpPr>
          <p:spPr bwMode="auto">
            <a:xfrm flipH="1" flipV="1">
              <a:off x="5593" y="5601"/>
              <a:ext cx="1114" cy="303"/>
            </a:xfrm>
            <a:prstGeom prst="line">
              <a:avLst/>
            </a:prstGeom>
            <a:noFill/>
            <a:ln w="9525">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grpSp>
      <p:sp>
        <p:nvSpPr>
          <p:cNvPr id="18" name="Rectangle 17"/>
          <p:cNvSpPr/>
          <p:nvPr/>
        </p:nvSpPr>
        <p:spPr>
          <a:xfrm>
            <a:off x="500034" y="4714884"/>
            <a:ext cx="7786742" cy="461665"/>
          </a:xfrm>
          <a:prstGeom prst="rect">
            <a:avLst/>
          </a:prstGeom>
        </p:spPr>
        <p:txBody>
          <a:bodyPr wrap="square">
            <a:spAutoFit/>
          </a:bodyPr>
          <a:lstStyle/>
          <a:p>
            <a:r>
              <a:rPr lang="fr-FR" sz="2400" b="1" i="1" dirty="0"/>
              <a:t>Effet de la diode by-pass sur la caractéristique I(V).</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Les générateurs photovoltaïques délivrent une onde continue. Ainsi afin de les raccorder à des réseaux ou à des charges fonctionnant en alternatif, nous utilisant différentes configurations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La configuration la plus classique consiste à insérer, entre l’unité de production et le réseau, un onduleur CC/CA.</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Pour certaines applications, une autre configuration consiste à rajouter, au niveau du bus continu, un étage supplémentaire de type hacheur (convertisseur CC/CC). Celui-ci remplace alors la commande de la tension.</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754" name="Group 2"/>
          <p:cNvGrpSpPr>
            <a:grpSpLocks/>
          </p:cNvGrpSpPr>
          <p:nvPr/>
        </p:nvGrpSpPr>
        <p:grpSpPr bwMode="auto">
          <a:xfrm>
            <a:off x="71555" y="71414"/>
            <a:ext cx="8929601" cy="3298590"/>
            <a:chOff x="1398" y="1540"/>
            <a:chExt cx="9265" cy="2243"/>
          </a:xfrm>
        </p:grpSpPr>
        <p:sp>
          <p:nvSpPr>
            <p:cNvPr id="74755" name="AutoShape 3"/>
            <p:cNvSpPr>
              <a:spLocks noChangeArrowheads="1"/>
            </p:cNvSpPr>
            <p:nvPr/>
          </p:nvSpPr>
          <p:spPr bwMode="auto">
            <a:xfrm>
              <a:off x="1472" y="1542"/>
              <a:ext cx="2789" cy="773"/>
            </a:xfrm>
            <a:prstGeom prst="rightArrowCallout">
              <a:avLst>
                <a:gd name="adj1" fmla="val 25000"/>
                <a:gd name="adj2" fmla="val 25000"/>
                <a:gd name="adj3" fmla="val 60134"/>
                <a:gd name="adj4" fmla="val 63644"/>
              </a:avLst>
            </a:prstGeom>
            <a:solidFill>
              <a:srgbClr val="FF9900"/>
            </a:solidFill>
            <a:ln w="9525">
              <a:solidFill>
                <a:srgbClr val="000000"/>
              </a:solidFill>
              <a:miter lim="800000"/>
              <a:headEnd/>
              <a:tailEnd/>
            </a:ln>
            <a:effectLst>
              <a:outerShdw dist="107763" dir="18900000" algn="ctr" rotWithShape="0">
                <a:srgbClr val="80808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Arial" pitchFamily="34" charset="0"/>
                  <a:cs typeface="Arial" pitchFamily="34" charset="0"/>
                </a:rPr>
                <a:t>Module photovoltaïque</a:t>
              </a: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74756" name="AutoShape 4"/>
            <p:cNvSpPr>
              <a:spLocks noChangeArrowheads="1"/>
            </p:cNvSpPr>
            <p:nvPr/>
          </p:nvSpPr>
          <p:spPr bwMode="auto">
            <a:xfrm>
              <a:off x="4305" y="1540"/>
              <a:ext cx="2541" cy="773"/>
            </a:xfrm>
            <a:prstGeom prst="rightArrowCallout">
              <a:avLst>
                <a:gd name="adj1" fmla="val 25000"/>
                <a:gd name="adj2" fmla="val 25000"/>
                <a:gd name="adj3" fmla="val 54787"/>
                <a:gd name="adj4" fmla="val 60801"/>
              </a:avLst>
            </a:prstGeom>
            <a:solidFill>
              <a:srgbClr val="CCFF66"/>
            </a:solidFill>
            <a:ln w="12700">
              <a:solidFill>
                <a:srgbClr val="4F81BD"/>
              </a:solidFill>
              <a:miter lim="800000"/>
              <a:headEnd/>
              <a:tailEnd/>
            </a:ln>
            <a:effectLst>
              <a:outerShdw dist="107763" dir="18900000"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Convertisseur</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CC/CC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57" name="AutoShape 5"/>
            <p:cNvSpPr>
              <a:spLocks noChangeArrowheads="1"/>
            </p:cNvSpPr>
            <p:nvPr/>
          </p:nvSpPr>
          <p:spPr bwMode="auto">
            <a:xfrm>
              <a:off x="6913" y="1540"/>
              <a:ext cx="2448" cy="773"/>
            </a:xfrm>
            <a:prstGeom prst="rightArrowCallout">
              <a:avLst>
                <a:gd name="adj1" fmla="val 25000"/>
                <a:gd name="adj2" fmla="val 25000"/>
                <a:gd name="adj3" fmla="val 52781"/>
                <a:gd name="adj4" fmla="val 63806"/>
              </a:avLst>
            </a:prstGeom>
            <a:solidFill>
              <a:srgbClr val="00FFFF"/>
            </a:solidFill>
            <a:ln w="12700">
              <a:solidFill>
                <a:srgbClr val="92CDDC"/>
              </a:solidFill>
              <a:miter lim="800000"/>
              <a:headEnd/>
              <a:tailEnd/>
            </a:ln>
            <a:effectLst>
              <a:outerShdw dist="107763" dir="18900000" algn="ctr" rotWithShape="0">
                <a:srgbClr val="205867">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Convertisseur</a:t>
              </a:r>
              <a:r>
                <a:rPr kumimoji="0" lang="en-US" sz="24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CC/AC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4760" name="AutoShape 8"/>
            <p:cNvSpPr>
              <a:spLocks noChangeArrowheads="1"/>
            </p:cNvSpPr>
            <p:nvPr/>
          </p:nvSpPr>
          <p:spPr bwMode="auto">
            <a:xfrm>
              <a:off x="9414" y="1564"/>
              <a:ext cx="1249" cy="713"/>
            </a:xfrm>
            <a:prstGeom prst="flowChartAlternateProcess">
              <a:avLst/>
            </a:prstGeom>
            <a:solidFill>
              <a:srgbClr val="CC00CC"/>
            </a:solidFill>
            <a:ln w="12700">
              <a:solidFill>
                <a:srgbClr val="9BBB59"/>
              </a:solidFill>
              <a:miter lim="800000"/>
              <a:headEnd/>
              <a:tailEnd/>
            </a:ln>
            <a:effectLst>
              <a:outerShdw dist="107763" dir="18900000" algn="ctr" rotWithShape="0">
                <a:srgbClr val="4E6128">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400" b="0" i="0" u="none" strike="noStrike" cap="none" normalizeH="0" baseline="0" smtClean="0">
                  <a:ln>
                    <a:noFill/>
                  </a:ln>
                  <a:solidFill>
                    <a:schemeClr val="tx1"/>
                  </a:solidFill>
                  <a:effectLst/>
                  <a:latin typeface="Calibri" pitchFamily="34" charset="0"/>
                  <a:ea typeface="Arial" pitchFamily="34" charset="0"/>
                  <a:cs typeface="Arial" pitchFamily="34" charset="0"/>
                </a:rPr>
                <a:t>Réseau </a:t>
              </a:r>
              <a:endParaRPr kumimoji="0" lang="en-US" sz="2400" b="0" i="0" u="none" strike="noStrike" cap="none" normalizeH="0" baseline="0" smtClean="0">
                <a:ln>
                  <a:noFill/>
                </a:ln>
                <a:solidFill>
                  <a:schemeClr val="tx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pitchFamily="34" charset="0"/>
                <a:cs typeface="Arial" pitchFamily="34" charset="0"/>
              </a:endParaRPr>
            </a:p>
          </p:txBody>
        </p:sp>
        <p:sp>
          <p:nvSpPr>
            <p:cNvPr id="74761" name="Text Box 9"/>
            <p:cNvSpPr txBox="1">
              <a:spLocks noChangeArrowheads="1"/>
            </p:cNvSpPr>
            <p:nvPr/>
          </p:nvSpPr>
          <p:spPr bwMode="auto">
            <a:xfrm>
              <a:off x="1398" y="3386"/>
              <a:ext cx="8053" cy="397"/>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Raccordement</a:t>
              </a:r>
              <a:r>
                <a:rPr kumimoji="0" lang="en-US"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d’un module </a:t>
              </a:r>
              <a:r>
                <a:rPr kumimoji="0" lang="en-US" sz="28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photovoltaïque</a:t>
              </a:r>
              <a:r>
                <a:rPr kumimoji="0" lang="en-US"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avec un </a:t>
              </a:r>
              <a:r>
                <a:rPr kumimoji="0" lang="en-US" sz="28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hacheur</a:t>
              </a:r>
              <a:r>
                <a:rPr kumimoji="0" lang="en-US" sz="2800" b="1" i="0" u="none" strike="noStrike" cap="none" normalizeH="0" baseline="0" dirty="0" smtClean="0">
                  <a:ln>
                    <a:noFill/>
                  </a:ln>
                  <a:solidFill>
                    <a:schemeClr val="tx1"/>
                  </a:solidFill>
                  <a:effectLst/>
                  <a:latin typeface="Calibri" pitchFamily="34" charset="0"/>
                  <a:ea typeface="Arial" pitchFamily="34" charset="0"/>
                  <a:cs typeface="Arial" pitchFamily="34" charset="0"/>
                </a:rPr>
                <a:t> </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2800" b="1" i="0" u="none" strike="noStrike" cap="none" normalizeH="0" baseline="0" dirty="0" err="1" smtClean="0">
                  <a:ln>
                    <a:noFill/>
                  </a:ln>
                  <a:solidFill>
                    <a:schemeClr val="tx1"/>
                  </a:solidFill>
                  <a:effectLst/>
                  <a:latin typeface="Calibri" pitchFamily="34" charset="0"/>
                  <a:ea typeface="Arial" pitchFamily="34" charset="0"/>
                  <a:cs typeface="Arial" pitchFamily="34" charset="0"/>
                </a:rPr>
                <a:t>supplémentaire</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2" name="Rectangle 11"/>
          <p:cNvSpPr/>
          <p:nvPr/>
        </p:nvSpPr>
        <p:spPr>
          <a:xfrm>
            <a:off x="142876" y="3714752"/>
            <a:ext cx="8858280" cy="2492990"/>
          </a:xfrm>
          <a:prstGeom prst="rect">
            <a:avLst/>
          </a:prstGeom>
        </p:spPr>
        <p:txBody>
          <a:bodyPr wrap="square">
            <a:spAutoFit/>
          </a:bodyPr>
          <a:lstStyle/>
          <a:p>
            <a:pPr algn="just"/>
            <a:r>
              <a:rPr lang="fr-FR" sz="2600" dirty="0"/>
              <a:t>Les onduleurs utilisés sont en général de type triphasé à IGBT commandés en modulation de Largeur d’Impulsion (MLI). Un module photovoltaïque se comporte de façon quasi identique à une source de courant dont l’intensité est directement liée à l’intensité de la source lumineuse. La régulation de la tension permet donc de réguler en puissance. </a:t>
            </a:r>
            <a:endParaRPr lang="en-US" sz="2600" dirty="0"/>
          </a:p>
        </p:txBody>
      </p:sp>
      <p:sp>
        <p:nvSpPr>
          <p:cNvPr id="13" name="Rectangle 12"/>
          <p:cNvSpPr/>
          <p:nvPr/>
        </p:nvSpPr>
        <p:spPr>
          <a:xfrm>
            <a:off x="4929190" y="1714488"/>
            <a:ext cx="2002536" cy="954107"/>
          </a:xfrm>
          <a:prstGeom prst="rect">
            <a:avLst/>
          </a:prstGeom>
        </p:spPr>
        <p:txBody>
          <a:bodyPr wrap="none">
            <a:spAutoFit/>
          </a:bodyPr>
          <a:lstStyle/>
          <a:p>
            <a:r>
              <a:rPr kumimoji="0" lang="en-US" sz="28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Contrôle</a:t>
            </a:r>
            <a:r>
              <a:rPr kumimoji="0" lang="en-US" sz="2800" b="0" i="0" u="none" strike="noStrike" cap="none" normalizeH="0" baseline="0" dirty="0" smtClean="0">
                <a:ln>
                  <a:noFill/>
                </a:ln>
                <a:solidFill>
                  <a:schemeClr val="tx1"/>
                </a:solidFill>
                <a:effectLst/>
                <a:latin typeface="Calibri" pitchFamily="34" charset="0"/>
                <a:ea typeface="Arial" pitchFamily="34" charset="0"/>
                <a:cs typeface="Arial" pitchFamily="34" charset="0"/>
              </a:rPr>
              <a:t> de </a:t>
            </a:r>
          </a:p>
          <a:p>
            <a:r>
              <a:rPr kumimoji="0" lang="en-US" sz="2800" b="0" i="0" u="none" strike="noStrike" cap="none" normalizeH="0" baseline="0" dirty="0" smtClean="0">
                <a:ln>
                  <a:noFill/>
                </a:ln>
                <a:solidFill>
                  <a:schemeClr val="tx1"/>
                </a:solidFill>
                <a:effectLst/>
                <a:latin typeface="Calibri" pitchFamily="34" charset="0"/>
                <a:ea typeface="Arial" pitchFamily="34" charset="0"/>
                <a:cs typeface="Arial" pitchFamily="34" charset="0"/>
              </a:rPr>
              <a:t>la </a:t>
            </a:r>
            <a:r>
              <a:rPr kumimoji="0" lang="en-US" sz="2800" b="0" i="0" u="none" strike="noStrike" cap="none" normalizeH="0" baseline="0" dirty="0" err="1" smtClean="0">
                <a:ln>
                  <a:noFill/>
                </a:ln>
                <a:solidFill>
                  <a:schemeClr val="tx1"/>
                </a:solidFill>
                <a:effectLst/>
                <a:latin typeface="Calibri" pitchFamily="34" charset="0"/>
                <a:ea typeface="Arial" pitchFamily="34" charset="0"/>
                <a:cs typeface="Arial" pitchFamily="34" charset="0"/>
              </a:rPr>
              <a:t>fréquence</a:t>
            </a:r>
            <a:endParaRPr lang="en-US" sz="2800" dirty="0"/>
          </a:p>
        </p:txBody>
      </p:sp>
      <p:sp>
        <p:nvSpPr>
          <p:cNvPr id="14" name="Rectangle 13"/>
          <p:cNvSpPr/>
          <p:nvPr/>
        </p:nvSpPr>
        <p:spPr>
          <a:xfrm>
            <a:off x="2500298" y="1714488"/>
            <a:ext cx="1957587" cy="954107"/>
          </a:xfrm>
          <a:prstGeom prst="rect">
            <a:avLst/>
          </a:prstGeom>
        </p:spPr>
        <p:txBody>
          <a:bodyPr wrap="none">
            <a:spAutoFit/>
          </a:bodyPr>
          <a:lstStyle/>
          <a:p>
            <a:pPr algn="ctr"/>
            <a:r>
              <a:rPr lang="fr-FR" sz="2800" dirty="0" smtClean="0">
                <a:latin typeface="Times New Roman"/>
                <a:ea typeface="SimSun"/>
              </a:rPr>
              <a:t>Contrôle de </a:t>
            </a:r>
          </a:p>
          <a:p>
            <a:pPr algn="ctr"/>
            <a:r>
              <a:rPr lang="fr-FR" sz="2800" dirty="0" smtClean="0">
                <a:latin typeface="Times New Roman"/>
                <a:ea typeface="SimSun"/>
              </a:rPr>
              <a:t>la tension</a:t>
            </a:r>
            <a:endParaRPr lang="en-US" sz="2800" dirty="0">
              <a:latin typeface="Times New Roman"/>
              <a:ea typeface="SimSun"/>
            </a:endParaRPr>
          </a:p>
        </p:txBody>
      </p:sp>
      <p:sp>
        <p:nvSpPr>
          <p:cNvPr id="15" name="Flèche vers le haut 14"/>
          <p:cNvSpPr/>
          <p:nvPr/>
        </p:nvSpPr>
        <p:spPr>
          <a:xfrm>
            <a:off x="3428992" y="1142984"/>
            <a:ext cx="285752"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lèche vers le haut 15"/>
          <p:cNvSpPr/>
          <p:nvPr/>
        </p:nvSpPr>
        <p:spPr>
          <a:xfrm>
            <a:off x="6000760" y="1142984"/>
            <a:ext cx="285752" cy="6429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1"/>
          <p:cNvSpPr>
            <a:spLocks noChangeArrowheads="1"/>
          </p:cNvSpPr>
          <p:nvPr/>
        </p:nvSpPr>
        <p:spPr bwMode="auto">
          <a:xfrm>
            <a:off x="71438" y="142001"/>
            <a:ext cx="892971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Installations électriques photovoltaïques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tabLst/>
            </a:pPr>
            <a:r>
              <a:rPr kumimoji="0" lang="fr-FR" altLang="zh-CN"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1- Installation autonome à couplage DC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Les batteries stockent l’énergie fournie par le générateur photovoltaïque, puis la restituent le soir à fin de faire fonctionner l’éclairage. </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1"/>
          <p:cNvSpPr>
            <a:spLocks noChangeArrowheads="1"/>
          </p:cNvSpPr>
          <p:nvPr/>
        </p:nvSpPr>
        <p:spPr bwMode="auto">
          <a:xfrm>
            <a:off x="142876" y="284877"/>
            <a:ext cx="892971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2- Installation électrique photovoltaïque autonome à couplage AC</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En couplage AC, un onduleur photovoltaïque classique est utilisé pour l’injection dans le réseau. L’onduleur pour site isolé ou l’onduleur chargeur constitue le centre nerveux d’un système à couplage AC. Il garantit en permanence l’équilibre entre puissance produite et consommée. Si la production dépasse la consommation, l’énergie excédentaire est stockée dans les batteries. Inversement, si la qualité d’énergie requise est supérieure à celle produite, l’onduleur puise dans les batteries.</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1"/>
          <p:cNvSpPr>
            <a:spLocks noChangeArrowheads="1"/>
          </p:cNvSpPr>
          <p:nvPr/>
        </p:nvSpPr>
        <p:spPr bwMode="auto">
          <a:xfrm>
            <a:off x="428596" y="356315"/>
            <a:ext cx="842968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fr-FR"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3- Installation électrique photovoltaïque raccordée au réseau :</a:t>
            </a:r>
          </a:p>
          <a:p>
            <a:pPr marL="0" marR="0" lvl="0" indent="0" algn="just" defTabSz="914400" rtl="0" eaLnBrk="1" fontAlgn="base" latinLnBrk="0" hangingPunct="1">
              <a:lnSpc>
                <a:spcPct val="100000"/>
              </a:lnSpc>
              <a:spcBef>
                <a:spcPct val="0"/>
              </a:spcBef>
              <a:spcAft>
                <a:spcPct val="0"/>
              </a:spcAft>
              <a:buClrTx/>
              <a:buSzTx/>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D’une manière très simple, un générateur photovoltaïque raccordé au réseau comprend les éléments suivants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Générateur PV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Tableau de distribution coté DC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Convertisseur statique DC/AC (onduleur)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altLang="zh-CN" sz="32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Tableau de distribution coté AC ;</a:t>
            </a:r>
            <a:endPar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Réseau de distribution.</a:t>
            </a:r>
            <a:r>
              <a:rPr kumimoji="0" lang="en-US" altLang="zh-CN" sz="32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http://www.erm-energies.com/webstore/plus/article/schema.png"/>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214314" y="563006"/>
            <a:ext cx="8715404"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Architecture du champ photovoltaïque raccordé au réseau ou site isolé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pPr>
            <a:r>
              <a:rPr kumimoji="0" lang="fr-FR" altLang="zh-CN" sz="32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Architecture à un ou plusieurs onduleurs centralisés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Cette architecture permet une séparation claire entre les parties continues et alternatives de l’installation ainsi qu’une maintenance simplifiées. </a:t>
            </a: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Ses principaux inconvénients résident dans l’influence importante des ombrages partiels sur la recherche de MPPT et dans les pertes considérables productible qu’engendre une panne d’onduleur.</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0897" name="Group 1"/>
          <p:cNvGrpSpPr>
            <a:grpSpLocks/>
          </p:cNvGrpSpPr>
          <p:nvPr/>
        </p:nvGrpSpPr>
        <p:grpSpPr bwMode="auto">
          <a:xfrm>
            <a:off x="428597" y="285728"/>
            <a:ext cx="8429683" cy="5072098"/>
            <a:chOff x="2007" y="4180"/>
            <a:chExt cx="7766" cy="4938"/>
          </a:xfrm>
        </p:grpSpPr>
        <p:cxnSp>
          <p:nvCxnSpPr>
            <p:cNvPr id="80898" name="AutoShape 2"/>
            <p:cNvCxnSpPr>
              <a:cxnSpLocks noChangeShapeType="1"/>
            </p:cNvCxnSpPr>
            <p:nvPr/>
          </p:nvCxnSpPr>
          <p:spPr bwMode="auto">
            <a:xfrm flipH="1" flipV="1">
              <a:off x="2360" y="7235"/>
              <a:ext cx="1" cy="288"/>
            </a:xfrm>
            <a:prstGeom prst="straightConnector1">
              <a:avLst/>
            </a:prstGeom>
            <a:noFill/>
            <a:ln w="38100">
              <a:solidFill>
                <a:srgbClr val="F79646"/>
              </a:solidFill>
              <a:round/>
              <a:headEnd/>
              <a:tailEnd/>
            </a:ln>
            <a:effectLst/>
          </p:spPr>
        </p:cxnSp>
        <p:cxnSp>
          <p:nvCxnSpPr>
            <p:cNvPr id="80899" name="AutoShape 3"/>
            <p:cNvCxnSpPr>
              <a:cxnSpLocks noChangeShapeType="1"/>
            </p:cNvCxnSpPr>
            <p:nvPr/>
          </p:nvCxnSpPr>
          <p:spPr bwMode="auto">
            <a:xfrm flipH="1" flipV="1">
              <a:off x="3465" y="7255"/>
              <a:ext cx="1" cy="288"/>
            </a:xfrm>
            <a:prstGeom prst="straightConnector1">
              <a:avLst/>
            </a:prstGeom>
            <a:noFill/>
            <a:ln w="38100">
              <a:solidFill>
                <a:srgbClr val="F79646"/>
              </a:solidFill>
              <a:round/>
              <a:headEnd/>
              <a:tailEnd/>
            </a:ln>
            <a:effectLst/>
          </p:spPr>
        </p:cxnSp>
        <p:cxnSp>
          <p:nvCxnSpPr>
            <p:cNvPr id="80900" name="AutoShape 4"/>
            <p:cNvCxnSpPr>
              <a:cxnSpLocks noChangeShapeType="1"/>
            </p:cNvCxnSpPr>
            <p:nvPr/>
          </p:nvCxnSpPr>
          <p:spPr bwMode="auto">
            <a:xfrm flipH="1" flipV="1">
              <a:off x="4556" y="7220"/>
              <a:ext cx="1" cy="288"/>
            </a:xfrm>
            <a:prstGeom prst="straightConnector1">
              <a:avLst/>
            </a:prstGeom>
            <a:noFill/>
            <a:ln w="38100">
              <a:solidFill>
                <a:srgbClr val="F79646"/>
              </a:solidFill>
              <a:round/>
              <a:headEnd/>
              <a:tailEnd/>
            </a:ln>
            <a:effectLst/>
          </p:spPr>
        </p:cxnSp>
        <p:cxnSp>
          <p:nvCxnSpPr>
            <p:cNvPr id="80901" name="AutoShape 5"/>
            <p:cNvCxnSpPr>
              <a:cxnSpLocks noChangeShapeType="1"/>
            </p:cNvCxnSpPr>
            <p:nvPr/>
          </p:nvCxnSpPr>
          <p:spPr bwMode="auto">
            <a:xfrm flipH="1" flipV="1">
              <a:off x="5681" y="7270"/>
              <a:ext cx="1" cy="288"/>
            </a:xfrm>
            <a:prstGeom prst="straightConnector1">
              <a:avLst/>
            </a:prstGeom>
            <a:noFill/>
            <a:ln w="38100">
              <a:solidFill>
                <a:srgbClr val="F79646"/>
              </a:solidFill>
              <a:round/>
              <a:headEnd/>
              <a:tailEnd/>
            </a:ln>
            <a:effectLst/>
          </p:spPr>
        </p:cxnSp>
        <p:cxnSp>
          <p:nvCxnSpPr>
            <p:cNvPr id="80902" name="AutoShape 6"/>
            <p:cNvCxnSpPr>
              <a:cxnSpLocks noChangeShapeType="1"/>
            </p:cNvCxnSpPr>
            <p:nvPr/>
          </p:nvCxnSpPr>
          <p:spPr bwMode="auto">
            <a:xfrm flipH="1" flipV="1">
              <a:off x="2360" y="5750"/>
              <a:ext cx="1" cy="288"/>
            </a:xfrm>
            <a:prstGeom prst="straightConnector1">
              <a:avLst/>
            </a:prstGeom>
            <a:noFill/>
            <a:ln w="38100">
              <a:solidFill>
                <a:srgbClr val="F79646"/>
              </a:solidFill>
              <a:round/>
              <a:headEnd/>
              <a:tailEnd/>
            </a:ln>
            <a:effectLst/>
          </p:spPr>
        </p:cxnSp>
        <p:cxnSp>
          <p:nvCxnSpPr>
            <p:cNvPr id="80903" name="AutoShape 7"/>
            <p:cNvCxnSpPr>
              <a:cxnSpLocks noChangeShapeType="1"/>
            </p:cNvCxnSpPr>
            <p:nvPr/>
          </p:nvCxnSpPr>
          <p:spPr bwMode="auto">
            <a:xfrm flipH="1" flipV="1">
              <a:off x="3465" y="5770"/>
              <a:ext cx="1" cy="288"/>
            </a:xfrm>
            <a:prstGeom prst="straightConnector1">
              <a:avLst/>
            </a:prstGeom>
            <a:noFill/>
            <a:ln w="38100">
              <a:solidFill>
                <a:srgbClr val="F79646"/>
              </a:solidFill>
              <a:round/>
              <a:headEnd/>
              <a:tailEnd/>
            </a:ln>
            <a:effectLst/>
          </p:spPr>
        </p:cxnSp>
        <p:cxnSp>
          <p:nvCxnSpPr>
            <p:cNvPr id="80904" name="AutoShape 8"/>
            <p:cNvCxnSpPr>
              <a:cxnSpLocks noChangeShapeType="1"/>
            </p:cNvCxnSpPr>
            <p:nvPr/>
          </p:nvCxnSpPr>
          <p:spPr bwMode="auto">
            <a:xfrm flipH="1" flipV="1">
              <a:off x="4556" y="5735"/>
              <a:ext cx="1" cy="288"/>
            </a:xfrm>
            <a:prstGeom prst="straightConnector1">
              <a:avLst/>
            </a:prstGeom>
            <a:noFill/>
            <a:ln w="38100">
              <a:solidFill>
                <a:srgbClr val="F79646"/>
              </a:solidFill>
              <a:round/>
              <a:headEnd/>
              <a:tailEnd/>
            </a:ln>
            <a:effectLst/>
          </p:spPr>
        </p:cxnSp>
        <p:cxnSp>
          <p:nvCxnSpPr>
            <p:cNvPr id="80905" name="AutoShape 9"/>
            <p:cNvCxnSpPr>
              <a:cxnSpLocks noChangeShapeType="1"/>
            </p:cNvCxnSpPr>
            <p:nvPr/>
          </p:nvCxnSpPr>
          <p:spPr bwMode="auto">
            <a:xfrm flipH="1" flipV="1">
              <a:off x="5681" y="5785"/>
              <a:ext cx="1" cy="288"/>
            </a:xfrm>
            <a:prstGeom prst="straightConnector1">
              <a:avLst/>
            </a:prstGeom>
            <a:noFill/>
            <a:ln w="38100">
              <a:solidFill>
                <a:srgbClr val="F79646"/>
              </a:solidFill>
              <a:round/>
              <a:headEnd/>
              <a:tailEnd/>
            </a:ln>
            <a:effectLst/>
          </p:spPr>
        </p:cxnSp>
        <p:grpSp>
          <p:nvGrpSpPr>
            <p:cNvPr id="80906" name="Group 10"/>
            <p:cNvGrpSpPr>
              <a:grpSpLocks/>
            </p:cNvGrpSpPr>
            <p:nvPr/>
          </p:nvGrpSpPr>
          <p:grpSpPr bwMode="auto">
            <a:xfrm>
              <a:off x="2007" y="4528"/>
              <a:ext cx="738" cy="1293"/>
              <a:chOff x="2007" y="4468"/>
              <a:chExt cx="1934" cy="2314"/>
            </a:xfrm>
          </p:grpSpPr>
          <p:sp>
            <p:nvSpPr>
              <p:cNvPr id="80907" name="Rectangle 11"/>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0908" name="Rectangle 12"/>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09" name="Rectangle 13"/>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0" name="Rectangle 14"/>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1" name="Rectangle 15"/>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2" name="Rectangle 16"/>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3" name="Rectangle 17"/>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4" name="Rectangle 18"/>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5" name="Rectangle 19"/>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6" name="Rectangle 20"/>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7" name="Rectangle 21"/>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8" name="Rectangle 22"/>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19" name="Rectangle 23"/>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0" name="Rectangle 24"/>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1" name="Rectangle 25"/>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2" name="Rectangle 26"/>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3" name="Rectangle 27"/>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4" name="Rectangle 28"/>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5" name="Rectangle 29"/>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6" name="Rectangle 30"/>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7" name="Rectangle 31"/>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8" name="Rectangle 32"/>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29" name="Rectangle 33"/>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0" name="Rectangle 34"/>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1" name="Rectangle 35"/>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0932" name="Group 36"/>
            <p:cNvGrpSpPr>
              <a:grpSpLocks/>
            </p:cNvGrpSpPr>
            <p:nvPr/>
          </p:nvGrpSpPr>
          <p:grpSpPr bwMode="auto">
            <a:xfrm>
              <a:off x="2022" y="6013"/>
              <a:ext cx="738" cy="1293"/>
              <a:chOff x="2007" y="4468"/>
              <a:chExt cx="1934" cy="2314"/>
            </a:xfrm>
          </p:grpSpPr>
          <p:sp>
            <p:nvSpPr>
              <p:cNvPr id="80933" name="Rectangle 37"/>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0934" name="Rectangle 38"/>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5" name="Rectangle 39"/>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6" name="Rectangle 40"/>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7" name="Rectangle 41"/>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8" name="Rectangle 42"/>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39" name="Rectangle 43"/>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0" name="Rectangle 44"/>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1" name="Rectangle 45"/>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2" name="Rectangle 46"/>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3" name="Rectangle 47"/>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4" name="Rectangle 48"/>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5" name="Rectangle 49"/>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6" name="Rectangle 50"/>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7" name="Rectangle 51"/>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8" name="Rectangle 52"/>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49" name="Rectangle 53"/>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0" name="Rectangle 54"/>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1" name="Rectangle 55"/>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2" name="Rectangle 56"/>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3" name="Rectangle 57"/>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4" name="Rectangle 58"/>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5" name="Rectangle 59"/>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6" name="Rectangle 60"/>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57" name="Rectangle 61"/>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0958" name="Group 62"/>
            <p:cNvGrpSpPr>
              <a:grpSpLocks/>
            </p:cNvGrpSpPr>
            <p:nvPr/>
          </p:nvGrpSpPr>
          <p:grpSpPr bwMode="auto">
            <a:xfrm>
              <a:off x="2021" y="7488"/>
              <a:ext cx="738" cy="1293"/>
              <a:chOff x="2007" y="4468"/>
              <a:chExt cx="1934" cy="2314"/>
            </a:xfrm>
          </p:grpSpPr>
          <p:sp>
            <p:nvSpPr>
              <p:cNvPr id="80959" name="Rectangle 63"/>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0960" name="Rectangle 64"/>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1" name="Rectangle 65"/>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2" name="Rectangle 66"/>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3" name="Rectangle 67"/>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4" name="Rectangle 68"/>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5" name="Rectangle 69"/>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6" name="Rectangle 70"/>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7" name="Rectangle 71"/>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8" name="Rectangle 72"/>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69" name="Rectangle 73"/>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0" name="Rectangle 74"/>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1" name="Rectangle 75"/>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2" name="Rectangle 76"/>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3" name="Rectangle 77"/>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4" name="Rectangle 78"/>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5" name="Rectangle 79"/>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6" name="Rectangle 80"/>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7" name="Rectangle 81"/>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8" name="Rectangle 82"/>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79" name="Rectangle 83"/>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0" name="Rectangle 84"/>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1" name="Rectangle 85"/>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2" name="Rectangle 86"/>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3" name="Rectangle 87"/>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0984" name="Group 88"/>
            <p:cNvGrpSpPr>
              <a:grpSpLocks/>
            </p:cNvGrpSpPr>
            <p:nvPr/>
          </p:nvGrpSpPr>
          <p:grpSpPr bwMode="auto">
            <a:xfrm>
              <a:off x="3132" y="4528"/>
              <a:ext cx="738" cy="1293"/>
              <a:chOff x="2007" y="4468"/>
              <a:chExt cx="1934" cy="2314"/>
            </a:xfrm>
          </p:grpSpPr>
          <p:sp>
            <p:nvSpPr>
              <p:cNvPr id="80985" name="Rectangle 89"/>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0986" name="Rectangle 90"/>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7" name="Rectangle 91"/>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8" name="Rectangle 92"/>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89" name="Rectangle 93"/>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0" name="Rectangle 94"/>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1" name="Rectangle 95"/>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2" name="Rectangle 96"/>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3" name="Rectangle 97"/>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4" name="Rectangle 98"/>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5" name="Rectangle 99"/>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6" name="Rectangle 100"/>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7" name="Rectangle 101"/>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8" name="Rectangle 102"/>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0999" name="Rectangle 103"/>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0" name="Rectangle 104"/>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1" name="Rectangle 105"/>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2" name="Rectangle 106"/>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3" name="Rectangle 107"/>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4" name="Rectangle 108"/>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5" name="Rectangle 109"/>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6" name="Rectangle 110"/>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7" name="Rectangle 111"/>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8" name="Rectangle 112"/>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09" name="Rectangle 113"/>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010" name="Group 114"/>
            <p:cNvGrpSpPr>
              <a:grpSpLocks/>
            </p:cNvGrpSpPr>
            <p:nvPr/>
          </p:nvGrpSpPr>
          <p:grpSpPr bwMode="auto">
            <a:xfrm>
              <a:off x="3147" y="6013"/>
              <a:ext cx="738" cy="1293"/>
              <a:chOff x="2007" y="4468"/>
              <a:chExt cx="1934" cy="2314"/>
            </a:xfrm>
          </p:grpSpPr>
          <p:sp>
            <p:nvSpPr>
              <p:cNvPr id="81011" name="Rectangle 115"/>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012" name="Rectangle 116"/>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3" name="Rectangle 117"/>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4" name="Rectangle 118"/>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5" name="Rectangle 119"/>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6" name="Rectangle 120"/>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7" name="Rectangle 121"/>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8" name="Rectangle 122"/>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19" name="Rectangle 123"/>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0" name="Rectangle 124"/>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1" name="Rectangle 125"/>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2" name="Rectangle 126"/>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3" name="Rectangle 127"/>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4" name="Rectangle 128"/>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5" name="Rectangle 129"/>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6" name="Rectangle 130"/>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7" name="Rectangle 131"/>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8" name="Rectangle 132"/>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29" name="Rectangle 133"/>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0" name="Rectangle 134"/>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1" name="Rectangle 135"/>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2" name="Rectangle 136"/>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3" name="Rectangle 137"/>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4" name="Rectangle 138"/>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5" name="Rectangle 139"/>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036" name="Group 140"/>
            <p:cNvGrpSpPr>
              <a:grpSpLocks/>
            </p:cNvGrpSpPr>
            <p:nvPr/>
          </p:nvGrpSpPr>
          <p:grpSpPr bwMode="auto">
            <a:xfrm>
              <a:off x="3146" y="7488"/>
              <a:ext cx="738" cy="1293"/>
              <a:chOff x="2007" y="4468"/>
              <a:chExt cx="1934" cy="2314"/>
            </a:xfrm>
          </p:grpSpPr>
          <p:sp>
            <p:nvSpPr>
              <p:cNvPr id="81037" name="Rectangle 141"/>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038" name="Rectangle 142"/>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39" name="Rectangle 143"/>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0" name="Rectangle 144"/>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1" name="Rectangle 145"/>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2" name="Rectangle 146"/>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3" name="Rectangle 147"/>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4" name="Rectangle 148"/>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5" name="Rectangle 149"/>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6" name="Rectangle 150"/>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7" name="Rectangle 151"/>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8" name="Rectangle 152"/>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49" name="Rectangle 153"/>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0" name="Rectangle 154"/>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1" name="Rectangle 155"/>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2" name="Rectangle 156"/>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3" name="Rectangle 157"/>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4" name="Rectangle 158"/>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5" name="Rectangle 159"/>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6" name="Rectangle 160"/>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7" name="Rectangle 161"/>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8" name="Rectangle 162"/>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59" name="Rectangle 163"/>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0" name="Rectangle 164"/>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1" name="Rectangle 165"/>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062" name="Group 166"/>
            <p:cNvGrpSpPr>
              <a:grpSpLocks/>
            </p:cNvGrpSpPr>
            <p:nvPr/>
          </p:nvGrpSpPr>
          <p:grpSpPr bwMode="auto">
            <a:xfrm>
              <a:off x="4212" y="4528"/>
              <a:ext cx="738" cy="1293"/>
              <a:chOff x="2007" y="4468"/>
              <a:chExt cx="1934" cy="2314"/>
            </a:xfrm>
          </p:grpSpPr>
          <p:sp>
            <p:nvSpPr>
              <p:cNvPr id="81063" name="Rectangle 167"/>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064" name="Rectangle 168"/>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5" name="Rectangle 169"/>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6" name="Rectangle 170"/>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7" name="Rectangle 171"/>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8" name="Rectangle 172"/>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69" name="Rectangle 173"/>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0" name="Rectangle 174"/>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1" name="Rectangle 175"/>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2" name="Rectangle 176"/>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3" name="Rectangle 177"/>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4" name="Rectangle 178"/>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5" name="Rectangle 179"/>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6" name="Rectangle 180"/>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7" name="Rectangle 181"/>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8" name="Rectangle 182"/>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79" name="Rectangle 183"/>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0" name="Rectangle 184"/>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1" name="Rectangle 185"/>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2" name="Rectangle 186"/>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3" name="Rectangle 187"/>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4" name="Rectangle 188"/>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5" name="Rectangle 189"/>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6" name="Rectangle 190"/>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87" name="Rectangle 191"/>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088" name="Group 192"/>
            <p:cNvGrpSpPr>
              <a:grpSpLocks/>
            </p:cNvGrpSpPr>
            <p:nvPr/>
          </p:nvGrpSpPr>
          <p:grpSpPr bwMode="auto">
            <a:xfrm>
              <a:off x="4227" y="6013"/>
              <a:ext cx="738" cy="1293"/>
              <a:chOff x="2007" y="4468"/>
              <a:chExt cx="1934" cy="2314"/>
            </a:xfrm>
          </p:grpSpPr>
          <p:sp>
            <p:nvSpPr>
              <p:cNvPr id="81089" name="Rectangle 193"/>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090" name="Rectangle 194"/>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1" name="Rectangle 195"/>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2" name="Rectangle 196"/>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3" name="Rectangle 197"/>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4" name="Rectangle 198"/>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5" name="Rectangle 199"/>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6" name="Rectangle 200"/>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7" name="Rectangle 201"/>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8" name="Rectangle 202"/>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099" name="Rectangle 203"/>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0" name="Rectangle 204"/>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1" name="Rectangle 205"/>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2" name="Rectangle 206"/>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3" name="Rectangle 207"/>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4" name="Rectangle 208"/>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5" name="Rectangle 209"/>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6" name="Rectangle 210"/>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7" name="Rectangle 211"/>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8" name="Rectangle 212"/>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09" name="Rectangle 213"/>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0" name="Rectangle 214"/>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1" name="Rectangle 215"/>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2" name="Rectangle 216"/>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3" name="Rectangle 217"/>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114" name="Group 218"/>
            <p:cNvGrpSpPr>
              <a:grpSpLocks/>
            </p:cNvGrpSpPr>
            <p:nvPr/>
          </p:nvGrpSpPr>
          <p:grpSpPr bwMode="auto">
            <a:xfrm>
              <a:off x="4226" y="7488"/>
              <a:ext cx="738" cy="1293"/>
              <a:chOff x="2007" y="4468"/>
              <a:chExt cx="1934" cy="2314"/>
            </a:xfrm>
          </p:grpSpPr>
          <p:sp>
            <p:nvSpPr>
              <p:cNvPr id="81115" name="Rectangle 219"/>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116" name="Rectangle 220"/>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7" name="Rectangle 221"/>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8" name="Rectangle 222"/>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19" name="Rectangle 223"/>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0" name="Rectangle 224"/>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1" name="Rectangle 225"/>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2" name="Rectangle 226"/>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3" name="Rectangle 227"/>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4" name="Rectangle 228"/>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5" name="Rectangle 229"/>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6" name="Rectangle 230"/>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7" name="Rectangle 231"/>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8" name="Rectangle 232"/>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29" name="Rectangle 233"/>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0" name="Rectangle 234"/>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1" name="Rectangle 235"/>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2" name="Rectangle 236"/>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3" name="Rectangle 237"/>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4" name="Rectangle 238"/>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5" name="Rectangle 239"/>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6" name="Rectangle 240"/>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7" name="Rectangle 241"/>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8" name="Rectangle 242"/>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39" name="Rectangle 243"/>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140" name="Group 244"/>
            <p:cNvGrpSpPr>
              <a:grpSpLocks/>
            </p:cNvGrpSpPr>
            <p:nvPr/>
          </p:nvGrpSpPr>
          <p:grpSpPr bwMode="auto">
            <a:xfrm>
              <a:off x="5337" y="4528"/>
              <a:ext cx="738" cy="1293"/>
              <a:chOff x="2007" y="4468"/>
              <a:chExt cx="1934" cy="2314"/>
            </a:xfrm>
          </p:grpSpPr>
          <p:sp>
            <p:nvSpPr>
              <p:cNvPr id="81141" name="Rectangle 245"/>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142" name="Rectangle 246"/>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3" name="Rectangle 247"/>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4" name="Rectangle 248"/>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5" name="Rectangle 249"/>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6" name="Rectangle 250"/>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7" name="Rectangle 251"/>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8" name="Rectangle 252"/>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49" name="Rectangle 253"/>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0" name="Rectangle 254"/>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1" name="Rectangle 255"/>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2" name="Rectangle 256"/>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3" name="Rectangle 257"/>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4" name="Rectangle 258"/>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5" name="Rectangle 259"/>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6" name="Rectangle 260"/>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7" name="Rectangle 261"/>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8" name="Rectangle 262"/>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59" name="Rectangle 263"/>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0" name="Rectangle 264"/>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1" name="Rectangle 265"/>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2" name="Rectangle 266"/>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3" name="Rectangle 267"/>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4" name="Rectangle 268"/>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5" name="Rectangle 269"/>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166" name="Group 270"/>
            <p:cNvGrpSpPr>
              <a:grpSpLocks/>
            </p:cNvGrpSpPr>
            <p:nvPr/>
          </p:nvGrpSpPr>
          <p:grpSpPr bwMode="auto">
            <a:xfrm>
              <a:off x="5352" y="6013"/>
              <a:ext cx="738" cy="1293"/>
              <a:chOff x="2007" y="4468"/>
              <a:chExt cx="1934" cy="2314"/>
            </a:xfrm>
          </p:grpSpPr>
          <p:sp>
            <p:nvSpPr>
              <p:cNvPr id="81167" name="Rectangle 271"/>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168" name="Rectangle 272"/>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69" name="Rectangle 273"/>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0" name="Rectangle 274"/>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1" name="Rectangle 275"/>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2" name="Rectangle 276"/>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3" name="Rectangle 277"/>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4" name="Rectangle 278"/>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5" name="Rectangle 279"/>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6" name="Rectangle 280"/>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7" name="Rectangle 281"/>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8" name="Rectangle 282"/>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79" name="Rectangle 283"/>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0" name="Rectangle 284"/>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1" name="Rectangle 285"/>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2" name="Rectangle 286"/>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3" name="Rectangle 287"/>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4" name="Rectangle 288"/>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5" name="Rectangle 289"/>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6" name="Rectangle 290"/>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7" name="Rectangle 291"/>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8" name="Rectangle 292"/>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89" name="Rectangle 293"/>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0" name="Rectangle 294"/>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1" name="Rectangle 295"/>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192" name="Group 296"/>
            <p:cNvGrpSpPr>
              <a:grpSpLocks/>
            </p:cNvGrpSpPr>
            <p:nvPr/>
          </p:nvGrpSpPr>
          <p:grpSpPr bwMode="auto">
            <a:xfrm>
              <a:off x="5351" y="7488"/>
              <a:ext cx="738" cy="1293"/>
              <a:chOff x="2007" y="4468"/>
              <a:chExt cx="1934" cy="2314"/>
            </a:xfrm>
          </p:grpSpPr>
          <p:sp>
            <p:nvSpPr>
              <p:cNvPr id="81193" name="Rectangle 297"/>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194" name="Rectangle 298"/>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5" name="Rectangle 299"/>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6" name="Rectangle 300"/>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7" name="Rectangle 301"/>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8" name="Rectangle 302"/>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199" name="Rectangle 303"/>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0" name="Rectangle 304"/>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1" name="Rectangle 305"/>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2" name="Rectangle 306"/>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3" name="Rectangle 307"/>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4" name="Rectangle 308"/>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5" name="Rectangle 309"/>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6" name="Rectangle 310"/>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7" name="Rectangle 311"/>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8" name="Rectangle 312"/>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09" name="Rectangle 313"/>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0" name="Rectangle 314"/>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1" name="Rectangle 315"/>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2" name="Rectangle 316"/>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3" name="Rectangle 317"/>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4" name="Rectangle 318"/>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5" name="Rectangle 319"/>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6" name="Rectangle 320"/>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217" name="Rectangle 321"/>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cxnSp>
          <p:nvCxnSpPr>
            <p:cNvPr id="81218" name="AutoShape 322"/>
            <p:cNvCxnSpPr>
              <a:cxnSpLocks noChangeShapeType="1"/>
            </p:cNvCxnSpPr>
            <p:nvPr/>
          </p:nvCxnSpPr>
          <p:spPr bwMode="auto">
            <a:xfrm flipH="1" flipV="1">
              <a:off x="2360" y="4205"/>
              <a:ext cx="1" cy="288"/>
            </a:xfrm>
            <a:prstGeom prst="straightConnector1">
              <a:avLst/>
            </a:prstGeom>
            <a:noFill/>
            <a:ln w="38100">
              <a:solidFill>
                <a:srgbClr val="F79646"/>
              </a:solidFill>
              <a:round/>
              <a:headEnd/>
              <a:tailEnd/>
            </a:ln>
            <a:effectLst/>
          </p:spPr>
        </p:cxnSp>
        <p:cxnSp>
          <p:nvCxnSpPr>
            <p:cNvPr id="81219" name="AutoShape 323"/>
            <p:cNvCxnSpPr>
              <a:cxnSpLocks noChangeShapeType="1"/>
            </p:cNvCxnSpPr>
            <p:nvPr/>
          </p:nvCxnSpPr>
          <p:spPr bwMode="auto">
            <a:xfrm flipH="1" flipV="1">
              <a:off x="3465" y="4225"/>
              <a:ext cx="1" cy="288"/>
            </a:xfrm>
            <a:prstGeom prst="straightConnector1">
              <a:avLst/>
            </a:prstGeom>
            <a:noFill/>
            <a:ln w="38100">
              <a:solidFill>
                <a:srgbClr val="F79646"/>
              </a:solidFill>
              <a:round/>
              <a:headEnd/>
              <a:tailEnd/>
            </a:ln>
            <a:effectLst/>
          </p:spPr>
        </p:cxnSp>
        <p:cxnSp>
          <p:nvCxnSpPr>
            <p:cNvPr id="81220" name="AutoShape 324"/>
            <p:cNvCxnSpPr>
              <a:cxnSpLocks noChangeShapeType="1"/>
            </p:cNvCxnSpPr>
            <p:nvPr/>
          </p:nvCxnSpPr>
          <p:spPr bwMode="auto">
            <a:xfrm flipH="1" flipV="1">
              <a:off x="4556" y="4190"/>
              <a:ext cx="1" cy="288"/>
            </a:xfrm>
            <a:prstGeom prst="straightConnector1">
              <a:avLst/>
            </a:prstGeom>
            <a:noFill/>
            <a:ln w="38100">
              <a:solidFill>
                <a:srgbClr val="F79646"/>
              </a:solidFill>
              <a:round/>
              <a:headEnd/>
              <a:tailEnd/>
            </a:ln>
            <a:effectLst/>
          </p:spPr>
        </p:cxnSp>
        <p:cxnSp>
          <p:nvCxnSpPr>
            <p:cNvPr id="81221" name="AutoShape 325"/>
            <p:cNvCxnSpPr>
              <a:cxnSpLocks noChangeShapeType="1"/>
            </p:cNvCxnSpPr>
            <p:nvPr/>
          </p:nvCxnSpPr>
          <p:spPr bwMode="auto">
            <a:xfrm flipH="1" flipV="1">
              <a:off x="5681" y="4225"/>
              <a:ext cx="1" cy="288"/>
            </a:xfrm>
            <a:prstGeom prst="straightConnector1">
              <a:avLst/>
            </a:prstGeom>
            <a:noFill/>
            <a:ln w="38100">
              <a:solidFill>
                <a:srgbClr val="F79646"/>
              </a:solidFill>
              <a:round/>
              <a:headEnd/>
              <a:tailEnd/>
            </a:ln>
            <a:effectLst/>
          </p:spPr>
        </p:cxnSp>
        <p:cxnSp>
          <p:nvCxnSpPr>
            <p:cNvPr id="81222" name="AutoShape 326"/>
            <p:cNvCxnSpPr>
              <a:cxnSpLocks noChangeShapeType="1"/>
            </p:cNvCxnSpPr>
            <p:nvPr/>
          </p:nvCxnSpPr>
          <p:spPr bwMode="auto">
            <a:xfrm flipH="1" flipV="1">
              <a:off x="2375" y="8810"/>
              <a:ext cx="1" cy="288"/>
            </a:xfrm>
            <a:prstGeom prst="straightConnector1">
              <a:avLst/>
            </a:prstGeom>
            <a:noFill/>
            <a:ln w="38100">
              <a:solidFill>
                <a:srgbClr val="F79646"/>
              </a:solidFill>
              <a:round/>
              <a:headEnd/>
              <a:tailEnd/>
            </a:ln>
            <a:effectLst/>
          </p:spPr>
        </p:cxnSp>
        <p:cxnSp>
          <p:nvCxnSpPr>
            <p:cNvPr id="81223" name="AutoShape 327"/>
            <p:cNvCxnSpPr>
              <a:cxnSpLocks noChangeShapeType="1"/>
            </p:cNvCxnSpPr>
            <p:nvPr/>
          </p:nvCxnSpPr>
          <p:spPr bwMode="auto">
            <a:xfrm flipH="1" flipV="1">
              <a:off x="3480" y="8830"/>
              <a:ext cx="1" cy="288"/>
            </a:xfrm>
            <a:prstGeom prst="straightConnector1">
              <a:avLst/>
            </a:prstGeom>
            <a:noFill/>
            <a:ln w="38100">
              <a:solidFill>
                <a:srgbClr val="F79646"/>
              </a:solidFill>
              <a:round/>
              <a:headEnd/>
              <a:tailEnd/>
            </a:ln>
            <a:effectLst/>
          </p:spPr>
        </p:cxnSp>
        <p:cxnSp>
          <p:nvCxnSpPr>
            <p:cNvPr id="81224" name="AutoShape 328"/>
            <p:cNvCxnSpPr>
              <a:cxnSpLocks noChangeShapeType="1"/>
            </p:cNvCxnSpPr>
            <p:nvPr/>
          </p:nvCxnSpPr>
          <p:spPr bwMode="auto">
            <a:xfrm flipH="1" flipV="1">
              <a:off x="4571" y="8810"/>
              <a:ext cx="1" cy="288"/>
            </a:xfrm>
            <a:prstGeom prst="straightConnector1">
              <a:avLst/>
            </a:prstGeom>
            <a:noFill/>
            <a:ln w="38100">
              <a:solidFill>
                <a:srgbClr val="F79646"/>
              </a:solidFill>
              <a:round/>
              <a:headEnd/>
              <a:tailEnd/>
            </a:ln>
            <a:effectLst/>
          </p:spPr>
        </p:cxnSp>
        <p:cxnSp>
          <p:nvCxnSpPr>
            <p:cNvPr id="81225" name="AutoShape 329"/>
            <p:cNvCxnSpPr>
              <a:cxnSpLocks noChangeShapeType="1"/>
            </p:cNvCxnSpPr>
            <p:nvPr/>
          </p:nvCxnSpPr>
          <p:spPr bwMode="auto">
            <a:xfrm flipH="1" flipV="1">
              <a:off x="5696" y="8830"/>
              <a:ext cx="1" cy="288"/>
            </a:xfrm>
            <a:prstGeom prst="straightConnector1">
              <a:avLst/>
            </a:prstGeom>
            <a:noFill/>
            <a:ln w="38100">
              <a:solidFill>
                <a:srgbClr val="F79646"/>
              </a:solidFill>
              <a:round/>
              <a:headEnd/>
              <a:tailEnd/>
            </a:ln>
            <a:effectLst/>
          </p:spPr>
        </p:cxnSp>
        <p:cxnSp>
          <p:nvCxnSpPr>
            <p:cNvPr id="81226" name="AutoShape 330"/>
            <p:cNvCxnSpPr>
              <a:cxnSpLocks noChangeShapeType="1"/>
            </p:cNvCxnSpPr>
            <p:nvPr/>
          </p:nvCxnSpPr>
          <p:spPr bwMode="auto">
            <a:xfrm flipH="1" flipV="1">
              <a:off x="2366" y="9070"/>
              <a:ext cx="5040" cy="1"/>
            </a:xfrm>
            <a:prstGeom prst="straightConnector1">
              <a:avLst/>
            </a:prstGeom>
            <a:noFill/>
            <a:ln w="38100">
              <a:solidFill>
                <a:srgbClr val="F79646"/>
              </a:solidFill>
              <a:round/>
              <a:headEnd/>
              <a:tailEnd/>
            </a:ln>
            <a:effectLst/>
          </p:spPr>
        </p:cxnSp>
        <p:cxnSp>
          <p:nvCxnSpPr>
            <p:cNvPr id="81227" name="AutoShape 331"/>
            <p:cNvCxnSpPr>
              <a:cxnSpLocks noChangeShapeType="1"/>
            </p:cNvCxnSpPr>
            <p:nvPr/>
          </p:nvCxnSpPr>
          <p:spPr bwMode="auto">
            <a:xfrm flipH="1" flipV="1">
              <a:off x="2327" y="4189"/>
              <a:ext cx="5040" cy="1"/>
            </a:xfrm>
            <a:prstGeom prst="straightConnector1">
              <a:avLst/>
            </a:prstGeom>
            <a:noFill/>
            <a:ln w="38100">
              <a:solidFill>
                <a:srgbClr val="F79646"/>
              </a:solidFill>
              <a:round/>
              <a:headEnd/>
              <a:tailEnd/>
            </a:ln>
            <a:effectLst/>
          </p:spPr>
        </p:cxnSp>
        <p:cxnSp>
          <p:nvCxnSpPr>
            <p:cNvPr id="81228" name="AutoShape 332"/>
            <p:cNvCxnSpPr>
              <a:cxnSpLocks noChangeShapeType="1"/>
            </p:cNvCxnSpPr>
            <p:nvPr/>
          </p:nvCxnSpPr>
          <p:spPr bwMode="auto">
            <a:xfrm flipH="1" flipV="1">
              <a:off x="7361" y="4180"/>
              <a:ext cx="1" cy="2160"/>
            </a:xfrm>
            <a:prstGeom prst="straightConnector1">
              <a:avLst/>
            </a:prstGeom>
            <a:noFill/>
            <a:ln w="38100">
              <a:solidFill>
                <a:srgbClr val="F79646"/>
              </a:solidFill>
              <a:round/>
              <a:headEnd/>
              <a:tailEnd/>
            </a:ln>
            <a:effectLst/>
          </p:spPr>
        </p:cxnSp>
        <p:cxnSp>
          <p:nvCxnSpPr>
            <p:cNvPr id="81229" name="AutoShape 333"/>
            <p:cNvCxnSpPr>
              <a:cxnSpLocks noChangeShapeType="1"/>
            </p:cNvCxnSpPr>
            <p:nvPr/>
          </p:nvCxnSpPr>
          <p:spPr bwMode="auto">
            <a:xfrm flipH="1" flipV="1">
              <a:off x="7360" y="6721"/>
              <a:ext cx="1" cy="2304"/>
            </a:xfrm>
            <a:prstGeom prst="straightConnector1">
              <a:avLst/>
            </a:prstGeom>
            <a:noFill/>
            <a:ln w="38100">
              <a:solidFill>
                <a:srgbClr val="F79646"/>
              </a:solidFill>
              <a:round/>
              <a:headEnd/>
              <a:tailEnd/>
            </a:ln>
            <a:effectLst/>
          </p:spPr>
        </p:cxnSp>
        <p:cxnSp>
          <p:nvCxnSpPr>
            <p:cNvPr id="81230" name="AutoShape 334"/>
            <p:cNvCxnSpPr>
              <a:cxnSpLocks noChangeShapeType="1"/>
            </p:cNvCxnSpPr>
            <p:nvPr/>
          </p:nvCxnSpPr>
          <p:spPr bwMode="auto">
            <a:xfrm flipH="1" flipV="1">
              <a:off x="7352" y="6712"/>
              <a:ext cx="576" cy="1"/>
            </a:xfrm>
            <a:prstGeom prst="straightConnector1">
              <a:avLst/>
            </a:prstGeom>
            <a:noFill/>
            <a:ln w="38100">
              <a:solidFill>
                <a:srgbClr val="F79646"/>
              </a:solidFill>
              <a:round/>
              <a:headEnd/>
              <a:tailEnd/>
            </a:ln>
            <a:effectLst/>
          </p:spPr>
        </p:cxnSp>
        <p:cxnSp>
          <p:nvCxnSpPr>
            <p:cNvPr id="81231" name="AutoShape 335"/>
            <p:cNvCxnSpPr>
              <a:cxnSpLocks noChangeShapeType="1"/>
            </p:cNvCxnSpPr>
            <p:nvPr/>
          </p:nvCxnSpPr>
          <p:spPr bwMode="auto">
            <a:xfrm flipH="1" flipV="1">
              <a:off x="7367" y="6322"/>
              <a:ext cx="576" cy="1"/>
            </a:xfrm>
            <a:prstGeom prst="straightConnector1">
              <a:avLst/>
            </a:prstGeom>
            <a:noFill/>
            <a:ln w="38100">
              <a:solidFill>
                <a:srgbClr val="F79646"/>
              </a:solidFill>
              <a:round/>
              <a:headEnd/>
              <a:tailEnd/>
            </a:ln>
            <a:effectLst/>
          </p:spPr>
        </p:cxnSp>
        <p:sp>
          <p:nvSpPr>
            <p:cNvPr id="81232" name="AutoShape 336"/>
            <p:cNvSpPr>
              <a:spLocks noChangeArrowheads="1"/>
            </p:cNvSpPr>
            <p:nvPr/>
          </p:nvSpPr>
          <p:spPr bwMode="auto">
            <a:xfrm>
              <a:off x="7943" y="5690"/>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cxnSp>
          <p:nvCxnSpPr>
            <p:cNvPr id="81233" name="AutoShape 337"/>
            <p:cNvCxnSpPr>
              <a:cxnSpLocks noChangeShapeType="1"/>
            </p:cNvCxnSpPr>
            <p:nvPr/>
          </p:nvCxnSpPr>
          <p:spPr bwMode="auto">
            <a:xfrm flipH="1">
              <a:off x="7943" y="5710"/>
              <a:ext cx="1830" cy="1296"/>
            </a:xfrm>
            <a:prstGeom prst="straightConnector1">
              <a:avLst/>
            </a:prstGeom>
            <a:noFill/>
            <a:ln w="12700">
              <a:solidFill>
                <a:srgbClr val="F2F2F2"/>
              </a:solidFill>
              <a:round/>
              <a:headEnd/>
              <a:tailEnd/>
            </a:ln>
            <a:effectLst/>
          </p:spPr>
        </p:cxnSp>
        <p:sp>
          <p:nvSpPr>
            <p:cNvPr id="81234" name="AutoShape 338"/>
            <p:cNvSpPr>
              <a:spLocks noChangeArrowheads="1"/>
            </p:cNvSpPr>
            <p:nvPr/>
          </p:nvSpPr>
          <p:spPr bwMode="auto">
            <a:xfrm rot="5400000">
              <a:off x="8325" y="6012"/>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1235" name="AutoShape 339"/>
            <p:cNvSpPr>
              <a:spLocks noChangeArrowheads="1"/>
            </p:cNvSpPr>
            <p:nvPr/>
          </p:nvSpPr>
          <p:spPr bwMode="auto">
            <a:xfrm>
              <a:off x="8931" y="6552"/>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341" name="Rectangle 340"/>
          <p:cNvSpPr/>
          <p:nvPr/>
        </p:nvSpPr>
        <p:spPr>
          <a:xfrm>
            <a:off x="929530" y="5916059"/>
            <a:ext cx="5951501" cy="584775"/>
          </a:xfrm>
          <a:prstGeom prst="rect">
            <a:avLst/>
          </a:prstGeom>
        </p:spPr>
        <p:txBody>
          <a:bodyPr wrap="none">
            <a:spAutoFit/>
          </a:bodyPr>
          <a:lstStyle/>
          <a:p>
            <a:r>
              <a:rPr lang="fr-FR" sz="3200" dirty="0" smtClean="0"/>
              <a:t> </a:t>
            </a:r>
            <a:r>
              <a:rPr lang="fr-FR" sz="3200" dirty="0"/>
              <a:t>Architecture à onduleur centralisé</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42900"/>
            <a:ext cx="9144000" cy="7082580"/>
          </a:xfrm>
          <a:prstGeom prst="rect">
            <a:avLst/>
          </a:prstGeom>
        </p:spPr>
        <p:txBody>
          <a:bodyPr wrap="square">
            <a:spAutoFit/>
          </a:bodyPr>
          <a:lstStyle/>
          <a:p>
            <a:pPr algn="just">
              <a:lnSpc>
                <a:spcPct val="130000"/>
              </a:lnSpc>
            </a:pPr>
            <a:r>
              <a:rPr lang="en-US" sz="3200" b="1" dirty="0" smtClean="0"/>
              <a:t>2-1 </a:t>
            </a:r>
            <a:r>
              <a:rPr lang="en-US" sz="3200" b="1" dirty="0" err="1" smtClean="0"/>
              <a:t>Définition</a:t>
            </a:r>
            <a:endParaRPr lang="en-US" sz="3200" b="1" dirty="0"/>
          </a:p>
          <a:p>
            <a:pPr algn="just">
              <a:lnSpc>
                <a:spcPct val="130000"/>
              </a:lnSpc>
            </a:pPr>
            <a:r>
              <a:rPr lang="fr-FR" sz="3200" dirty="0"/>
              <a:t>La production décentralisée ou dispersée se définit par opposition à la production classique</a:t>
            </a:r>
            <a:r>
              <a:rPr lang="fr-FR" sz="3200" dirty="0" smtClean="0"/>
              <a:t>, par </a:t>
            </a:r>
            <a:r>
              <a:rPr lang="fr-FR" sz="3200" dirty="0"/>
              <a:t>unités de grosses puissances raccordées au réseau HT, dont la localisation et la </a:t>
            </a:r>
            <a:r>
              <a:rPr lang="fr-FR" sz="3200" dirty="0" smtClean="0"/>
              <a:t>puissance ont </a:t>
            </a:r>
            <a:r>
              <a:rPr lang="fr-FR" sz="3200" dirty="0"/>
              <a:t>fait l’objet d’une planification, et qui sont commandées de manière centralisée </a:t>
            </a:r>
            <a:r>
              <a:rPr lang="fr-FR" sz="3200" dirty="0" smtClean="0"/>
              <a:t>pour participer </a:t>
            </a:r>
            <a:r>
              <a:rPr lang="fr-FR" sz="3200" dirty="0"/>
              <a:t>au contrôle de la fréquence et de la tension, et assurer un fonctionnement fiable </a:t>
            </a:r>
            <a:r>
              <a:rPr lang="fr-FR" sz="3200" dirty="0" smtClean="0"/>
              <a:t>et économique </a:t>
            </a:r>
            <a:r>
              <a:rPr lang="fr-FR" sz="3200" dirty="0"/>
              <a:t>de l'ensemble du réseau. Ces unités centralisées sont dites </a:t>
            </a:r>
            <a:r>
              <a:rPr lang="fr-FR" sz="3200" dirty="0" smtClean="0"/>
              <a:t>«</a:t>
            </a:r>
            <a:r>
              <a:rPr lang="fr-FR" sz="3200" dirty="0" err="1" smtClean="0"/>
              <a:t>dispatchables</a:t>
            </a:r>
            <a:r>
              <a:rPr lang="fr-FR" sz="3200" dirty="0" smtClean="0"/>
              <a:t> </a:t>
            </a:r>
            <a:r>
              <a:rPr lang="fr-FR" sz="3200" dirty="0"/>
              <a:t>»</a:t>
            </a:r>
            <a:endParaRPr lang="en-US" sz="32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173" name="Rectangle 2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1921" name="Group 1"/>
          <p:cNvGrpSpPr>
            <a:grpSpLocks noChangeAspect="1"/>
          </p:cNvGrpSpPr>
          <p:nvPr/>
        </p:nvGrpSpPr>
        <p:grpSpPr bwMode="auto">
          <a:xfrm>
            <a:off x="428596" y="214290"/>
            <a:ext cx="7858180" cy="6143668"/>
            <a:chOff x="2007" y="4384"/>
            <a:chExt cx="5625" cy="4179"/>
          </a:xfrm>
        </p:grpSpPr>
        <p:sp>
          <p:nvSpPr>
            <p:cNvPr id="82172" name="AutoShape 252"/>
            <p:cNvSpPr>
              <a:spLocks noChangeAspect="1" noChangeArrowheads="1" noTextEdit="1"/>
            </p:cNvSpPr>
            <p:nvPr/>
          </p:nvSpPr>
          <p:spPr bwMode="auto">
            <a:xfrm>
              <a:off x="2007" y="4384"/>
              <a:ext cx="5625" cy="4179"/>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171" name="Text Box 251"/>
            <p:cNvSpPr txBox="1">
              <a:spLocks noChangeArrowheads="1"/>
            </p:cNvSpPr>
            <p:nvPr/>
          </p:nvSpPr>
          <p:spPr bwMode="auto">
            <a:xfrm>
              <a:off x="2327" y="8166"/>
              <a:ext cx="5235" cy="397"/>
            </a:xfrm>
            <a:prstGeom prst="rect">
              <a:avLst/>
            </a:prstGeom>
            <a:noFill/>
            <a:ln w="9525">
              <a:no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Architecture à plusieurs onduleur centralisés</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2047" name="Group 127"/>
            <p:cNvGrpSpPr>
              <a:grpSpLocks/>
            </p:cNvGrpSpPr>
            <p:nvPr/>
          </p:nvGrpSpPr>
          <p:grpSpPr bwMode="auto">
            <a:xfrm>
              <a:off x="2104" y="6426"/>
              <a:ext cx="5285" cy="1631"/>
              <a:chOff x="1992" y="6410"/>
              <a:chExt cx="7676" cy="1943"/>
            </a:xfrm>
          </p:grpSpPr>
          <p:sp>
            <p:nvSpPr>
              <p:cNvPr id="82170" name="AutoShape 250"/>
              <p:cNvSpPr>
                <a:spLocks noChangeShapeType="1"/>
              </p:cNvSpPr>
              <p:nvPr/>
            </p:nvSpPr>
            <p:spPr bwMode="auto">
              <a:xfrm flipH="1" flipV="1">
                <a:off x="2402" y="643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69" name="AutoShape 249"/>
              <p:cNvSpPr>
                <a:spLocks noChangeShapeType="1"/>
              </p:cNvSpPr>
              <p:nvPr/>
            </p:nvSpPr>
            <p:spPr bwMode="auto">
              <a:xfrm flipH="1" flipV="1">
                <a:off x="3507" y="64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68" name="AutoShape 248"/>
              <p:cNvSpPr>
                <a:spLocks noChangeShapeType="1"/>
              </p:cNvSpPr>
              <p:nvPr/>
            </p:nvSpPr>
            <p:spPr bwMode="auto">
              <a:xfrm flipH="1" flipV="1">
                <a:off x="4591" y="642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67" name="AutoShape 247"/>
              <p:cNvSpPr>
                <a:spLocks noChangeShapeType="1"/>
              </p:cNvSpPr>
              <p:nvPr/>
            </p:nvSpPr>
            <p:spPr bwMode="auto">
              <a:xfrm flipH="1" flipV="1">
                <a:off x="5723" y="642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2141" name="Group 221"/>
              <p:cNvGrpSpPr>
                <a:grpSpLocks/>
              </p:cNvGrpSpPr>
              <p:nvPr/>
            </p:nvGrpSpPr>
            <p:grpSpPr bwMode="auto">
              <a:xfrm>
                <a:off x="1992" y="6748"/>
                <a:ext cx="738" cy="1293"/>
                <a:chOff x="2007" y="4468"/>
                <a:chExt cx="1934" cy="2314"/>
              </a:xfrm>
            </p:grpSpPr>
            <p:sp>
              <p:nvSpPr>
                <p:cNvPr id="82166" name="Rectangle 24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65" name="Rectangle 24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64" name="Rectangle 24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63" name="Rectangle 24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62" name="Rectangle 24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61" name="Rectangle 24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60" name="Rectangle 24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9" name="Rectangle 23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8" name="Rectangle 23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7" name="Rectangle 23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6" name="Rectangle 23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5" name="Rectangle 23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4" name="Rectangle 23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3" name="Rectangle 23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2" name="Rectangle 23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1" name="Rectangle 23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50" name="Rectangle 23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9" name="Rectangle 22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8" name="Rectangle 22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7" name="Rectangle 22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6" name="Rectangle 22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5" name="Rectangle 22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4" name="Rectangle 22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3" name="Rectangle 22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42" name="Rectangle 22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2115" name="Group 195"/>
              <p:cNvGrpSpPr>
                <a:grpSpLocks/>
              </p:cNvGrpSpPr>
              <p:nvPr/>
            </p:nvGrpSpPr>
            <p:grpSpPr bwMode="auto">
              <a:xfrm>
                <a:off x="3117" y="6748"/>
                <a:ext cx="738" cy="1293"/>
                <a:chOff x="2007" y="4468"/>
                <a:chExt cx="1934" cy="2314"/>
              </a:xfrm>
            </p:grpSpPr>
            <p:sp>
              <p:nvSpPr>
                <p:cNvPr id="82140" name="Rectangle 22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39" name="Rectangle 21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8" name="Rectangle 21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7" name="Rectangle 21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6" name="Rectangle 21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5" name="Rectangle 21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4" name="Rectangle 21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3" name="Rectangle 21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2" name="Rectangle 21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1" name="Rectangle 21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30" name="Rectangle 21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9" name="Rectangle 20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8" name="Rectangle 20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7" name="Rectangle 20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6" name="Rectangle 20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5" name="Rectangle 20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4" name="Rectangle 20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3" name="Rectangle 20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2" name="Rectangle 20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1" name="Rectangle 20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20" name="Rectangle 20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9" name="Rectangle 19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8" name="Rectangle 19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7" name="Rectangle 19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6" name="Rectangle 19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2089" name="Group 169"/>
              <p:cNvGrpSpPr>
                <a:grpSpLocks/>
              </p:cNvGrpSpPr>
              <p:nvPr/>
            </p:nvGrpSpPr>
            <p:grpSpPr bwMode="auto">
              <a:xfrm>
                <a:off x="4197" y="6748"/>
                <a:ext cx="738" cy="1293"/>
                <a:chOff x="2007" y="4468"/>
                <a:chExt cx="1934" cy="2314"/>
              </a:xfrm>
            </p:grpSpPr>
            <p:sp>
              <p:nvSpPr>
                <p:cNvPr id="82114" name="Rectangle 19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113" name="Rectangle 19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2" name="Rectangle 19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1" name="Rectangle 19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10" name="Rectangle 19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9" name="Rectangle 18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8" name="Rectangle 18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7" name="Rectangle 18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6" name="Rectangle 18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5" name="Rectangle 18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4" name="Rectangle 18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3" name="Rectangle 18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2" name="Rectangle 18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1" name="Rectangle 18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100" name="Rectangle 18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9" name="Rectangle 17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8" name="Rectangle 17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7" name="Rectangle 17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6" name="Rectangle 17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5" name="Rectangle 17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4" name="Rectangle 17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3" name="Rectangle 17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2" name="Rectangle 17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1" name="Rectangle 17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90" name="Rectangle 17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2063" name="Group 143"/>
              <p:cNvGrpSpPr>
                <a:grpSpLocks/>
              </p:cNvGrpSpPr>
              <p:nvPr/>
            </p:nvGrpSpPr>
            <p:grpSpPr bwMode="auto">
              <a:xfrm>
                <a:off x="5322" y="6748"/>
                <a:ext cx="738" cy="1293"/>
                <a:chOff x="2007" y="4468"/>
                <a:chExt cx="1934" cy="2314"/>
              </a:xfrm>
            </p:grpSpPr>
            <p:sp>
              <p:nvSpPr>
                <p:cNvPr id="82088" name="Rectangle 16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87" name="Rectangle 16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6" name="Rectangle 16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5" name="Rectangle 16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4" name="Rectangle 16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3" name="Rectangle 16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2" name="Rectangle 16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1" name="Rectangle 16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80" name="Rectangle 16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9" name="Rectangle 15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8" name="Rectangle 15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7" name="Rectangle 15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6" name="Rectangle 15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5" name="Rectangle 15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4" name="Rectangle 15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3" name="Rectangle 15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2" name="Rectangle 15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1" name="Rectangle 15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70" name="Rectangle 15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9" name="Rectangle 14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8" name="Rectangle 14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7" name="Rectangle 14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6" name="Rectangle 14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5" name="Rectangle 14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64" name="Rectangle 14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2062" name="AutoShape 142"/>
              <p:cNvSpPr>
                <a:spLocks noChangeShapeType="1"/>
              </p:cNvSpPr>
              <p:nvPr/>
            </p:nvSpPr>
            <p:spPr bwMode="auto">
              <a:xfrm flipH="1" flipV="1">
                <a:off x="2330" y="804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61" name="AutoShape 141"/>
              <p:cNvSpPr>
                <a:spLocks noChangeShapeType="1"/>
              </p:cNvSpPr>
              <p:nvPr/>
            </p:nvSpPr>
            <p:spPr bwMode="auto">
              <a:xfrm flipH="1" flipV="1">
                <a:off x="3435" y="806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60" name="AutoShape 140"/>
              <p:cNvSpPr>
                <a:spLocks noChangeShapeType="1"/>
              </p:cNvSpPr>
              <p:nvPr/>
            </p:nvSpPr>
            <p:spPr bwMode="auto">
              <a:xfrm flipH="1" flipV="1">
                <a:off x="4526" y="804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59" name="AutoShape 139"/>
              <p:cNvSpPr>
                <a:spLocks noChangeShapeType="1"/>
              </p:cNvSpPr>
              <p:nvPr/>
            </p:nvSpPr>
            <p:spPr bwMode="auto">
              <a:xfrm flipH="1" flipV="1">
                <a:off x="5651" y="806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58" name="AutoShape 138"/>
              <p:cNvSpPr>
                <a:spLocks noChangeShapeType="1"/>
              </p:cNvSpPr>
              <p:nvPr/>
            </p:nvSpPr>
            <p:spPr bwMode="auto">
              <a:xfrm flipH="1" flipV="1">
                <a:off x="2321" y="8305"/>
                <a:ext cx="5040"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2053" name="Group 133"/>
              <p:cNvGrpSpPr>
                <a:grpSpLocks/>
              </p:cNvGrpSpPr>
              <p:nvPr/>
            </p:nvGrpSpPr>
            <p:grpSpPr bwMode="auto">
              <a:xfrm>
                <a:off x="7838" y="6560"/>
                <a:ext cx="1830" cy="1316"/>
                <a:chOff x="7943" y="5675"/>
                <a:chExt cx="1830" cy="1316"/>
              </a:xfrm>
            </p:grpSpPr>
            <p:sp>
              <p:nvSpPr>
                <p:cNvPr id="82057" name="AutoShape 137"/>
                <p:cNvSpPr>
                  <a:spLocks noChangeArrowheads="1"/>
                </p:cNvSpPr>
                <p:nvPr/>
              </p:nvSpPr>
              <p:spPr bwMode="auto">
                <a:xfrm>
                  <a:off x="7943" y="5675"/>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2056" name="AutoShape 136"/>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55" name="AutoShape 135"/>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2054" name="AutoShape 134"/>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2052" name="AutoShape 132"/>
              <p:cNvSpPr>
                <a:spLocks noChangeShapeType="1"/>
              </p:cNvSpPr>
              <p:nvPr/>
            </p:nvSpPr>
            <p:spPr bwMode="auto">
              <a:xfrm flipH="1" flipV="1">
                <a:off x="2381" y="6420"/>
                <a:ext cx="489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51" name="AutoShape 131"/>
              <p:cNvSpPr>
                <a:spLocks noChangeShapeType="1"/>
              </p:cNvSpPr>
              <p:nvPr/>
            </p:nvSpPr>
            <p:spPr bwMode="auto">
              <a:xfrm flipH="1" flipV="1">
                <a:off x="7277" y="7109"/>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50" name="AutoShape 130"/>
              <p:cNvSpPr>
                <a:spLocks noChangeShapeType="1"/>
              </p:cNvSpPr>
              <p:nvPr/>
            </p:nvSpPr>
            <p:spPr bwMode="auto">
              <a:xfrm flipH="1" flipV="1">
                <a:off x="7328" y="7634"/>
                <a:ext cx="1" cy="64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9" name="AutoShape 129"/>
              <p:cNvSpPr>
                <a:spLocks noChangeShapeType="1"/>
              </p:cNvSpPr>
              <p:nvPr/>
            </p:nvSpPr>
            <p:spPr bwMode="auto">
              <a:xfrm flipH="1" flipV="1">
                <a:off x="7276" y="6440"/>
                <a:ext cx="1" cy="64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8" name="AutoShape 128"/>
              <p:cNvSpPr>
                <a:spLocks noChangeShapeType="1"/>
              </p:cNvSpPr>
              <p:nvPr/>
            </p:nvSpPr>
            <p:spPr bwMode="auto">
              <a:xfrm flipH="1" flipV="1">
                <a:off x="7307" y="7619"/>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nvGrpSpPr>
            <p:cNvPr id="81922" name="Group 2"/>
            <p:cNvGrpSpPr>
              <a:grpSpLocks/>
            </p:cNvGrpSpPr>
            <p:nvPr/>
          </p:nvGrpSpPr>
          <p:grpSpPr bwMode="auto">
            <a:xfrm>
              <a:off x="2167" y="4503"/>
              <a:ext cx="5064" cy="1619"/>
              <a:chOff x="2007" y="4165"/>
              <a:chExt cx="7635" cy="1893"/>
            </a:xfrm>
          </p:grpSpPr>
          <p:sp>
            <p:nvSpPr>
              <p:cNvPr id="82046" name="AutoShape 126"/>
              <p:cNvSpPr>
                <a:spLocks noChangeShapeType="1"/>
              </p:cNvSpPr>
              <p:nvPr/>
            </p:nvSpPr>
            <p:spPr bwMode="auto">
              <a:xfrm flipH="1" flipV="1">
                <a:off x="2360" y="419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5" name="AutoShape 125"/>
              <p:cNvSpPr>
                <a:spLocks noChangeShapeType="1"/>
              </p:cNvSpPr>
              <p:nvPr/>
            </p:nvSpPr>
            <p:spPr bwMode="auto">
              <a:xfrm flipH="1" flipV="1">
                <a:off x="4556" y="417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4" name="AutoShape 124"/>
              <p:cNvSpPr>
                <a:spLocks noChangeShapeType="1"/>
              </p:cNvSpPr>
              <p:nvPr/>
            </p:nvSpPr>
            <p:spPr bwMode="auto">
              <a:xfrm flipH="1" flipV="1">
                <a:off x="2327" y="4174"/>
                <a:ext cx="5040"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3" name="AutoShape 123"/>
              <p:cNvSpPr>
                <a:spLocks noChangeShapeType="1"/>
              </p:cNvSpPr>
              <p:nvPr/>
            </p:nvSpPr>
            <p:spPr bwMode="auto">
              <a:xfrm flipH="1" flipV="1">
                <a:off x="7361" y="4165"/>
                <a:ext cx="1" cy="720"/>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1923" name="Group 3"/>
              <p:cNvGrpSpPr>
                <a:grpSpLocks/>
              </p:cNvGrpSpPr>
              <p:nvPr/>
            </p:nvGrpSpPr>
            <p:grpSpPr bwMode="auto">
              <a:xfrm>
                <a:off x="2007" y="4210"/>
                <a:ext cx="7635" cy="1848"/>
                <a:chOff x="2007" y="4210"/>
                <a:chExt cx="7635" cy="1848"/>
              </a:xfrm>
            </p:grpSpPr>
            <p:sp>
              <p:nvSpPr>
                <p:cNvPr id="82042" name="AutoShape 122"/>
                <p:cNvSpPr>
                  <a:spLocks noChangeShapeType="1"/>
                </p:cNvSpPr>
                <p:nvPr/>
              </p:nvSpPr>
              <p:spPr bwMode="auto">
                <a:xfrm flipH="1" flipV="1">
                  <a:off x="2342" y="6028"/>
                  <a:ext cx="5040"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1" name="AutoShape 121"/>
                <p:cNvSpPr>
                  <a:spLocks noChangeShapeType="1"/>
                </p:cNvSpPr>
                <p:nvPr/>
              </p:nvSpPr>
              <p:spPr bwMode="auto">
                <a:xfrm flipH="1" flipV="1">
                  <a:off x="7373" y="5369"/>
                  <a:ext cx="1" cy="64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40" name="AutoShape 120"/>
                <p:cNvSpPr>
                  <a:spLocks noChangeShapeType="1"/>
                </p:cNvSpPr>
                <p:nvPr/>
              </p:nvSpPr>
              <p:spPr bwMode="auto">
                <a:xfrm flipH="1" flipV="1">
                  <a:off x="2360" y="573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39" name="AutoShape 119"/>
                <p:cNvSpPr>
                  <a:spLocks noChangeShapeType="1"/>
                </p:cNvSpPr>
                <p:nvPr/>
              </p:nvSpPr>
              <p:spPr bwMode="auto">
                <a:xfrm flipH="1" flipV="1">
                  <a:off x="3465" y="575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38" name="AutoShape 118"/>
                <p:cNvSpPr>
                  <a:spLocks noChangeShapeType="1"/>
                </p:cNvSpPr>
                <p:nvPr/>
              </p:nvSpPr>
              <p:spPr bwMode="auto">
                <a:xfrm flipH="1" flipV="1">
                  <a:off x="4556" y="572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37" name="AutoShape 117"/>
                <p:cNvSpPr>
                  <a:spLocks noChangeShapeType="1"/>
                </p:cNvSpPr>
                <p:nvPr/>
              </p:nvSpPr>
              <p:spPr bwMode="auto">
                <a:xfrm flipH="1" flipV="1">
                  <a:off x="5681" y="577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2011" name="Group 91"/>
                <p:cNvGrpSpPr>
                  <a:grpSpLocks/>
                </p:cNvGrpSpPr>
                <p:nvPr/>
              </p:nvGrpSpPr>
              <p:grpSpPr bwMode="auto">
                <a:xfrm>
                  <a:off x="2007" y="4513"/>
                  <a:ext cx="738" cy="1293"/>
                  <a:chOff x="2007" y="4468"/>
                  <a:chExt cx="1934" cy="2314"/>
                </a:xfrm>
              </p:grpSpPr>
              <p:sp>
                <p:nvSpPr>
                  <p:cNvPr id="82036" name="Rectangle 11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35" name="Rectangle 11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34" name="Rectangle 11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33" name="Rectangle 11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32" name="Rectangle 11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31" name="Rectangle 11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30" name="Rectangle 11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9" name="Rectangle 10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8" name="Rectangle 10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7" name="Rectangle 10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6" name="Rectangle 10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5" name="Rectangle 10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4" name="Rectangle 10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3" name="Rectangle 10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2" name="Rectangle 10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1" name="Rectangle 10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20" name="Rectangle 10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9" name="Rectangle 9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8" name="Rectangle 9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7" name="Rectangle 9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6" name="Rectangle 9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5" name="Rectangle 9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4" name="Rectangle 9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3" name="Rectangle 9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12" name="Rectangle 9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985" name="Group 65"/>
                <p:cNvGrpSpPr>
                  <a:grpSpLocks/>
                </p:cNvGrpSpPr>
                <p:nvPr/>
              </p:nvGrpSpPr>
              <p:grpSpPr bwMode="auto">
                <a:xfrm>
                  <a:off x="3132" y="4513"/>
                  <a:ext cx="738" cy="1293"/>
                  <a:chOff x="2007" y="4468"/>
                  <a:chExt cx="1934" cy="2314"/>
                </a:xfrm>
              </p:grpSpPr>
              <p:sp>
                <p:nvSpPr>
                  <p:cNvPr id="82010" name="Rectangle 9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009" name="Rectangle 8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8" name="Rectangle 8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7" name="Rectangle 8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6" name="Rectangle 8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5" name="Rectangle 8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4" name="Rectangle 8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3" name="Rectangle 8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2" name="Rectangle 8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1" name="Rectangle 8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000" name="Rectangle 8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9" name="Rectangle 7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8" name="Rectangle 7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7" name="Rectangle 7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6" name="Rectangle 7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5" name="Rectangle 7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4" name="Rectangle 7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3" name="Rectangle 7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2" name="Rectangle 7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1" name="Rectangle 7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90" name="Rectangle 7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9" name="Rectangle 6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8" name="Rectangle 6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7" name="Rectangle 6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6" name="Rectangle 6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959" name="Group 39"/>
                <p:cNvGrpSpPr>
                  <a:grpSpLocks/>
                </p:cNvGrpSpPr>
                <p:nvPr/>
              </p:nvGrpSpPr>
              <p:grpSpPr bwMode="auto">
                <a:xfrm>
                  <a:off x="4212" y="4513"/>
                  <a:ext cx="738" cy="1293"/>
                  <a:chOff x="2007" y="4468"/>
                  <a:chExt cx="1934" cy="2314"/>
                </a:xfrm>
              </p:grpSpPr>
              <p:sp>
                <p:nvSpPr>
                  <p:cNvPr id="81984" name="Rectangle 6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83" name="Rectangle 6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2" name="Rectangle 6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1" name="Rectangle 6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80" name="Rectangle 6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9" name="Rectangle 5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8" name="Rectangle 5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7" name="Rectangle 5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6" name="Rectangle 5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5" name="Rectangle 5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4" name="Rectangle 5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3" name="Rectangle 5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2" name="Rectangle 5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1" name="Rectangle 5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70" name="Rectangle 5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9" name="Rectangle 4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8" name="Rectangle 4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7" name="Rectangle 4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6" name="Rectangle 4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5" name="Rectangle 4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4" name="Rectangle 4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3" name="Rectangle 4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2" name="Rectangle 4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1" name="Rectangle 4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60" name="Rectangle 4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1933" name="Group 13"/>
                <p:cNvGrpSpPr>
                  <a:grpSpLocks/>
                </p:cNvGrpSpPr>
                <p:nvPr/>
              </p:nvGrpSpPr>
              <p:grpSpPr bwMode="auto">
                <a:xfrm>
                  <a:off x="5337" y="4513"/>
                  <a:ext cx="738" cy="1293"/>
                  <a:chOff x="2007" y="4468"/>
                  <a:chExt cx="1934" cy="2314"/>
                </a:xfrm>
              </p:grpSpPr>
              <p:sp>
                <p:nvSpPr>
                  <p:cNvPr id="81958" name="Rectangle 3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57" name="Rectangle 3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6" name="Rectangle 3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5" name="Rectangle 3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4" name="Rectangle 3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3" name="Rectangle 3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2" name="Rectangle 3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1" name="Rectangle 3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50" name="Rectangle 3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9" name="Rectangle 2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8" name="Rectangle 2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7" name="Rectangle 2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6" name="Rectangle 2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5" name="Rectangle 2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4" name="Rectangle 2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3" name="Rectangle 2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2" name="Rectangle 2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1" name="Rectangle 2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40" name="Rectangle 2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9" name="Rectangle 1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8" name="Rectangle 1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7" name="Rectangle 1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6" name="Rectangle 1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5" name="Rectangle 1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1934" name="Rectangle 1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1932" name="AutoShape 12"/>
                <p:cNvSpPr>
                  <a:spLocks noChangeShapeType="1"/>
                </p:cNvSpPr>
                <p:nvPr/>
              </p:nvSpPr>
              <p:spPr bwMode="auto">
                <a:xfrm flipH="1" flipV="1">
                  <a:off x="3465" y="42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31" name="AutoShape 11"/>
                <p:cNvSpPr>
                  <a:spLocks noChangeShapeType="1"/>
                </p:cNvSpPr>
                <p:nvPr/>
              </p:nvSpPr>
              <p:spPr bwMode="auto">
                <a:xfrm flipH="1" flipV="1">
                  <a:off x="5681" y="42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30" name="AutoShape 10"/>
                <p:cNvSpPr>
                  <a:spLocks noChangeShapeType="1"/>
                </p:cNvSpPr>
                <p:nvPr/>
              </p:nvSpPr>
              <p:spPr bwMode="auto">
                <a:xfrm flipH="1" flipV="1">
                  <a:off x="7358" y="5387"/>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29" name="AutoShape 9"/>
                <p:cNvSpPr>
                  <a:spLocks noChangeShapeType="1"/>
                </p:cNvSpPr>
                <p:nvPr/>
              </p:nvSpPr>
              <p:spPr bwMode="auto">
                <a:xfrm flipH="1" flipV="1">
                  <a:off x="7322" y="4904"/>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1924" name="Group 4"/>
                <p:cNvGrpSpPr>
                  <a:grpSpLocks/>
                </p:cNvGrpSpPr>
                <p:nvPr/>
              </p:nvGrpSpPr>
              <p:grpSpPr bwMode="auto">
                <a:xfrm>
                  <a:off x="7812" y="4439"/>
                  <a:ext cx="1830" cy="1316"/>
                  <a:chOff x="7943" y="5675"/>
                  <a:chExt cx="1830" cy="1316"/>
                </a:xfrm>
              </p:grpSpPr>
              <p:sp>
                <p:nvSpPr>
                  <p:cNvPr id="81928" name="AutoShape 8"/>
                  <p:cNvSpPr>
                    <a:spLocks noChangeArrowheads="1"/>
                  </p:cNvSpPr>
                  <p:nvPr/>
                </p:nvSpPr>
                <p:spPr bwMode="auto">
                  <a:xfrm>
                    <a:off x="7943" y="5675"/>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1927" name="AutoShape 7"/>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1926" name="AutoShape 6"/>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1925" name="AutoShape 5"/>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grpSp>
        </p:gr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2554545"/>
          </a:xfrm>
          <a:prstGeom prst="rect">
            <a:avLst/>
          </a:prstGeom>
        </p:spPr>
        <p:txBody>
          <a:bodyPr wrap="square">
            <a:spAutoFit/>
          </a:bodyPr>
          <a:lstStyle/>
          <a:p>
            <a:pPr algn="just"/>
            <a:r>
              <a:rPr lang="fr-FR" sz="3200" b="1" dirty="0"/>
              <a:t>Architecture à onduleurs rangés ‘string’ :</a:t>
            </a:r>
            <a:endParaRPr lang="en-US" sz="3200" dirty="0"/>
          </a:p>
          <a:p>
            <a:pPr algn="just"/>
            <a:r>
              <a:rPr lang="fr-FR" sz="3200" dirty="0"/>
              <a:t>L’architecture à onduleurs ‘string’, consiste à monter un onduleur sur chaque branche de modules photovoltaïques d’une installation, les différents onduleurs étant connectés en parallèle sur le </a:t>
            </a:r>
            <a:r>
              <a:rPr lang="fr-FR" sz="3200" dirty="0" smtClean="0"/>
              <a:t>réseau.</a:t>
            </a:r>
            <a:endParaRPr lang="en-US" sz="3200" dirty="0"/>
          </a:p>
        </p:txBody>
      </p:sp>
      <p:sp>
        <p:nvSpPr>
          <p:cNvPr id="83624" name="Rectangle 68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2945" name="Group 1"/>
          <p:cNvGrpSpPr>
            <a:grpSpLocks noChangeAspect="1"/>
          </p:cNvGrpSpPr>
          <p:nvPr/>
        </p:nvGrpSpPr>
        <p:grpSpPr bwMode="auto">
          <a:xfrm>
            <a:off x="142876" y="2571744"/>
            <a:ext cx="8929718" cy="4203706"/>
            <a:chOff x="1447" y="4165"/>
            <a:chExt cx="8595" cy="5382"/>
          </a:xfrm>
        </p:grpSpPr>
        <p:sp>
          <p:nvSpPr>
            <p:cNvPr id="83623" name="AutoShape 679"/>
            <p:cNvSpPr>
              <a:spLocks noChangeAspect="1" noChangeArrowheads="1" noTextEdit="1"/>
            </p:cNvSpPr>
            <p:nvPr/>
          </p:nvSpPr>
          <p:spPr bwMode="auto">
            <a:xfrm>
              <a:off x="1447" y="4165"/>
              <a:ext cx="8595" cy="5382"/>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3622" name="Text Box 678"/>
            <p:cNvSpPr txBox="1">
              <a:spLocks noChangeArrowheads="1"/>
            </p:cNvSpPr>
            <p:nvPr/>
          </p:nvSpPr>
          <p:spPr bwMode="auto">
            <a:xfrm>
              <a:off x="3451" y="8872"/>
              <a:ext cx="4693" cy="549"/>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Architecture à onduleur ‘string’</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2946" name="Group 2"/>
            <p:cNvGrpSpPr>
              <a:grpSpLocks/>
            </p:cNvGrpSpPr>
            <p:nvPr/>
          </p:nvGrpSpPr>
          <p:grpSpPr bwMode="auto">
            <a:xfrm>
              <a:off x="1447" y="4165"/>
              <a:ext cx="8595" cy="4610"/>
              <a:chOff x="1447" y="4165"/>
              <a:chExt cx="8857" cy="6783"/>
            </a:xfrm>
          </p:grpSpPr>
          <p:sp>
            <p:nvSpPr>
              <p:cNvPr id="83621" name="AutoShape 677"/>
              <p:cNvSpPr>
                <a:spLocks noChangeShapeType="1"/>
              </p:cNvSpPr>
              <p:nvPr/>
            </p:nvSpPr>
            <p:spPr bwMode="auto">
              <a:xfrm flipH="1" flipV="1">
                <a:off x="2375" y="8795"/>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20" name="AutoShape 676"/>
              <p:cNvSpPr>
                <a:spLocks noChangeShapeType="1"/>
              </p:cNvSpPr>
              <p:nvPr/>
            </p:nvSpPr>
            <p:spPr bwMode="auto">
              <a:xfrm flipH="1" flipV="1">
                <a:off x="2325" y="4180"/>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9" name="AutoShape 675"/>
              <p:cNvSpPr>
                <a:spLocks noChangeShapeType="1"/>
              </p:cNvSpPr>
              <p:nvPr/>
            </p:nvSpPr>
            <p:spPr bwMode="auto">
              <a:xfrm flipH="1" flipV="1">
                <a:off x="4051" y="416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8" name="AutoShape 674"/>
              <p:cNvSpPr>
                <a:spLocks noChangeShapeType="1"/>
              </p:cNvSpPr>
              <p:nvPr/>
            </p:nvSpPr>
            <p:spPr bwMode="auto">
              <a:xfrm flipH="1" flipV="1">
                <a:off x="2314" y="7210"/>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7" name="AutoShape 673"/>
              <p:cNvSpPr>
                <a:spLocks noChangeShapeType="1"/>
              </p:cNvSpPr>
              <p:nvPr/>
            </p:nvSpPr>
            <p:spPr bwMode="auto">
              <a:xfrm flipH="1" flipV="1">
                <a:off x="3182" y="723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6" name="AutoShape 672"/>
              <p:cNvSpPr>
                <a:spLocks noChangeShapeType="1"/>
              </p:cNvSpPr>
              <p:nvPr/>
            </p:nvSpPr>
            <p:spPr bwMode="auto">
              <a:xfrm flipH="1" flipV="1">
                <a:off x="4040" y="719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5" name="AutoShape 671"/>
              <p:cNvSpPr>
                <a:spLocks noChangeShapeType="1"/>
              </p:cNvSpPr>
              <p:nvPr/>
            </p:nvSpPr>
            <p:spPr bwMode="auto">
              <a:xfrm flipH="1" flipV="1">
                <a:off x="4924" y="724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4" name="AutoShape 670"/>
              <p:cNvSpPr>
                <a:spLocks noChangeShapeType="1"/>
              </p:cNvSpPr>
              <p:nvPr/>
            </p:nvSpPr>
            <p:spPr bwMode="auto">
              <a:xfrm flipH="1" flipV="1">
                <a:off x="2314" y="5725"/>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3" name="AutoShape 669"/>
              <p:cNvSpPr>
                <a:spLocks noChangeShapeType="1"/>
              </p:cNvSpPr>
              <p:nvPr/>
            </p:nvSpPr>
            <p:spPr bwMode="auto">
              <a:xfrm flipH="1" flipV="1">
                <a:off x="3182" y="574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2" name="AutoShape 668"/>
              <p:cNvSpPr>
                <a:spLocks noChangeShapeType="1"/>
              </p:cNvSpPr>
              <p:nvPr/>
            </p:nvSpPr>
            <p:spPr bwMode="auto">
              <a:xfrm flipH="1" flipV="1">
                <a:off x="4040" y="57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11" name="AutoShape 667"/>
              <p:cNvSpPr>
                <a:spLocks noChangeShapeType="1"/>
              </p:cNvSpPr>
              <p:nvPr/>
            </p:nvSpPr>
            <p:spPr bwMode="auto">
              <a:xfrm flipH="1" flipV="1">
                <a:off x="4924" y="576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3585" name="Group 641"/>
              <p:cNvGrpSpPr>
                <a:grpSpLocks/>
              </p:cNvGrpSpPr>
              <p:nvPr/>
            </p:nvGrpSpPr>
            <p:grpSpPr bwMode="auto">
              <a:xfrm>
                <a:off x="2036" y="4503"/>
                <a:ext cx="580" cy="1293"/>
                <a:chOff x="2007" y="4468"/>
                <a:chExt cx="1934" cy="2314"/>
              </a:xfrm>
            </p:grpSpPr>
            <p:sp>
              <p:nvSpPr>
                <p:cNvPr id="83610" name="Rectangle 66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609" name="Rectangle 66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8" name="Rectangle 66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7" name="Rectangle 66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6" name="Rectangle 66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5" name="Rectangle 66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4" name="Rectangle 66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3" name="Rectangle 65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2" name="Rectangle 65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1" name="Rectangle 65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600" name="Rectangle 65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9" name="Rectangle 65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8" name="Rectangle 65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7" name="Rectangle 65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6" name="Rectangle 65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5" name="Rectangle 65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4" name="Rectangle 65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3" name="Rectangle 64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2" name="Rectangle 64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1" name="Rectangle 64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90" name="Rectangle 64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9" name="Rectangle 64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8" name="Rectangle 64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7" name="Rectangle 64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6" name="Rectangle 64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559" name="Group 615"/>
              <p:cNvGrpSpPr>
                <a:grpSpLocks/>
              </p:cNvGrpSpPr>
              <p:nvPr/>
            </p:nvGrpSpPr>
            <p:grpSpPr bwMode="auto">
              <a:xfrm>
                <a:off x="2048" y="5988"/>
                <a:ext cx="580" cy="1293"/>
                <a:chOff x="2007" y="4468"/>
                <a:chExt cx="1934" cy="2314"/>
              </a:xfrm>
            </p:grpSpPr>
            <p:sp>
              <p:nvSpPr>
                <p:cNvPr id="83584" name="Rectangle 64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583" name="Rectangle 63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2" name="Rectangle 63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1" name="Rectangle 63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80" name="Rectangle 63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9" name="Rectangle 63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8" name="Rectangle 63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7" name="Rectangle 63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6" name="Rectangle 63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5" name="Rectangle 63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4" name="Rectangle 63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3" name="Rectangle 62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2" name="Rectangle 62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1" name="Rectangle 62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70" name="Rectangle 62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9" name="Rectangle 62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8" name="Rectangle 62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7" name="Rectangle 62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6" name="Rectangle 62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5" name="Rectangle 62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4" name="Rectangle 62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3" name="Rectangle 61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2" name="Rectangle 61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1" name="Rectangle 61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60" name="Rectangle 61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533" name="Group 589"/>
              <p:cNvGrpSpPr>
                <a:grpSpLocks/>
              </p:cNvGrpSpPr>
              <p:nvPr/>
            </p:nvGrpSpPr>
            <p:grpSpPr bwMode="auto">
              <a:xfrm>
                <a:off x="2047" y="7463"/>
                <a:ext cx="580" cy="1293"/>
                <a:chOff x="2007" y="4468"/>
                <a:chExt cx="1934" cy="2314"/>
              </a:xfrm>
            </p:grpSpPr>
            <p:sp>
              <p:nvSpPr>
                <p:cNvPr id="83558" name="Rectangle 61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557" name="Rectangle 61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6" name="Rectangle 61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5" name="Rectangle 61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4" name="Rectangle 61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3" name="Rectangle 60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2" name="Rectangle 60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1" name="Rectangle 60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50" name="Rectangle 60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9" name="Rectangle 60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8" name="Rectangle 60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7" name="Rectangle 60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6" name="Rectangle 60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5" name="Rectangle 60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4" name="Rectangle 60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3" name="Rectangle 59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2" name="Rectangle 59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1" name="Rectangle 59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40" name="Rectangle 59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9" name="Rectangle 59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8" name="Rectangle 59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7" name="Rectangle 59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6" name="Rectangle 59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5" name="Rectangle 59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4" name="Rectangle 59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507" name="Group 563"/>
              <p:cNvGrpSpPr>
                <a:grpSpLocks/>
              </p:cNvGrpSpPr>
              <p:nvPr/>
            </p:nvGrpSpPr>
            <p:grpSpPr bwMode="auto">
              <a:xfrm>
                <a:off x="2920" y="4503"/>
                <a:ext cx="581" cy="1293"/>
                <a:chOff x="2007" y="4468"/>
                <a:chExt cx="1934" cy="2314"/>
              </a:xfrm>
            </p:grpSpPr>
            <p:sp>
              <p:nvSpPr>
                <p:cNvPr id="83532" name="Rectangle 58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531" name="Rectangle 58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30" name="Rectangle 58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9" name="Rectangle 58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8" name="Rectangle 58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7" name="Rectangle 58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6" name="Rectangle 58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5" name="Rectangle 58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4" name="Rectangle 58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3" name="Rectangle 57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2" name="Rectangle 57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1" name="Rectangle 57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20" name="Rectangle 57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9" name="Rectangle 57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8" name="Rectangle 57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7" name="Rectangle 57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6" name="Rectangle 57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5" name="Rectangle 57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4" name="Rectangle 57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3" name="Rectangle 56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2" name="Rectangle 56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1" name="Rectangle 56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10" name="Rectangle 56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9" name="Rectangle 56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8" name="Rectangle 56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481" name="Group 537"/>
              <p:cNvGrpSpPr>
                <a:grpSpLocks/>
              </p:cNvGrpSpPr>
              <p:nvPr/>
            </p:nvGrpSpPr>
            <p:grpSpPr bwMode="auto">
              <a:xfrm>
                <a:off x="2932" y="5988"/>
                <a:ext cx="580" cy="1293"/>
                <a:chOff x="2007" y="4468"/>
                <a:chExt cx="1934" cy="2314"/>
              </a:xfrm>
            </p:grpSpPr>
            <p:sp>
              <p:nvSpPr>
                <p:cNvPr id="83506" name="Rectangle 56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505" name="Rectangle 56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4" name="Rectangle 56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3" name="Rectangle 55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2" name="Rectangle 55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1" name="Rectangle 55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500" name="Rectangle 55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9" name="Rectangle 55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8" name="Rectangle 55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7" name="Rectangle 55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6" name="Rectangle 55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5" name="Rectangle 55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4" name="Rectangle 55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3" name="Rectangle 54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2" name="Rectangle 54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1" name="Rectangle 54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90" name="Rectangle 54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9" name="Rectangle 54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8" name="Rectangle 54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7" name="Rectangle 54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6" name="Rectangle 54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5" name="Rectangle 54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4" name="Rectangle 54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3" name="Rectangle 53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82" name="Rectangle 53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455" name="Group 511"/>
              <p:cNvGrpSpPr>
                <a:grpSpLocks/>
              </p:cNvGrpSpPr>
              <p:nvPr/>
            </p:nvGrpSpPr>
            <p:grpSpPr bwMode="auto">
              <a:xfrm>
                <a:off x="2931" y="7463"/>
                <a:ext cx="581" cy="1293"/>
                <a:chOff x="2007" y="4468"/>
                <a:chExt cx="1934" cy="2314"/>
              </a:xfrm>
            </p:grpSpPr>
            <p:sp>
              <p:nvSpPr>
                <p:cNvPr id="83480" name="Rectangle 53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479" name="Rectangle 53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8" name="Rectangle 53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7" name="Rectangle 53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6" name="Rectangle 53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5" name="Rectangle 53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4" name="Rectangle 53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3" name="Rectangle 52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2" name="Rectangle 52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1" name="Rectangle 52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70" name="Rectangle 52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9" name="Rectangle 52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8" name="Rectangle 52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7" name="Rectangle 52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6" name="Rectangle 52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5" name="Rectangle 52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4" name="Rectangle 52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3" name="Rectangle 51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2" name="Rectangle 51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1" name="Rectangle 51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60" name="Rectangle 51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9" name="Rectangle 51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8" name="Rectangle 51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7" name="Rectangle 51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6" name="Rectangle 51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429" name="Group 485"/>
              <p:cNvGrpSpPr>
                <a:grpSpLocks/>
              </p:cNvGrpSpPr>
              <p:nvPr/>
            </p:nvGrpSpPr>
            <p:grpSpPr bwMode="auto">
              <a:xfrm>
                <a:off x="3770" y="4503"/>
                <a:ext cx="580" cy="1293"/>
                <a:chOff x="2007" y="4468"/>
                <a:chExt cx="1934" cy="2314"/>
              </a:xfrm>
            </p:grpSpPr>
            <p:sp>
              <p:nvSpPr>
                <p:cNvPr id="83454" name="Rectangle 51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453" name="Rectangle 50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2" name="Rectangle 50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1" name="Rectangle 50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50" name="Rectangle 50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9" name="Rectangle 50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8" name="Rectangle 50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7" name="Rectangle 50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6" name="Rectangle 50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5" name="Rectangle 50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4" name="Rectangle 50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3" name="Rectangle 49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2" name="Rectangle 49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1" name="Rectangle 49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40" name="Rectangle 49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9" name="Rectangle 49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8" name="Rectangle 49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7" name="Rectangle 49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6" name="Rectangle 49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5" name="Rectangle 49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4" name="Rectangle 49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3" name="Rectangle 48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2" name="Rectangle 48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1" name="Rectangle 48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30" name="Rectangle 48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403" name="Group 459"/>
              <p:cNvGrpSpPr>
                <a:grpSpLocks/>
              </p:cNvGrpSpPr>
              <p:nvPr/>
            </p:nvGrpSpPr>
            <p:grpSpPr bwMode="auto">
              <a:xfrm>
                <a:off x="3781" y="5988"/>
                <a:ext cx="581" cy="1293"/>
                <a:chOff x="2007" y="4468"/>
                <a:chExt cx="1934" cy="2314"/>
              </a:xfrm>
            </p:grpSpPr>
            <p:sp>
              <p:nvSpPr>
                <p:cNvPr id="83428" name="Rectangle 48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427" name="Rectangle 48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6" name="Rectangle 48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5" name="Rectangle 48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4" name="Rectangle 48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3" name="Rectangle 47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2" name="Rectangle 47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1" name="Rectangle 47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20" name="Rectangle 47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9" name="Rectangle 47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8" name="Rectangle 47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7" name="Rectangle 47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6" name="Rectangle 47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5" name="Rectangle 47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4" name="Rectangle 47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3" name="Rectangle 46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2" name="Rectangle 46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1" name="Rectangle 46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10" name="Rectangle 46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9" name="Rectangle 46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8" name="Rectangle 46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7" name="Rectangle 46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6" name="Rectangle 46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5" name="Rectangle 46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4" name="Rectangle 46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377" name="Group 433"/>
              <p:cNvGrpSpPr>
                <a:grpSpLocks/>
              </p:cNvGrpSpPr>
              <p:nvPr/>
            </p:nvGrpSpPr>
            <p:grpSpPr bwMode="auto">
              <a:xfrm>
                <a:off x="3781" y="7463"/>
                <a:ext cx="580" cy="1293"/>
                <a:chOff x="2007" y="4468"/>
                <a:chExt cx="1934" cy="2314"/>
              </a:xfrm>
            </p:grpSpPr>
            <p:sp>
              <p:nvSpPr>
                <p:cNvPr id="83402" name="Rectangle 45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401" name="Rectangle 45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400" name="Rectangle 45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9" name="Rectangle 45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8" name="Rectangle 45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7" name="Rectangle 45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6" name="Rectangle 45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5" name="Rectangle 45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4" name="Rectangle 45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3" name="Rectangle 44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2" name="Rectangle 44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1" name="Rectangle 44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90" name="Rectangle 44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9" name="Rectangle 44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8" name="Rectangle 44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7" name="Rectangle 44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6" name="Rectangle 44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5" name="Rectangle 44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4" name="Rectangle 44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3" name="Rectangle 43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2" name="Rectangle 43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1" name="Rectangle 43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80" name="Rectangle 43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9" name="Rectangle 43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8" name="Rectangle 43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351" name="Group 407"/>
              <p:cNvGrpSpPr>
                <a:grpSpLocks/>
              </p:cNvGrpSpPr>
              <p:nvPr/>
            </p:nvGrpSpPr>
            <p:grpSpPr bwMode="auto">
              <a:xfrm>
                <a:off x="4654" y="4503"/>
                <a:ext cx="580" cy="1293"/>
                <a:chOff x="2007" y="4468"/>
                <a:chExt cx="1934" cy="2314"/>
              </a:xfrm>
            </p:grpSpPr>
            <p:sp>
              <p:nvSpPr>
                <p:cNvPr id="83376" name="Rectangle 43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375" name="Rectangle 43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4" name="Rectangle 43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3" name="Rectangle 42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2" name="Rectangle 42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1" name="Rectangle 42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70" name="Rectangle 42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9" name="Rectangle 42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8" name="Rectangle 42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7" name="Rectangle 42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6" name="Rectangle 42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5" name="Rectangle 42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4" name="Rectangle 42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3" name="Rectangle 41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2" name="Rectangle 41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1" name="Rectangle 41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60" name="Rectangle 41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9" name="Rectangle 41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8" name="Rectangle 41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7" name="Rectangle 41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6" name="Rectangle 41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5" name="Rectangle 41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4" name="Rectangle 41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3" name="Rectangle 40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52" name="Rectangle 40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325" name="Group 381"/>
              <p:cNvGrpSpPr>
                <a:grpSpLocks/>
              </p:cNvGrpSpPr>
              <p:nvPr/>
            </p:nvGrpSpPr>
            <p:grpSpPr bwMode="auto">
              <a:xfrm>
                <a:off x="4666" y="5988"/>
                <a:ext cx="580" cy="1293"/>
                <a:chOff x="2007" y="4468"/>
                <a:chExt cx="1934" cy="2314"/>
              </a:xfrm>
            </p:grpSpPr>
            <p:sp>
              <p:nvSpPr>
                <p:cNvPr id="83350" name="Rectangle 40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349" name="Rectangle 40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8" name="Rectangle 40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7" name="Rectangle 40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6" name="Rectangle 40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5" name="Rectangle 40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4" name="Rectangle 40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3" name="Rectangle 39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2" name="Rectangle 39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1" name="Rectangle 39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40" name="Rectangle 39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9" name="Rectangle 39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8" name="Rectangle 39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7" name="Rectangle 39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6" name="Rectangle 39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5" name="Rectangle 39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4" name="Rectangle 39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3" name="Rectangle 38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2" name="Rectangle 38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1" name="Rectangle 38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30" name="Rectangle 38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9" name="Rectangle 38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8" name="Rectangle 38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7" name="Rectangle 38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6" name="Rectangle 38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299" name="Group 355"/>
              <p:cNvGrpSpPr>
                <a:grpSpLocks/>
              </p:cNvGrpSpPr>
              <p:nvPr/>
            </p:nvGrpSpPr>
            <p:grpSpPr bwMode="auto">
              <a:xfrm>
                <a:off x="4665" y="7463"/>
                <a:ext cx="580" cy="1293"/>
                <a:chOff x="2007" y="4468"/>
                <a:chExt cx="1934" cy="2314"/>
              </a:xfrm>
            </p:grpSpPr>
            <p:sp>
              <p:nvSpPr>
                <p:cNvPr id="83324" name="Rectangle 38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323" name="Rectangle 37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2" name="Rectangle 37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1" name="Rectangle 37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20" name="Rectangle 37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9" name="Rectangle 37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8" name="Rectangle 37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7" name="Rectangle 37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6" name="Rectangle 37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5" name="Rectangle 37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4" name="Rectangle 37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3" name="Rectangle 36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2" name="Rectangle 36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1" name="Rectangle 36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10" name="Rectangle 36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9" name="Rectangle 36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8" name="Rectangle 36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7" name="Rectangle 36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6" name="Rectangle 36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5" name="Rectangle 36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4" name="Rectangle 36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3" name="Rectangle 35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2" name="Rectangle 35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1" name="Rectangle 35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300" name="Rectangle 35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3298" name="AutoShape 354"/>
              <p:cNvSpPr>
                <a:spLocks noChangeShapeType="1"/>
              </p:cNvSpPr>
              <p:nvPr/>
            </p:nvSpPr>
            <p:spPr bwMode="auto">
              <a:xfrm flipH="1" flipV="1">
                <a:off x="3182" y="420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7" name="AutoShape 353"/>
              <p:cNvSpPr>
                <a:spLocks noChangeShapeType="1"/>
              </p:cNvSpPr>
              <p:nvPr/>
            </p:nvSpPr>
            <p:spPr bwMode="auto">
              <a:xfrm flipH="1" flipV="1">
                <a:off x="4924" y="420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6" name="AutoShape 352"/>
              <p:cNvSpPr>
                <a:spLocks noChangeShapeType="1"/>
              </p:cNvSpPr>
              <p:nvPr/>
            </p:nvSpPr>
            <p:spPr bwMode="auto">
              <a:xfrm flipH="1" flipV="1">
                <a:off x="3194" y="880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5" name="AutoShape 351"/>
              <p:cNvSpPr>
                <a:spLocks noChangeShapeType="1"/>
              </p:cNvSpPr>
              <p:nvPr/>
            </p:nvSpPr>
            <p:spPr bwMode="auto">
              <a:xfrm flipH="1" flipV="1">
                <a:off x="4052" y="878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4" name="AutoShape 350"/>
              <p:cNvSpPr>
                <a:spLocks noChangeShapeType="1"/>
              </p:cNvSpPr>
              <p:nvPr/>
            </p:nvSpPr>
            <p:spPr bwMode="auto">
              <a:xfrm flipH="1" flipV="1">
                <a:off x="4936" y="8791"/>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3" name="AutoShape 349"/>
              <p:cNvSpPr>
                <a:spLocks noChangeShapeType="1"/>
              </p:cNvSpPr>
              <p:nvPr/>
            </p:nvSpPr>
            <p:spPr bwMode="auto">
              <a:xfrm flipH="1" flipV="1">
                <a:off x="2349" y="9045"/>
                <a:ext cx="2592"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2" name="AutoShape 348"/>
              <p:cNvSpPr>
                <a:spLocks noChangeShapeType="1"/>
              </p:cNvSpPr>
              <p:nvPr/>
            </p:nvSpPr>
            <p:spPr bwMode="auto">
              <a:xfrm flipH="1" flipV="1">
                <a:off x="1767" y="4202"/>
                <a:ext cx="3168"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91" name="AutoShape 347"/>
              <p:cNvSpPr>
                <a:spLocks noChangeShapeType="1"/>
              </p:cNvSpPr>
              <p:nvPr/>
            </p:nvSpPr>
            <p:spPr bwMode="auto">
              <a:xfrm flipH="1" flipV="1">
                <a:off x="1718" y="4165"/>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3286" name="Group 342"/>
              <p:cNvGrpSpPr>
                <a:grpSpLocks/>
              </p:cNvGrpSpPr>
              <p:nvPr/>
            </p:nvGrpSpPr>
            <p:grpSpPr bwMode="auto">
              <a:xfrm>
                <a:off x="1447" y="9348"/>
                <a:ext cx="1190" cy="994"/>
                <a:chOff x="7943" y="5661"/>
                <a:chExt cx="1830" cy="1330"/>
              </a:xfrm>
            </p:grpSpPr>
            <p:sp>
              <p:nvSpPr>
                <p:cNvPr id="83290" name="AutoShape 346"/>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3289" name="AutoShape 345"/>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8" name="AutoShape 344"/>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3287" name="AutoShape 343"/>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3285" name="AutoShape 341"/>
              <p:cNvSpPr>
                <a:spLocks noChangeShapeType="1"/>
              </p:cNvSpPr>
              <p:nvPr/>
            </p:nvSpPr>
            <p:spPr bwMode="auto">
              <a:xfrm flipH="1" flipV="1">
                <a:off x="6498" y="8810"/>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4" name="AutoShape 340"/>
              <p:cNvSpPr>
                <a:spLocks noChangeShapeType="1"/>
              </p:cNvSpPr>
              <p:nvPr/>
            </p:nvSpPr>
            <p:spPr bwMode="auto">
              <a:xfrm flipH="1" flipV="1">
                <a:off x="6448" y="4195"/>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3" name="AutoShape 339"/>
              <p:cNvSpPr>
                <a:spLocks noChangeShapeType="1"/>
              </p:cNvSpPr>
              <p:nvPr/>
            </p:nvSpPr>
            <p:spPr bwMode="auto">
              <a:xfrm flipH="1" flipV="1">
                <a:off x="8174" y="418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2" name="AutoShape 338"/>
              <p:cNvSpPr>
                <a:spLocks noChangeShapeType="1"/>
              </p:cNvSpPr>
              <p:nvPr/>
            </p:nvSpPr>
            <p:spPr bwMode="auto">
              <a:xfrm flipH="1" flipV="1">
                <a:off x="6437" y="7225"/>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1" name="AutoShape 337"/>
              <p:cNvSpPr>
                <a:spLocks noChangeShapeType="1"/>
              </p:cNvSpPr>
              <p:nvPr/>
            </p:nvSpPr>
            <p:spPr bwMode="auto">
              <a:xfrm flipH="1" flipV="1">
                <a:off x="7305" y="724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80" name="AutoShape 336"/>
              <p:cNvSpPr>
                <a:spLocks noChangeShapeType="1"/>
              </p:cNvSpPr>
              <p:nvPr/>
            </p:nvSpPr>
            <p:spPr bwMode="auto">
              <a:xfrm flipH="1" flipV="1">
                <a:off x="8163" y="72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9" name="AutoShape 335"/>
              <p:cNvSpPr>
                <a:spLocks noChangeShapeType="1"/>
              </p:cNvSpPr>
              <p:nvPr/>
            </p:nvSpPr>
            <p:spPr bwMode="auto">
              <a:xfrm flipH="1" flipV="1">
                <a:off x="9047" y="726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8" name="AutoShape 334"/>
              <p:cNvSpPr>
                <a:spLocks noChangeShapeType="1"/>
              </p:cNvSpPr>
              <p:nvPr/>
            </p:nvSpPr>
            <p:spPr bwMode="auto">
              <a:xfrm flipH="1" flipV="1">
                <a:off x="6437" y="5740"/>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7" name="AutoShape 333"/>
              <p:cNvSpPr>
                <a:spLocks noChangeShapeType="1"/>
              </p:cNvSpPr>
              <p:nvPr/>
            </p:nvSpPr>
            <p:spPr bwMode="auto">
              <a:xfrm flipH="1" flipV="1">
                <a:off x="7305" y="576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6" name="AutoShape 332"/>
              <p:cNvSpPr>
                <a:spLocks noChangeShapeType="1"/>
              </p:cNvSpPr>
              <p:nvPr/>
            </p:nvSpPr>
            <p:spPr bwMode="auto">
              <a:xfrm flipH="1" flipV="1">
                <a:off x="8163" y="572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5" name="AutoShape 331"/>
              <p:cNvSpPr>
                <a:spLocks noChangeShapeType="1"/>
              </p:cNvSpPr>
              <p:nvPr/>
            </p:nvSpPr>
            <p:spPr bwMode="auto">
              <a:xfrm flipH="1" flipV="1">
                <a:off x="9047" y="577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3249" name="Group 305"/>
              <p:cNvGrpSpPr>
                <a:grpSpLocks/>
              </p:cNvGrpSpPr>
              <p:nvPr/>
            </p:nvGrpSpPr>
            <p:grpSpPr bwMode="auto">
              <a:xfrm>
                <a:off x="6159" y="4518"/>
                <a:ext cx="580" cy="1293"/>
                <a:chOff x="2007" y="4468"/>
                <a:chExt cx="1934" cy="2314"/>
              </a:xfrm>
            </p:grpSpPr>
            <p:sp>
              <p:nvSpPr>
                <p:cNvPr id="83274" name="Rectangle 33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73" name="Rectangle 32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72" name="Rectangle 32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71" name="Rectangle 32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70" name="Rectangle 32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9" name="Rectangle 32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8" name="Rectangle 32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7" name="Rectangle 32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6" name="Rectangle 32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5" name="Rectangle 32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4" name="Rectangle 32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3" name="Rectangle 31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2" name="Rectangle 31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1" name="Rectangle 31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60" name="Rectangle 31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9" name="Rectangle 31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8" name="Rectangle 31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7" name="Rectangle 31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6" name="Rectangle 31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5" name="Rectangle 31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4" name="Rectangle 31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3" name="Rectangle 30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2" name="Rectangle 30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1" name="Rectangle 30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50" name="Rectangle 30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223" name="Group 279"/>
              <p:cNvGrpSpPr>
                <a:grpSpLocks/>
              </p:cNvGrpSpPr>
              <p:nvPr/>
            </p:nvGrpSpPr>
            <p:grpSpPr bwMode="auto">
              <a:xfrm>
                <a:off x="6171" y="6003"/>
                <a:ext cx="580" cy="1293"/>
                <a:chOff x="2007" y="4468"/>
                <a:chExt cx="1934" cy="2314"/>
              </a:xfrm>
            </p:grpSpPr>
            <p:sp>
              <p:nvSpPr>
                <p:cNvPr id="83248" name="Rectangle 30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47" name="Rectangle 30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6" name="Rectangle 30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5" name="Rectangle 30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4" name="Rectangle 30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3" name="Rectangle 29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2" name="Rectangle 29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1" name="Rectangle 29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40" name="Rectangle 29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9" name="Rectangle 29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8" name="Rectangle 29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7" name="Rectangle 29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6" name="Rectangle 29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5" name="Rectangle 29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4" name="Rectangle 29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3" name="Rectangle 28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2" name="Rectangle 28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1" name="Rectangle 28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30" name="Rectangle 28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9" name="Rectangle 28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8" name="Rectangle 28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7" name="Rectangle 28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6" name="Rectangle 28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5" name="Rectangle 28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4" name="Rectangle 28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197" name="Group 253"/>
              <p:cNvGrpSpPr>
                <a:grpSpLocks/>
              </p:cNvGrpSpPr>
              <p:nvPr/>
            </p:nvGrpSpPr>
            <p:grpSpPr bwMode="auto">
              <a:xfrm>
                <a:off x="6170" y="7478"/>
                <a:ext cx="580" cy="1293"/>
                <a:chOff x="2007" y="4468"/>
                <a:chExt cx="1934" cy="2314"/>
              </a:xfrm>
            </p:grpSpPr>
            <p:sp>
              <p:nvSpPr>
                <p:cNvPr id="83222" name="Rectangle 27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221" name="Rectangle 27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20" name="Rectangle 27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9" name="Rectangle 27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8" name="Rectangle 27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7" name="Rectangle 27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6" name="Rectangle 27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5" name="Rectangle 27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4" name="Rectangle 27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3" name="Rectangle 26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2" name="Rectangle 26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1" name="Rectangle 26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10" name="Rectangle 26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9" name="Rectangle 26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8" name="Rectangle 26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7" name="Rectangle 26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6" name="Rectangle 26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5" name="Rectangle 26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4" name="Rectangle 26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3" name="Rectangle 25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2" name="Rectangle 25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1" name="Rectangle 25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200" name="Rectangle 25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9" name="Rectangle 25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8" name="Rectangle 25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171" name="Group 227"/>
              <p:cNvGrpSpPr>
                <a:grpSpLocks/>
              </p:cNvGrpSpPr>
              <p:nvPr/>
            </p:nvGrpSpPr>
            <p:grpSpPr bwMode="auto">
              <a:xfrm>
                <a:off x="7043" y="4518"/>
                <a:ext cx="581" cy="1293"/>
                <a:chOff x="2007" y="4468"/>
                <a:chExt cx="1934" cy="2314"/>
              </a:xfrm>
            </p:grpSpPr>
            <p:sp>
              <p:nvSpPr>
                <p:cNvPr id="83196" name="Rectangle 25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195" name="Rectangle 25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4" name="Rectangle 25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3" name="Rectangle 24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2" name="Rectangle 24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1" name="Rectangle 24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90" name="Rectangle 24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9" name="Rectangle 24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8" name="Rectangle 24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7" name="Rectangle 24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6" name="Rectangle 24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5" name="Rectangle 24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4" name="Rectangle 24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3" name="Rectangle 23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2" name="Rectangle 23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1" name="Rectangle 23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80" name="Rectangle 23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9" name="Rectangle 23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8" name="Rectangle 23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7" name="Rectangle 23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6" name="Rectangle 23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5" name="Rectangle 23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4" name="Rectangle 23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3" name="Rectangle 22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72" name="Rectangle 22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145" name="Group 201"/>
              <p:cNvGrpSpPr>
                <a:grpSpLocks/>
              </p:cNvGrpSpPr>
              <p:nvPr/>
            </p:nvGrpSpPr>
            <p:grpSpPr bwMode="auto">
              <a:xfrm>
                <a:off x="7055" y="6003"/>
                <a:ext cx="580" cy="1293"/>
                <a:chOff x="2007" y="4468"/>
                <a:chExt cx="1934" cy="2314"/>
              </a:xfrm>
            </p:grpSpPr>
            <p:sp>
              <p:nvSpPr>
                <p:cNvPr id="83170" name="Rectangle 22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169" name="Rectangle 22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8" name="Rectangle 22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7" name="Rectangle 22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6" name="Rectangle 22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5" name="Rectangle 22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4" name="Rectangle 22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3" name="Rectangle 21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2" name="Rectangle 21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1" name="Rectangle 21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60" name="Rectangle 21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9" name="Rectangle 21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8" name="Rectangle 21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7" name="Rectangle 21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6" name="Rectangle 21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5" name="Rectangle 21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4" name="Rectangle 21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3" name="Rectangle 20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2" name="Rectangle 20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1" name="Rectangle 20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50" name="Rectangle 20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9" name="Rectangle 20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8" name="Rectangle 20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7" name="Rectangle 20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6" name="Rectangle 20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119" name="Group 175"/>
              <p:cNvGrpSpPr>
                <a:grpSpLocks/>
              </p:cNvGrpSpPr>
              <p:nvPr/>
            </p:nvGrpSpPr>
            <p:grpSpPr bwMode="auto">
              <a:xfrm>
                <a:off x="7054" y="7478"/>
                <a:ext cx="581" cy="1293"/>
                <a:chOff x="2007" y="4468"/>
                <a:chExt cx="1934" cy="2314"/>
              </a:xfrm>
            </p:grpSpPr>
            <p:sp>
              <p:nvSpPr>
                <p:cNvPr id="83144" name="Rectangle 20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143" name="Rectangle 19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2" name="Rectangle 19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1" name="Rectangle 19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40" name="Rectangle 19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9" name="Rectangle 19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8" name="Rectangle 19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7" name="Rectangle 19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6" name="Rectangle 19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5" name="Rectangle 19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4" name="Rectangle 19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3" name="Rectangle 18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2" name="Rectangle 18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1" name="Rectangle 18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30" name="Rectangle 18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9" name="Rectangle 18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8" name="Rectangle 18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7" name="Rectangle 18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6" name="Rectangle 18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5" name="Rectangle 18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4" name="Rectangle 18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3" name="Rectangle 17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2" name="Rectangle 17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1" name="Rectangle 17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20" name="Rectangle 17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093" name="Group 149"/>
              <p:cNvGrpSpPr>
                <a:grpSpLocks/>
              </p:cNvGrpSpPr>
              <p:nvPr/>
            </p:nvGrpSpPr>
            <p:grpSpPr bwMode="auto">
              <a:xfrm>
                <a:off x="7893" y="4518"/>
                <a:ext cx="580" cy="1293"/>
                <a:chOff x="2007" y="4468"/>
                <a:chExt cx="1934" cy="2314"/>
              </a:xfrm>
            </p:grpSpPr>
            <p:sp>
              <p:nvSpPr>
                <p:cNvPr id="83118" name="Rectangle 17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117" name="Rectangle 17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6" name="Rectangle 17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5" name="Rectangle 17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4" name="Rectangle 17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3" name="Rectangle 16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2" name="Rectangle 16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1" name="Rectangle 16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10" name="Rectangle 16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9" name="Rectangle 16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8" name="Rectangle 16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7" name="Rectangle 16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6" name="Rectangle 16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5" name="Rectangle 16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4" name="Rectangle 16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3" name="Rectangle 15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2" name="Rectangle 15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1" name="Rectangle 15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100" name="Rectangle 15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9" name="Rectangle 15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8" name="Rectangle 15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7" name="Rectangle 15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6" name="Rectangle 15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5" name="Rectangle 15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4" name="Rectangle 15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067" name="Group 123"/>
              <p:cNvGrpSpPr>
                <a:grpSpLocks/>
              </p:cNvGrpSpPr>
              <p:nvPr/>
            </p:nvGrpSpPr>
            <p:grpSpPr bwMode="auto">
              <a:xfrm>
                <a:off x="7904" y="6003"/>
                <a:ext cx="581" cy="1293"/>
                <a:chOff x="2007" y="4468"/>
                <a:chExt cx="1934" cy="2314"/>
              </a:xfrm>
            </p:grpSpPr>
            <p:sp>
              <p:nvSpPr>
                <p:cNvPr id="83092" name="Rectangle 14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091" name="Rectangle 14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90" name="Rectangle 14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9" name="Rectangle 14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8" name="Rectangle 14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7" name="Rectangle 14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6" name="Rectangle 14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5" name="Rectangle 14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4" name="Rectangle 14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3" name="Rectangle 13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2" name="Rectangle 13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1" name="Rectangle 13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80" name="Rectangle 13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9" name="Rectangle 13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8" name="Rectangle 13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7" name="Rectangle 13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6" name="Rectangle 13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5" name="Rectangle 13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4" name="Rectangle 13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3" name="Rectangle 12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2" name="Rectangle 12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1" name="Rectangle 12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70" name="Rectangle 12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9" name="Rectangle 12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8" name="Rectangle 12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041" name="Group 97"/>
              <p:cNvGrpSpPr>
                <a:grpSpLocks/>
              </p:cNvGrpSpPr>
              <p:nvPr/>
            </p:nvGrpSpPr>
            <p:grpSpPr bwMode="auto">
              <a:xfrm>
                <a:off x="7904" y="7478"/>
                <a:ext cx="580" cy="1293"/>
                <a:chOff x="2007" y="4468"/>
                <a:chExt cx="1934" cy="2314"/>
              </a:xfrm>
            </p:grpSpPr>
            <p:sp>
              <p:nvSpPr>
                <p:cNvPr id="83066" name="Rectangle 12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065" name="Rectangle 12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4" name="Rectangle 12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3" name="Rectangle 11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2" name="Rectangle 11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1" name="Rectangle 11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60" name="Rectangle 11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9" name="Rectangle 11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8" name="Rectangle 11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7" name="Rectangle 11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6" name="Rectangle 11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5" name="Rectangle 11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4" name="Rectangle 11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3" name="Rectangle 10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2" name="Rectangle 10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1" name="Rectangle 10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50" name="Rectangle 10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9" name="Rectangle 10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8" name="Rectangle 10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7" name="Rectangle 10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6" name="Rectangle 10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5" name="Rectangle 10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4" name="Rectangle 10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3" name="Rectangle 9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42" name="Rectangle 9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015" name="Group 71"/>
              <p:cNvGrpSpPr>
                <a:grpSpLocks/>
              </p:cNvGrpSpPr>
              <p:nvPr/>
            </p:nvGrpSpPr>
            <p:grpSpPr bwMode="auto">
              <a:xfrm>
                <a:off x="8777" y="4518"/>
                <a:ext cx="580" cy="1293"/>
                <a:chOff x="2007" y="4468"/>
                <a:chExt cx="1934" cy="2314"/>
              </a:xfrm>
            </p:grpSpPr>
            <p:sp>
              <p:nvSpPr>
                <p:cNvPr id="83040" name="Rectangle 9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039" name="Rectangle 9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8" name="Rectangle 9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7" name="Rectangle 9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6" name="Rectangle 9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5" name="Rectangle 9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4" name="Rectangle 9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3" name="Rectangle 8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2" name="Rectangle 8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1" name="Rectangle 8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30" name="Rectangle 8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9" name="Rectangle 8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8" name="Rectangle 8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7" name="Rectangle 8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6" name="Rectangle 8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5" name="Rectangle 8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4" name="Rectangle 8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3" name="Rectangle 7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2" name="Rectangle 7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1" name="Rectangle 7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20" name="Rectangle 7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9" name="Rectangle 7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8" name="Rectangle 7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7" name="Rectangle 7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6" name="Rectangle 7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2989" name="Group 45"/>
              <p:cNvGrpSpPr>
                <a:grpSpLocks/>
              </p:cNvGrpSpPr>
              <p:nvPr/>
            </p:nvGrpSpPr>
            <p:grpSpPr bwMode="auto">
              <a:xfrm>
                <a:off x="8789" y="6003"/>
                <a:ext cx="580" cy="1293"/>
                <a:chOff x="2007" y="4468"/>
                <a:chExt cx="1934" cy="2314"/>
              </a:xfrm>
            </p:grpSpPr>
            <p:sp>
              <p:nvSpPr>
                <p:cNvPr id="83014" name="Rectangle 7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013" name="Rectangle 6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2" name="Rectangle 6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1" name="Rectangle 6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10" name="Rectangle 6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9" name="Rectangle 6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8" name="Rectangle 6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7" name="Rectangle 6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6" name="Rectangle 6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5" name="Rectangle 6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4" name="Rectangle 6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3" name="Rectangle 5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2" name="Rectangle 5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1" name="Rectangle 5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000" name="Rectangle 5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9" name="Rectangle 5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8" name="Rectangle 5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7" name="Rectangle 5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6" name="Rectangle 5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5" name="Rectangle 5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4" name="Rectangle 5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3" name="Rectangle 4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2" name="Rectangle 4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1" name="Rectangle 4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90" name="Rectangle 4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2963" name="Group 19"/>
              <p:cNvGrpSpPr>
                <a:grpSpLocks/>
              </p:cNvGrpSpPr>
              <p:nvPr/>
            </p:nvGrpSpPr>
            <p:grpSpPr bwMode="auto">
              <a:xfrm>
                <a:off x="8788" y="7478"/>
                <a:ext cx="580" cy="1293"/>
                <a:chOff x="2007" y="4468"/>
                <a:chExt cx="1934" cy="2314"/>
              </a:xfrm>
            </p:grpSpPr>
            <p:sp>
              <p:nvSpPr>
                <p:cNvPr id="82988" name="Rectangle 4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87" name="Rectangle 4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6" name="Rectangle 4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5" name="Rectangle 4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4" name="Rectangle 4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3" name="Rectangle 3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2" name="Rectangle 3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1" name="Rectangle 3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80" name="Rectangle 3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9" name="Rectangle 3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8" name="Rectangle 3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7" name="Rectangle 3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6" name="Rectangle 3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5" name="Rectangle 3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4" name="Rectangle 3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3" name="Rectangle 2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2" name="Rectangle 2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1" name="Rectangle 2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70" name="Rectangle 2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9" name="Rectangle 2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8" name="Rectangle 2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7" name="Rectangle 2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6" name="Rectangle 2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5" name="Rectangle 2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2964" name="Rectangle 2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2962" name="AutoShape 18"/>
              <p:cNvSpPr>
                <a:spLocks noChangeShapeType="1"/>
              </p:cNvSpPr>
              <p:nvPr/>
            </p:nvSpPr>
            <p:spPr bwMode="auto">
              <a:xfrm flipH="1" flipV="1">
                <a:off x="7305" y="421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61" name="AutoShape 17"/>
              <p:cNvSpPr>
                <a:spLocks noChangeShapeType="1"/>
              </p:cNvSpPr>
              <p:nvPr/>
            </p:nvSpPr>
            <p:spPr bwMode="auto">
              <a:xfrm flipH="1" flipV="1">
                <a:off x="9047" y="421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60" name="AutoShape 16"/>
              <p:cNvSpPr>
                <a:spLocks noChangeShapeType="1"/>
              </p:cNvSpPr>
              <p:nvPr/>
            </p:nvSpPr>
            <p:spPr bwMode="auto">
              <a:xfrm flipH="1" flipV="1">
                <a:off x="7317" y="882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59" name="AutoShape 15"/>
              <p:cNvSpPr>
                <a:spLocks noChangeShapeType="1"/>
              </p:cNvSpPr>
              <p:nvPr/>
            </p:nvSpPr>
            <p:spPr bwMode="auto">
              <a:xfrm flipH="1" flipV="1">
                <a:off x="8175" y="880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58" name="AutoShape 14"/>
              <p:cNvSpPr>
                <a:spLocks noChangeShapeType="1"/>
              </p:cNvSpPr>
              <p:nvPr/>
            </p:nvSpPr>
            <p:spPr bwMode="auto">
              <a:xfrm flipH="1" flipV="1">
                <a:off x="9059" y="8806"/>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57" name="AutoShape 13"/>
              <p:cNvSpPr>
                <a:spLocks noChangeShapeType="1"/>
              </p:cNvSpPr>
              <p:nvPr/>
            </p:nvSpPr>
            <p:spPr bwMode="auto">
              <a:xfrm flipH="1" flipV="1">
                <a:off x="6472" y="9060"/>
                <a:ext cx="2592"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56" name="AutoShape 12"/>
              <p:cNvSpPr>
                <a:spLocks noChangeShapeType="1"/>
              </p:cNvSpPr>
              <p:nvPr/>
            </p:nvSpPr>
            <p:spPr bwMode="auto">
              <a:xfrm flipH="1" flipV="1">
                <a:off x="5841" y="4180"/>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2951" name="Group 7"/>
              <p:cNvGrpSpPr>
                <a:grpSpLocks/>
              </p:cNvGrpSpPr>
              <p:nvPr/>
            </p:nvGrpSpPr>
            <p:grpSpPr bwMode="auto">
              <a:xfrm>
                <a:off x="5570" y="9363"/>
                <a:ext cx="1190" cy="994"/>
                <a:chOff x="7943" y="5661"/>
                <a:chExt cx="1830" cy="1330"/>
              </a:xfrm>
            </p:grpSpPr>
            <p:sp>
              <p:nvSpPr>
                <p:cNvPr id="82955" name="AutoShape 11"/>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2954" name="AutoShape 10"/>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53" name="AutoShape 9"/>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2952" name="AutoShape 8"/>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2950" name="AutoShape 6"/>
              <p:cNvSpPr>
                <a:spLocks noChangeShapeType="1"/>
              </p:cNvSpPr>
              <p:nvPr/>
            </p:nvSpPr>
            <p:spPr bwMode="auto">
              <a:xfrm flipH="1" flipV="1">
                <a:off x="5875" y="4215"/>
                <a:ext cx="3168"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49" name="AutoShape 5"/>
              <p:cNvSpPr>
                <a:spLocks noChangeShapeType="1"/>
              </p:cNvSpPr>
              <p:nvPr/>
            </p:nvSpPr>
            <p:spPr bwMode="auto">
              <a:xfrm flipH="1" flipV="1">
                <a:off x="2384" y="10523"/>
                <a:ext cx="7200"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48" name="AutoShape 4"/>
              <p:cNvSpPr>
                <a:spLocks noChangeShapeType="1"/>
              </p:cNvSpPr>
              <p:nvPr/>
            </p:nvSpPr>
            <p:spPr bwMode="auto">
              <a:xfrm flipH="1" flipV="1">
                <a:off x="1728" y="10917"/>
                <a:ext cx="77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2947" name="AutoShape 3"/>
              <p:cNvSpPr>
                <a:spLocks noChangeShapeType="1"/>
              </p:cNvSpPr>
              <p:nvPr/>
            </p:nvSpPr>
            <p:spPr bwMode="auto">
              <a:xfrm flipH="1" flipV="1">
                <a:off x="9584" y="9828"/>
                <a:ext cx="720" cy="1"/>
              </a:xfrm>
              <a:prstGeom prst="straightConnector1">
                <a:avLst/>
              </a:prstGeom>
              <a:noFill/>
              <a:ln w="63500">
                <a:solidFill>
                  <a:srgbClr val="9BBB59"/>
                </a:solidFill>
                <a:prstDash val="sysDot"/>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333" name="Rectangle 36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3969" name="Group 1"/>
          <p:cNvGrpSpPr>
            <a:grpSpLocks noChangeAspect="1"/>
          </p:cNvGrpSpPr>
          <p:nvPr/>
        </p:nvGrpSpPr>
        <p:grpSpPr bwMode="auto">
          <a:xfrm>
            <a:off x="214282" y="285728"/>
            <a:ext cx="8715436" cy="6215106"/>
            <a:chOff x="1447" y="4165"/>
            <a:chExt cx="8137" cy="5555"/>
          </a:xfrm>
        </p:grpSpPr>
        <p:sp>
          <p:nvSpPr>
            <p:cNvPr id="84332" name="AutoShape 364"/>
            <p:cNvSpPr>
              <a:spLocks noChangeAspect="1" noChangeArrowheads="1" noTextEdit="1"/>
            </p:cNvSpPr>
            <p:nvPr/>
          </p:nvSpPr>
          <p:spPr bwMode="auto">
            <a:xfrm>
              <a:off x="1447" y="4165"/>
              <a:ext cx="8137" cy="555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4331" name="Text Box 363"/>
            <p:cNvSpPr txBox="1">
              <a:spLocks noChangeArrowheads="1"/>
            </p:cNvSpPr>
            <p:nvPr/>
          </p:nvSpPr>
          <p:spPr bwMode="auto">
            <a:xfrm>
              <a:off x="3628" y="9323"/>
              <a:ext cx="4577" cy="397"/>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Architecture à onduleur ‘string’</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83970" name="Group 2"/>
            <p:cNvGrpSpPr>
              <a:grpSpLocks/>
            </p:cNvGrpSpPr>
            <p:nvPr/>
          </p:nvGrpSpPr>
          <p:grpSpPr bwMode="auto">
            <a:xfrm>
              <a:off x="1447" y="4165"/>
              <a:ext cx="8137" cy="5073"/>
              <a:chOff x="1447" y="4165"/>
              <a:chExt cx="8137" cy="6783"/>
            </a:xfrm>
          </p:grpSpPr>
          <p:sp>
            <p:nvSpPr>
              <p:cNvPr id="84330" name="AutoShape 362"/>
              <p:cNvSpPr>
                <a:spLocks noChangeShapeType="1"/>
              </p:cNvSpPr>
              <p:nvPr/>
            </p:nvSpPr>
            <p:spPr bwMode="auto">
              <a:xfrm flipH="1" flipV="1">
                <a:off x="2384" y="10523"/>
                <a:ext cx="7200"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9" name="AutoShape 361"/>
              <p:cNvSpPr>
                <a:spLocks noChangeShapeType="1"/>
              </p:cNvSpPr>
              <p:nvPr/>
            </p:nvSpPr>
            <p:spPr bwMode="auto">
              <a:xfrm flipH="1" flipV="1">
                <a:off x="1728" y="10917"/>
                <a:ext cx="77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3971" name="Group 3"/>
              <p:cNvGrpSpPr>
                <a:grpSpLocks/>
              </p:cNvGrpSpPr>
              <p:nvPr/>
            </p:nvGrpSpPr>
            <p:grpSpPr bwMode="auto">
              <a:xfrm>
                <a:off x="1447" y="4165"/>
                <a:ext cx="7905" cy="6783"/>
                <a:chOff x="1447" y="4165"/>
                <a:chExt cx="7905" cy="6783"/>
              </a:xfrm>
            </p:grpSpPr>
            <p:sp>
              <p:nvSpPr>
                <p:cNvPr id="84328" name="AutoShape 360"/>
                <p:cNvSpPr>
                  <a:spLocks noChangeShapeType="1"/>
                </p:cNvSpPr>
                <p:nvPr/>
              </p:nvSpPr>
              <p:spPr bwMode="auto">
                <a:xfrm flipH="1" flipV="1">
                  <a:off x="5255" y="4165"/>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7" name="AutoShape 359"/>
                <p:cNvSpPr>
                  <a:spLocks noChangeShapeType="1"/>
                </p:cNvSpPr>
                <p:nvPr/>
              </p:nvSpPr>
              <p:spPr bwMode="auto">
                <a:xfrm flipH="1" flipV="1">
                  <a:off x="7066" y="4180"/>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6" name="AutoShape 358"/>
                <p:cNvSpPr>
                  <a:spLocks noChangeShapeType="1"/>
                </p:cNvSpPr>
                <p:nvPr/>
              </p:nvSpPr>
              <p:spPr bwMode="auto">
                <a:xfrm flipH="1" flipV="1">
                  <a:off x="2375" y="8795"/>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5" name="AutoShape 357"/>
                <p:cNvSpPr>
                  <a:spLocks noChangeShapeType="1"/>
                </p:cNvSpPr>
                <p:nvPr/>
              </p:nvSpPr>
              <p:spPr bwMode="auto">
                <a:xfrm flipH="1" flipV="1">
                  <a:off x="2325" y="4180"/>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4" name="AutoShape 356"/>
                <p:cNvSpPr>
                  <a:spLocks noChangeShapeType="1"/>
                </p:cNvSpPr>
                <p:nvPr/>
              </p:nvSpPr>
              <p:spPr bwMode="auto">
                <a:xfrm flipH="1" flipV="1">
                  <a:off x="2314" y="7210"/>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3" name="AutoShape 355"/>
                <p:cNvSpPr>
                  <a:spLocks noChangeShapeType="1"/>
                </p:cNvSpPr>
                <p:nvPr/>
              </p:nvSpPr>
              <p:spPr bwMode="auto">
                <a:xfrm flipH="1" flipV="1">
                  <a:off x="2314" y="5725"/>
                  <a:ext cx="0"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297" name="Group 329"/>
                <p:cNvGrpSpPr>
                  <a:grpSpLocks/>
                </p:cNvGrpSpPr>
                <p:nvPr/>
              </p:nvGrpSpPr>
              <p:grpSpPr bwMode="auto">
                <a:xfrm>
                  <a:off x="2036" y="4503"/>
                  <a:ext cx="580" cy="1293"/>
                  <a:chOff x="2007" y="4468"/>
                  <a:chExt cx="1934" cy="2314"/>
                </a:xfrm>
              </p:grpSpPr>
              <p:sp>
                <p:nvSpPr>
                  <p:cNvPr id="84322" name="Rectangle 35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321" name="Rectangle 35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20" name="Rectangle 35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9" name="Rectangle 35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8" name="Rectangle 35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7" name="Rectangle 34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6" name="Rectangle 34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5" name="Rectangle 34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4" name="Rectangle 34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3" name="Rectangle 34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2" name="Rectangle 34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1" name="Rectangle 34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10" name="Rectangle 34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9" name="Rectangle 34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8" name="Rectangle 34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7" name="Rectangle 33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6" name="Rectangle 33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5" name="Rectangle 33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4" name="Rectangle 33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3" name="Rectangle 33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2" name="Rectangle 33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1" name="Rectangle 33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300" name="Rectangle 33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9" name="Rectangle 33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8" name="Rectangle 33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271" name="Group 303"/>
                <p:cNvGrpSpPr>
                  <a:grpSpLocks/>
                </p:cNvGrpSpPr>
                <p:nvPr/>
              </p:nvGrpSpPr>
              <p:grpSpPr bwMode="auto">
                <a:xfrm>
                  <a:off x="2048" y="5988"/>
                  <a:ext cx="580" cy="1293"/>
                  <a:chOff x="2007" y="4468"/>
                  <a:chExt cx="1934" cy="2314"/>
                </a:xfrm>
              </p:grpSpPr>
              <p:sp>
                <p:nvSpPr>
                  <p:cNvPr id="84296" name="Rectangle 32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95" name="Rectangle 32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4" name="Rectangle 32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3" name="Rectangle 32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2" name="Rectangle 32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1" name="Rectangle 32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90" name="Rectangle 32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9" name="Rectangle 32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8" name="Rectangle 32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7" name="Rectangle 31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6" name="Rectangle 31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5" name="Rectangle 31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4" name="Rectangle 31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3" name="Rectangle 31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2" name="Rectangle 31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1" name="Rectangle 31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80" name="Rectangle 31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9" name="Rectangle 31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8" name="Rectangle 31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7" name="Rectangle 30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6" name="Rectangle 30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5" name="Rectangle 30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4" name="Rectangle 30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3" name="Rectangle 30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72" name="Rectangle 30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245" name="Group 277"/>
                <p:cNvGrpSpPr>
                  <a:grpSpLocks/>
                </p:cNvGrpSpPr>
                <p:nvPr/>
              </p:nvGrpSpPr>
              <p:grpSpPr bwMode="auto">
                <a:xfrm>
                  <a:off x="2047" y="7463"/>
                  <a:ext cx="580" cy="1293"/>
                  <a:chOff x="2007" y="4468"/>
                  <a:chExt cx="1934" cy="2314"/>
                </a:xfrm>
              </p:grpSpPr>
              <p:sp>
                <p:nvSpPr>
                  <p:cNvPr id="84270" name="Rectangle 30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69" name="Rectangle 30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8" name="Rectangle 30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7" name="Rectangle 29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6" name="Rectangle 29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5" name="Rectangle 29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4" name="Rectangle 29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3" name="Rectangle 29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2" name="Rectangle 29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1" name="Rectangle 29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60" name="Rectangle 29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9" name="Rectangle 29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8" name="Rectangle 29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7" name="Rectangle 28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6" name="Rectangle 28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5" name="Rectangle 28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4" name="Rectangle 28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3" name="Rectangle 28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2" name="Rectangle 28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1" name="Rectangle 28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50" name="Rectangle 28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49" name="Rectangle 28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48" name="Rectangle 28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47" name="Rectangle 27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46" name="Rectangle 27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4244" name="AutoShape 276"/>
                <p:cNvSpPr>
                  <a:spLocks noChangeShapeType="1"/>
                </p:cNvSpPr>
                <p:nvPr/>
              </p:nvSpPr>
              <p:spPr bwMode="auto">
                <a:xfrm flipH="1" flipV="1">
                  <a:off x="1767" y="4202"/>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43" name="AutoShape 275"/>
                <p:cNvSpPr>
                  <a:spLocks noChangeShapeType="1"/>
                </p:cNvSpPr>
                <p:nvPr/>
              </p:nvSpPr>
              <p:spPr bwMode="auto">
                <a:xfrm flipH="1" flipV="1">
                  <a:off x="1718" y="4165"/>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238" name="Group 270"/>
                <p:cNvGrpSpPr>
                  <a:grpSpLocks/>
                </p:cNvGrpSpPr>
                <p:nvPr/>
              </p:nvGrpSpPr>
              <p:grpSpPr bwMode="auto">
                <a:xfrm>
                  <a:off x="1447" y="9348"/>
                  <a:ext cx="1190" cy="994"/>
                  <a:chOff x="7943" y="5661"/>
                  <a:chExt cx="1830" cy="1330"/>
                </a:xfrm>
              </p:grpSpPr>
              <p:sp>
                <p:nvSpPr>
                  <p:cNvPr id="84242" name="AutoShape 274"/>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4241" name="AutoShape 273"/>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40" name="AutoShape 272"/>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4239" name="AutoShape 271"/>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4237" name="AutoShape 269"/>
                <p:cNvSpPr>
                  <a:spLocks noChangeShapeType="1"/>
                </p:cNvSpPr>
                <p:nvPr/>
              </p:nvSpPr>
              <p:spPr bwMode="auto">
                <a:xfrm flipH="1" flipV="1">
                  <a:off x="4186" y="8810"/>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36" name="AutoShape 268"/>
                <p:cNvSpPr>
                  <a:spLocks noChangeShapeType="1"/>
                </p:cNvSpPr>
                <p:nvPr/>
              </p:nvSpPr>
              <p:spPr bwMode="auto">
                <a:xfrm flipH="1" flipV="1">
                  <a:off x="4148" y="4238"/>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35" name="AutoShape 267"/>
                <p:cNvSpPr>
                  <a:spLocks noChangeShapeType="1"/>
                </p:cNvSpPr>
                <p:nvPr/>
              </p:nvSpPr>
              <p:spPr bwMode="auto">
                <a:xfrm flipH="1" flipV="1">
                  <a:off x="4125" y="722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34" name="AutoShape 266"/>
                <p:cNvSpPr>
                  <a:spLocks noChangeShapeType="1"/>
                </p:cNvSpPr>
                <p:nvPr/>
              </p:nvSpPr>
              <p:spPr bwMode="auto">
                <a:xfrm flipH="1" flipV="1">
                  <a:off x="4125" y="574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208" name="Group 240"/>
                <p:cNvGrpSpPr>
                  <a:grpSpLocks/>
                </p:cNvGrpSpPr>
                <p:nvPr/>
              </p:nvGrpSpPr>
              <p:grpSpPr bwMode="auto">
                <a:xfrm>
                  <a:off x="3847" y="4518"/>
                  <a:ext cx="580" cy="1293"/>
                  <a:chOff x="2007" y="4468"/>
                  <a:chExt cx="1934" cy="2314"/>
                </a:xfrm>
              </p:grpSpPr>
              <p:sp>
                <p:nvSpPr>
                  <p:cNvPr id="84233" name="Rectangle 265"/>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32" name="Rectangle 264"/>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31" name="Rectangle 263"/>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30" name="Rectangle 262"/>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9" name="Rectangle 261"/>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8" name="Rectangle 260"/>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7" name="Rectangle 259"/>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6" name="Rectangle 258"/>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5" name="Rectangle 257"/>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4" name="Rectangle 256"/>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3" name="Rectangle 255"/>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2" name="Rectangle 254"/>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1" name="Rectangle 253"/>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20" name="Rectangle 252"/>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9" name="Rectangle 251"/>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8" name="Rectangle 250"/>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7" name="Rectangle 249"/>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6" name="Rectangle 248"/>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5" name="Rectangle 247"/>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4" name="Rectangle 246"/>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3" name="Rectangle 245"/>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2" name="Rectangle 244"/>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1" name="Rectangle 243"/>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10" name="Rectangle 242"/>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9" name="Rectangle 241"/>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182" name="Group 214"/>
                <p:cNvGrpSpPr>
                  <a:grpSpLocks/>
                </p:cNvGrpSpPr>
                <p:nvPr/>
              </p:nvGrpSpPr>
              <p:grpSpPr bwMode="auto">
                <a:xfrm>
                  <a:off x="3859" y="6003"/>
                  <a:ext cx="580" cy="1293"/>
                  <a:chOff x="2007" y="4468"/>
                  <a:chExt cx="1934" cy="2314"/>
                </a:xfrm>
              </p:grpSpPr>
              <p:sp>
                <p:nvSpPr>
                  <p:cNvPr id="84207" name="Rectangle 239"/>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206" name="Rectangle 238"/>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5" name="Rectangle 237"/>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4" name="Rectangle 236"/>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3" name="Rectangle 235"/>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2" name="Rectangle 234"/>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1" name="Rectangle 233"/>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200" name="Rectangle 232"/>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9" name="Rectangle 231"/>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8" name="Rectangle 230"/>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7" name="Rectangle 229"/>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6" name="Rectangle 228"/>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5" name="Rectangle 227"/>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4" name="Rectangle 226"/>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3" name="Rectangle 225"/>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2" name="Rectangle 224"/>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1" name="Rectangle 223"/>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90" name="Rectangle 222"/>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9" name="Rectangle 221"/>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8" name="Rectangle 220"/>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7" name="Rectangle 219"/>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6" name="Rectangle 218"/>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5" name="Rectangle 217"/>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4" name="Rectangle 216"/>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83" name="Rectangle 215"/>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156" name="Group 188"/>
                <p:cNvGrpSpPr>
                  <a:grpSpLocks/>
                </p:cNvGrpSpPr>
                <p:nvPr/>
              </p:nvGrpSpPr>
              <p:grpSpPr bwMode="auto">
                <a:xfrm>
                  <a:off x="3858" y="7478"/>
                  <a:ext cx="580" cy="1293"/>
                  <a:chOff x="2007" y="4468"/>
                  <a:chExt cx="1934" cy="2314"/>
                </a:xfrm>
              </p:grpSpPr>
              <p:sp>
                <p:nvSpPr>
                  <p:cNvPr id="84181" name="Rectangle 213"/>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80" name="Rectangle 212"/>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9" name="Rectangle 211"/>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8" name="Rectangle 210"/>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7" name="Rectangle 209"/>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6" name="Rectangle 208"/>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5" name="Rectangle 207"/>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4" name="Rectangle 206"/>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3" name="Rectangle 205"/>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2" name="Rectangle 204"/>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1" name="Rectangle 203"/>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70" name="Rectangle 202"/>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9" name="Rectangle 201"/>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8" name="Rectangle 200"/>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7" name="Rectangle 199"/>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6" name="Rectangle 198"/>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5" name="Rectangle 197"/>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4" name="Rectangle 196"/>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3" name="Rectangle 195"/>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2" name="Rectangle 194"/>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1" name="Rectangle 193"/>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60" name="Rectangle 192"/>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59" name="Rectangle 191"/>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58" name="Rectangle 190"/>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57" name="Rectangle 189"/>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4155" name="AutoShape 187"/>
                <p:cNvSpPr>
                  <a:spLocks noChangeShapeType="1"/>
                </p:cNvSpPr>
                <p:nvPr/>
              </p:nvSpPr>
              <p:spPr bwMode="auto">
                <a:xfrm flipH="1" flipV="1">
                  <a:off x="3529" y="4180"/>
                  <a:ext cx="1" cy="676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150" name="Group 182"/>
                <p:cNvGrpSpPr>
                  <a:grpSpLocks/>
                </p:cNvGrpSpPr>
                <p:nvPr/>
              </p:nvGrpSpPr>
              <p:grpSpPr bwMode="auto">
                <a:xfrm>
                  <a:off x="3258" y="9363"/>
                  <a:ext cx="1190" cy="994"/>
                  <a:chOff x="7943" y="5661"/>
                  <a:chExt cx="1830" cy="1330"/>
                </a:xfrm>
              </p:grpSpPr>
              <p:sp>
                <p:nvSpPr>
                  <p:cNvPr id="84154" name="AutoShape 186"/>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4153" name="AutoShape 185"/>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52" name="AutoShape 184"/>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4151" name="AutoShape 183"/>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4149" name="AutoShape 181"/>
                <p:cNvSpPr>
                  <a:spLocks noChangeShapeType="1"/>
                </p:cNvSpPr>
                <p:nvPr/>
              </p:nvSpPr>
              <p:spPr bwMode="auto">
                <a:xfrm flipH="1" flipV="1">
                  <a:off x="3563" y="4215"/>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48" name="AutoShape 180"/>
                <p:cNvSpPr>
                  <a:spLocks noChangeShapeType="1"/>
                </p:cNvSpPr>
                <p:nvPr/>
              </p:nvSpPr>
              <p:spPr bwMode="auto">
                <a:xfrm flipH="1" flipV="1">
                  <a:off x="8632" y="9777"/>
                  <a:ext cx="720" cy="1"/>
                </a:xfrm>
                <a:prstGeom prst="straightConnector1">
                  <a:avLst/>
                </a:prstGeom>
                <a:noFill/>
                <a:ln w="63500">
                  <a:solidFill>
                    <a:srgbClr val="9BBB59"/>
                  </a:solidFill>
                  <a:prstDash val="sysDot"/>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47" name="AutoShape 179"/>
                <p:cNvSpPr>
                  <a:spLocks noChangeShapeType="1"/>
                </p:cNvSpPr>
                <p:nvPr/>
              </p:nvSpPr>
              <p:spPr bwMode="auto">
                <a:xfrm flipH="1" flipV="1">
                  <a:off x="5879" y="8780"/>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46" name="AutoShape 178"/>
                <p:cNvSpPr>
                  <a:spLocks noChangeShapeType="1"/>
                </p:cNvSpPr>
                <p:nvPr/>
              </p:nvSpPr>
              <p:spPr bwMode="auto">
                <a:xfrm flipH="1" flipV="1">
                  <a:off x="5818" y="719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45" name="AutoShape 177"/>
                <p:cNvSpPr>
                  <a:spLocks noChangeShapeType="1"/>
                </p:cNvSpPr>
                <p:nvPr/>
              </p:nvSpPr>
              <p:spPr bwMode="auto">
                <a:xfrm flipH="1" flipV="1">
                  <a:off x="5818" y="57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119" name="Group 151"/>
                <p:cNvGrpSpPr>
                  <a:grpSpLocks/>
                </p:cNvGrpSpPr>
                <p:nvPr/>
              </p:nvGrpSpPr>
              <p:grpSpPr bwMode="auto">
                <a:xfrm>
                  <a:off x="5540" y="4488"/>
                  <a:ext cx="580" cy="1293"/>
                  <a:chOff x="2007" y="4468"/>
                  <a:chExt cx="1934" cy="2314"/>
                </a:xfrm>
              </p:grpSpPr>
              <p:sp>
                <p:nvSpPr>
                  <p:cNvPr id="84144" name="Rectangle 17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43" name="Rectangle 17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42" name="Rectangle 17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41" name="Rectangle 17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40" name="Rectangle 17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9" name="Rectangle 17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8" name="Rectangle 17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7" name="Rectangle 16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6" name="Rectangle 16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5" name="Rectangle 16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4" name="Rectangle 16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3" name="Rectangle 16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2" name="Rectangle 16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1" name="Rectangle 16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30" name="Rectangle 16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9" name="Rectangle 16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8" name="Rectangle 16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7" name="Rectangle 15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6" name="Rectangle 15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5" name="Rectangle 15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4" name="Rectangle 15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3" name="Rectangle 15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2" name="Rectangle 15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1" name="Rectangle 15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20" name="Rectangle 15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093" name="Group 125"/>
                <p:cNvGrpSpPr>
                  <a:grpSpLocks/>
                </p:cNvGrpSpPr>
                <p:nvPr/>
              </p:nvGrpSpPr>
              <p:grpSpPr bwMode="auto">
                <a:xfrm>
                  <a:off x="5552" y="5973"/>
                  <a:ext cx="580" cy="1293"/>
                  <a:chOff x="2007" y="4468"/>
                  <a:chExt cx="1934" cy="2314"/>
                </a:xfrm>
              </p:grpSpPr>
              <p:sp>
                <p:nvSpPr>
                  <p:cNvPr id="84118" name="Rectangle 150"/>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117" name="Rectangle 149"/>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6" name="Rectangle 148"/>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5" name="Rectangle 147"/>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4" name="Rectangle 146"/>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3" name="Rectangle 145"/>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2" name="Rectangle 144"/>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1" name="Rectangle 143"/>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10" name="Rectangle 142"/>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9" name="Rectangle 141"/>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8" name="Rectangle 140"/>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7" name="Rectangle 139"/>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6" name="Rectangle 138"/>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5" name="Rectangle 137"/>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4" name="Rectangle 136"/>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3" name="Rectangle 135"/>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2" name="Rectangle 134"/>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1" name="Rectangle 133"/>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100" name="Rectangle 132"/>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9" name="Rectangle 131"/>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8" name="Rectangle 130"/>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7" name="Rectangle 129"/>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6" name="Rectangle 128"/>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5" name="Rectangle 127"/>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4" name="Rectangle 126"/>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067" name="Group 99"/>
                <p:cNvGrpSpPr>
                  <a:grpSpLocks/>
                </p:cNvGrpSpPr>
                <p:nvPr/>
              </p:nvGrpSpPr>
              <p:grpSpPr bwMode="auto">
                <a:xfrm>
                  <a:off x="5551" y="7448"/>
                  <a:ext cx="580" cy="1293"/>
                  <a:chOff x="2007" y="4468"/>
                  <a:chExt cx="1934" cy="2314"/>
                </a:xfrm>
              </p:grpSpPr>
              <p:sp>
                <p:nvSpPr>
                  <p:cNvPr id="84092" name="Rectangle 124"/>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91" name="Rectangle 123"/>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90" name="Rectangle 122"/>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9" name="Rectangle 121"/>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8" name="Rectangle 120"/>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7" name="Rectangle 119"/>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6" name="Rectangle 118"/>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5" name="Rectangle 117"/>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4" name="Rectangle 116"/>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3" name="Rectangle 115"/>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2" name="Rectangle 114"/>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1" name="Rectangle 113"/>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80" name="Rectangle 112"/>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9" name="Rectangle 111"/>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8" name="Rectangle 110"/>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7" name="Rectangle 109"/>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6" name="Rectangle 108"/>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5" name="Rectangle 107"/>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4" name="Rectangle 106"/>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3" name="Rectangle 105"/>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2" name="Rectangle 104"/>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1" name="Rectangle 103"/>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70" name="Rectangle 102"/>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69" name="Rectangle 101"/>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68" name="Rectangle 100"/>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sp>
              <p:nvSpPr>
                <p:cNvPr id="84066" name="AutoShape 98"/>
                <p:cNvSpPr>
                  <a:spLocks noChangeShapeType="1"/>
                </p:cNvSpPr>
                <p:nvPr/>
              </p:nvSpPr>
              <p:spPr bwMode="auto">
                <a:xfrm flipH="1" flipV="1">
                  <a:off x="5271" y="4187"/>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061" name="Group 93"/>
                <p:cNvGrpSpPr>
                  <a:grpSpLocks/>
                </p:cNvGrpSpPr>
                <p:nvPr/>
              </p:nvGrpSpPr>
              <p:grpSpPr bwMode="auto">
                <a:xfrm>
                  <a:off x="4951" y="9333"/>
                  <a:ext cx="1190" cy="994"/>
                  <a:chOff x="7943" y="5661"/>
                  <a:chExt cx="1830" cy="1330"/>
                </a:xfrm>
              </p:grpSpPr>
              <p:sp>
                <p:nvSpPr>
                  <p:cNvPr id="84065" name="AutoShape 97"/>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4064" name="AutoShape 96"/>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63" name="AutoShape 95"/>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4062" name="AutoShape 94"/>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4060" name="AutoShape 92"/>
                <p:cNvSpPr>
                  <a:spLocks noChangeShapeType="1"/>
                </p:cNvSpPr>
                <p:nvPr/>
              </p:nvSpPr>
              <p:spPr bwMode="auto">
                <a:xfrm flipH="1" flipV="1">
                  <a:off x="7690" y="8795"/>
                  <a:ext cx="1" cy="172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59" name="AutoShape 91"/>
                <p:cNvSpPr>
                  <a:spLocks noChangeShapeType="1"/>
                </p:cNvSpPr>
                <p:nvPr/>
              </p:nvSpPr>
              <p:spPr bwMode="auto">
                <a:xfrm flipH="1" flipV="1">
                  <a:off x="7652" y="4223"/>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58" name="AutoShape 90"/>
                <p:cNvSpPr>
                  <a:spLocks noChangeShapeType="1"/>
                </p:cNvSpPr>
                <p:nvPr/>
              </p:nvSpPr>
              <p:spPr bwMode="auto">
                <a:xfrm flipH="1" flipV="1">
                  <a:off x="7629" y="7210"/>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57" name="AutoShape 89"/>
                <p:cNvSpPr>
                  <a:spLocks noChangeShapeType="1"/>
                </p:cNvSpPr>
                <p:nvPr/>
              </p:nvSpPr>
              <p:spPr bwMode="auto">
                <a:xfrm flipH="1" flipV="1">
                  <a:off x="7629" y="572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nvGrpSpPr>
                <p:cNvPr id="84031" name="Group 63"/>
                <p:cNvGrpSpPr>
                  <a:grpSpLocks/>
                </p:cNvGrpSpPr>
                <p:nvPr/>
              </p:nvGrpSpPr>
              <p:grpSpPr bwMode="auto">
                <a:xfrm>
                  <a:off x="7351" y="4503"/>
                  <a:ext cx="580" cy="1293"/>
                  <a:chOff x="2007" y="4468"/>
                  <a:chExt cx="1934" cy="2314"/>
                </a:xfrm>
              </p:grpSpPr>
              <p:sp>
                <p:nvSpPr>
                  <p:cNvPr id="84056" name="Rectangle 88"/>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55" name="Rectangle 87"/>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54" name="Rectangle 86"/>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53" name="Rectangle 85"/>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52" name="Rectangle 84"/>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51" name="Rectangle 83"/>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50" name="Rectangle 82"/>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9" name="Rectangle 81"/>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8" name="Rectangle 80"/>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7" name="Rectangle 79"/>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6" name="Rectangle 78"/>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5" name="Rectangle 77"/>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4" name="Rectangle 76"/>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3" name="Rectangle 75"/>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2" name="Rectangle 74"/>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1" name="Rectangle 73"/>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40" name="Rectangle 72"/>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9" name="Rectangle 71"/>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8" name="Rectangle 70"/>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7" name="Rectangle 69"/>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6" name="Rectangle 68"/>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5" name="Rectangle 67"/>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4" name="Rectangle 66"/>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3" name="Rectangle 65"/>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32" name="Rectangle 64"/>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4005" name="Group 37"/>
                <p:cNvGrpSpPr>
                  <a:grpSpLocks/>
                </p:cNvGrpSpPr>
                <p:nvPr/>
              </p:nvGrpSpPr>
              <p:grpSpPr bwMode="auto">
                <a:xfrm>
                  <a:off x="7363" y="5988"/>
                  <a:ext cx="580" cy="1293"/>
                  <a:chOff x="2007" y="4468"/>
                  <a:chExt cx="1934" cy="2314"/>
                </a:xfrm>
              </p:grpSpPr>
              <p:sp>
                <p:nvSpPr>
                  <p:cNvPr id="84030" name="Rectangle 62"/>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29" name="Rectangle 61"/>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8" name="Rectangle 60"/>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7" name="Rectangle 59"/>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6" name="Rectangle 58"/>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5" name="Rectangle 57"/>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4" name="Rectangle 56"/>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3" name="Rectangle 55"/>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2" name="Rectangle 54"/>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1" name="Rectangle 53"/>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20" name="Rectangle 52"/>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9" name="Rectangle 51"/>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8" name="Rectangle 50"/>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7" name="Rectangle 49"/>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6" name="Rectangle 48"/>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5" name="Rectangle 47"/>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4" name="Rectangle 46"/>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3" name="Rectangle 45"/>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2" name="Rectangle 44"/>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1" name="Rectangle 43"/>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10" name="Rectangle 42"/>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9" name="Rectangle 41"/>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8" name="Rectangle 40"/>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7" name="Rectangle 39"/>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6" name="Rectangle 38"/>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979" name="Group 11"/>
                <p:cNvGrpSpPr>
                  <a:grpSpLocks/>
                </p:cNvGrpSpPr>
                <p:nvPr/>
              </p:nvGrpSpPr>
              <p:grpSpPr bwMode="auto">
                <a:xfrm>
                  <a:off x="7362" y="7463"/>
                  <a:ext cx="580" cy="1293"/>
                  <a:chOff x="2007" y="4468"/>
                  <a:chExt cx="1934" cy="2314"/>
                </a:xfrm>
              </p:grpSpPr>
              <p:sp>
                <p:nvSpPr>
                  <p:cNvPr id="84004" name="Rectangle 36"/>
                  <p:cNvSpPr>
                    <a:spLocks noChangeArrowheads="1"/>
                  </p:cNvSpPr>
                  <p:nvPr/>
                </p:nvSpPr>
                <p:spPr bwMode="auto">
                  <a:xfrm>
                    <a:off x="2007" y="4468"/>
                    <a:ext cx="1934" cy="2314"/>
                  </a:xfrm>
                  <a:prstGeom prst="rect">
                    <a:avLst/>
                  </a:prstGeom>
                  <a:solidFill>
                    <a:srgbClr val="FFFFFF"/>
                  </a:solidFill>
                  <a:ln w="63500" cmpd="thickThin">
                    <a:solidFill>
                      <a:srgbClr val="4BACC6"/>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4003" name="Rectangle 35"/>
                  <p:cNvSpPr>
                    <a:spLocks noChangeArrowheads="1"/>
                  </p:cNvSpPr>
                  <p:nvPr/>
                </p:nvSpPr>
                <p:spPr bwMode="auto">
                  <a:xfrm>
                    <a:off x="2106" y="4600"/>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2" name="Rectangle 34"/>
                  <p:cNvSpPr>
                    <a:spLocks noChangeArrowheads="1"/>
                  </p:cNvSpPr>
                  <p:nvPr/>
                </p:nvSpPr>
                <p:spPr bwMode="auto">
                  <a:xfrm>
                    <a:off x="2551" y="460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1" name="Rectangle 33"/>
                  <p:cNvSpPr>
                    <a:spLocks noChangeArrowheads="1"/>
                  </p:cNvSpPr>
                  <p:nvPr/>
                </p:nvSpPr>
                <p:spPr bwMode="auto">
                  <a:xfrm>
                    <a:off x="3017" y="459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4000" name="Rectangle 32"/>
                  <p:cNvSpPr>
                    <a:spLocks noChangeArrowheads="1"/>
                  </p:cNvSpPr>
                  <p:nvPr/>
                </p:nvSpPr>
                <p:spPr bwMode="auto">
                  <a:xfrm>
                    <a:off x="3463" y="459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9" name="Rectangle 31"/>
                  <p:cNvSpPr>
                    <a:spLocks noChangeArrowheads="1"/>
                  </p:cNvSpPr>
                  <p:nvPr/>
                </p:nvSpPr>
                <p:spPr bwMode="auto">
                  <a:xfrm>
                    <a:off x="2118" y="4950"/>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8" name="Rectangle 30"/>
                  <p:cNvSpPr>
                    <a:spLocks noChangeArrowheads="1"/>
                  </p:cNvSpPr>
                  <p:nvPr/>
                </p:nvSpPr>
                <p:spPr bwMode="auto">
                  <a:xfrm>
                    <a:off x="2563" y="4950"/>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7" name="Rectangle 29"/>
                  <p:cNvSpPr>
                    <a:spLocks noChangeArrowheads="1"/>
                  </p:cNvSpPr>
                  <p:nvPr/>
                </p:nvSpPr>
                <p:spPr bwMode="auto">
                  <a:xfrm>
                    <a:off x="3029" y="4948"/>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6" name="Rectangle 28"/>
                  <p:cNvSpPr>
                    <a:spLocks noChangeArrowheads="1"/>
                  </p:cNvSpPr>
                  <p:nvPr/>
                </p:nvSpPr>
                <p:spPr bwMode="auto">
                  <a:xfrm>
                    <a:off x="3475" y="4948"/>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5" name="Rectangle 27"/>
                  <p:cNvSpPr>
                    <a:spLocks noChangeArrowheads="1"/>
                  </p:cNvSpPr>
                  <p:nvPr/>
                </p:nvSpPr>
                <p:spPr bwMode="auto">
                  <a:xfrm>
                    <a:off x="2103" y="531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4" name="Rectangle 26"/>
                  <p:cNvSpPr>
                    <a:spLocks noChangeArrowheads="1"/>
                  </p:cNvSpPr>
                  <p:nvPr/>
                </p:nvSpPr>
                <p:spPr bwMode="auto">
                  <a:xfrm>
                    <a:off x="2548" y="531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3" name="Rectangle 25"/>
                  <p:cNvSpPr>
                    <a:spLocks noChangeArrowheads="1"/>
                  </p:cNvSpPr>
                  <p:nvPr/>
                </p:nvSpPr>
                <p:spPr bwMode="auto">
                  <a:xfrm>
                    <a:off x="3015" y="531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2" name="Rectangle 24"/>
                  <p:cNvSpPr>
                    <a:spLocks noChangeArrowheads="1"/>
                  </p:cNvSpPr>
                  <p:nvPr/>
                </p:nvSpPr>
                <p:spPr bwMode="auto">
                  <a:xfrm>
                    <a:off x="3460" y="531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1" name="Rectangle 23"/>
                  <p:cNvSpPr>
                    <a:spLocks noChangeArrowheads="1"/>
                  </p:cNvSpPr>
                  <p:nvPr/>
                </p:nvSpPr>
                <p:spPr bwMode="auto">
                  <a:xfrm>
                    <a:off x="2115" y="5665"/>
                    <a:ext cx="298"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90" name="Rectangle 22"/>
                  <p:cNvSpPr>
                    <a:spLocks noChangeArrowheads="1"/>
                  </p:cNvSpPr>
                  <p:nvPr/>
                </p:nvSpPr>
                <p:spPr bwMode="auto">
                  <a:xfrm>
                    <a:off x="2560" y="5665"/>
                    <a:ext cx="297" cy="243"/>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9" name="Rectangle 21"/>
                  <p:cNvSpPr>
                    <a:spLocks noChangeArrowheads="1"/>
                  </p:cNvSpPr>
                  <p:nvPr/>
                </p:nvSpPr>
                <p:spPr bwMode="auto">
                  <a:xfrm>
                    <a:off x="3027"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8" name="Rectangle 20"/>
                  <p:cNvSpPr>
                    <a:spLocks noChangeArrowheads="1"/>
                  </p:cNvSpPr>
                  <p:nvPr/>
                </p:nvSpPr>
                <p:spPr bwMode="auto">
                  <a:xfrm>
                    <a:off x="3472" y="566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7" name="Rectangle 19"/>
                  <p:cNvSpPr>
                    <a:spLocks noChangeArrowheads="1"/>
                  </p:cNvSpPr>
                  <p:nvPr/>
                </p:nvSpPr>
                <p:spPr bwMode="auto">
                  <a:xfrm>
                    <a:off x="2116" y="603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6" name="Rectangle 18"/>
                  <p:cNvSpPr>
                    <a:spLocks noChangeArrowheads="1"/>
                  </p:cNvSpPr>
                  <p:nvPr/>
                </p:nvSpPr>
                <p:spPr bwMode="auto">
                  <a:xfrm>
                    <a:off x="2562" y="6033"/>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5" name="Rectangle 17"/>
                  <p:cNvSpPr>
                    <a:spLocks noChangeArrowheads="1"/>
                  </p:cNvSpPr>
                  <p:nvPr/>
                </p:nvSpPr>
                <p:spPr bwMode="auto">
                  <a:xfrm>
                    <a:off x="3028" y="603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4" name="Rectangle 16"/>
                  <p:cNvSpPr>
                    <a:spLocks noChangeArrowheads="1"/>
                  </p:cNvSpPr>
                  <p:nvPr/>
                </p:nvSpPr>
                <p:spPr bwMode="auto">
                  <a:xfrm>
                    <a:off x="3473" y="603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3" name="Rectangle 15"/>
                  <p:cNvSpPr>
                    <a:spLocks noChangeArrowheads="1"/>
                  </p:cNvSpPr>
                  <p:nvPr/>
                </p:nvSpPr>
                <p:spPr bwMode="auto">
                  <a:xfrm>
                    <a:off x="2128" y="6383"/>
                    <a:ext cx="298"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2" name="Rectangle 14"/>
                  <p:cNvSpPr>
                    <a:spLocks noChangeArrowheads="1"/>
                  </p:cNvSpPr>
                  <p:nvPr/>
                </p:nvSpPr>
                <p:spPr bwMode="auto">
                  <a:xfrm>
                    <a:off x="2573" y="6383"/>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1" name="Rectangle 13"/>
                  <p:cNvSpPr>
                    <a:spLocks noChangeArrowheads="1"/>
                  </p:cNvSpPr>
                  <p:nvPr/>
                </p:nvSpPr>
                <p:spPr bwMode="auto">
                  <a:xfrm>
                    <a:off x="3040" y="6381"/>
                    <a:ext cx="296"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sp>
                <p:nvSpPr>
                  <p:cNvPr id="83980" name="Rectangle 12"/>
                  <p:cNvSpPr>
                    <a:spLocks noChangeArrowheads="1"/>
                  </p:cNvSpPr>
                  <p:nvPr/>
                </p:nvSpPr>
                <p:spPr bwMode="auto">
                  <a:xfrm>
                    <a:off x="3485" y="6381"/>
                    <a:ext cx="297" cy="242"/>
                  </a:xfrm>
                  <a:prstGeom prst="rect">
                    <a:avLst/>
                  </a:prstGeom>
                  <a:gradFill rotWithShape="0">
                    <a:gsLst>
                      <a:gs pos="0">
                        <a:srgbClr val="95B3D7"/>
                      </a:gs>
                      <a:gs pos="50000">
                        <a:srgbClr val="4F81BD"/>
                      </a:gs>
                      <a:gs pos="100000">
                        <a:srgbClr val="95B3D7"/>
                      </a:gs>
                    </a:gsLst>
                    <a:lin ang="5400000" scaled="1"/>
                  </a:gradFill>
                  <a:ln w="12700">
                    <a:solidFill>
                      <a:srgbClr val="4F81BD"/>
                    </a:solidFill>
                    <a:miter lim="800000"/>
                    <a:headEnd/>
                    <a:tailEnd/>
                  </a:ln>
                  <a:effectLst>
                    <a:outerShdw dist="28398" dir="3806097" algn="ctr" rotWithShape="0">
                      <a:srgbClr val="243F60"/>
                    </a:outerShdw>
                  </a:effectLst>
                </p:spPr>
                <p:txBody>
                  <a:bodyPr vert="horz" wrap="square" lIns="91440" tIns="45720" rIns="91440" bIns="45720" numCol="1" anchor="t" anchorCtr="0" compatLnSpc="1">
                    <a:prstTxWarp prst="textNoShape">
                      <a:avLst/>
                    </a:prstTxWarp>
                  </a:bodyPr>
                  <a:lstStyle/>
                  <a:p>
                    <a:endParaRPr lang="en-US"/>
                  </a:p>
                </p:txBody>
              </p:sp>
            </p:grpSp>
            <p:grpSp>
              <p:nvGrpSpPr>
                <p:cNvPr id="83974" name="Group 6"/>
                <p:cNvGrpSpPr>
                  <a:grpSpLocks/>
                </p:cNvGrpSpPr>
                <p:nvPr/>
              </p:nvGrpSpPr>
              <p:grpSpPr bwMode="auto">
                <a:xfrm>
                  <a:off x="6762" y="9348"/>
                  <a:ext cx="1190" cy="994"/>
                  <a:chOff x="7943" y="5661"/>
                  <a:chExt cx="1830" cy="1330"/>
                </a:xfrm>
              </p:grpSpPr>
              <p:sp>
                <p:nvSpPr>
                  <p:cNvPr id="83978" name="AutoShape 10"/>
                  <p:cNvSpPr>
                    <a:spLocks noChangeArrowheads="1"/>
                  </p:cNvSpPr>
                  <p:nvPr/>
                </p:nvSpPr>
                <p:spPr bwMode="auto">
                  <a:xfrm>
                    <a:off x="7943" y="5661"/>
                    <a:ext cx="1830" cy="1293"/>
                  </a:xfrm>
                  <a:prstGeom prst="cube">
                    <a:avLst>
                      <a:gd name="adj" fmla="val 13380"/>
                    </a:avLst>
                  </a:prstGeom>
                  <a:gradFill rotWithShape="0">
                    <a:gsLst>
                      <a:gs pos="0">
                        <a:srgbClr val="9BBB59"/>
                      </a:gs>
                      <a:gs pos="100000">
                        <a:srgbClr val="74903B"/>
                      </a:gs>
                    </a:gsLst>
                    <a:path path="rect">
                      <a:fillToRect l="50000" t="50000" r="50000" b="50000"/>
                    </a:path>
                  </a:gradFill>
                  <a:ln w="0">
                    <a:noFill/>
                    <a:miter lim="800000"/>
                    <a:headEnd/>
                    <a:tailEnd/>
                  </a:ln>
                  <a:effectLst>
                    <a:outerShdw dist="28398" dir="3806097" algn="ctr" rotWithShape="0">
                      <a:srgbClr val="4E6128"/>
                    </a:outerShdw>
                  </a:effectLst>
                </p:spPr>
                <p:txBody>
                  <a:bodyPr vert="horz" wrap="square" lIns="91440" tIns="45720" rIns="91440" bIns="45720" numCol="1" anchor="t" anchorCtr="0" compatLnSpc="1">
                    <a:prstTxWarp prst="textNoShape">
                      <a:avLst/>
                    </a:prstTxWarp>
                  </a:bodyPr>
                  <a:lstStyle/>
                  <a:p>
                    <a:endParaRPr lang="en-US"/>
                  </a:p>
                </p:txBody>
              </p:sp>
              <p:sp>
                <p:nvSpPr>
                  <p:cNvPr id="83977" name="AutoShape 9"/>
                  <p:cNvSpPr>
                    <a:spLocks noChangeShapeType="1"/>
                  </p:cNvSpPr>
                  <p:nvPr/>
                </p:nvSpPr>
                <p:spPr bwMode="auto">
                  <a:xfrm flipH="1">
                    <a:off x="7943" y="5695"/>
                    <a:ext cx="1830" cy="1296"/>
                  </a:xfrm>
                  <a:prstGeom prst="straightConnector1">
                    <a:avLst/>
                  </a:prstGeom>
                  <a:noFill/>
                  <a:ln w="12700">
                    <a:solidFill>
                      <a:srgbClr val="F2F2F2"/>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976" name="AutoShape 8"/>
                  <p:cNvSpPr>
                    <a:spLocks noChangeArrowheads="1"/>
                  </p:cNvSpPr>
                  <p:nvPr/>
                </p:nvSpPr>
                <p:spPr bwMode="auto">
                  <a:xfrm rot="5400000">
                    <a:off x="8325" y="5997"/>
                    <a:ext cx="144" cy="432"/>
                  </a:xfrm>
                  <a:prstGeom prst="bracketPair">
                    <a:avLst>
                      <a:gd name="adj" fmla="val 0"/>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sp>
                <p:nvSpPr>
                  <p:cNvPr id="83975" name="AutoShape 7"/>
                  <p:cNvSpPr>
                    <a:spLocks noChangeArrowheads="1"/>
                  </p:cNvSpPr>
                  <p:nvPr/>
                </p:nvSpPr>
                <p:spPr bwMode="auto">
                  <a:xfrm>
                    <a:off x="8931" y="6537"/>
                    <a:ext cx="432" cy="288"/>
                  </a:xfrm>
                  <a:prstGeom prst="wave">
                    <a:avLst>
                      <a:gd name="adj1" fmla="val 20644"/>
                      <a:gd name="adj2" fmla="val 1287"/>
                    </a:avLst>
                  </a:prstGeom>
                  <a:solidFill>
                    <a:srgbClr val="8064A2"/>
                  </a:solidFill>
                  <a:ln w="38100">
                    <a:solidFill>
                      <a:srgbClr val="F2F2F2"/>
                    </a:solidFill>
                    <a:round/>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sp>
              <p:nvSpPr>
                <p:cNvPr id="83973" name="AutoShape 5"/>
                <p:cNvSpPr>
                  <a:spLocks noChangeShapeType="1"/>
                </p:cNvSpPr>
                <p:nvPr/>
              </p:nvSpPr>
              <p:spPr bwMode="auto">
                <a:xfrm flipH="1" flipV="1">
                  <a:off x="7067" y="4200"/>
                  <a:ext cx="576" cy="1"/>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83972" name="AutoShape 4"/>
                <p:cNvSpPr>
                  <a:spLocks noChangeShapeType="1"/>
                </p:cNvSpPr>
                <p:nvPr/>
              </p:nvSpPr>
              <p:spPr bwMode="auto">
                <a:xfrm flipH="1" flipV="1">
                  <a:off x="5841" y="4175"/>
                  <a:ext cx="1" cy="288"/>
                </a:xfrm>
                <a:prstGeom prst="straightConnector1">
                  <a:avLst/>
                </a:prstGeom>
                <a:noFill/>
                <a:ln w="38100">
                  <a:solidFill>
                    <a:srgbClr val="F79646"/>
                  </a:solidFill>
                  <a:round/>
                  <a:headEnd/>
                  <a:tailEnd/>
                </a:ln>
                <a:effectLst/>
              </p:spPr>
              <p:txBody>
                <a:bodyPr vert="horz" wrap="square" lIns="91440" tIns="45720" rIns="91440" bIns="45720" numCol="1" anchor="t" anchorCtr="0" compatLnSpc="1">
                  <a:prstTxWarp prst="textNoShape">
                    <a:avLst/>
                  </a:prstTxWarp>
                </a:bodyPr>
                <a:lstStyle/>
                <a:p>
                  <a:endParaRPr lang="en-US"/>
                </a:p>
              </p:txBody>
            </p:sp>
          </p:gr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285728"/>
            <a:ext cx="8572560" cy="6215106"/>
          </a:xfrm>
        </p:spPr>
        <p:txBody>
          <a:bodyPr>
            <a:normAutofit fontScale="92500" lnSpcReduction="10000"/>
          </a:bodyPr>
          <a:lstStyle/>
          <a:p>
            <a:pPr marL="0" lvl="0" indent="0" algn="just">
              <a:buNone/>
            </a:pPr>
            <a:r>
              <a:rPr lang="fr-FR" b="1" dirty="0"/>
              <a:t>Fonctionnement d’un générateur </a:t>
            </a:r>
            <a:r>
              <a:rPr lang="fr-FR" b="1" dirty="0" smtClean="0"/>
              <a:t>photovoltaïque (GPV ) à </a:t>
            </a:r>
            <a:r>
              <a:rPr lang="fr-FR" b="1" dirty="0"/>
              <a:t>sa </a:t>
            </a:r>
            <a:r>
              <a:rPr lang="fr-FR" b="1" dirty="0" smtClean="0"/>
              <a:t>Puissance Maximale</a:t>
            </a:r>
            <a:endParaRPr lang="en-US" b="1" dirty="0"/>
          </a:p>
          <a:p>
            <a:pPr lvl="0" algn="just">
              <a:buNone/>
            </a:pPr>
            <a:r>
              <a:rPr lang="fr-FR" b="1" dirty="0" smtClean="0"/>
              <a:t>Principe :</a:t>
            </a:r>
            <a:endParaRPr lang="en-US" b="1" dirty="0"/>
          </a:p>
          <a:p>
            <a:pPr marL="0" indent="0" algn="just">
              <a:buNone/>
            </a:pPr>
            <a:r>
              <a:rPr lang="fr-FR" dirty="0"/>
              <a:t>La chaîne de puissance d’un GPV où une charge DC est alimentée par un générateur à travers un convertisseur statique (CS) commandé par une MPPT peut être représentée comme indiquée sur la </a:t>
            </a:r>
            <a:r>
              <a:rPr lang="fr-FR" dirty="0" smtClean="0"/>
              <a:t>figure qui suit</a:t>
            </a:r>
            <a:r>
              <a:rPr lang="fr-FR" i="1" dirty="0" smtClean="0"/>
              <a:t>.</a:t>
            </a:r>
            <a:r>
              <a:rPr lang="fr-FR" dirty="0" smtClean="0"/>
              <a:t> </a:t>
            </a:r>
            <a:r>
              <a:rPr lang="fr-FR" dirty="0"/>
              <a:t>La commande MPPT fait varier le rapport cyclique du CS de telle sorte que la puissance fournie par le GPV </a:t>
            </a:r>
            <a:r>
              <a:rPr lang="fr-FR" dirty="0" smtClean="0"/>
              <a:t>soit </a:t>
            </a:r>
            <a:r>
              <a:rPr lang="fr-FR" dirty="0"/>
              <a:t>maximale et disponible à ses bornes. L’algorithme MPPT peut être plus ou moins compliqué pour rechercher le </a:t>
            </a:r>
            <a:r>
              <a:rPr lang="fr-FR" dirty="0" smtClean="0"/>
              <a:t>PPM, </a:t>
            </a:r>
            <a:r>
              <a:rPr lang="fr-FR" dirty="0"/>
              <a:t>mais en général, il est basé sur la variation du rapport cyclique du CS jusqu’à se placer sur le </a:t>
            </a:r>
            <a:r>
              <a:rPr lang="fr-FR" dirty="0" smtClean="0"/>
              <a:t>PPM.</a:t>
            </a:r>
            <a:endParaRPr lang="en-US" dirty="0"/>
          </a:p>
          <a:p>
            <a:pPr algn="just">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45" name="Rectangle 5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84996" name="Group 4"/>
          <p:cNvGrpSpPr>
            <a:grpSpLocks noChangeAspect="1"/>
          </p:cNvGrpSpPr>
          <p:nvPr/>
        </p:nvGrpSpPr>
        <p:grpSpPr bwMode="auto">
          <a:xfrm>
            <a:off x="0" y="0"/>
            <a:ext cx="8786842" cy="3714752"/>
            <a:chOff x="2061" y="10452"/>
            <a:chExt cx="8820" cy="4382"/>
          </a:xfrm>
        </p:grpSpPr>
        <p:sp>
          <p:nvSpPr>
            <p:cNvPr id="85044" name="AutoShape 52"/>
            <p:cNvSpPr>
              <a:spLocks noChangeAspect="1" noChangeArrowheads="1" noTextEdit="1"/>
            </p:cNvSpPr>
            <p:nvPr/>
          </p:nvSpPr>
          <p:spPr bwMode="auto">
            <a:xfrm>
              <a:off x="2061" y="10452"/>
              <a:ext cx="8820" cy="4382"/>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84997" name="Group 5"/>
            <p:cNvGrpSpPr>
              <a:grpSpLocks/>
            </p:cNvGrpSpPr>
            <p:nvPr/>
          </p:nvGrpSpPr>
          <p:grpSpPr bwMode="auto">
            <a:xfrm>
              <a:off x="2421" y="10452"/>
              <a:ext cx="8250" cy="4202"/>
              <a:chOff x="2421" y="10452"/>
              <a:chExt cx="8250" cy="4202"/>
            </a:xfrm>
          </p:grpSpPr>
          <p:sp>
            <p:nvSpPr>
              <p:cNvPr id="85043" name="Text Box 51"/>
              <p:cNvSpPr txBox="1">
                <a:spLocks noChangeArrowheads="1"/>
              </p:cNvSpPr>
              <p:nvPr/>
            </p:nvSpPr>
            <p:spPr bwMode="auto">
              <a:xfrm>
                <a:off x="9231" y="10874"/>
                <a:ext cx="1440" cy="1440"/>
              </a:xfrm>
              <a:prstGeom prst="rect">
                <a:avLst/>
              </a:prstGeom>
              <a:solidFill>
                <a:srgbClr val="EEECE1"/>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Charge DC.</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42" name="AutoShape 50"/>
              <p:cNvSpPr>
                <a:spLocks noChangeArrowheads="1"/>
              </p:cNvSpPr>
              <p:nvPr/>
            </p:nvSpPr>
            <p:spPr bwMode="auto">
              <a:xfrm rot="5400000">
                <a:off x="5371" y="10955"/>
                <a:ext cx="360" cy="197"/>
              </a:xfrm>
              <a:prstGeom prst="triangle">
                <a:avLst>
                  <a:gd name="adj" fmla="val 50000"/>
                </a:avLst>
              </a:prstGeom>
              <a:solidFill>
                <a:srgbClr val="FFFFFF"/>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5041" name="Line 49"/>
              <p:cNvSpPr>
                <a:spLocks noChangeShapeType="1"/>
              </p:cNvSpPr>
              <p:nvPr/>
            </p:nvSpPr>
            <p:spPr bwMode="auto">
              <a:xfrm>
                <a:off x="5690" y="10874"/>
                <a:ext cx="0" cy="360"/>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40" name="Line 48"/>
              <p:cNvSpPr>
                <a:spLocks noChangeShapeType="1"/>
              </p:cNvSpPr>
              <p:nvPr/>
            </p:nvSpPr>
            <p:spPr bwMode="auto">
              <a:xfrm>
                <a:off x="5690" y="11054"/>
                <a:ext cx="408"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39" name="Line 47"/>
              <p:cNvSpPr>
                <a:spLocks noChangeShapeType="1"/>
              </p:cNvSpPr>
              <p:nvPr/>
            </p:nvSpPr>
            <p:spPr bwMode="auto">
              <a:xfrm>
                <a:off x="4221" y="11053"/>
                <a:ext cx="1202"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38" name="Line 46"/>
              <p:cNvSpPr>
                <a:spLocks noChangeShapeType="1"/>
              </p:cNvSpPr>
              <p:nvPr/>
            </p:nvSpPr>
            <p:spPr bwMode="auto">
              <a:xfrm flipH="1">
                <a:off x="4221" y="12134"/>
                <a:ext cx="1757"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37" name="Rectangle 45"/>
              <p:cNvSpPr>
                <a:spLocks noChangeArrowheads="1"/>
              </p:cNvSpPr>
              <p:nvPr/>
            </p:nvSpPr>
            <p:spPr bwMode="auto">
              <a:xfrm>
                <a:off x="2421" y="10694"/>
                <a:ext cx="1800" cy="1620"/>
              </a:xfrm>
              <a:prstGeom prst="rect">
                <a:avLst/>
              </a:prstGeom>
              <a:solidFill>
                <a:srgbClr val="EEECE1"/>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5036" name="Text Box 44"/>
              <p:cNvSpPr txBox="1">
                <a:spLocks noChangeArrowheads="1"/>
              </p:cNvSpPr>
              <p:nvPr/>
            </p:nvSpPr>
            <p:spPr bwMode="auto">
              <a:xfrm>
                <a:off x="3141" y="10679"/>
                <a:ext cx="111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GPV</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35" name="Line 43"/>
              <p:cNvSpPr>
                <a:spLocks noChangeShapeType="1"/>
              </p:cNvSpPr>
              <p:nvPr/>
            </p:nvSpPr>
            <p:spPr bwMode="auto">
              <a:xfrm flipV="1">
                <a:off x="2601" y="10874"/>
                <a:ext cx="1" cy="12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34" name="Line 42"/>
              <p:cNvSpPr>
                <a:spLocks noChangeShapeType="1"/>
              </p:cNvSpPr>
              <p:nvPr/>
            </p:nvSpPr>
            <p:spPr bwMode="auto">
              <a:xfrm>
                <a:off x="2601" y="12134"/>
                <a:ext cx="144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33" name="Arc 41"/>
              <p:cNvSpPr>
                <a:spLocks/>
              </p:cNvSpPr>
              <p:nvPr/>
            </p:nvSpPr>
            <p:spPr bwMode="auto">
              <a:xfrm rot="10800000" flipH="1" flipV="1">
                <a:off x="2961" y="11234"/>
                <a:ext cx="720" cy="9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32" name="Line 40"/>
              <p:cNvSpPr>
                <a:spLocks noChangeShapeType="1"/>
              </p:cNvSpPr>
              <p:nvPr/>
            </p:nvSpPr>
            <p:spPr bwMode="auto">
              <a:xfrm flipH="1">
                <a:off x="2601" y="11234"/>
                <a:ext cx="36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31" name="Text Box 39"/>
              <p:cNvSpPr txBox="1">
                <a:spLocks noChangeArrowheads="1"/>
              </p:cNvSpPr>
              <p:nvPr/>
            </p:nvSpPr>
            <p:spPr bwMode="auto">
              <a:xfrm>
                <a:off x="3561" y="11684"/>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30" name="Text Box 38"/>
              <p:cNvSpPr txBox="1">
                <a:spLocks noChangeArrowheads="1"/>
              </p:cNvSpPr>
              <p:nvPr/>
            </p:nvSpPr>
            <p:spPr bwMode="auto">
              <a:xfrm>
                <a:off x="2556" y="10754"/>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grpSp>
            <p:nvGrpSpPr>
              <p:cNvPr id="85024" name="Group 32"/>
              <p:cNvGrpSpPr>
                <a:grpSpLocks/>
              </p:cNvGrpSpPr>
              <p:nvPr/>
            </p:nvGrpSpPr>
            <p:grpSpPr bwMode="auto">
              <a:xfrm>
                <a:off x="4401" y="11054"/>
                <a:ext cx="180" cy="540"/>
                <a:chOff x="6741" y="11234"/>
                <a:chExt cx="180" cy="540"/>
              </a:xfrm>
            </p:grpSpPr>
            <p:grpSp>
              <p:nvGrpSpPr>
                <p:cNvPr id="85027" name="Group 35"/>
                <p:cNvGrpSpPr>
                  <a:grpSpLocks/>
                </p:cNvGrpSpPr>
                <p:nvPr/>
              </p:nvGrpSpPr>
              <p:grpSpPr bwMode="auto">
                <a:xfrm>
                  <a:off x="6741" y="11414"/>
                  <a:ext cx="180" cy="180"/>
                  <a:chOff x="6741" y="11414"/>
                  <a:chExt cx="180" cy="180"/>
                </a:xfrm>
              </p:grpSpPr>
              <p:sp>
                <p:nvSpPr>
                  <p:cNvPr id="85029" name="AutoShape 37"/>
                  <p:cNvSpPr>
                    <a:spLocks noChangeArrowheads="1"/>
                  </p:cNvSpPr>
                  <p:nvPr/>
                </p:nvSpPr>
                <p:spPr bwMode="auto">
                  <a:xfrm>
                    <a:off x="6741" y="11414"/>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5028" name="Line 36"/>
                  <p:cNvSpPr>
                    <a:spLocks noChangeShapeType="1"/>
                  </p:cNvSpPr>
                  <p:nvPr/>
                </p:nvSpPr>
                <p:spPr bwMode="auto">
                  <a:xfrm flipH="1">
                    <a:off x="6741" y="11414"/>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5026" name="Line 34"/>
                <p:cNvSpPr>
                  <a:spLocks noChangeShapeType="1"/>
                </p:cNvSpPr>
                <p:nvPr/>
              </p:nvSpPr>
              <p:spPr bwMode="auto">
                <a:xfrm flipV="1">
                  <a:off x="6831" y="11234"/>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25" name="Line 33"/>
                <p:cNvSpPr>
                  <a:spLocks noChangeShapeType="1"/>
                </p:cNvSpPr>
                <p:nvPr/>
              </p:nvSpPr>
              <p:spPr bwMode="auto">
                <a:xfrm flipV="1">
                  <a:off x="6831" y="11594"/>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85018" name="Group 26"/>
              <p:cNvGrpSpPr>
                <a:grpSpLocks/>
              </p:cNvGrpSpPr>
              <p:nvPr/>
            </p:nvGrpSpPr>
            <p:grpSpPr bwMode="auto">
              <a:xfrm>
                <a:off x="4401" y="11594"/>
                <a:ext cx="180" cy="540"/>
                <a:chOff x="6741" y="11234"/>
                <a:chExt cx="180" cy="540"/>
              </a:xfrm>
            </p:grpSpPr>
            <p:grpSp>
              <p:nvGrpSpPr>
                <p:cNvPr id="85021" name="Group 29"/>
                <p:cNvGrpSpPr>
                  <a:grpSpLocks/>
                </p:cNvGrpSpPr>
                <p:nvPr/>
              </p:nvGrpSpPr>
              <p:grpSpPr bwMode="auto">
                <a:xfrm>
                  <a:off x="6741" y="11414"/>
                  <a:ext cx="180" cy="180"/>
                  <a:chOff x="6741" y="11414"/>
                  <a:chExt cx="180" cy="180"/>
                </a:xfrm>
              </p:grpSpPr>
              <p:sp>
                <p:nvSpPr>
                  <p:cNvPr id="85023" name="AutoShape 31"/>
                  <p:cNvSpPr>
                    <a:spLocks noChangeArrowheads="1"/>
                  </p:cNvSpPr>
                  <p:nvPr/>
                </p:nvSpPr>
                <p:spPr bwMode="auto">
                  <a:xfrm>
                    <a:off x="6741" y="11414"/>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5022" name="Line 30"/>
                  <p:cNvSpPr>
                    <a:spLocks noChangeShapeType="1"/>
                  </p:cNvSpPr>
                  <p:nvPr/>
                </p:nvSpPr>
                <p:spPr bwMode="auto">
                  <a:xfrm flipH="1">
                    <a:off x="6741" y="11414"/>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5020" name="Line 28"/>
                <p:cNvSpPr>
                  <a:spLocks noChangeShapeType="1"/>
                </p:cNvSpPr>
                <p:nvPr/>
              </p:nvSpPr>
              <p:spPr bwMode="auto">
                <a:xfrm flipV="1">
                  <a:off x="6831" y="11234"/>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19" name="Line 27"/>
                <p:cNvSpPr>
                  <a:spLocks noChangeShapeType="1"/>
                </p:cNvSpPr>
                <p:nvPr/>
              </p:nvSpPr>
              <p:spPr bwMode="auto">
                <a:xfrm flipV="1">
                  <a:off x="6831" y="11594"/>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85017" name="Line 25"/>
              <p:cNvSpPr>
                <a:spLocks noChangeShapeType="1"/>
              </p:cNvSpPr>
              <p:nvPr/>
            </p:nvSpPr>
            <p:spPr bwMode="auto">
              <a:xfrm>
                <a:off x="4251" y="11594"/>
                <a:ext cx="238"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16" name="Line 24"/>
              <p:cNvSpPr>
                <a:spLocks noChangeShapeType="1"/>
              </p:cNvSpPr>
              <p:nvPr/>
            </p:nvSpPr>
            <p:spPr bwMode="auto">
              <a:xfrm flipV="1">
                <a:off x="4626" y="11204"/>
                <a:ext cx="1"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15" name="Text Box 23"/>
              <p:cNvSpPr txBox="1">
                <a:spLocks noChangeArrowheads="1"/>
              </p:cNvSpPr>
              <p:nvPr/>
            </p:nvSpPr>
            <p:spPr bwMode="auto">
              <a:xfrm>
                <a:off x="4476" y="11369"/>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14" name="Text Box 22"/>
              <p:cNvSpPr txBox="1">
                <a:spLocks noChangeArrowheads="1"/>
              </p:cNvSpPr>
              <p:nvPr/>
            </p:nvSpPr>
            <p:spPr bwMode="auto">
              <a:xfrm>
                <a:off x="6021" y="10874"/>
                <a:ext cx="2340" cy="1440"/>
              </a:xfrm>
              <a:prstGeom prst="rect">
                <a:avLst/>
              </a:prstGeom>
              <a:solidFill>
                <a:srgbClr val="EEECE1"/>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Etage d’adaptation</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DC-DC (CS).</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13" name="Line 21"/>
              <p:cNvSpPr>
                <a:spLocks noChangeShapeType="1"/>
              </p:cNvSpPr>
              <p:nvPr/>
            </p:nvSpPr>
            <p:spPr bwMode="auto">
              <a:xfrm flipH="1">
                <a:off x="8375" y="12134"/>
                <a:ext cx="828"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12" name="Line 20"/>
              <p:cNvSpPr>
                <a:spLocks noChangeShapeType="1"/>
              </p:cNvSpPr>
              <p:nvPr/>
            </p:nvSpPr>
            <p:spPr bwMode="auto">
              <a:xfrm flipH="1">
                <a:off x="8361" y="11054"/>
                <a:ext cx="828" cy="1"/>
              </a:xfrm>
              <a:prstGeom prst="line">
                <a:avLst/>
              </a:prstGeom>
              <a:noFill/>
              <a:ln w="381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11" name="Text Box 19"/>
              <p:cNvSpPr txBox="1">
                <a:spLocks noChangeArrowheads="1"/>
              </p:cNvSpPr>
              <p:nvPr/>
            </p:nvSpPr>
            <p:spPr bwMode="auto">
              <a:xfrm>
                <a:off x="8601" y="11369"/>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2</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10" name="Line 18"/>
              <p:cNvSpPr>
                <a:spLocks noChangeShapeType="1"/>
              </p:cNvSpPr>
              <p:nvPr/>
            </p:nvSpPr>
            <p:spPr bwMode="auto">
              <a:xfrm flipV="1">
                <a:off x="9111" y="11234"/>
                <a:ext cx="1"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09" name="Line 17"/>
              <p:cNvSpPr>
                <a:spLocks noChangeShapeType="1"/>
              </p:cNvSpPr>
              <p:nvPr/>
            </p:nvSpPr>
            <p:spPr bwMode="auto">
              <a:xfrm>
                <a:off x="4937" y="11054"/>
                <a:ext cx="364"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08" name="Line 16"/>
              <p:cNvSpPr>
                <a:spLocks noChangeShapeType="1"/>
              </p:cNvSpPr>
              <p:nvPr/>
            </p:nvSpPr>
            <p:spPr bwMode="auto">
              <a:xfrm>
                <a:off x="8541" y="11054"/>
                <a:ext cx="364" cy="1"/>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5007" name="Text Box 15"/>
              <p:cNvSpPr txBox="1">
                <a:spLocks noChangeArrowheads="1"/>
              </p:cNvSpPr>
              <p:nvPr/>
            </p:nvSpPr>
            <p:spPr bwMode="auto">
              <a:xfrm>
                <a:off x="8541" y="10604"/>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2</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06" name="Text Box 14"/>
              <p:cNvSpPr txBox="1">
                <a:spLocks noChangeArrowheads="1"/>
              </p:cNvSpPr>
              <p:nvPr/>
            </p:nvSpPr>
            <p:spPr bwMode="auto">
              <a:xfrm>
                <a:off x="6381" y="13214"/>
                <a:ext cx="1620" cy="1440"/>
              </a:xfrm>
              <a:prstGeom prst="rect">
                <a:avLst/>
              </a:prstGeom>
              <a:solidFill>
                <a:srgbClr val="EEECE1"/>
              </a:solidFill>
              <a:ln w="38100">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Commande MPPT</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sp>
            <p:nvSpPr>
              <p:cNvPr id="85005" name="Oval 13"/>
              <p:cNvSpPr>
                <a:spLocks noChangeArrowheads="1"/>
              </p:cNvSpPr>
              <p:nvPr/>
            </p:nvSpPr>
            <p:spPr bwMode="auto">
              <a:xfrm>
                <a:off x="5106" y="10964"/>
                <a:ext cx="180" cy="180"/>
              </a:xfrm>
              <a:prstGeom prst="ellipse">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04" name="Line 12"/>
              <p:cNvSpPr>
                <a:spLocks noChangeShapeType="1"/>
              </p:cNvSpPr>
              <p:nvPr/>
            </p:nvSpPr>
            <p:spPr bwMode="auto">
              <a:xfrm>
                <a:off x="5196" y="11129"/>
                <a:ext cx="1" cy="2340"/>
              </a:xfrm>
              <a:prstGeom prst="line">
                <a:avLst/>
              </a:prstGeom>
              <a:noFill/>
              <a:ln w="254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03" name="Line 11"/>
              <p:cNvSpPr>
                <a:spLocks noChangeShapeType="1"/>
              </p:cNvSpPr>
              <p:nvPr/>
            </p:nvSpPr>
            <p:spPr bwMode="auto">
              <a:xfrm>
                <a:off x="5196" y="13469"/>
                <a:ext cx="1145" cy="1"/>
              </a:xfrm>
              <a:prstGeom prst="line">
                <a:avLst/>
              </a:prstGeom>
              <a:noFill/>
              <a:ln w="254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02" name="Line 10"/>
              <p:cNvSpPr>
                <a:spLocks noChangeShapeType="1"/>
              </p:cNvSpPr>
              <p:nvPr/>
            </p:nvSpPr>
            <p:spPr bwMode="auto">
              <a:xfrm>
                <a:off x="4941" y="11054"/>
                <a:ext cx="1" cy="3249"/>
              </a:xfrm>
              <a:prstGeom prst="line">
                <a:avLst/>
              </a:prstGeom>
              <a:noFill/>
              <a:ln w="254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01" name="Line 9"/>
              <p:cNvSpPr>
                <a:spLocks noChangeShapeType="1"/>
              </p:cNvSpPr>
              <p:nvPr/>
            </p:nvSpPr>
            <p:spPr bwMode="auto">
              <a:xfrm>
                <a:off x="4921" y="14293"/>
                <a:ext cx="1429" cy="1"/>
              </a:xfrm>
              <a:prstGeom prst="line">
                <a:avLst/>
              </a:prstGeom>
              <a:noFill/>
              <a:ln w="25400">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a:p>
            </p:txBody>
          </p:sp>
          <p:sp>
            <p:nvSpPr>
              <p:cNvPr id="85000" name="Line 8"/>
              <p:cNvSpPr>
                <a:spLocks noChangeShapeType="1"/>
              </p:cNvSpPr>
              <p:nvPr/>
            </p:nvSpPr>
            <p:spPr bwMode="auto">
              <a:xfrm flipV="1">
                <a:off x="7101" y="12314"/>
                <a:ext cx="0" cy="900"/>
              </a:xfrm>
              <a:prstGeom prst="line">
                <a:avLst/>
              </a:prstGeom>
              <a:noFill/>
              <a:ln w="25400">
                <a:solidFill>
                  <a:srgbClr val="000000"/>
                </a:solidFill>
                <a:prstDash val="dash"/>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84999" name="Text Box 7"/>
              <p:cNvSpPr txBox="1">
                <a:spLocks noChangeArrowheads="1"/>
              </p:cNvSpPr>
              <p:nvPr/>
            </p:nvSpPr>
            <p:spPr bwMode="auto">
              <a:xfrm>
                <a:off x="6921" y="12314"/>
                <a:ext cx="1620" cy="720"/>
              </a:xfrm>
              <a:prstGeom prst="rect">
                <a:avLst/>
              </a:prstGeom>
              <a:noFill/>
              <a:ln w="38100">
                <a:no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Rapport Cyclique </a:t>
                </a:r>
                <a:endParaRPr kumimoji="0" lang="fr-FR" altLang="zh-CN" b="0" i="0" u="none" strike="noStrike" cap="none" normalizeH="0" baseline="0" dirty="0" smtClean="0">
                  <a:ln>
                    <a:noFill/>
                  </a:ln>
                  <a:solidFill>
                    <a:schemeClr val="tx1"/>
                  </a:solidFill>
                  <a:effectLst/>
                  <a:latin typeface="Arial" pitchFamily="34" charset="0"/>
                  <a:cs typeface="Arial" pitchFamily="34" charset="0"/>
                </a:endParaRPr>
              </a:p>
            </p:txBody>
          </p:sp>
          <p:sp>
            <p:nvSpPr>
              <p:cNvPr id="84998" name="Text Box 6"/>
              <p:cNvSpPr txBox="1">
                <a:spLocks noChangeArrowheads="1"/>
              </p:cNvSpPr>
              <p:nvPr/>
            </p:nvSpPr>
            <p:spPr bwMode="auto">
              <a:xfrm>
                <a:off x="4716" y="10452"/>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endParaRPr kumimoji="0" lang="fr-FR" altLang="zh-CN"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85057" name="Rectangle 65"/>
          <p:cNvSpPr>
            <a:spLocks noChangeArrowheads="1"/>
          </p:cNvSpPr>
          <p:nvPr/>
        </p:nvSpPr>
        <p:spPr bwMode="auto">
          <a:xfrm>
            <a:off x="71438" y="3971932"/>
            <a:ext cx="892971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fr-FR" altLang="zh-CN" sz="2800" b="0" i="0" u="none" strike="noStrike" cap="none" normalizeH="0" baseline="0" dirty="0" smtClean="0">
                <a:ln>
                  <a:noFill/>
                </a:ln>
                <a:solidFill>
                  <a:schemeClr val="tx1"/>
                </a:solidFill>
                <a:effectLst/>
                <a:latin typeface="Times New Roman" pitchFamily="18" charset="0"/>
                <a:ea typeface="SimSun" pitchFamily="2" charset="-122"/>
                <a:cs typeface="TimesNewRomanPSMT"/>
              </a:rPr>
              <a:t>En résumé, le suivi du PPM est réalisé au moyen d’une commande spécifique nommée MPPT qui agit essentiellement sur le rapport cyclique du convertisseur statique (CS) pour rechercher et atteindre le PPM du GPV.</a:t>
            </a:r>
            <a:endParaRPr kumimoji="0" lang="fr-FR" altLang="zh-CN"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85728"/>
            <a:ext cx="8229600" cy="5840435"/>
          </a:xfrm>
        </p:spPr>
        <p:txBody>
          <a:bodyPr>
            <a:normAutofit/>
          </a:bodyPr>
          <a:lstStyle/>
          <a:p>
            <a:pPr lvl="0" algn="just">
              <a:buNone/>
            </a:pPr>
            <a:r>
              <a:rPr lang="fr-FR" b="1" dirty="0"/>
              <a:t>Les commandes </a:t>
            </a:r>
            <a:r>
              <a:rPr lang="fr-FR" b="1" dirty="0" smtClean="0"/>
              <a:t>MPPT:</a:t>
            </a:r>
            <a:endParaRPr lang="en-US" b="1" dirty="0"/>
          </a:p>
          <a:p>
            <a:pPr algn="just">
              <a:buNone/>
            </a:pPr>
            <a:r>
              <a:rPr lang="fr-FR" b="1" dirty="0"/>
              <a:t> </a:t>
            </a:r>
            <a:endParaRPr lang="en-US" dirty="0"/>
          </a:p>
          <a:p>
            <a:pPr algn="just">
              <a:buNone/>
            </a:pPr>
            <a:r>
              <a:rPr lang="fr-FR" dirty="0"/>
              <a:t>	Il existe de nombreuses méthodes et techniques de commande MPPT disponibles dans la littérature dont on cite : Constant Voltage </a:t>
            </a:r>
            <a:r>
              <a:rPr lang="fr-FR" dirty="0" err="1"/>
              <a:t>Method</a:t>
            </a:r>
            <a:r>
              <a:rPr lang="fr-FR" dirty="0"/>
              <a:t>, Short-</a:t>
            </a:r>
            <a:r>
              <a:rPr lang="fr-FR" dirty="0" err="1"/>
              <a:t>Current</a:t>
            </a:r>
            <a:r>
              <a:rPr lang="fr-FR" dirty="0"/>
              <a:t> Pulse </a:t>
            </a:r>
            <a:r>
              <a:rPr lang="fr-FR" dirty="0" err="1"/>
              <a:t>Method</a:t>
            </a:r>
            <a:r>
              <a:rPr lang="fr-FR" dirty="0"/>
              <a:t>, Open Voltage </a:t>
            </a:r>
            <a:r>
              <a:rPr lang="fr-FR" dirty="0" err="1"/>
              <a:t>Method</a:t>
            </a:r>
            <a:r>
              <a:rPr lang="fr-FR" dirty="0"/>
              <a:t>, Température </a:t>
            </a:r>
            <a:r>
              <a:rPr lang="fr-FR" dirty="0" err="1"/>
              <a:t>Methods</a:t>
            </a:r>
            <a:r>
              <a:rPr lang="fr-FR" dirty="0"/>
              <a:t> et leurs combinaisons mais les techniques les plus couramment utilisées sont Hill </a:t>
            </a:r>
            <a:r>
              <a:rPr lang="fr-FR" dirty="0" err="1"/>
              <a:t>Climbing</a:t>
            </a:r>
            <a:r>
              <a:rPr lang="fr-FR" dirty="0"/>
              <a:t> </a:t>
            </a:r>
            <a:r>
              <a:rPr lang="fr-FR" dirty="0" err="1"/>
              <a:t>method</a:t>
            </a:r>
            <a:r>
              <a:rPr lang="fr-FR" dirty="0"/>
              <a:t>, </a:t>
            </a:r>
            <a:r>
              <a:rPr lang="fr-FR" dirty="0" err="1"/>
              <a:t>Perturb</a:t>
            </a:r>
            <a:r>
              <a:rPr lang="fr-FR" dirty="0"/>
              <a:t> and Observe (P&amp;O)</a:t>
            </a:r>
            <a:r>
              <a:rPr lang="fr-FR" i="1" dirty="0"/>
              <a:t> </a:t>
            </a:r>
            <a:r>
              <a:rPr lang="fr-FR" dirty="0"/>
              <a:t>et l’incrément de conductance (</a:t>
            </a:r>
            <a:r>
              <a:rPr lang="fr-FR" dirty="0" err="1"/>
              <a:t>IncCon</a:t>
            </a:r>
            <a:r>
              <a:rPr lang="fr-FR" dirty="0"/>
              <a:t>)</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1480" y="214290"/>
            <a:ext cx="8686800" cy="6215106"/>
          </a:xfrm>
        </p:spPr>
        <p:txBody>
          <a:bodyPr>
            <a:noAutofit/>
          </a:bodyPr>
          <a:lstStyle/>
          <a:p>
            <a:pPr lvl="0" algn="just">
              <a:buNone/>
            </a:pPr>
            <a:r>
              <a:rPr lang="fr-FR" sz="3600" b="1" dirty="0"/>
              <a:t>Commande "</a:t>
            </a:r>
            <a:r>
              <a:rPr lang="fr-FR" sz="3600" b="1" dirty="0" err="1"/>
              <a:t>Perturb</a:t>
            </a:r>
            <a:r>
              <a:rPr lang="fr-FR" sz="3600" b="1" dirty="0"/>
              <a:t> and Observe  (P&amp;O</a:t>
            </a:r>
            <a:r>
              <a:rPr lang="fr-FR" sz="3600" b="1" dirty="0" smtClean="0"/>
              <a:t>)"  </a:t>
            </a:r>
          </a:p>
          <a:p>
            <a:pPr lvl="0" algn="just">
              <a:buNone/>
            </a:pPr>
            <a:endParaRPr lang="en-US" sz="3600" b="1" dirty="0"/>
          </a:p>
          <a:p>
            <a:pPr algn="just">
              <a:buNone/>
            </a:pPr>
            <a:r>
              <a:rPr lang="fr-FR" sz="3600" dirty="0"/>
              <a:t>C’est l’algorithme de poursuite du PPM le plus populaire dans la littérature, son principe peut être résumé comme suit :"si suite à une perturbation de tension, la puissance du GPV augmente, la direction de perturbation est maintenue. Dans le cas contraire, elle est inversée pour reprendre la convergence vers le nouveau PPM".</a:t>
            </a:r>
            <a:endParaRPr lang="en-US" sz="3600" dirty="0"/>
          </a:p>
          <a:p>
            <a:pPr algn="just">
              <a:buNone/>
            </a:pPr>
            <a:endParaRPr lang="en-US" sz="3600" dirty="0"/>
          </a:p>
        </p:txBody>
      </p:sp>
      <p:sp>
        <p:nvSpPr>
          <p:cNvPr id="94249" name="Rectangle 4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noChangeAspect="1"/>
          </p:cNvGrpSpPr>
          <p:nvPr/>
        </p:nvGrpSpPr>
        <p:grpSpPr bwMode="auto">
          <a:xfrm>
            <a:off x="-2143172" y="357165"/>
            <a:ext cx="14644790" cy="6573065"/>
            <a:chOff x="1420" y="7451"/>
            <a:chExt cx="10024" cy="3640"/>
          </a:xfrm>
        </p:grpSpPr>
        <p:sp>
          <p:nvSpPr>
            <p:cNvPr id="3" name="AutoShape 40"/>
            <p:cNvSpPr>
              <a:spLocks noChangeAspect="1" noChangeArrowheads="1" noTextEdit="1"/>
            </p:cNvSpPr>
            <p:nvPr/>
          </p:nvSpPr>
          <p:spPr bwMode="auto">
            <a:xfrm>
              <a:off x="1420" y="7451"/>
              <a:ext cx="10024" cy="3600"/>
            </a:xfrm>
            <a:prstGeom prst="rect">
              <a:avLst/>
            </a:prstGeom>
            <a:noFill/>
          </p:spPr>
          <p:txBody>
            <a:bodyPr vert="horz" wrap="square" lIns="91440" tIns="45720" rIns="91440" bIns="45720" numCol="1" anchor="t" anchorCtr="0" compatLnSpc="1">
              <a:prstTxWarp prst="textNoShape">
                <a:avLst/>
              </a:prstTxWarp>
            </a:bodyPr>
            <a:lstStyle/>
            <a:p>
              <a:endParaRPr lang="en-US" sz="2400"/>
            </a:p>
          </p:txBody>
        </p:sp>
        <p:sp>
          <p:nvSpPr>
            <p:cNvPr id="4" name="Line 39"/>
            <p:cNvSpPr>
              <a:spLocks noChangeShapeType="1"/>
            </p:cNvSpPr>
            <p:nvPr/>
          </p:nvSpPr>
          <p:spPr bwMode="auto">
            <a:xfrm flipV="1">
              <a:off x="4148" y="7653"/>
              <a:ext cx="1" cy="2931"/>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5" name="Line 38"/>
            <p:cNvSpPr>
              <a:spLocks noChangeShapeType="1"/>
            </p:cNvSpPr>
            <p:nvPr/>
          </p:nvSpPr>
          <p:spPr bwMode="auto">
            <a:xfrm>
              <a:off x="4148" y="10598"/>
              <a:ext cx="3572" cy="1"/>
            </a:xfrm>
            <a:prstGeom prst="line">
              <a:avLst/>
            </a:prstGeom>
            <a:noFill/>
            <a:ln w="285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6" name="Text Box 37"/>
            <p:cNvSpPr txBox="1">
              <a:spLocks noChangeArrowheads="1"/>
            </p:cNvSpPr>
            <p:nvPr/>
          </p:nvSpPr>
          <p:spPr bwMode="auto">
            <a:xfrm>
              <a:off x="5905" y="8111"/>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PPM</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7" name="Text Box 36"/>
            <p:cNvSpPr txBox="1">
              <a:spLocks noChangeArrowheads="1"/>
            </p:cNvSpPr>
            <p:nvPr/>
          </p:nvSpPr>
          <p:spPr bwMode="auto">
            <a:xfrm>
              <a:off x="3425" y="7530"/>
              <a:ext cx="900" cy="35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a:t>
              </a:r>
              <a:r>
                <a:rPr kumimoji="0" lang="fr-FR" altLang="zh-CN" sz="2400" b="0" i="1"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PV</a:t>
              </a:r>
              <a:r>
                <a:rPr kumimoji="0" lang="fr-FR" altLang="zh-CN" sz="2400" b="0" i="1"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 [W].</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 Box 35"/>
            <p:cNvSpPr txBox="1">
              <a:spLocks noChangeArrowheads="1"/>
            </p:cNvSpPr>
            <p:nvPr/>
          </p:nvSpPr>
          <p:spPr bwMode="auto">
            <a:xfrm>
              <a:off x="7397" y="10656"/>
              <a:ext cx="1260"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sz="2400" b="0" i="1"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PV</a:t>
              </a: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[V].</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9" name="Group 32"/>
            <p:cNvGrpSpPr>
              <a:grpSpLocks/>
            </p:cNvGrpSpPr>
            <p:nvPr/>
          </p:nvGrpSpPr>
          <p:grpSpPr bwMode="auto">
            <a:xfrm>
              <a:off x="5830" y="8291"/>
              <a:ext cx="180" cy="240"/>
              <a:chOff x="5842" y="11175"/>
              <a:chExt cx="180" cy="240"/>
            </a:xfrm>
          </p:grpSpPr>
          <p:sp>
            <p:nvSpPr>
              <p:cNvPr id="40" name="Line 34"/>
              <p:cNvSpPr>
                <a:spLocks noChangeShapeType="1"/>
              </p:cNvSpPr>
              <p:nvPr/>
            </p:nvSpPr>
            <p:spPr bwMode="auto">
              <a:xfrm>
                <a:off x="5992" y="11235"/>
                <a:ext cx="1" cy="180"/>
              </a:xfrm>
              <a:prstGeom prst="line">
                <a:avLst/>
              </a:prstGeom>
              <a:noFill/>
              <a:ln w="9525">
                <a:solidFill>
                  <a:srgbClr val="000000"/>
                </a:solidFill>
                <a:prstDash val="lgDashDotDot"/>
                <a:round/>
                <a:headEnd/>
                <a:tailEnd type="oval" w="med" len="med"/>
              </a:ln>
            </p:spPr>
            <p:txBody>
              <a:bodyPr vert="horz" wrap="square" lIns="91440" tIns="45720" rIns="91440" bIns="45720" numCol="1" anchor="t" anchorCtr="0" compatLnSpc="1">
                <a:prstTxWarp prst="textNoShape">
                  <a:avLst/>
                </a:prstTxWarp>
              </a:bodyPr>
              <a:lstStyle/>
              <a:p>
                <a:endParaRPr lang="en-US" sz="2400"/>
              </a:p>
            </p:txBody>
          </p:sp>
          <p:sp>
            <p:nvSpPr>
              <p:cNvPr id="41" name="Rectangle 33"/>
              <p:cNvSpPr>
                <a:spLocks noChangeArrowheads="1"/>
              </p:cNvSpPr>
              <p:nvPr/>
            </p:nvSpPr>
            <p:spPr bwMode="auto">
              <a:xfrm>
                <a:off x="5842" y="11175"/>
                <a:ext cx="180" cy="180"/>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10" name="Text Box 31"/>
            <p:cNvSpPr txBox="1">
              <a:spLocks noChangeArrowheads="1"/>
            </p:cNvSpPr>
            <p:nvPr/>
          </p:nvSpPr>
          <p:spPr bwMode="auto">
            <a:xfrm>
              <a:off x="4045" y="9146"/>
              <a:ext cx="1065" cy="7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ΔP&gt;0</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 Box 30"/>
            <p:cNvSpPr txBox="1">
              <a:spLocks noChangeArrowheads="1"/>
            </p:cNvSpPr>
            <p:nvPr/>
          </p:nvSpPr>
          <p:spPr bwMode="auto">
            <a:xfrm>
              <a:off x="6554" y="7649"/>
              <a:ext cx="198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 système s’éloigne du PPM.</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Text Box 29"/>
            <p:cNvSpPr txBox="1">
              <a:spLocks noChangeArrowheads="1"/>
            </p:cNvSpPr>
            <p:nvPr/>
          </p:nvSpPr>
          <p:spPr bwMode="auto">
            <a:xfrm>
              <a:off x="4207" y="7688"/>
              <a:ext cx="2055"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 système s’approche du PPM</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3" name="Group 26"/>
            <p:cNvGrpSpPr>
              <a:grpSpLocks/>
            </p:cNvGrpSpPr>
            <p:nvPr/>
          </p:nvGrpSpPr>
          <p:grpSpPr bwMode="auto">
            <a:xfrm>
              <a:off x="4150" y="8516"/>
              <a:ext cx="2340" cy="2082"/>
              <a:chOff x="2242" y="12780"/>
              <a:chExt cx="2475" cy="1378"/>
            </a:xfrm>
          </p:grpSpPr>
          <p:sp>
            <p:nvSpPr>
              <p:cNvPr id="38" name="Freeform 28"/>
              <p:cNvSpPr>
                <a:spLocks/>
              </p:cNvSpPr>
              <p:nvPr/>
            </p:nvSpPr>
            <p:spPr bwMode="auto">
              <a:xfrm>
                <a:off x="3637" y="12780"/>
                <a:ext cx="1080" cy="1378"/>
              </a:xfrm>
              <a:custGeom>
                <a:avLst/>
                <a:gdLst/>
                <a:ahLst/>
                <a:cxnLst>
                  <a:cxn ang="0">
                    <a:pos x="0" y="540"/>
                  </a:cxn>
                  <a:cxn ang="0">
                    <a:pos x="540" y="180"/>
                  </a:cxn>
                  <a:cxn ang="0">
                    <a:pos x="900" y="0"/>
                  </a:cxn>
                  <a:cxn ang="0">
                    <a:pos x="1260" y="180"/>
                  </a:cxn>
                  <a:cxn ang="0">
                    <a:pos x="1620" y="900"/>
                  </a:cxn>
                  <a:cxn ang="0">
                    <a:pos x="1980" y="2340"/>
                  </a:cxn>
                </a:cxnLst>
                <a:rect l="0" t="0" r="r" b="b"/>
                <a:pathLst>
                  <a:path w="1980" h="2340">
                    <a:moveTo>
                      <a:pt x="0" y="540"/>
                    </a:moveTo>
                    <a:cubicBezTo>
                      <a:pt x="195" y="405"/>
                      <a:pt x="390" y="270"/>
                      <a:pt x="540" y="180"/>
                    </a:cubicBezTo>
                    <a:cubicBezTo>
                      <a:pt x="690" y="90"/>
                      <a:pt x="780" y="0"/>
                      <a:pt x="900" y="0"/>
                    </a:cubicBezTo>
                    <a:cubicBezTo>
                      <a:pt x="1020" y="0"/>
                      <a:pt x="1140" y="30"/>
                      <a:pt x="1260" y="180"/>
                    </a:cubicBezTo>
                    <a:cubicBezTo>
                      <a:pt x="1380" y="330"/>
                      <a:pt x="1500" y="540"/>
                      <a:pt x="1620" y="900"/>
                    </a:cubicBezTo>
                    <a:cubicBezTo>
                      <a:pt x="1740" y="1260"/>
                      <a:pt x="1920" y="2100"/>
                      <a:pt x="1980" y="2340"/>
                    </a:cubicBezTo>
                  </a:path>
                </a:pathLst>
              </a:cu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39" name="Line 27"/>
              <p:cNvSpPr>
                <a:spLocks noChangeShapeType="1"/>
              </p:cNvSpPr>
              <p:nvPr/>
            </p:nvSpPr>
            <p:spPr bwMode="auto">
              <a:xfrm flipH="1">
                <a:off x="2242" y="13065"/>
                <a:ext cx="1440" cy="10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a:p>
            </p:txBody>
          </p:sp>
        </p:grpSp>
        <p:sp>
          <p:nvSpPr>
            <p:cNvPr id="14" name="Line 25"/>
            <p:cNvSpPr>
              <a:spLocks noChangeShapeType="1"/>
            </p:cNvSpPr>
            <p:nvPr/>
          </p:nvSpPr>
          <p:spPr bwMode="auto">
            <a:xfrm>
              <a:off x="5980" y="8568"/>
              <a:ext cx="1" cy="1980"/>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5" name="Line 24"/>
            <p:cNvSpPr>
              <a:spLocks noChangeShapeType="1"/>
            </p:cNvSpPr>
            <p:nvPr/>
          </p:nvSpPr>
          <p:spPr bwMode="auto">
            <a:xfrm flipH="1">
              <a:off x="4120" y="8508"/>
              <a:ext cx="1800" cy="1"/>
            </a:xfrm>
            <a:prstGeom prst="line">
              <a:avLst/>
            </a:prstGeom>
            <a:noFill/>
            <a:ln w="9525">
              <a:solidFill>
                <a:srgbClr val="000000"/>
              </a:solidFill>
              <a:prstDash val="lg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6" name="Line 23"/>
            <p:cNvSpPr>
              <a:spLocks noChangeShapeType="1"/>
            </p:cNvSpPr>
            <p:nvPr/>
          </p:nvSpPr>
          <p:spPr bwMode="auto">
            <a:xfrm flipH="1">
              <a:off x="4898" y="9093"/>
              <a:ext cx="482" cy="567"/>
            </a:xfrm>
            <a:prstGeom prst="line">
              <a:avLst/>
            </a:prstGeom>
            <a:noFill/>
            <a:ln w="19050">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2400"/>
            </a:p>
          </p:txBody>
        </p:sp>
        <p:sp>
          <p:nvSpPr>
            <p:cNvPr id="17" name="Line 22"/>
            <p:cNvSpPr>
              <a:spLocks noChangeShapeType="1"/>
            </p:cNvSpPr>
            <p:nvPr/>
          </p:nvSpPr>
          <p:spPr bwMode="auto">
            <a:xfrm>
              <a:off x="5380" y="9123"/>
              <a:ext cx="1" cy="144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8" name="Line 21"/>
            <p:cNvSpPr>
              <a:spLocks noChangeShapeType="1"/>
            </p:cNvSpPr>
            <p:nvPr/>
          </p:nvSpPr>
          <p:spPr bwMode="auto">
            <a:xfrm>
              <a:off x="4885" y="9665"/>
              <a:ext cx="1" cy="913"/>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19" name="Line 20"/>
            <p:cNvSpPr>
              <a:spLocks noChangeShapeType="1"/>
            </p:cNvSpPr>
            <p:nvPr/>
          </p:nvSpPr>
          <p:spPr bwMode="auto">
            <a:xfrm flipH="1">
              <a:off x="4135" y="9678"/>
              <a:ext cx="72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0" name="Line 19"/>
            <p:cNvSpPr>
              <a:spLocks noChangeShapeType="1"/>
            </p:cNvSpPr>
            <p:nvPr/>
          </p:nvSpPr>
          <p:spPr bwMode="auto">
            <a:xfrm flipH="1">
              <a:off x="4120" y="9093"/>
              <a:ext cx="126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1" name="Freeform 18"/>
            <p:cNvSpPr>
              <a:spLocks/>
            </p:cNvSpPr>
            <p:nvPr/>
          </p:nvSpPr>
          <p:spPr bwMode="auto">
            <a:xfrm>
              <a:off x="6160" y="8733"/>
              <a:ext cx="180" cy="720"/>
            </a:xfrm>
            <a:custGeom>
              <a:avLst/>
              <a:gdLst/>
              <a:ahLst/>
              <a:cxnLst>
                <a:cxn ang="0">
                  <a:pos x="0" y="0"/>
                </a:cxn>
                <a:cxn ang="0">
                  <a:pos x="180" y="360"/>
                </a:cxn>
                <a:cxn ang="0">
                  <a:pos x="360" y="720"/>
                </a:cxn>
              </a:cxnLst>
              <a:rect l="0" t="0" r="r" b="b"/>
              <a:pathLst>
                <a:path w="360" h="720">
                  <a:moveTo>
                    <a:pt x="0" y="0"/>
                  </a:moveTo>
                  <a:cubicBezTo>
                    <a:pt x="60" y="120"/>
                    <a:pt x="120" y="240"/>
                    <a:pt x="180" y="360"/>
                  </a:cubicBezTo>
                  <a:cubicBezTo>
                    <a:pt x="240" y="480"/>
                    <a:pt x="300" y="720"/>
                    <a:pt x="360" y="720"/>
                  </a:cubicBezTo>
                </a:path>
              </a:pathLst>
            </a:custGeom>
            <a:noFill/>
            <a:ln w="190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22" name="Line 17"/>
            <p:cNvSpPr>
              <a:spLocks noChangeShapeType="1"/>
            </p:cNvSpPr>
            <p:nvPr/>
          </p:nvSpPr>
          <p:spPr bwMode="auto">
            <a:xfrm>
              <a:off x="6130" y="8733"/>
              <a:ext cx="1" cy="1800"/>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3" name="Line 16"/>
            <p:cNvSpPr>
              <a:spLocks noChangeShapeType="1"/>
            </p:cNvSpPr>
            <p:nvPr/>
          </p:nvSpPr>
          <p:spPr bwMode="auto">
            <a:xfrm>
              <a:off x="6325" y="9453"/>
              <a:ext cx="1" cy="1093"/>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4" name="Line 15"/>
            <p:cNvSpPr>
              <a:spLocks noChangeShapeType="1"/>
            </p:cNvSpPr>
            <p:nvPr/>
          </p:nvSpPr>
          <p:spPr bwMode="auto">
            <a:xfrm>
              <a:off x="6130" y="8733"/>
              <a:ext cx="870"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5" name="Line 14"/>
            <p:cNvSpPr>
              <a:spLocks noChangeShapeType="1"/>
            </p:cNvSpPr>
            <p:nvPr/>
          </p:nvSpPr>
          <p:spPr bwMode="auto">
            <a:xfrm>
              <a:off x="6340" y="9423"/>
              <a:ext cx="652" cy="1"/>
            </a:xfrm>
            <a:prstGeom prst="line">
              <a:avLst/>
            </a:prstGeom>
            <a:noFill/>
            <a:ln w="9525">
              <a:solidFill>
                <a:srgbClr val="000000"/>
              </a:solidFill>
              <a:prstDash val="dash"/>
              <a:round/>
              <a:headEnd/>
              <a:tailEnd/>
            </a:ln>
          </p:spPr>
          <p:txBody>
            <a:bodyPr vert="horz" wrap="square" lIns="91440" tIns="45720" rIns="91440" bIns="45720" numCol="1" anchor="t" anchorCtr="0" compatLnSpc="1">
              <a:prstTxWarp prst="textNoShape">
                <a:avLst/>
              </a:prstTxWarp>
            </a:bodyPr>
            <a:lstStyle/>
            <a:p>
              <a:endParaRPr lang="en-US" sz="2400"/>
            </a:p>
          </p:txBody>
        </p:sp>
        <p:sp>
          <p:nvSpPr>
            <p:cNvPr id="26" name="Line 13"/>
            <p:cNvSpPr>
              <a:spLocks noChangeShapeType="1"/>
            </p:cNvSpPr>
            <p:nvPr/>
          </p:nvSpPr>
          <p:spPr bwMode="auto">
            <a:xfrm>
              <a:off x="4900" y="10173"/>
              <a:ext cx="482"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27" name="Line 12"/>
            <p:cNvSpPr>
              <a:spLocks noChangeShapeType="1"/>
            </p:cNvSpPr>
            <p:nvPr/>
          </p:nvSpPr>
          <p:spPr bwMode="auto">
            <a:xfrm>
              <a:off x="6145" y="10173"/>
              <a:ext cx="17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28" name="Line 11"/>
            <p:cNvSpPr>
              <a:spLocks noChangeShapeType="1"/>
            </p:cNvSpPr>
            <p:nvPr/>
          </p:nvSpPr>
          <p:spPr bwMode="auto">
            <a:xfrm flipV="1">
              <a:off x="4780" y="9093"/>
              <a:ext cx="1"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29" name="Line 10"/>
            <p:cNvSpPr>
              <a:spLocks noChangeShapeType="1"/>
            </p:cNvSpPr>
            <p:nvPr/>
          </p:nvSpPr>
          <p:spPr bwMode="auto">
            <a:xfrm>
              <a:off x="6460" y="8733"/>
              <a:ext cx="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30" name="Line 9"/>
            <p:cNvSpPr>
              <a:spLocks noChangeShapeType="1"/>
            </p:cNvSpPr>
            <p:nvPr/>
          </p:nvSpPr>
          <p:spPr bwMode="auto">
            <a:xfrm>
              <a:off x="5020" y="8193"/>
              <a:ext cx="1" cy="1253"/>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31" name="Text Box 8"/>
            <p:cNvSpPr txBox="1">
              <a:spLocks noChangeArrowheads="1"/>
            </p:cNvSpPr>
            <p:nvPr/>
          </p:nvSpPr>
          <p:spPr bwMode="auto">
            <a:xfrm>
              <a:off x="4735" y="9784"/>
              <a:ext cx="1170" cy="5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ΔV&gt;0</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7"/>
            <p:cNvSpPr txBox="1">
              <a:spLocks noChangeArrowheads="1"/>
            </p:cNvSpPr>
            <p:nvPr/>
          </p:nvSpPr>
          <p:spPr bwMode="auto">
            <a:xfrm>
              <a:off x="6670" y="9393"/>
              <a:ext cx="1035" cy="5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ΔV&gt;0</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6"/>
            <p:cNvSpPr txBox="1">
              <a:spLocks noChangeArrowheads="1"/>
            </p:cNvSpPr>
            <p:nvPr/>
          </p:nvSpPr>
          <p:spPr bwMode="auto">
            <a:xfrm>
              <a:off x="6385" y="8786"/>
              <a:ext cx="1260" cy="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ΔP&lt;0</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34" name="Line 5"/>
            <p:cNvSpPr>
              <a:spLocks noChangeShapeType="1"/>
            </p:cNvSpPr>
            <p:nvPr/>
          </p:nvSpPr>
          <p:spPr bwMode="auto">
            <a:xfrm flipH="1">
              <a:off x="6250" y="8163"/>
              <a:ext cx="720"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35" name="Line 4"/>
            <p:cNvSpPr>
              <a:spLocks noChangeShapeType="1"/>
            </p:cNvSpPr>
            <p:nvPr/>
          </p:nvSpPr>
          <p:spPr bwMode="auto">
            <a:xfrm flipH="1">
              <a:off x="6220" y="9768"/>
              <a:ext cx="72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a:p>
          </p:txBody>
        </p:sp>
        <p:sp>
          <p:nvSpPr>
            <p:cNvPr id="36" name="Text Box 3"/>
            <p:cNvSpPr txBox="1">
              <a:spLocks noChangeArrowheads="1"/>
            </p:cNvSpPr>
            <p:nvPr/>
          </p:nvSpPr>
          <p:spPr bwMode="auto">
            <a:xfrm>
              <a:off x="5560" y="10541"/>
              <a:ext cx="1260" cy="45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sz="2400" b="0"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PPM</a:t>
              </a:r>
              <a:r>
                <a:rPr kumimoji="0" lang="fr-FR" altLang="zh-CN" sz="24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a:t>
              </a:r>
              <a:endParaRPr kumimoji="0" lang="fr-FR" altLang="zh-CN" sz="24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 Box 2"/>
            <p:cNvSpPr txBox="1">
              <a:spLocks noChangeArrowheads="1"/>
            </p:cNvSpPr>
            <p:nvPr/>
          </p:nvSpPr>
          <p:spPr bwMode="auto">
            <a:xfrm>
              <a:off x="3445" y="8238"/>
              <a:ext cx="1365" cy="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P</a:t>
              </a:r>
              <a:r>
                <a:rPr kumimoji="0" lang="fr-FR" altLang="zh-CN" sz="2400" b="0" i="1" u="none" strike="noStrike" cap="none" normalizeH="0" baseline="-30000" dirty="0" smtClean="0">
                  <a:ln>
                    <a:noFill/>
                  </a:ln>
                  <a:solidFill>
                    <a:schemeClr val="tx1"/>
                  </a:solidFill>
                  <a:effectLst/>
                  <a:latin typeface="Times New Roman" pitchFamily="18" charset="0"/>
                  <a:ea typeface="SimSun" pitchFamily="2" charset="-122"/>
                  <a:cs typeface="Times New Roman" pitchFamily="18" charset="0"/>
                </a:rPr>
                <a:t>PPM</a:t>
              </a:r>
              <a:r>
                <a:rPr kumimoji="0" lang="fr-FR" altLang="zh-CN" sz="2400" b="0"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endParaRPr kumimoji="0" lang="fr-FR" altLang="zh-CN" sz="24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1063"/>
            <a:ext cx="9144000" cy="6494085"/>
          </a:xfrm>
          <a:prstGeom prst="rect">
            <a:avLst/>
          </a:prstGeom>
        </p:spPr>
        <p:txBody>
          <a:bodyPr wrap="square">
            <a:spAutoFit/>
          </a:bodyPr>
          <a:lstStyle/>
          <a:p>
            <a:pPr algn="just"/>
            <a:r>
              <a:rPr lang="fr-FR" sz="3200" dirty="0"/>
              <a:t>Par rapport aux unités classiques, les unités décentralisées sont caractérisées par </a:t>
            </a:r>
            <a:r>
              <a:rPr lang="fr-FR" sz="3200" dirty="0" smtClean="0"/>
              <a:t>des puissances </a:t>
            </a:r>
            <a:r>
              <a:rPr lang="fr-FR" sz="3200" dirty="0"/>
              <a:t>ne dépassant pas 50 à 100 MW, ne sont pas planifiées de manière centralisée, </a:t>
            </a:r>
            <a:r>
              <a:rPr lang="fr-FR" sz="3200" dirty="0" smtClean="0"/>
              <a:t>ni actuellement </a:t>
            </a:r>
            <a:r>
              <a:rPr lang="fr-FR" sz="3200" dirty="0"/>
              <a:t>coordonnées, elles sont généralement raccordées au réseau de distribution (&lt;</a:t>
            </a:r>
            <a:r>
              <a:rPr lang="fr-FR" sz="3200" dirty="0" smtClean="0"/>
              <a:t>15 MW</a:t>
            </a:r>
            <a:r>
              <a:rPr lang="fr-FR" sz="3200" dirty="0"/>
              <a:t>) et ne sont pas non plus actuellement destinées à assurer des services systèmes.</a:t>
            </a:r>
          </a:p>
          <a:p>
            <a:pPr algn="just"/>
            <a:r>
              <a:rPr lang="fr-FR" sz="3200" dirty="0"/>
              <a:t>Cette production décentralisée se développe dans tous les pays, sur base d’unités </a:t>
            </a:r>
            <a:r>
              <a:rPr lang="fr-FR" sz="3200" dirty="0" smtClean="0"/>
              <a:t>de cogénération</a:t>
            </a:r>
            <a:r>
              <a:rPr lang="fr-FR" sz="3200" dirty="0"/>
              <a:t>, d’énergies renouvelables ou de production traditionnelle, installées par </a:t>
            </a:r>
            <a:r>
              <a:rPr lang="fr-FR" sz="3200" dirty="0" smtClean="0"/>
              <a:t>des </a:t>
            </a:r>
            <a:r>
              <a:rPr lang="en-US" sz="3200" dirty="0" err="1" smtClean="0"/>
              <a:t>producteurs</a:t>
            </a:r>
            <a:r>
              <a:rPr lang="en-US" sz="3200" dirty="0" smtClean="0"/>
              <a:t> </a:t>
            </a:r>
            <a:r>
              <a:rPr lang="en-US" sz="3200" dirty="0" err="1"/>
              <a:t>indépendants</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5752" y="356315"/>
            <a:ext cx="8786842" cy="6001643"/>
          </a:xfrm>
          <a:prstGeom prst="rect">
            <a:avLst/>
          </a:prstGeom>
        </p:spPr>
        <p:txBody>
          <a:bodyPr wrap="square">
            <a:spAutoFit/>
          </a:bodyPr>
          <a:lstStyle/>
          <a:p>
            <a:pPr algn="just"/>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Générateur photovoltaïque </a:t>
            </a: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t>
            </a:r>
          </a:p>
          <a:p>
            <a:pPr algn="just"/>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lvl="0" algn="just"/>
            <a:r>
              <a:rPr lang="fr-FR" sz="3200" b="1" dirty="0" smtClean="0"/>
              <a:t>Principe </a:t>
            </a:r>
            <a:endParaRPr lang="en-US" sz="3200" b="1" dirty="0"/>
          </a:p>
          <a:p>
            <a:pPr algn="just"/>
            <a:r>
              <a:rPr lang="fr-FR" sz="3200" dirty="0"/>
              <a:t>Une cellule photovoltaïque est basée sur le phénomène physique appelé </a:t>
            </a:r>
            <a:r>
              <a:rPr lang="fr-FR" sz="3200" b="1" i="1" dirty="0"/>
              <a:t>effet </a:t>
            </a:r>
            <a:r>
              <a:rPr lang="fr-FR" sz="3200" b="1" i="1" dirty="0" smtClean="0"/>
              <a:t>photovoltaïque </a:t>
            </a:r>
            <a:r>
              <a:rPr lang="fr-FR" sz="3200" dirty="0"/>
              <a:t>qui consiste à établir une force électromotrice lorsque la surface de cette cellule est exposée à la lumière. La tension générée peut varier entre </a:t>
            </a:r>
            <a:r>
              <a:rPr lang="fr-FR" sz="3200" dirty="0" smtClean="0"/>
              <a:t>0.3 V </a:t>
            </a:r>
            <a:r>
              <a:rPr lang="fr-FR" sz="3200" dirty="0"/>
              <a:t>et </a:t>
            </a:r>
            <a:r>
              <a:rPr lang="fr-FR" sz="3200" dirty="0" smtClean="0"/>
              <a:t>0.7 V </a:t>
            </a:r>
            <a:r>
              <a:rPr lang="fr-FR" sz="3200" dirty="0"/>
              <a:t>en fonction du matériau utilisé et de sa disposition ainsi que de la température de la cellule et du </a:t>
            </a:r>
            <a:r>
              <a:rPr lang="fr-FR" sz="3200" dirty="0" smtClean="0"/>
              <a:t>vieillissement. </a:t>
            </a:r>
            <a:r>
              <a:rPr lang="fr-FR" sz="3200" dirty="0"/>
              <a:t>La figure </a:t>
            </a:r>
            <a:r>
              <a:rPr lang="fr-FR" sz="3200" dirty="0" smtClean="0"/>
              <a:t>suivante illustre </a:t>
            </a:r>
            <a:r>
              <a:rPr lang="fr-FR" sz="3200" dirty="0"/>
              <a:t>une cellule PV typique où sa constitution est détaillée.</a:t>
            </a:r>
            <a:r>
              <a:rPr lang="fr-FR" sz="3200" dirty="0" smtClean="0"/>
              <a:t>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62" name="Rectangle 5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90113" name="Group 1"/>
          <p:cNvGrpSpPr>
            <a:grpSpLocks noChangeAspect="1"/>
          </p:cNvGrpSpPr>
          <p:nvPr/>
        </p:nvGrpSpPr>
        <p:grpSpPr bwMode="auto">
          <a:xfrm>
            <a:off x="1" y="0"/>
            <a:ext cx="9143999" cy="7000895"/>
            <a:chOff x="1774" y="1777"/>
            <a:chExt cx="7920" cy="2520"/>
          </a:xfrm>
        </p:grpSpPr>
        <p:sp>
          <p:nvSpPr>
            <p:cNvPr id="90161" name="AutoShape 49"/>
            <p:cNvSpPr>
              <a:spLocks noChangeAspect="1" noChangeArrowheads="1" noTextEdit="1"/>
            </p:cNvSpPr>
            <p:nvPr/>
          </p:nvSpPr>
          <p:spPr bwMode="auto">
            <a:xfrm>
              <a:off x="1774" y="1777"/>
              <a:ext cx="7920" cy="2340"/>
            </a:xfrm>
            <a:prstGeom prst="rect">
              <a:avLst/>
            </a:prstGeom>
            <a:noFill/>
          </p:spPr>
          <p:txBody>
            <a:bodyPr vert="horz" wrap="square" lIns="91440" tIns="45720" rIns="91440" bIns="45720" numCol="1" anchor="t" anchorCtr="0" compatLnSpc="1">
              <a:prstTxWarp prst="textNoShape">
                <a:avLst/>
              </a:prstTxWarp>
            </a:bodyPr>
            <a:lstStyle/>
            <a:p>
              <a:endParaRPr lang="en-US" sz="2400" b="1"/>
            </a:p>
          </p:txBody>
        </p:sp>
        <p:sp>
          <p:nvSpPr>
            <p:cNvPr id="90160" name="Line 48"/>
            <p:cNvSpPr>
              <a:spLocks noChangeShapeType="1"/>
            </p:cNvSpPr>
            <p:nvPr/>
          </p:nvSpPr>
          <p:spPr bwMode="auto">
            <a:xfrm>
              <a:off x="4294" y="375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9" name="Line 47"/>
            <p:cNvSpPr>
              <a:spLocks noChangeShapeType="1"/>
            </p:cNvSpPr>
            <p:nvPr/>
          </p:nvSpPr>
          <p:spPr bwMode="auto">
            <a:xfrm flipV="1">
              <a:off x="5914" y="303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8" name="Line 46"/>
            <p:cNvSpPr>
              <a:spLocks noChangeShapeType="1"/>
            </p:cNvSpPr>
            <p:nvPr/>
          </p:nvSpPr>
          <p:spPr bwMode="auto">
            <a:xfrm flipV="1">
              <a:off x="4294"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7" name="Line 45"/>
            <p:cNvSpPr>
              <a:spLocks noChangeShapeType="1"/>
            </p:cNvSpPr>
            <p:nvPr/>
          </p:nvSpPr>
          <p:spPr bwMode="auto">
            <a:xfrm flipV="1">
              <a:off x="4294" y="3217"/>
              <a:ext cx="1" cy="53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6" name="Line 44"/>
            <p:cNvSpPr>
              <a:spLocks noChangeShapeType="1"/>
            </p:cNvSpPr>
            <p:nvPr/>
          </p:nvSpPr>
          <p:spPr bwMode="auto">
            <a:xfrm flipV="1">
              <a:off x="5914" y="3217"/>
              <a:ext cx="1" cy="53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5" name="Line 43"/>
            <p:cNvSpPr>
              <a:spLocks noChangeShapeType="1"/>
            </p:cNvSpPr>
            <p:nvPr/>
          </p:nvSpPr>
          <p:spPr bwMode="auto">
            <a:xfrm flipV="1">
              <a:off x="6454" y="2497"/>
              <a:ext cx="1" cy="533"/>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4" name="Line 42"/>
            <p:cNvSpPr>
              <a:spLocks noChangeShapeType="1"/>
            </p:cNvSpPr>
            <p:nvPr/>
          </p:nvSpPr>
          <p:spPr bwMode="auto">
            <a:xfrm flipV="1">
              <a:off x="5914"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3" name="Line 41"/>
            <p:cNvSpPr>
              <a:spLocks noChangeShapeType="1"/>
            </p:cNvSpPr>
            <p:nvPr/>
          </p:nvSpPr>
          <p:spPr bwMode="auto">
            <a:xfrm>
              <a:off x="4294" y="321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2" name="Line 40"/>
            <p:cNvSpPr>
              <a:spLocks noChangeShapeType="1"/>
            </p:cNvSpPr>
            <p:nvPr/>
          </p:nvSpPr>
          <p:spPr bwMode="auto">
            <a:xfrm>
              <a:off x="4834" y="249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grpSp>
          <p:nvGrpSpPr>
            <p:cNvPr id="90149" name="Group 37"/>
            <p:cNvGrpSpPr>
              <a:grpSpLocks/>
            </p:cNvGrpSpPr>
            <p:nvPr/>
          </p:nvGrpSpPr>
          <p:grpSpPr bwMode="auto">
            <a:xfrm>
              <a:off x="4549" y="2812"/>
              <a:ext cx="1665" cy="61"/>
              <a:chOff x="4564" y="2797"/>
              <a:chExt cx="1665" cy="61"/>
            </a:xfrm>
          </p:grpSpPr>
          <p:sp>
            <p:nvSpPr>
              <p:cNvPr id="90151" name="Line 39"/>
              <p:cNvSpPr>
                <a:spLocks noChangeShapeType="1"/>
              </p:cNvSpPr>
              <p:nvPr/>
            </p:nvSpPr>
            <p:spPr bwMode="auto">
              <a:xfrm>
                <a:off x="4564" y="285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50" name="Line 38"/>
              <p:cNvSpPr>
                <a:spLocks noChangeShapeType="1"/>
              </p:cNvSpPr>
              <p:nvPr/>
            </p:nvSpPr>
            <p:spPr bwMode="auto">
              <a:xfrm>
                <a:off x="4609" y="279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grpSp>
        <p:grpSp>
          <p:nvGrpSpPr>
            <p:cNvPr id="90146" name="Group 34"/>
            <p:cNvGrpSpPr>
              <a:grpSpLocks/>
            </p:cNvGrpSpPr>
            <p:nvPr/>
          </p:nvGrpSpPr>
          <p:grpSpPr bwMode="auto">
            <a:xfrm>
              <a:off x="5374" y="2497"/>
              <a:ext cx="615" cy="720"/>
              <a:chOff x="5479" y="2497"/>
              <a:chExt cx="615" cy="720"/>
            </a:xfrm>
          </p:grpSpPr>
          <p:sp>
            <p:nvSpPr>
              <p:cNvPr id="90148" name="Line 36"/>
              <p:cNvSpPr>
                <a:spLocks noChangeShapeType="1"/>
              </p:cNvSpPr>
              <p:nvPr/>
            </p:nvSpPr>
            <p:spPr bwMode="auto">
              <a:xfrm flipV="1">
                <a:off x="5554"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47" name="Line 35"/>
              <p:cNvSpPr>
                <a:spLocks noChangeShapeType="1"/>
              </p:cNvSpPr>
              <p:nvPr/>
            </p:nvSpPr>
            <p:spPr bwMode="auto">
              <a:xfrm flipV="1">
                <a:off x="5479"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grpSp>
        <p:grpSp>
          <p:nvGrpSpPr>
            <p:cNvPr id="90143" name="Group 31"/>
            <p:cNvGrpSpPr>
              <a:grpSpLocks/>
            </p:cNvGrpSpPr>
            <p:nvPr/>
          </p:nvGrpSpPr>
          <p:grpSpPr bwMode="auto">
            <a:xfrm>
              <a:off x="4789" y="2497"/>
              <a:ext cx="615" cy="720"/>
              <a:chOff x="5479" y="2497"/>
              <a:chExt cx="615" cy="720"/>
            </a:xfrm>
          </p:grpSpPr>
          <p:sp>
            <p:nvSpPr>
              <p:cNvPr id="90145" name="Line 33"/>
              <p:cNvSpPr>
                <a:spLocks noChangeShapeType="1"/>
              </p:cNvSpPr>
              <p:nvPr/>
            </p:nvSpPr>
            <p:spPr bwMode="auto">
              <a:xfrm flipV="1">
                <a:off x="5554"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44" name="Line 32"/>
              <p:cNvSpPr>
                <a:spLocks noChangeShapeType="1"/>
              </p:cNvSpPr>
              <p:nvPr/>
            </p:nvSpPr>
            <p:spPr bwMode="auto">
              <a:xfrm flipV="1">
                <a:off x="5479" y="249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grpSp>
        <p:sp>
          <p:nvSpPr>
            <p:cNvPr id="90142" name="Line 30"/>
            <p:cNvSpPr>
              <a:spLocks noChangeShapeType="1"/>
            </p:cNvSpPr>
            <p:nvPr/>
          </p:nvSpPr>
          <p:spPr bwMode="auto">
            <a:xfrm flipV="1">
              <a:off x="5914" y="2677"/>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41" name="Line 29"/>
            <p:cNvSpPr>
              <a:spLocks noChangeShapeType="1"/>
            </p:cNvSpPr>
            <p:nvPr/>
          </p:nvSpPr>
          <p:spPr bwMode="auto">
            <a:xfrm>
              <a:off x="4294" y="3397"/>
              <a:ext cx="162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40" name="AutoShape 28"/>
            <p:cNvSpPr>
              <a:spLocks noChangeArrowheads="1"/>
            </p:cNvSpPr>
            <p:nvPr/>
          </p:nvSpPr>
          <p:spPr bwMode="auto">
            <a:xfrm rot="10800000">
              <a:off x="6184" y="2887"/>
              <a:ext cx="180" cy="720"/>
            </a:xfrm>
            <a:prstGeom prst="curvedLeftArrow">
              <a:avLst>
                <a:gd name="adj1" fmla="val 80000"/>
                <a:gd name="adj2" fmla="val 160000"/>
                <a:gd name="adj3" fmla="val 33333"/>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39" name="Line 27"/>
            <p:cNvSpPr>
              <a:spLocks noChangeShapeType="1"/>
            </p:cNvSpPr>
            <p:nvPr/>
          </p:nvSpPr>
          <p:spPr bwMode="auto">
            <a:xfrm>
              <a:off x="6094" y="2857"/>
              <a:ext cx="216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38" name="Line 26"/>
            <p:cNvSpPr>
              <a:spLocks noChangeShapeType="1"/>
            </p:cNvSpPr>
            <p:nvPr/>
          </p:nvSpPr>
          <p:spPr bwMode="auto">
            <a:xfrm>
              <a:off x="5373" y="375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37" name="Line 25"/>
            <p:cNvSpPr>
              <a:spLocks noChangeShapeType="1"/>
            </p:cNvSpPr>
            <p:nvPr/>
          </p:nvSpPr>
          <p:spPr bwMode="auto">
            <a:xfrm>
              <a:off x="5374" y="3937"/>
              <a:ext cx="28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36" name="Line 24"/>
            <p:cNvSpPr>
              <a:spLocks noChangeShapeType="1"/>
            </p:cNvSpPr>
            <p:nvPr/>
          </p:nvSpPr>
          <p:spPr bwMode="auto">
            <a:xfrm>
              <a:off x="8253" y="3037"/>
              <a:ext cx="1" cy="72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5" name="Line 23"/>
            <p:cNvSpPr>
              <a:spLocks noChangeShapeType="1"/>
            </p:cNvSpPr>
            <p:nvPr/>
          </p:nvSpPr>
          <p:spPr bwMode="auto">
            <a:xfrm>
              <a:off x="7174" y="3937"/>
              <a:ext cx="36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4" name="Freeform 22"/>
            <p:cNvSpPr>
              <a:spLocks/>
            </p:cNvSpPr>
            <p:nvPr/>
          </p:nvSpPr>
          <p:spPr bwMode="auto">
            <a:xfrm>
              <a:off x="4474" y="2062"/>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3" name="Freeform 21"/>
            <p:cNvSpPr>
              <a:spLocks/>
            </p:cNvSpPr>
            <p:nvPr/>
          </p:nvSpPr>
          <p:spPr bwMode="auto">
            <a:xfrm>
              <a:off x="4309" y="2317"/>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2" name="Freeform 20"/>
            <p:cNvSpPr>
              <a:spLocks/>
            </p:cNvSpPr>
            <p:nvPr/>
          </p:nvSpPr>
          <p:spPr bwMode="auto">
            <a:xfrm>
              <a:off x="4114" y="2497"/>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1" name="Freeform 19"/>
            <p:cNvSpPr>
              <a:spLocks/>
            </p:cNvSpPr>
            <p:nvPr/>
          </p:nvSpPr>
          <p:spPr bwMode="auto">
            <a:xfrm>
              <a:off x="4954" y="2017"/>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30" name="Freeform 18"/>
            <p:cNvSpPr>
              <a:spLocks/>
            </p:cNvSpPr>
            <p:nvPr/>
          </p:nvSpPr>
          <p:spPr bwMode="auto">
            <a:xfrm>
              <a:off x="4849" y="2227"/>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29" name="Freeform 17"/>
            <p:cNvSpPr>
              <a:spLocks/>
            </p:cNvSpPr>
            <p:nvPr/>
          </p:nvSpPr>
          <p:spPr bwMode="auto">
            <a:xfrm>
              <a:off x="4654" y="2497"/>
              <a:ext cx="540" cy="570"/>
            </a:xfrm>
            <a:custGeom>
              <a:avLst/>
              <a:gdLst/>
              <a:ahLst/>
              <a:cxnLst>
                <a:cxn ang="0">
                  <a:pos x="0" y="30"/>
                </a:cxn>
                <a:cxn ang="0">
                  <a:pos x="180" y="30"/>
                </a:cxn>
                <a:cxn ang="0">
                  <a:pos x="180" y="210"/>
                </a:cxn>
                <a:cxn ang="0">
                  <a:pos x="360" y="210"/>
                </a:cxn>
                <a:cxn ang="0">
                  <a:pos x="360" y="390"/>
                </a:cxn>
                <a:cxn ang="0">
                  <a:pos x="540" y="570"/>
                </a:cxn>
              </a:cxnLst>
              <a:rect l="0" t="0" r="r" b="b"/>
              <a:pathLst>
                <a:path w="540" h="570">
                  <a:moveTo>
                    <a:pt x="0" y="30"/>
                  </a:moveTo>
                  <a:cubicBezTo>
                    <a:pt x="75" y="15"/>
                    <a:pt x="150" y="0"/>
                    <a:pt x="180" y="30"/>
                  </a:cubicBezTo>
                  <a:cubicBezTo>
                    <a:pt x="210" y="60"/>
                    <a:pt x="150" y="180"/>
                    <a:pt x="180" y="210"/>
                  </a:cubicBezTo>
                  <a:cubicBezTo>
                    <a:pt x="210" y="240"/>
                    <a:pt x="330" y="180"/>
                    <a:pt x="360" y="210"/>
                  </a:cubicBezTo>
                  <a:cubicBezTo>
                    <a:pt x="390" y="240"/>
                    <a:pt x="330" y="330"/>
                    <a:pt x="360" y="390"/>
                  </a:cubicBezTo>
                  <a:cubicBezTo>
                    <a:pt x="390" y="450"/>
                    <a:pt x="465" y="510"/>
                    <a:pt x="540" y="570"/>
                  </a:cubicBezTo>
                </a:path>
              </a:pathLst>
            </a:cu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28" name="Text Box 16"/>
            <p:cNvSpPr txBox="1">
              <a:spLocks noChangeArrowheads="1"/>
            </p:cNvSpPr>
            <p:nvPr/>
          </p:nvSpPr>
          <p:spPr bwMode="auto">
            <a:xfrm>
              <a:off x="2145" y="2703"/>
              <a:ext cx="1797"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Zone dopée N</a:t>
              </a:r>
              <a:endParaRPr kumimoji="0" lang="fr-FR" altLang="zh-CN"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90127" name="Text Box 15"/>
            <p:cNvSpPr txBox="1">
              <a:spLocks noChangeArrowheads="1"/>
            </p:cNvSpPr>
            <p:nvPr/>
          </p:nvSpPr>
          <p:spPr bwMode="auto">
            <a:xfrm>
              <a:off x="2269" y="3088"/>
              <a:ext cx="2475" cy="5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Zone dopée PN</a:t>
              </a:r>
              <a:endParaRPr kumimoji="0" lang="fr-FR" altLang="zh-CN"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90126" name="Line 14"/>
            <p:cNvSpPr>
              <a:spLocks noChangeShapeType="1"/>
            </p:cNvSpPr>
            <p:nvPr/>
          </p:nvSpPr>
          <p:spPr bwMode="auto">
            <a:xfrm>
              <a:off x="3934" y="3217"/>
              <a:ext cx="360" cy="18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25" name="Line 13"/>
            <p:cNvSpPr>
              <a:spLocks noChangeShapeType="1"/>
            </p:cNvSpPr>
            <p:nvPr/>
          </p:nvSpPr>
          <p:spPr bwMode="auto">
            <a:xfrm>
              <a:off x="3754" y="3397"/>
              <a:ext cx="72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24" name="Line 12"/>
            <p:cNvSpPr>
              <a:spLocks noChangeShapeType="1"/>
            </p:cNvSpPr>
            <p:nvPr/>
          </p:nvSpPr>
          <p:spPr bwMode="auto">
            <a:xfrm>
              <a:off x="3754" y="2857"/>
              <a:ext cx="663" cy="47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23" name="Text Box 11"/>
            <p:cNvSpPr txBox="1">
              <a:spLocks noChangeArrowheads="1"/>
            </p:cNvSpPr>
            <p:nvPr/>
          </p:nvSpPr>
          <p:spPr bwMode="auto">
            <a:xfrm>
              <a:off x="6454" y="2917"/>
              <a:ext cx="16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Déplacement d’électrons </a:t>
              </a:r>
              <a:endParaRPr kumimoji="0" lang="fr-FR" altLang="zh-CN" sz="2400" b="1"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zh-CN" sz="2400" b="1" i="0" u="none" strike="noStrike" cap="none" normalizeH="0" baseline="0" smtClean="0">
                <a:ln>
                  <a:noFill/>
                </a:ln>
                <a:solidFill>
                  <a:schemeClr val="tx1"/>
                </a:solidFill>
                <a:effectLst/>
                <a:latin typeface="Arial" pitchFamily="34" charset="0"/>
                <a:cs typeface="Arial" pitchFamily="34" charset="0"/>
              </a:endParaRPr>
            </a:p>
          </p:txBody>
        </p:sp>
        <p:sp>
          <p:nvSpPr>
            <p:cNvPr id="90122" name="Text Box 10"/>
            <p:cNvSpPr txBox="1">
              <a:spLocks noChangeArrowheads="1"/>
            </p:cNvSpPr>
            <p:nvPr/>
          </p:nvSpPr>
          <p:spPr bwMode="auto">
            <a:xfrm>
              <a:off x="5374" y="1777"/>
              <a:ext cx="16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Contact avant (Grille)</a:t>
              </a:r>
              <a:endParaRPr kumimoji="0" lang="fr-FR" altLang="zh-CN" sz="2400" b="1" i="0" u="none" strike="noStrike" cap="none" normalizeH="0" baseline="0" smtClean="0">
                <a:ln>
                  <a:noFill/>
                </a:ln>
                <a:solidFill>
                  <a:schemeClr val="tx1"/>
                </a:solidFill>
                <a:effectLst/>
                <a:latin typeface="Arial" pitchFamily="34" charset="0"/>
                <a:cs typeface="Arial" pitchFamily="34" charset="0"/>
              </a:endParaRPr>
            </a:p>
          </p:txBody>
        </p:sp>
        <p:sp>
          <p:nvSpPr>
            <p:cNvPr id="90121" name="Text Box 9"/>
            <p:cNvSpPr txBox="1">
              <a:spLocks noChangeArrowheads="1"/>
            </p:cNvSpPr>
            <p:nvPr/>
          </p:nvSpPr>
          <p:spPr bwMode="auto">
            <a:xfrm>
              <a:off x="8254" y="3037"/>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sz="24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cell</a:t>
              </a:r>
              <a:endParaRPr kumimoji="0" lang="fr-FR" altLang="zh-CN" sz="2400" b="1" i="0" u="none" strike="noStrike" cap="none" normalizeH="0" baseline="0" smtClean="0">
                <a:ln>
                  <a:noFill/>
                </a:ln>
                <a:solidFill>
                  <a:schemeClr val="tx1"/>
                </a:solidFill>
                <a:effectLst/>
                <a:latin typeface="Arial" pitchFamily="34" charset="0"/>
                <a:cs typeface="Arial" pitchFamily="34" charset="0"/>
              </a:endParaRPr>
            </a:p>
          </p:txBody>
        </p:sp>
        <p:sp>
          <p:nvSpPr>
            <p:cNvPr id="90120" name="Text Box 8"/>
            <p:cNvSpPr txBox="1">
              <a:spLocks noChangeArrowheads="1"/>
            </p:cNvSpPr>
            <p:nvPr/>
          </p:nvSpPr>
          <p:spPr bwMode="auto">
            <a:xfrm>
              <a:off x="7174" y="3502"/>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sz="24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cell</a:t>
              </a:r>
              <a:endParaRPr kumimoji="0" lang="fr-FR" altLang="zh-CN" sz="2400" b="1" i="0" u="none" strike="noStrike" cap="none" normalizeH="0" baseline="0" smtClean="0">
                <a:ln>
                  <a:noFill/>
                </a:ln>
                <a:solidFill>
                  <a:schemeClr val="tx1"/>
                </a:solidFill>
                <a:effectLst/>
                <a:latin typeface="Arial" pitchFamily="34" charset="0"/>
                <a:cs typeface="Arial" pitchFamily="34" charset="0"/>
              </a:endParaRPr>
            </a:p>
          </p:txBody>
        </p:sp>
        <p:sp>
          <p:nvSpPr>
            <p:cNvPr id="90119" name="Text Box 7"/>
            <p:cNvSpPr txBox="1">
              <a:spLocks noChangeArrowheads="1"/>
            </p:cNvSpPr>
            <p:nvPr/>
          </p:nvSpPr>
          <p:spPr bwMode="auto">
            <a:xfrm>
              <a:off x="1798" y="3577"/>
              <a:ext cx="2513"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Contact arrière (Métallisation)</a:t>
              </a:r>
              <a:endParaRPr kumimoji="0" lang="fr-FR" altLang="zh-CN"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90118" name="Line 6"/>
            <p:cNvSpPr>
              <a:spLocks noChangeShapeType="1"/>
            </p:cNvSpPr>
            <p:nvPr/>
          </p:nvSpPr>
          <p:spPr bwMode="auto">
            <a:xfrm flipV="1">
              <a:off x="4474" y="3757"/>
              <a:ext cx="36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17" name="Line 5"/>
            <p:cNvSpPr>
              <a:spLocks noChangeShapeType="1"/>
            </p:cNvSpPr>
            <p:nvPr/>
          </p:nvSpPr>
          <p:spPr bwMode="auto">
            <a:xfrm flipH="1">
              <a:off x="5914" y="2317"/>
              <a:ext cx="180" cy="54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400" b="1"/>
            </a:p>
          </p:txBody>
        </p:sp>
        <p:sp>
          <p:nvSpPr>
            <p:cNvPr id="90116" name="Line 4"/>
            <p:cNvSpPr>
              <a:spLocks noChangeShapeType="1"/>
            </p:cNvSpPr>
            <p:nvPr/>
          </p:nvSpPr>
          <p:spPr bwMode="auto">
            <a:xfrm>
              <a:off x="3934" y="3757"/>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400" b="1"/>
            </a:p>
          </p:txBody>
        </p:sp>
        <p:sp>
          <p:nvSpPr>
            <p:cNvPr id="90115" name="Text Box 3"/>
            <p:cNvSpPr txBox="1">
              <a:spLocks noChangeArrowheads="1"/>
            </p:cNvSpPr>
            <p:nvPr/>
          </p:nvSpPr>
          <p:spPr bwMode="auto">
            <a:xfrm>
              <a:off x="2207" y="3243"/>
              <a:ext cx="1872" cy="43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Zone dopée P</a:t>
              </a:r>
              <a:endParaRPr kumimoji="0" lang="fr-FR" altLang="zh-CN" sz="2400" b="1" i="0" u="none" strike="noStrike" cap="none" normalizeH="0" baseline="0" dirty="0" smtClean="0">
                <a:ln>
                  <a:noFill/>
                </a:ln>
                <a:solidFill>
                  <a:schemeClr val="tx1"/>
                </a:solidFill>
                <a:effectLst/>
                <a:latin typeface="Arial" pitchFamily="34" charset="0"/>
                <a:cs typeface="Arial" pitchFamily="34" charset="0"/>
              </a:endParaRPr>
            </a:p>
          </p:txBody>
        </p:sp>
        <p:sp>
          <p:nvSpPr>
            <p:cNvPr id="90114" name="Text Box 2"/>
            <p:cNvSpPr txBox="1">
              <a:spLocks noChangeArrowheads="1"/>
            </p:cNvSpPr>
            <p:nvPr/>
          </p:nvSpPr>
          <p:spPr bwMode="auto">
            <a:xfrm>
              <a:off x="2826" y="1790"/>
              <a:ext cx="1765"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400" b="1" i="1"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Éclairement</a:t>
              </a:r>
              <a:endParaRPr kumimoji="0" lang="fr-FR" altLang="zh-CN" sz="2400" b="1"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just">
              <a:buNone/>
            </a:pPr>
            <a:r>
              <a:rPr lang="fr-FR" dirty="0"/>
              <a:t>Le rayonnement solaire est constitué des photons qui transportent chacun une énergie </a:t>
            </a:r>
            <a:r>
              <a:rPr lang="fr-FR" i="1" dirty="0"/>
              <a:t>E</a:t>
            </a:r>
            <a:r>
              <a:rPr lang="fr-FR" i="1" baseline="-25000" dirty="0"/>
              <a:t>n</a:t>
            </a:r>
            <a:r>
              <a:rPr lang="fr-FR" dirty="0"/>
              <a:t>, qui répond elle-même à la relation suivante : </a:t>
            </a:r>
            <a:endParaRPr lang="en-US" dirty="0"/>
          </a:p>
          <a:p>
            <a:pPr algn="just">
              <a:buNone/>
            </a:pPr>
            <a:r>
              <a:rPr lang="fr-FR" dirty="0"/>
              <a:t>	</a:t>
            </a:r>
            <a:endParaRPr lang="en-US" dirty="0"/>
          </a:p>
          <a:p>
            <a:pPr algn="just">
              <a:buNone/>
            </a:pPr>
            <a:r>
              <a:rPr lang="fr-FR" dirty="0"/>
              <a:t>λ: la longueur d’onde,</a:t>
            </a:r>
            <a:endParaRPr lang="en-US" dirty="0"/>
          </a:p>
          <a:p>
            <a:pPr algn="just">
              <a:buNone/>
            </a:pPr>
            <a:r>
              <a:rPr lang="fr-FR" i="1" dirty="0"/>
              <a:t>h </a:t>
            </a:r>
            <a:r>
              <a:rPr lang="fr-FR" dirty="0"/>
              <a:t>: la constante de Planck et </a:t>
            </a:r>
            <a:r>
              <a:rPr lang="fr-FR" dirty="0" smtClean="0"/>
              <a:t>c </a:t>
            </a:r>
            <a:r>
              <a:rPr lang="fr-FR" dirty="0"/>
              <a:t>la vitesse de la lumière. </a:t>
            </a:r>
            <a:endParaRPr lang="en-US" dirty="0"/>
          </a:p>
          <a:p>
            <a:pPr algn="just">
              <a:buNone/>
            </a:pPr>
            <a:endParaRPr lang="en-US" dirty="0"/>
          </a:p>
        </p:txBody>
      </p:sp>
      <p:graphicFrame>
        <p:nvGraphicFramePr>
          <p:cNvPr id="91138" name="Object 2"/>
          <p:cNvGraphicFramePr>
            <a:graphicFrameLocks noChangeAspect="1"/>
          </p:cNvGraphicFramePr>
          <p:nvPr/>
        </p:nvGraphicFramePr>
        <p:xfrm>
          <a:off x="4143372" y="3357562"/>
          <a:ext cx="2246326" cy="595316"/>
        </p:xfrm>
        <a:graphic>
          <a:graphicData uri="http://schemas.openxmlformats.org/presentationml/2006/ole">
            <p:oleObj spid="_x0000_s91138" name="Equation" r:id="rId3" imgW="634680" imgH="190440" progId="Equation.DSMT4">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571504" y="420130"/>
            <a:ext cx="81439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Association série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Les modules sont traversés par le même courant et la caractéristique résultante du groupement en série est obtenue par addition des tensions à courant donné. Si les modules ne sont pas identiques, le module le plus faible subit des contraintes et peut ainsi être détruit. Afin d’éviter ceci, une diode dite ‘</a:t>
            </a:r>
            <a:r>
              <a:rPr kumimoji="0" lang="fr-FR" altLang="zh-CN" sz="3200" b="0" i="0" u="none" strike="noStrike" cap="none" normalizeH="0" baseline="0" dirty="0" err="1" smtClean="0">
                <a:ln>
                  <a:noFill/>
                </a:ln>
                <a:solidFill>
                  <a:schemeClr val="tx1"/>
                </a:solidFill>
                <a:effectLst/>
                <a:latin typeface="Times New Roman" pitchFamily="18" charset="0"/>
                <a:ea typeface="SimSun" pitchFamily="2" charset="-122"/>
                <a:cs typeface="Times New Roman" pitchFamily="18" charset="0"/>
              </a:rPr>
              <a:t>bypass</a:t>
            </a: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 est placée en parallèle aux bornes d’un groupement élémentaire de module en série qui limite la tension inverse aux borne du groupement.</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49625"/>
            <a:ext cx="8358246" cy="6494085"/>
          </a:xfrm>
          <a:prstGeom prst="rect">
            <a:avLst/>
          </a:prstGeom>
        </p:spPr>
        <p:txBody>
          <a:bodyPr wrap="square">
            <a:spAutoFit/>
          </a:bodyPr>
          <a:lstStyle/>
          <a:p>
            <a:pPr lvl="0" algn="justLow" eaLnBrk="0" fontAlgn="base" hangingPunct="0">
              <a:spcBef>
                <a:spcPct val="0"/>
              </a:spcBef>
              <a:spcAft>
                <a:spcPct val="0"/>
              </a:spcAft>
            </a:pPr>
            <a:r>
              <a:rPr kumimoji="0" lang="fr-FR" altLang="zh-CN" sz="3200" b="1"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Association parallèle :</a:t>
            </a:r>
            <a:endParaRPr kumimoji="0" lang="en-US" altLang="zh-CN" sz="3200" b="0" i="0" u="none" strike="noStrike" cap="none" normalizeH="0" baseline="0" dirty="0" smtClean="0">
              <a:ln>
                <a:noFill/>
              </a:ln>
              <a:solidFill>
                <a:schemeClr val="tx1"/>
              </a:solidFill>
              <a:effectLst/>
              <a:latin typeface="Arial" pitchFamily="34" charset="0"/>
              <a:cs typeface="Arial" pitchFamily="34" charset="0"/>
            </a:endParaRPr>
          </a:p>
          <a:p>
            <a:pPr lvl="0" algn="justLow" eaLnBrk="0" fontAlgn="base" hangingPunct="0">
              <a:spcBef>
                <a:spcPct val="0"/>
              </a:spcBef>
              <a:spcAft>
                <a:spcPct val="0"/>
              </a:spcAft>
            </a:pPr>
            <a:r>
              <a:rPr kumimoji="0" lang="fr-FR" altLang="zh-CN" sz="3200" b="0" i="0" u="none" strike="noStrike" cap="none" normalizeH="0" baseline="0" dirty="0" smtClean="0">
                <a:ln>
                  <a:noFill/>
                </a:ln>
                <a:solidFill>
                  <a:schemeClr val="tx1"/>
                </a:solidFill>
                <a:effectLst/>
                <a:latin typeface="Times New Roman" pitchFamily="18" charset="0"/>
                <a:ea typeface="SimSun" pitchFamily="2" charset="-122"/>
                <a:cs typeface="Times New Roman" pitchFamily="18" charset="0"/>
              </a:rPr>
              <a:t>Les propriétés de cette association sont duales de l’association série. Ainsi dans un groupement de modules en parallèle, les modules sont soumis à la même tension et la caractéristique résultante est obtenue par addition des courants à tension donnée. De la même façon que pour l’association série, le module le plus faible du groupement subit des contraintes qui peuvent être destructives. Afin d’éviter ceci, nous disposant une diode connectée en série qui interdit tout courant inverse dans un groupement élémentaire connecté en série.</a:t>
            </a:r>
            <a:endParaRPr kumimoji="0" lang="fr-FR" altLang="zh-C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77" name="Rectangle 7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 name="Group 1"/>
          <p:cNvGrpSpPr>
            <a:grpSpLocks noChangeAspect="1"/>
          </p:cNvGrpSpPr>
          <p:nvPr/>
        </p:nvGrpSpPr>
        <p:grpSpPr bwMode="auto">
          <a:xfrm>
            <a:off x="0" y="0"/>
            <a:ext cx="9144000" cy="6143644"/>
            <a:chOff x="2502" y="10567"/>
            <a:chExt cx="7125" cy="3343"/>
          </a:xfrm>
        </p:grpSpPr>
        <p:sp>
          <p:nvSpPr>
            <p:cNvPr id="98376" name="AutoShape 72"/>
            <p:cNvSpPr>
              <a:spLocks noChangeAspect="1" noChangeArrowheads="1" noTextEdit="1"/>
            </p:cNvSpPr>
            <p:nvPr/>
          </p:nvSpPr>
          <p:spPr bwMode="auto">
            <a:xfrm>
              <a:off x="2502" y="10567"/>
              <a:ext cx="7125" cy="3343"/>
            </a:xfrm>
            <a:prstGeom prst="rect">
              <a:avLst/>
            </a:prstGeom>
            <a:noFill/>
          </p:spPr>
          <p:txBody>
            <a:bodyPr vert="horz" wrap="square" lIns="91440" tIns="45720" rIns="91440" bIns="45720" numCol="1" anchor="t" anchorCtr="0" compatLnSpc="1">
              <a:prstTxWarp prst="textNoShape">
                <a:avLst/>
              </a:prstTxWarp>
            </a:bodyPr>
            <a:lstStyle/>
            <a:p>
              <a:endParaRPr lang="en-US" sz="2000"/>
            </a:p>
          </p:txBody>
        </p:sp>
        <p:sp>
          <p:nvSpPr>
            <p:cNvPr id="98375" name="Text Box 71"/>
            <p:cNvSpPr txBox="1">
              <a:spLocks noChangeArrowheads="1"/>
            </p:cNvSpPr>
            <p:nvPr/>
          </p:nvSpPr>
          <p:spPr bwMode="auto">
            <a:xfrm>
              <a:off x="5997" y="11660"/>
              <a:ext cx="540" cy="1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Diode By-pass</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grpSp>
          <p:nvGrpSpPr>
            <p:cNvPr id="3" name="Group 2"/>
            <p:cNvGrpSpPr>
              <a:grpSpLocks/>
            </p:cNvGrpSpPr>
            <p:nvPr/>
          </p:nvGrpSpPr>
          <p:grpSpPr bwMode="auto">
            <a:xfrm>
              <a:off x="2502" y="10567"/>
              <a:ext cx="7125" cy="3240"/>
              <a:chOff x="2502" y="10567"/>
              <a:chExt cx="7125" cy="3240"/>
            </a:xfrm>
          </p:grpSpPr>
          <p:sp>
            <p:nvSpPr>
              <p:cNvPr id="98374" name="Rectangle 70"/>
              <p:cNvSpPr>
                <a:spLocks noChangeArrowheads="1"/>
              </p:cNvSpPr>
              <p:nvPr/>
            </p:nvSpPr>
            <p:spPr bwMode="auto">
              <a:xfrm>
                <a:off x="4152" y="11107"/>
                <a:ext cx="1260" cy="27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73" name="AutoShape 69"/>
              <p:cNvSpPr>
                <a:spLocks noChangeArrowheads="1"/>
              </p:cNvSpPr>
              <p:nvPr/>
            </p:nvSpPr>
            <p:spPr bwMode="auto">
              <a:xfrm rot="10800000">
                <a:off x="4202" y="11107"/>
                <a:ext cx="1170" cy="360"/>
              </a:xfrm>
              <a:prstGeom prst="triangle">
                <a:avLst>
                  <a:gd name="adj" fmla="val 5000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72" name="Text Box 68"/>
              <p:cNvSpPr txBox="1">
                <a:spLocks noChangeArrowheads="1"/>
              </p:cNvSpPr>
              <p:nvPr/>
            </p:nvSpPr>
            <p:spPr bwMode="auto">
              <a:xfrm>
                <a:off x="4192" y="11777"/>
                <a:ext cx="116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Chaîne A</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71" name="Text Box 67"/>
              <p:cNvSpPr txBox="1">
                <a:spLocks noChangeArrowheads="1"/>
              </p:cNvSpPr>
              <p:nvPr/>
            </p:nvSpPr>
            <p:spPr bwMode="auto">
              <a:xfrm>
                <a:off x="4192" y="12687"/>
                <a:ext cx="116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Chaîne B</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70" name="Line 66"/>
              <p:cNvSpPr>
                <a:spLocks noChangeShapeType="1"/>
              </p:cNvSpPr>
              <p:nvPr/>
            </p:nvSpPr>
            <p:spPr bwMode="auto">
              <a:xfrm flipV="1">
                <a:off x="4782" y="115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9" name="Line 65"/>
              <p:cNvSpPr>
                <a:spLocks noChangeShapeType="1"/>
              </p:cNvSpPr>
              <p:nvPr/>
            </p:nvSpPr>
            <p:spPr bwMode="auto">
              <a:xfrm flipV="1">
                <a:off x="4782" y="124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8" name="Line 64"/>
              <p:cNvSpPr>
                <a:spLocks noChangeShapeType="1"/>
              </p:cNvSpPr>
              <p:nvPr/>
            </p:nvSpPr>
            <p:spPr bwMode="auto">
              <a:xfrm flipV="1">
                <a:off x="4782" y="133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7" name="Line 63"/>
              <p:cNvSpPr>
                <a:spLocks noChangeShapeType="1"/>
              </p:cNvSpPr>
              <p:nvPr/>
            </p:nvSpPr>
            <p:spPr bwMode="auto">
              <a:xfrm>
                <a:off x="4782" y="11597"/>
                <a:ext cx="10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6" name="Line 62"/>
              <p:cNvSpPr>
                <a:spLocks noChangeShapeType="1"/>
              </p:cNvSpPr>
              <p:nvPr/>
            </p:nvSpPr>
            <p:spPr bwMode="auto">
              <a:xfrm>
                <a:off x="4782" y="12586"/>
                <a:ext cx="10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5" name="Line 61"/>
              <p:cNvSpPr>
                <a:spLocks noChangeShapeType="1"/>
              </p:cNvSpPr>
              <p:nvPr/>
            </p:nvSpPr>
            <p:spPr bwMode="auto">
              <a:xfrm>
                <a:off x="4792" y="13576"/>
                <a:ext cx="10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4" name="Text Box 60"/>
              <p:cNvSpPr txBox="1">
                <a:spLocks noChangeArrowheads="1"/>
              </p:cNvSpPr>
              <p:nvPr/>
            </p:nvSpPr>
            <p:spPr bwMode="auto">
              <a:xfrm>
                <a:off x="4362" y="11052"/>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GPV</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1</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grpSp>
            <p:nvGrpSpPr>
              <p:cNvPr id="4" name="Group 57"/>
              <p:cNvGrpSpPr>
                <a:grpSpLocks/>
              </p:cNvGrpSpPr>
              <p:nvPr/>
            </p:nvGrpSpPr>
            <p:grpSpPr bwMode="auto">
              <a:xfrm>
                <a:off x="5772" y="12007"/>
                <a:ext cx="180" cy="180"/>
                <a:chOff x="6852" y="12007"/>
                <a:chExt cx="180" cy="180"/>
              </a:xfrm>
            </p:grpSpPr>
            <p:sp>
              <p:nvSpPr>
                <p:cNvPr id="98363" name="AutoShape 59"/>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62" name="Line 58"/>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60" name="Line 56"/>
              <p:cNvSpPr>
                <a:spLocks noChangeShapeType="1"/>
              </p:cNvSpPr>
              <p:nvPr/>
            </p:nvSpPr>
            <p:spPr bwMode="auto">
              <a:xfrm flipV="1">
                <a:off x="5862" y="11597"/>
                <a:ext cx="1" cy="40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59" name="Line 55"/>
              <p:cNvSpPr>
                <a:spLocks noChangeShapeType="1"/>
              </p:cNvSpPr>
              <p:nvPr/>
            </p:nvSpPr>
            <p:spPr bwMode="auto">
              <a:xfrm flipV="1">
                <a:off x="5862" y="12187"/>
                <a:ext cx="1" cy="57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5" name="Group 52"/>
              <p:cNvGrpSpPr>
                <a:grpSpLocks/>
              </p:cNvGrpSpPr>
              <p:nvPr/>
            </p:nvGrpSpPr>
            <p:grpSpPr bwMode="auto">
              <a:xfrm>
                <a:off x="5772" y="12907"/>
                <a:ext cx="180" cy="180"/>
                <a:chOff x="6852" y="12007"/>
                <a:chExt cx="180" cy="180"/>
              </a:xfrm>
            </p:grpSpPr>
            <p:sp>
              <p:nvSpPr>
                <p:cNvPr id="98358" name="AutoShape 54"/>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57" name="Line 53"/>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55" name="Line 51"/>
              <p:cNvSpPr>
                <a:spLocks noChangeShapeType="1"/>
              </p:cNvSpPr>
              <p:nvPr/>
            </p:nvSpPr>
            <p:spPr bwMode="auto">
              <a:xfrm flipV="1">
                <a:off x="5862" y="1272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54" name="Line 50"/>
              <p:cNvSpPr>
                <a:spLocks noChangeShapeType="1"/>
              </p:cNvSpPr>
              <p:nvPr/>
            </p:nvSpPr>
            <p:spPr bwMode="auto">
              <a:xfrm flipV="1">
                <a:off x="5862" y="13087"/>
                <a:ext cx="1" cy="48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6" name="Group 47"/>
              <p:cNvGrpSpPr>
                <a:grpSpLocks/>
              </p:cNvGrpSpPr>
              <p:nvPr/>
            </p:nvGrpSpPr>
            <p:grpSpPr bwMode="auto">
              <a:xfrm>
                <a:off x="5772" y="11107"/>
                <a:ext cx="180" cy="180"/>
                <a:chOff x="6852" y="12007"/>
                <a:chExt cx="180" cy="180"/>
              </a:xfrm>
            </p:grpSpPr>
            <p:sp>
              <p:nvSpPr>
                <p:cNvPr id="98353" name="AutoShape 49"/>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52" name="Line 48"/>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50" name="Line 46"/>
              <p:cNvSpPr>
                <a:spLocks noChangeShapeType="1"/>
              </p:cNvSpPr>
              <p:nvPr/>
            </p:nvSpPr>
            <p:spPr bwMode="auto">
              <a:xfrm flipV="1">
                <a:off x="5862" y="11287"/>
                <a:ext cx="1" cy="35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9" name="Line 45"/>
              <p:cNvSpPr>
                <a:spLocks noChangeShapeType="1"/>
              </p:cNvSpPr>
              <p:nvPr/>
            </p:nvSpPr>
            <p:spPr bwMode="auto">
              <a:xfrm flipV="1">
                <a:off x="5862" y="10817"/>
                <a:ext cx="1" cy="29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8" name="Rectangle 44"/>
              <p:cNvSpPr>
                <a:spLocks noChangeArrowheads="1"/>
              </p:cNvSpPr>
              <p:nvPr/>
            </p:nvSpPr>
            <p:spPr bwMode="auto">
              <a:xfrm>
                <a:off x="6612" y="11107"/>
                <a:ext cx="1260" cy="270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7" name="AutoShape 43"/>
              <p:cNvSpPr>
                <a:spLocks noChangeArrowheads="1"/>
              </p:cNvSpPr>
              <p:nvPr/>
            </p:nvSpPr>
            <p:spPr bwMode="auto">
              <a:xfrm rot="10800000">
                <a:off x="6662" y="11107"/>
                <a:ext cx="1170" cy="360"/>
              </a:xfrm>
              <a:prstGeom prst="triangle">
                <a:avLst>
                  <a:gd name="adj" fmla="val 50000"/>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6" name="Text Box 42"/>
              <p:cNvSpPr txBox="1">
                <a:spLocks noChangeArrowheads="1"/>
              </p:cNvSpPr>
              <p:nvPr/>
            </p:nvSpPr>
            <p:spPr bwMode="auto">
              <a:xfrm>
                <a:off x="6652" y="11777"/>
                <a:ext cx="116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Chaîne A</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45" name="Text Box 41"/>
              <p:cNvSpPr txBox="1">
                <a:spLocks noChangeArrowheads="1"/>
              </p:cNvSpPr>
              <p:nvPr/>
            </p:nvSpPr>
            <p:spPr bwMode="auto">
              <a:xfrm>
                <a:off x="6652" y="12687"/>
                <a:ext cx="116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Chaîne B</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44" name="Line 40"/>
              <p:cNvSpPr>
                <a:spLocks noChangeShapeType="1"/>
              </p:cNvSpPr>
              <p:nvPr/>
            </p:nvSpPr>
            <p:spPr bwMode="auto">
              <a:xfrm flipV="1">
                <a:off x="7242" y="115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3" name="Line 39"/>
              <p:cNvSpPr>
                <a:spLocks noChangeShapeType="1"/>
              </p:cNvSpPr>
              <p:nvPr/>
            </p:nvSpPr>
            <p:spPr bwMode="auto">
              <a:xfrm flipV="1">
                <a:off x="7242" y="124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2" name="Line 38"/>
              <p:cNvSpPr>
                <a:spLocks noChangeShapeType="1"/>
              </p:cNvSpPr>
              <p:nvPr/>
            </p:nvSpPr>
            <p:spPr bwMode="auto">
              <a:xfrm flipV="1">
                <a:off x="7242" y="1339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1" name="Line 37"/>
              <p:cNvSpPr>
                <a:spLocks noChangeShapeType="1"/>
              </p:cNvSpPr>
              <p:nvPr/>
            </p:nvSpPr>
            <p:spPr bwMode="auto">
              <a:xfrm>
                <a:off x="7242" y="11597"/>
                <a:ext cx="10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40" name="Line 36"/>
              <p:cNvSpPr>
                <a:spLocks noChangeShapeType="1"/>
              </p:cNvSpPr>
              <p:nvPr/>
            </p:nvSpPr>
            <p:spPr bwMode="auto">
              <a:xfrm>
                <a:off x="7242" y="12586"/>
                <a:ext cx="10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39" name="Line 35"/>
              <p:cNvSpPr>
                <a:spLocks noChangeShapeType="1"/>
              </p:cNvSpPr>
              <p:nvPr/>
            </p:nvSpPr>
            <p:spPr bwMode="auto">
              <a:xfrm>
                <a:off x="5862" y="13576"/>
                <a:ext cx="301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38" name="Text Box 34"/>
              <p:cNvSpPr txBox="1">
                <a:spLocks noChangeArrowheads="1"/>
              </p:cNvSpPr>
              <p:nvPr/>
            </p:nvSpPr>
            <p:spPr bwMode="auto">
              <a:xfrm>
                <a:off x="6852" y="11067"/>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GPV</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2</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grpSp>
            <p:nvGrpSpPr>
              <p:cNvPr id="7" name="Group 31"/>
              <p:cNvGrpSpPr>
                <a:grpSpLocks/>
              </p:cNvGrpSpPr>
              <p:nvPr/>
            </p:nvGrpSpPr>
            <p:grpSpPr bwMode="auto">
              <a:xfrm>
                <a:off x="8232" y="12007"/>
                <a:ext cx="180" cy="180"/>
                <a:chOff x="6852" y="12007"/>
                <a:chExt cx="180" cy="180"/>
              </a:xfrm>
            </p:grpSpPr>
            <p:sp>
              <p:nvSpPr>
                <p:cNvPr id="98337" name="AutoShape 33"/>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36" name="Line 32"/>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34" name="Line 30"/>
              <p:cNvSpPr>
                <a:spLocks noChangeShapeType="1"/>
              </p:cNvSpPr>
              <p:nvPr/>
            </p:nvSpPr>
            <p:spPr bwMode="auto">
              <a:xfrm flipV="1">
                <a:off x="8322" y="11597"/>
                <a:ext cx="1" cy="40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33" name="Line 29"/>
              <p:cNvSpPr>
                <a:spLocks noChangeShapeType="1"/>
              </p:cNvSpPr>
              <p:nvPr/>
            </p:nvSpPr>
            <p:spPr bwMode="auto">
              <a:xfrm flipV="1">
                <a:off x="8322" y="12187"/>
                <a:ext cx="1" cy="57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8" name="Group 26"/>
              <p:cNvGrpSpPr>
                <a:grpSpLocks/>
              </p:cNvGrpSpPr>
              <p:nvPr/>
            </p:nvGrpSpPr>
            <p:grpSpPr bwMode="auto">
              <a:xfrm>
                <a:off x="8232" y="12907"/>
                <a:ext cx="180" cy="180"/>
                <a:chOff x="6852" y="12007"/>
                <a:chExt cx="180" cy="180"/>
              </a:xfrm>
            </p:grpSpPr>
            <p:sp>
              <p:nvSpPr>
                <p:cNvPr id="98332" name="AutoShape 28"/>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31" name="Line 27"/>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29" name="Line 25"/>
              <p:cNvSpPr>
                <a:spLocks noChangeShapeType="1"/>
              </p:cNvSpPr>
              <p:nvPr/>
            </p:nvSpPr>
            <p:spPr bwMode="auto">
              <a:xfrm flipV="1">
                <a:off x="8322" y="12727"/>
                <a:ext cx="1"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28" name="Line 24"/>
              <p:cNvSpPr>
                <a:spLocks noChangeShapeType="1"/>
              </p:cNvSpPr>
              <p:nvPr/>
            </p:nvSpPr>
            <p:spPr bwMode="auto">
              <a:xfrm flipV="1">
                <a:off x="8322" y="13087"/>
                <a:ext cx="1" cy="48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nvGrpSpPr>
              <p:cNvPr id="9" name="Group 21"/>
              <p:cNvGrpSpPr>
                <a:grpSpLocks/>
              </p:cNvGrpSpPr>
              <p:nvPr/>
            </p:nvGrpSpPr>
            <p:grpSpPr bwMode="auto">
              <a:xfrm>
                <a:off x="8232" y="11107"/>
                <a:ext cx="180" cy="180"/>
                <a:chOff x="6852" y="12007"/>
                <a:chExt cx="180" cy="180"/>
              </a:xfrm>
            </p:grpSpPr>
            <p:sp>
              <p:nvSpPr>
                <p:cNvPr id="98327" name="AutoShape 23"/>
                <p:cNvSpPr>
                  <a:spLocks noChangeArrowheads="1"/>
                </p:cNvSpPr>
                <p:nvPr/>
              </p:nvSpPr>
              <p:spPr bwMode="auto">
                <a:xfrm>
                  <a:off x="6852" y="12007"/>
                  <a:ext cx="180" cy="180"/>
                </a:xfrm>
                <a:prstGeom prst="triangle">
                  <a:avLst>
                    <a:gd name="adj" fmla="val 5000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26" name="Line 22"/>
                <p:cNvSpPr>
                  <a:spLocks noChangeShapeType="1"/>
                </p:cNvSpPr>
                <p:nvPr/>
              </p:nvSpPr>
              <p:spPr bwMode="auto">
                <a:xfrm>
                  <a:off x="6852" y="12007"/>
                  <a:ext cx="18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grpSp>
          <p:sp>
            <p:nvSpPr>
              <p:cNvPr id="98324" name="Line 20"/>
              <p:cNvSpPr>
                <a:spLocks noChangeShapeType="1"/>
              </p:cNvSpPr>
              <p:nvPr/>
            </p:nvSpPr>
            <p:spPr bwMode="auto">
              <a:xfrm flipV="1">
                <a:off x="8322" y="11287"/>
                <a:ext cx="1" cy="35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23" name="Line 19"/>
              <p:cNvSpPr>
                <a:spLocks noChangeShapeType="1"/>
              </p:cNvSpPr>
              <p:nvPr/>
            </p:nvSpPr>
            <p:spPr bwMode="auto">
              <a:xfrm flipV="1">
                <a:off x="8322" y="10817"/>
                <a:ext cx="1" cy="29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22" name="Line 18"/>
              <p:cNvSpPr>
                <a:spLocks noChangeShapeType="1"/>
              </p:cNvSpPr>
              <p:nvPr/>
            </p:nvSpPr>
            <p:spPr bwMode="auto">
              <a:xfrm>
                <a:off x="5862" y="10807"/>
                <a:ext cx="3010" cy="1"/>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sz="2000"/>
              </a:p>
            </p:txBody>
          </p:sp>
          <p:sp>
            <p:nvSpPr>
              <p:cNvPr id="98321" name="Text Box 17"/>
              <p:cNvSpPr txBox="1">
                <a:spLocks noChangeArrowheads="1"/>
              </p:cNvSpPr>
              <p:nvPr/>
            </p:nvSpPr>
            <p:spPr bwMode="auto">
              <a:xfrm>
                <a:off x="2502" y="12217"/>
                <a:ext cx="1260" cy="720"/>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altLang="zh-CN" sz="2000" b="0"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18 Cellules en séries.</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20" name="Line 16"/>
              <p:cNvSpPr>
                <a:spLocks noChangeShapeType="1"/>
              </p:cNvSpPr>
              <p:nvPr/>
            </p:nvSpPr>
            <p:spPr bwMode="auto">
              <a:xfrm flipV="1">
                <a:off x="3792" y="12007"/>
                <a:ext cx="360"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9" name="Line 15"/>
              <p:cNvSpPr>
                <a:spLocks noChangeShapeType="1"/>
              </p:cNvSpPr>
              <p:nvPr/>
            </p:nvSpPr>
            <p:spPr bwMode="auto">
              <a:xfrm>
                <a:off x="3792" y="12907"/>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8" name="Line 14"/>
              <p:cNvSpPr>
                <a:spLocks noChangeShapeType="1"/>
              </p:cNvSpPr>
              <p:nvPr/>
            </p:nvSpPr>
            <p:spPr bwMode="auto">
              <a:xfrm flipV="1">
                <a:off x="8832" y="11107"/>
                <a:ext cx="0" cy="21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7" name="Text Box 13"/>
              <p:cNvSpPr txBox="1">
                <a:spLocks noChangeArrowheads="1"/>
              </p:cNvSpPr>
              <p:nvPr/>
            </p:nvSpPr>
            <p:spPr bwMode="auto">
              <a:xfrm>
                <a:off x="8727" y="11992"/>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V</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16" name="Text Box 12"/>
              <p:cNvSpPr txBox="1">
                <a:spLocks noChangeArrowheads="1"/>
              </p:cNvSpPr>
              <p:nvPr/>
            </p:nvSpPr>
            <p:spPr bwMode="auto">
              <a:xfrm>
                <a:off x="8247" y="10747"/>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PV2</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15" name="Text Box 11"/>
              <p:cNvSpPr txBox="1">
                <a:spLocks noChangeArrowheads="1"/>
              </p:cNvSpPr>
              <p:nvPr/>
            </p:nvSpPr>
            <p:spPr bwMode="auto">
              <a:xfrm>
                <a:off x="5787" y="10792"/>
                <a:ext cx="9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PV1</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14" name="Line 10"/>
              <p:cNvSpPr>
                <a:spLocks noChangeShapeType="1"/>
              </p:cNvSpPr>
              <p:nvPr/>
            </p:nvSpPr>
            <p:spPr bwMode="auto">
              <a:xfrm flipV="1">
                <a:off x="8322" y="10882"/>
                <a:ext cx="1"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3" name="Line 9"/>
              <p:cNvSpPr>
                <a:spLocks noChangeShapeType="1"/>
              </p:cNvSpPr>
              <p:nvPr/>
            </p:nvSpPr>
            <p:spPr bwMode="auto">
              <a:xfrm flipV="1">
                <a:off x="5861" y="10867"/>
                <a:ext cx="1" cy="18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2" name="Text Box 8"/>
              <p:cNvSpPr txBox="1">
                <a:spLocks noChangeArrowheads="1"/>
              </p:cNvSpPr>
              <p:nvPr/>
            </p:nvSpPr>
            <p:spPr bwMode="auto">
              <a:xfrm>
                <a:off x="3792" y="10567"/>
                <a:ext cx="180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0" i="1" u="sng" strike="noStrike" cap="none" normalizeH="0" baseline="0" smtClean="0">
                    <a:ln>
                      <a:noFill/>
                    </a:ln>
                    <a:solidFill>
                      <a:schemeClr val="tx1"/>
                    </a:solidFill>
                    <a:effectLst/>
                    <a:latin typeface="Times New Roman" pitchFamily="18" charset="0"/>
                    <a:ea typeface="SimSun" pitchFamily="2" charset="-122"/>
                    <a:cs typeface="Times New Roman" pitchFamily="18" charset="0"/>
                  </a:rPr>
                  <a:t>Diode anti-retour</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sp>
            <p:nvSpPr>
              <p:cNvPr id="98311" name="Line 7"/>
              <p:cNvSpPr>
                <a:spLocks noChangeShapeType="1"/>
              </p:cNvSpPr>
              <p:nvPr/>
            </p:nvSpPr>
            <p:spPr bwMode="auto">
              <a:xfrm>
                <a:off x="5367" y="10837"/>
                <a:ext cx="360" cy="36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10" name="Line 6"/>
              <p:cNvSpPr>
                <a:spLocks noChangeShapeType="1"/>
              </p:cNvSpPr>
              <p:nvPr/>
            </p:nvSpPr>
            <p:spPr bwMode="auto">
              <a:xfrm>
                <a:off x="5967" y="12110"/>
                <a:ext cx="180" cy="360"/>
              </a:xfrm>
              <a:prstGeom prst="line">
                <a:avLst/>
              </a:prstGeom>
              <a:noFill/>
              <a:ln w="9525">
                <a:solidFill>
                  <a:srgbClr val="000000"/>
                </a:solidFill>
                <a:round/>
                <a:headEnd type="triangle" w="med" len="med"/>
                <a:tailEnd/>
              </a:ln>
            </p:spPr>
            <p:txBody>
              <a:bodyPr vert="horz" wrap="square" lIns="91440" tIns="45720" rIns="91440" bIns="45720" numCol="1" anchor="t" anchorCtr="0" compatLnSpc="1">
                <a:prstTxWarp prst="textNoShape">
                  <a:avLst/>
                </a:prstTxWarp>
              </a:bodyPr>
              <a:lstStyle/>
              <a:p>
                <a:endParaRPr lang="en-US" sz="2000"/>
              </a:p>
            </p:txBody>
          </p:sp>
          <p:sp>
            <p:nvSpPr>
              <p:cNvPr id="98309" name="Line 5"/>
              <p:cNvSpPr>
                <a:spLocks noChangeShapeType="1"/>
              </p:cNvSpPr>
              <p:nvPr/>
            </p:nvSpPr>
            <p:spPr bwMode="auto">
              <a:xfrm flipH="1">
                <a:off x="5982" y="12650"/>
                <a:ext cx="120" cy="437"/>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08" name="Line 4"/>
              <p:cNvSpPr>
                <a:spLocks noChangeShapeType="1"/>
              </p:cNvSpPr>
              <p:nvPr/>
            </p:nvSpPr>
            <p:spPr bwMode="auto">
              <a:xfrm>
                <a:off x="8622" y="10807"/>
                <a:ext cx="180"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sz="2000"/>
              </a:p>
            </p:txBody>
          </p:sp>
          <p:sp>
            <p:nvSpPr>
              <p:cNvPr id="98307" name="Text Box 3"/>
              <p:cNvSpPr txBox="1">
                <a:spLocks noChangeArrowheads="1"/>
              </p:cNvSpPr>
              <p:nvPr/>
            </p:nvSpPr>
            <p:spPr bwMode="auto">
              <a:xfrm>
                <a:off x="8789" y="10639"/>
                <a:ext cx="641"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zh-CN" sz="2000" b="1" i="1" u="none" strike="noStrike" cap="none" normalizeH="0" baseline="0" smtClean="0">
                    <a:ln>
                      <a:noFill/>
                    </a:ln>
                    <a:solidFill>
                      <a:schemeClr val="tx1"/>
                    </a:solidFill>
                    <a:effectLst/>
                    <a:latin typeface="Times New Roman" pitchFamily="18" charset="0"/>
                    <a:ea typeface="SimSun" pitchFamily="2" charset="-122"/>
                    <a:cs typeface="Times New Roman" pitchFamily="18" charset="0"/>
                  </a:rPr>
                  <a:t>I</a:t>
                </a:r>
                <a:r>
                  <a:rPr kumimoji="0" lang="fr-FR" altLang="zh-CN" sz="2000" b="1" i="1" u="none" strike="noStrike" cap="none" normalizeH="0" baseline="-30000" smtClean="0">
                    <a:ln>
                      <a:noFill/>
                    </a:ln>
                    <a:solidFill>
                      <a:schemeClr val="tx1"/>
                    </a:solidFill>
                    <a:effectLst/>
                    <a:latin typeface="Times New Roman" pitchFamily="18" charset="0"/>
                    <a:ea typeface="SimSun" pitchFamily="2" charset="-122"/>
                    <a:cs typeface="Times New Roman" pitchFamily="18" charset="0"/>
                  </a:rPr>
                  <a:t>PV</a:t>
                </a:r>
                <a:endParaRPr kumimoji="0" lang="fr-FR" altLang="zh-CN" sz="20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77" name="Rectangle 76"/>
          <p:cNvSpPr/>
          <p:nvPr/>
        </p:nvSpPr>
        <p:spPr>
          <a:xfrm>
            <a:off x="0" y="5934694"/>
            <a:ext cx="9144000" cy="830997"/>
          </a:xfrm>
          <a:prstGeom prst="rect">
            <a:avLst/>
          </a:prstGeom>
        </p:spPr>
        <p:txBody>
          <a:bodyPr wrap="square">
            <a:spAutoFit/>
          </a:bodyPr>
          <a:lstStyle/>
          <a:p>
            <a:pPr algn="ctr"/>
            <a:r>
              <a:rPr lang="fr-FR" sz="2400" b="1" i="1" dirty="0"/>
              <a:t>Exemples d'association sécurisée de deux modules PV commerciaux en parallèles avec leurs diodes de protections.</a:t>
            </a:r>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499</TotalTime>
  <Words>935</Words>
  <Application>Microsoft Office PowerPoint</Application>
  <PresentationFormat>Affichage à l'écran (4:3)</PresentationFormat>
  <Paragraphs>120</Paragraphs>
  <Slides>27</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27</vt:i4>
      </vt:variant>
    </vt:vector>
  </HeadingPairs>
  <TitlesOfParts>
    <vt:vector size="29" baseType="lpstr">
      <vt:lpstr>Thème Office</vt:lpstr>
      <vt:lpstr>Equation</vt:lpstr>
      <vt:lpstr>Chapitre Deux: Production décentralisée de l’énergie électrique</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moi</dc:creator>
  <cp:lastModifiedBy>moi</cp:lastModifiedBy>
  <cp:revision>42</cp:revision>
  <dcterms:created xsi:type="dcterms:W3CDTF">2020-01-22T03:03:57Z</dcterms:created>
  <dcterms:modified xsi:type="dcterms:W3CDTF">2021-02-19T14:41:23Z</dcterms:modified>
</cp:coreProperties>
</file>