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31" r:id="rId3"/>
    <p:sldId id="307" r:id="rId4"/>
    <p:sldId id="360" r:id="rId5"/>
    <p:sldId id="293" r:id="rId6"/>
    <p:sldId id="257" r:id="rId7"/>
    <p:sldId id="294" r:id="rId8"/>
    <p:sldId id="258" r:id="rId9"/>
    <p:sldId id="259" r:id="rId10"/>
    <p:sldId id="260" r:id="rId11"/>
    <p:sldId id="262" r:id="rId12"/>
    <p:sldId id="267" r:id="rId13"/>
    <p:sldId id="263" r:id="rId14"/>
    <p:sldId id="264" r:id="rId15"/>
    <p:sldId id="266" r:id="rId16"/>
    <p:sldId id="312" r:id="rId17"/>
    <p:sldId id="320" r:id="rId18"/>
    <p:sldId id="339" r:id="rId19"/>
    <p:sldId id="340" r:id="rId20"/>
    <p:sldId id="341" r:id="rId21"/>
    <p:sldId id="332" r:id="rId22"/>
    <p:sldId id="333" r:id="rId23"/>
    <p:sldId id="334" r:id="rId24"/>
    <p:sldId id="335" r:id="rId25"/>
    <p:sldId id="359" r:id="rId26"/>
    <p:sldId id="318" r:id="rId27"/>
    <p:sldId id="319"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74" autoAdjust="0"/>
    <p:restoredTop sz="92652" autoAdjust="0"/>
  </p:normalViewPr>
  <p:slideViewPr>
    <p:cSldViewPr>
      <p:cViewPr varScale="1">
        <p:scale>
          <a:sx n="64" d="100"/>
          <a:sy n="64"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2A802-9053-4979-835F-46D687BEDC7C}" type="datetimeFigureOut">
              <a:rPr lang="en-US" smtClean="0"/>
              <a:pPr/>
              <a:t>2/17/2021</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5ECC8-E1D3-4756-AD9E-7B1F279BC7AC}"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FA81594-D2A3-4800-B12F-EE5CF3DB0E99}" type="datetime1">
              <a:rPr lang="fr-FR" smtClean="0"/>
              <a:pPr/>
              <a:t>17/02/2021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BF267DA-7B49-4A42-B3EC-5734FE9DC929}" type="datetime1">
              <a:rPr lang="fr-FR" smtClean="0"/>
              <a:pPr/>
              <a:t>17/02/2021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9C9FEE5-E0E5-4243-873A-9C6A7E3FE4EF}" type="datetime1">
              <a:rPr lang="fr-FR" smtClean="0"/>
              <a:pPr/>
              <a:t>17/02/2021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70EEB8-EAA3-4AF2-98A0-EDC552B6C049}" type="datetime1">
              <a:rPr lang="fr-FR" smtClean="0"/>
              <a:pPr/>
              <a:t>17/02/2021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39FFA08-FC97-441A-806E-60176B85A54C}" type="datetime1">
              <a:rPr lang="fr-FR" smtClean="0"/>
              <a:pPr/>
              <a:t>17/02/2021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8F983FC-EDA8-4EA5-ACE8-FF426C62EE1D}" type="datetime1">
              <a:rPr lang="fr-FR" smtClean="0"/>
              <a:pPr/>
              <a:t>17/02/2021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8C08B40-8BE2-46DF-92CB-DC660FB77A63}" type="datetime1">
              <a:rPr lang="fr-FR" smtClean="0"/>
              <a:pPr/>
              <a:t>17/02/2021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FE40D01-CB21-49B2-A816-8D88EEDA1D16}" type="datetime1">
              <a:rPr lang="fr-FR" smtClean="0"/>
              <a:pPr/>
              <a:t>17/02/2021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2643E8-3E64-40EF-A57B-BE444FA229D7}" type="datetime1">
              <a:rPr lang="fr-FR" smtClean="0"/>
              <a:pPr/>
              <a:t>17/02/2021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279A42-D21D-4DD5-90FE-D225346905E4}" type="datetime1">
              <a:rPr lang="fr-FR" smtClean="0"/>
              <a:pPr/>
              <a:t>17/02/2021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1AAF66-2ED4-4A1F-9C8A-481745D7E7DB}" type="datetime1">
              <a:rPr lang="fr-FR" smtClean="0"/>
              <a:pPr/>
              <a:t>17/02/2021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1CD098-7AEA-4A31-AF17-DA4993BBAFF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10517-2566-4911-BEBA-169A2B3AF339}" type="datetime1">
              <a:rPr lang="fr-FR" smtClean="0"/>
              <a:pPr/>
              <a:t>17/02/2021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D098-7AEA-4A31-AF17-DA4993BBAFF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upload.wikimedia.org/wikipedia/commons/2/2e/Plancher_Solaire_001.jpg"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nrgies.be/images/capteur.jpg"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285776"/>
            <a:ext cx="7772400" cy="1470025"/>
          </a:xfrm>
        </p:spPr>
        <p:txBody>
          <a:bodyPr>
            <a:normAutofit/>
          </a:bodyPr>
          <a:lstStyle/>
          <a:p>
            <a:r>
              <a:rPr lang="fr-FR" sz="4000" b="1" dirty="0" smtClean="0">
                <a:solidFill>
                  <a:srgbClr val="FF0000"/>
                </a:solidFill>
              </a:rPr>
              <a:t>Énergie solaire</a:t>
            </a:r>
            <a:endParaRPr lang="fr-FR" sz="4000" dirty="0">
              <a:solidFill>
                <a:srgbClr val="FF0000"/>
              </a:solidFill>
            </a:endParaRPr>
          </a:p>
        </p:txBody>
      </p:sp>
      <p:sp>
        <p:nvSpPr>
          <p:cNvPr id="3" name="Sous-titre 2"/>
          <p:cNvSpPr>
            <a:spLocks noGrp="1"/>
          </p:cNvSpPr>
          <p:nvPr>
            <p:ph type="subTitle" idx="1"/>
          </p:nvPr>
        </p:nvSpPr>
        <p:spPr>
          <a:xfrm>
            <a:off x="428596" y="1357298"/>
            <a:ext cx="8286808" cy="4857784"/>
          </a:xfrm>
        </p:spPr>
        <p:txBody>
          <a:bodyPr>
            <a:normAutofit fontScale="77500" lnSpcReduction="20000"/>
          </a:bodyPr>
          <a:lstStyle/>
          <a:p>
            <a:pPr algn="l"/>
            <a:r>
              <a:rPr lang="fr-FR" b="1" u="sng" dirty="0">
                <a:solidFill>
                  <a:schemeClr val="tx1"/>
                </a:solidFill>
              </a:rPr>
              <a:t>Définition</a:t>
            </a:r>
            <a:r>
              <a:rPr lang="fr-FR" b="1" dirty="0">
                <a:solidFill>
                  <a:schemeClr val="tx1"/>
                </a:solidFill>
              </a:rPr>
              <a:t> :</a:t>
            </a:r>
            <a:endParaRPr lang="fr-FR" dirty="0">
              <a:solidFill>
                <a:schemeClr val="tx1"/>
              </a:solidFill>
            </a:endParaRPr>
          </a:p>
          <a:p>
            <a:pPr algn="just"/>
            <a:r>
              <a:rPr lang="fr-FR" b="1" dirty="0" smtClean="0">
                <a:solidFill>
                  <a:schemeClr val="tx1"/>
                </a:solidFill>
              </a:rPr>
              <a:t>L'énergie solaire est </a:t>
            </a:r>
            <a:r>
              <a:rPr lang="fr-FR" b="1" dirty="0">
                <a:solidFill>
                  <a:schemeClr val="tx1"/>
                </a:solidFill>
              </a:rPr>
              <a:t>une source d'énergie qui dépend du soleil. </a:t>
            </a:r>
            <a:endParaRPr lang="fr-FR" b="1" dirty="0" smtClean="0">
              <a:solidFill>
                <a:schemeClr val="tx1"/>
              </a:solidFill>
            </a:endParaRPr>
          </a:p>
          <a:p>
            <a:pPr algn="just"/>
            <a:r>
              <a:rPr lang="fr-FR" b="1" dirty="0" smtClean="0">
                <a:solidFill>
                  <a:schemeClr val="tx1"/>
                </a:solidFill>
              </a:rPr>
              <a:t>Cette </a:t>
            </a:r>
            <a:r>
              <a:rPr lang="fr-FR" b="1" dirty="0">
                <a:solidFill>
                  <a:schemeClr val="tx1"/>
                </a:solidFill>
              </a:rPr>
              <a:t>énergie permet </a:t>
            </a:r>
            <a:r>
              <a:rPr lang="fr-FR" b="1" dirty="0" smtClean="0">
                <a:solidFill>
                  <a:schemeClr val="tx1"/>
                </a:solidFill>
              </a:rPr>
              <a:t>de produire de </a:t>
            </a:r>
            <a:r>
              <a:rPr lang="fr-FR" b="1" dirty="0">
                <a:solidFill>
                  <a:schemeClr val="tx1"/>
                </a:solidFill>
              </a:rPr>
              <a:t>l'électricité à partir </a:t>
            </a:r>
            <a:r>
              <a:rPr lang="fr-FR" b="1" dirty="0" smtClean="0">
                <a:solidFill>
                  <a:schemeClr val="tx1"/>
                </a:solidFill>
              </a:rPr>
              <a:t>de panneaux photovoltaïques ou de la chaleur à partir des centrales solaires </a:t>
            </a:r>
            <a:r>
              <a:rPr lang="fr-FR" b="1" dirty="0">
                <a:solidFill>
                  <a:schemeClr val="tx1"/>
                </a:solidFill>
              </a:rPr>
              <a:t>thermiques, </a:t>
            </a:r>
            <a:r>
              <a:rPr lang="fr-FR" b="1" dirty="0" smtClean="0">
                <a:solidFill>
                  <a:schemeClr val="tx1"/>
                </a:solidFill>
              </a:rPr>
              <a:t>grâce à la lumière du soleil captée par des panneaux solaires. </a:t>
            </a:r>
          </a:p>
          <a:p>
            <a:pPr algn="just"/>
            <a:endParaRPr lang="fr-FR" b="1" dirty="0">
              <a:solidFill>
                <a:schemeClr val="tx1"/>
              </a:solidFill>
            </a:endParaRPr>
          </a:p>
          <a:p>
            <a:pPr algn="just"/>
            <a:r>
              <a:rPr lang="fr-FR" b="1" dirty="0" smtClean="0">
                <a:solidFill>
                  <a:schemeClr val="tx1"/>
                </a:solidFill>
              </a:rPr>
              <a:t>Le </a:t>
            </a:r>
            <a:r>
              <a:rPr lang="fr-FR" b="1" dirty="0">
                <a:solidFill>
                  <a:schemeClr val="tx1"/>
                </a:solidFill>
              </a:rPr>
              <a:t>soleil, bien que distant de plus de 150 millions de kilomètres de nous, demeure notre plus grande source d'énergie même si elle est </a:t>
            </a:r>
            <a:r>
              <a:rPr lang="fr-FR" b="1" dirty="0" smtClean="0">
                <a:solidFill>
                  <a:schemeClr val="tx1"/>
                </a:solidFill>
              </a:rPr>
              <a:t>intermittentes .  </a:t>
            </a:r>
          </a:p>
          <a:p>
            <a:pPr algn="just"/>
            <a:r>
              <a:rPr lang="fr-FR" b="1" dirty="0" smtClean="0">
                <a:solidFill>
                  <a:schemeClr val="tx1"/>
                </a:solidFill>
              </a:rPr>
              <a:t>C'est </a:t>
            </a:r>
            <a:r>
              <a:rPr lang="fr-FR" b="1" dirty="0">
                <a:solidFill>
                  <a:schemeClr val="tx1"/>
                </a:solidFill>
              </a:rPr>
              <a:t>une énergie propre qui n'émet aucun </a:t>
            </a:r>
            <a:r>
              <a:rPr lang="fr-FR" b="1" dirty="0" smtClean="0">
                <a:solidFill>
                  <a:schemeClr val="tx1"/>
                </a:solidFill>
              </a:rPr>
              <a:t>gaz à effet de serre et </a:t>
            </a:r>
            <a:r>
              <a:rPr lang="fr-FR" b="1" dirty="0">
                <a:solidFill>
                  <a:schemeClr val="tx1"/>
                </a:solidFill>
              </a:rPr>
              <a:t>sa matière première, le soleil, est disponible partout dans le monde, gratuite et inépuisable.</a:t>
            </a:r>
          </a:p>
          <a:p>
            <a:pPr algn="just"/>
            <a:endParaRPr lang="fr-FR" b="1" dirty="0"/>
          </a:p>
        </p:txBody>
      </p:sp>
      <p:sp>
        <p:nvSpPr>
          <p:cNvPr id="4" name="Espace réservé du numéro de diapositive 3"/>
          <p:cNvSpPr>
            <a:spLocks noGrp="1"/>
          </p:cNvSpPr>
          <p:nvPr>
            <p:ph type="sldNum" sz="quarter" idx="12"/>
          </p:nvPr>
        </p:nvSpPr>
        <p:spPr/>
        <p:txBody>
          <a:bodyPr/>
          <a:lstStyle/>
          <a:p>
            <a:fld id="{DD1CD098-7AEA-4A31-AF17-DA4993BBAFF5}" type="slidenum">
              <a:rPr lang="fr-FR" smtClean="0"/>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1438" y="214291"/>
            <a:ext cx="8929718" cy="3214710"/>
          </a:xfrm>
        </p:spPr>
        <p:txBody>
          <a:bodyPr>
            <a:normAutofit/>
          </a:bodyPr>
          <a:lstStyle/>
          <a:p>
            <a:pPr algn="just">
              <a:buNone/>
            </a:pPr>
            <a:r>
              <a:rPr lang="fr-FR" dirty="0" smtClean="0"/>
              <a:t>	</a:t>
            </a:r>
            <a:r>
              <a:rPr lang="fr-FR" sz="2400" dirty="0" smtClean="0"/>
              <a:t>Ce </a:t>
            </a:r>
            <a:r>
              <a:rPr lang="fr-FR" sz="2400" dirty="0"/>
              <a:t>système de capteur peut être décliné sous</a:t>
            </a:r>
            <a:r>
              <a:rPr lang="fr-FR" sz="2400" dirty="0">
                <a:solidFill>
                  <a:srgbClr val="FF0000"/>
                </a:solidFill>
              </a:rPr>
              <a:t> trois </a:t>
            </a:r>
            <a:r>
              <a:rPr lang="fr-FR" sz="2400" dirty="0"/>
              <a:t>formes différentes</a:t>
            </a:r>
            <a:r>
              <a:rPr lang="fr-FR" sz="2400" dirty="0" smtClean="0"/>
              <a:t>:</a:t>
            </a:r>
          </a:p>
          <a:p>
            <a:pPr lvl="0" algn="just"/>
            <a:r>
              <a:rPr lang="fr-FR" sz="2400" b="1" u="sng" dirty="0" smtClean="0"/>
              <a:t>le </a:t>
            </a:r>
            <a:r>
              <a:rPr lang="fr-FR" sz="2400" b="1" u="sng" dirty="0"/>
              <a:t>chauffage solaire à air</a:t>
            </a:r>
            <a:r>
              <a:rPr lang="fr-FR" sz="2400" dirty="0"/>
              <a:t>, nécessitant une adaptation architecturale de la maison. Celui-ci se compose d'une grande surface vitrée </a:t>
            </a:r>
            <a:r>
              <a:rPr lang="fr-FR" sz="2400" dirty="0" smtClean="0"/>
              <a:t>sombre; placée </a:t>
            </a:r>
            <a:r>
              <a:rPr lang="fr-FR" sz="2400" dirty="0"/>
              <a:t>devant un </a:t>
            </a:r>
            <a:r>
              <a:rPr lang="fr-FR" sz="2400" dirty="0" smtClean="0"/>
              <a:t>mur; qui </a:t>
            </a:r>
            <a:r>
              <a:rPr lang="fr-FR" sz="2400" dirty="0"/>
              <a:t>absorbera la chaleur et la redistribuera par la </a:t>
            </a:r>
            <a:r>
              <a:rPr lang="fr-FR" sz="2400" dirty="0" smtClean="0"/>
              <a:t>suite, </a:t>
            </a:r>
            <a:r>
              <a:rPr lang="fr-FR" sz="2400" dirty="0" smtClean="0">
                <a:solidFill>
                  <a:srgbClr val="FF0000"/>
                </a:solidFill>
              </a:rPr>
              <a:t>ou</a:t>
            </a:r>
            <a:r>
              <a:rPr lang="fr-FR" sz="2400" dirty="0" smtClean="0"/>
              <a:t> </a:t>
            </a:r>
            <a:r>
              <a:rPr lang="fr-FR" sz="2400" dirty="0"/>
              <a:t>d'un panneau à l'intérieur duquel l'air circulera et traversera un réservoir rempli de galets (Caillou poli et arrondi par l'action des eaux ). </a:t>
            </a:r>
            <a:endParaRPr lang="fr-FR" dirty="0"/>
          </a:p>
        </p:txBody>
      </p:sp>
      <p:pic>
        <p:nvPicPr>
          <p:cNvPr id="4" name="Picture 2" descr="http://msmelectric.com/mediac/400_0/media/projects_show42$5B1$5D.jpg"/>
          <p:cNvPicPr>
            <a:picLocks noChangeAspect="1" noChangeArrowheads="1"/>
          </p:cNvPicPr>
          <p:nvPr/>
        </p:nvPicPr>
        <p:blipFill>
          <a:blip r:embed="rId2"/>
          <a:srcRect b="19511"/>
          <a:stretch>
            <a:fillRect/>
          </a:stretch>
        </p:blipFill>
        <p:spPr bwMode="auto">
          <a:xfrm>
            <a:off x="4429124" y="3571876"/>
            <a:ext cx="4714876" cy="3286124"/>
          </a:xfrm>
          <a:prstGeom prst="rect">
            <a:avLst/>
          </a:prstGeom>
          <a:noFill/>
        </p:spPr>
      </p:pic>
      <p:pic>
        <p:nvPicPr>
          <p:cNvPr id="5" name="Picture 4" descr="http://eco-energie-montreal.com/public/panneau8.jpg"/>
          <p:cNvPicPr>
            <a:picLocks noChangeAspect="1" noChangeArrowheads="1"/>
          </p:cNvPicPr>
          <p:nvPr/>
        </p:nvPicPr>
        <p:blipFill>
          <a:blip r:embed="rId3"/>
          <a:srcRect/>
          <a:stretch>
            <a:fillRect/>
          </a:stretch>
        </p:blipFill>
        <p:spPr bwMode="auto">
          <a:xfrm>
            <a:off x="0" y="3571876"/>
            <a:ext cx="4429124" cy="3286124"/>
          </a:xfrm>
          <a:prstGeom prst="rect">
            <a:avLst/>
          </a:prstGeom>
          <a:noFill/>
        </p:spPr>
      </p:pic>
      <p:sp>
        <p:nvSpPr>
          <p:cNvPr id="6" name="Espace réservé du numéro de diapositive 5"/>
          <p:cNvSpPr>
            <a:spLocks noGrp="1"/>
          </p:cNvSpPr>
          <p:nvPr>
            <p:ph type="sldNum" sz="quarter" idx="12"/>
          </p:nvPr>
        </p:nvSpPr>
        <p:spPr/>
        <p:txBody>
          <a:bodyPr/>
          <a:lstStyle/>
          <a:p>
            <a:fld id="{DD1CD098-7AEA-4A31-AF17-DA4993BBAFF5}"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28605"/>
            <a:ext cx="9144000" cy="3143272"/>
          </a:xfrm>
        </p:spPr>
        <p:txBody>
          <a:bodyPr>
            <a:normAutofit/>
          </a:bodyPr>
          <a:lstStyle/>
          <a:p>
            <a:pPr lvl="0" algn="just"/>
            <a:r>
              <a:rPr lang="fr-FR" b="1" u="sng" dirty="0" smtClean="0"/>
              <a:t>la climatisation solaire</a:t>
            </a:r>
            <a:r>
              <a:rPr lang="fr-FR" u="sng" dirty="0" smtClean="0"/>
              <a:t>.</a:t>
            </a:r>
            <a:r>
              <a:rPr lang="fr-FR" dirty="0" smtClean="0"/>
              <a:t> La chaleur captée par le panneau solaire est envoyée vers une machine à absorption. Ce système est plus écologique qu'une climatisation classique, de plus il s'agit d'une solution efficace et silencieuse à la fois. </a:t>
            </a:r>
          </a:p>
          <a:p>
            <a:pPr lvl="0" algn="just">
              <a:buNone/>
            </a:pPr>
            <a:endParaRPr lang="fr-FR" dirty="0" smtClean="0"/>
          </a:p>
        </p:txBody>
      </p:sp>
      <p:pic>
        <p:nvPicPr>
          <p:cNvPr id="4" name="Picture 2" descr="Climatiseur solaire réversible 4.0 18000"/>
          <p:cNvPicPr>
            <a:picLocks noChangeAspect="1" noChangeArrowheads="1"/>
          </p:cNvPicPr>
          <p:nvPr/>
        </p:nvPicPr>
        <p:blipFill>
          <a:blip r:embed="rId2"/>
          <a:srcRect t="12500" b="12499"/>
          <a:stretch>
            <a:fillRect/>
          </a:stretch>
        </p:blipFill>
        <p:spPr bwMode="auto">
          <a:xfrm>
            <a:off x="4000496" y="3571876"/>
            <a:ext cx="5143504" cy="3286124"/>
          </a:xfrm>
          <a:prstGeom prst="rect">
            <a:avLst/>
          </a:prstGeom>
          <a:noFill/>
        </p:spPr>
      </p:pic>
      <p:pic>
        <p:nvPicPr>
          <p:cNvPr id="7170" name="Picture 2" descr="http://www.energieplus-lesite.be/energieplus/fileadmin/resources/04_technique/06_climatisation/images/refroidAbsorption.jpg"/>
          <p:cNvPicPr>
            <a:picLocks noChangeAspect="1" noChangeArrowheads="1"/>
          </p:cNvPicPr>
          <p:nvPr/>
        </p:nvPicPr>
        <p:blipFill>
          <a:blip r:embed="rId3"/>
          <a:srcRect/>
          <a:stretch>
            <a:fillRect/>
          </a:stretch>
        </p:blipFill>
        <p:spPr bwMode="auto">
          <a:xfrm>
            <a:off x="0" y="3571876"/>
            <a:ext cx="4000496" cy="2928958"/>
          </a:xfrm>
          <a:prstGeom prst="rect">
            <a:avLst/>
          </a:prstGeom>
          <a:noFill/>
        </p:spPr>
      </p:pic>
      <p:sp>
        <p:nvSpPr>
          <p:cNvPr id="6" name="ZoneTexte 5"/>
          <p:cNvSpPr txBox="1"/>
          <p:nvPr/>
        </p:nvSpPr>
        <p:spPr>
          <a:xfrm>
            <a:off x="0" y="6488668"/>
            <a:ext cx="4000496" cy="400110"/>
          </a:xfrm>
          <a:prstGeom prst="rect">
            <a:avLst/>
          </a:prstGeom>
          <a:noFill/>
        </p:spPr>
        <p:txBody>
          <a:bodyPr wrap="square" rtlCol="0">
            <a:spAutoFit/>
          </a:bodyPr>
          <a:lstStyle/>
          <a:p>
            <a:pPr algn="ctr"/>
            <a:r>
              <a:rPr lang="fr-FR" sz="2000" b="1" dirty="0" smtClean="0"/>
              <a:t>Machine à absorption</a:t>
            </a:r>
            <a:endParaRPr lang="fr-FR" sz="2000" b="1" dirty="0"/>
          </a:p>
        </p:txBody>
      </p:sp>
      <p:sp>
        <p:nvSpPr>
          <p:cNvPr id="7" name="Espace réservé du numéro de diapositive 6"/>
          <p:cNvSpPr>
            <a:spLocks noGrp="1"/>
          </p:cNvSpPr>
          <p:nvPr>
            <p:ph type="sldNum" sz="quarter" idx="12"/>
          </p:nvPr>
        </p:nvSpPr>
        <p:spPr/>
        <p:txBody>
          <a:bodyPr/>
          <a:lstStyle/>
          <a:p>
            <a:fld id="{DD1CD098-7AEA-4A31-AF17-DA4993BBAFF5}" type="slidenum">
              <a:rPr lang="fr-FR" smtClean="0"/>
              <a:pPr/>
              <a:t>11</a:t>
            </a:fld>
            <a:endParaRPr 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428604"/>
            <a:ext cx="8515352" cy="5626121"/>
          </a:xfrm>
        </p:spPr>
        <p:txBody>
          <a:bodyPr/>
          <a:lstStyle/>
          <a:p>
            <a:pPr lvl="0" algn="just"/>
            <a:r>
              <a:rPr lang="fr-FR" sz="2400" b="1" u="sng" dirty="0" smtClean="0"/>
              <a:t>le plancher solaire</a:t>
            </a:r>
            <a:r>
              <a:rPr lang="fr-FR" sz="2400" u="sng" dirty="0" smtClean="0"/>
              <a:t>.</a:t>
            </a:r>
            <a:r>
              <a:rPr lang="fr-FR" sz="2400" dirty="0" smtClean="0"/>
              <a:t> Celui ci peut s'appliquer aussi aux capteurs solaires thermiques à eau. Il consiste à chauffer une dalle par l'intermédiaire de tuyaux contenus dans le sol. L'épaisseur de la dalle permet le stockage de la chaleur transmise par les panneaux solaires ainsi qu'une économie de chauffage</a:t>
            </a:r>
            <a:r>
              <a:rPr lang="fr-FR" sz="2800" dirty="0" smtClean="0"/>
              <a:t>.</a:t>
            </a:r>
          </a:p>
          <a:p>
            <a:pPr algn="just"/>
            <a:endParaRPr lang="fr-FR" dirty="0"/>
          </a:p>
        </p:txBody>
      </p:sp>
      <p:pic>
        <p:nvPicPr>
          <p:cNvPr id="4" name="Picture 4" descr="Fichier:Plancher Solaire 001.jpg">
            <a:hlinkClick r:id="rId2"/>
          </p:cNvPr>
          <p:cNvPicPr>
            <a:picLocks noChangeAspect="1" noChangeArrowheads="1"/>
          </p:cNvPicPr>
          <p:nvPr/>
        </p:nvPicPr>
        <p:blipFill>
          <a:blip r:embed="rId3"/>
          <a:srcRect/>
          <a:stretch>
            <a:fillRect/>
          </a:stretch>
        </p:blipFill>
        <p:spPr bwMode="auto">
          <a:xfrm>
            <a:off x="5286380" y="3643314"/>
            <a:ext cx="3548034" cy="2928918"/>
          </a:xfrm>
          <a:prstGeom prst="rect">
            <a:avLst/>
          </a:prstGeom>
          <a:noFill/>
        </p:spPr>
      </p:pic>
      <p:sp>
        <p:nvSpPr>
          <p:cNvPr id="5" name="ZoneTexte 4"/>
          <p:cNvSpPr txBox="1"/>
          <p:nvPr/>
        </p:nvSpPr>
        <p:spPr>
          <a:xfrm>
            <a:off x="5072066" y="2571744"/>
            <a:ext cx="3857652" cy="923330"/>
          </a:xfrm>
          <a:prstGeom prst="rect">
            <a:avLst/>
          </a:prstGeom>
          <a:noFill/>
        </p:spPr>
        <p:txBody>
          <a:bodyPr wrap="square" rtlCol="0">
            <a:spAutoFit/>
          </a:bodyPr>
          <a:lstStyle/>
          <a:p>
            <a:pPr algn="just"/>
            <a:r>
              <a:rPr lang="fr-FR" b="1" dirty="0" smtClean="0"/>
              <a:t>L'eau chauffée par les capteurs est acheminée, dans un plancher chauffant basse température . </a:t>
            </a:r>
            <a:endParaRPr lang="fr-FR" b="1" dirty="0"/>
          </a:p>
        </p:txBody>
      </p:sp>
      <p:pic>
        <p:nvPicPr>
          <p:cNvPr id="7" name="Picture 8" descr="http://www.lfconseil.fr/img_archivos/energie/solaire_01.jpg"/>
          <p:cNvPicPr>
            <a:picLocks noChangeAspect="1" noChangeArrowheads="1"/>
          </p:cNvPicPr>
          <p:nvPr/>
        </p:nvPicPr>
        <p:blipFill>
          <a:blip r:embed="rId4"/>
          <a:srcRect/>
          <a:stretch>
            <a:fillRect/>
          </a:stretch>
        </p:blipFill>
        <p:spPr bwMode="auto">
          <a:xfrm>
            <a:off x="714348" y="3500438"/>
            <a:ext cx="4286250" cy="3100398"/>
          </a:xfrm>
          <a:prstGeom prst="rect">
            <a:avLst/>
          </a:prstGeom>
          <a:noFill/>
        </p:spPr>
      </p:pic>
      <p:sp>
        <p:nvSpPr>
          <p:cNvPr id="6" name="Espace réservé du numéro de diapositive 5"/>
          <p:cNvSpPr>
            <a:spLocks noGrp="1"/>
          </p:cNvSpPr>
          <p:nvPr>
            <p:ph type="sldNum" sz="quarter" idx="12"/>
          </p:nvPr>
        </p:nvSpPr>
        <p:spPr/>
        <p:txBody>
          <a:bodyPr/>
          <a:lstStyle/>
          <a:p>
            <a:fld id="{DD1CD098-7AEA-4A31-AF17-DA4993BBAFF5}"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214290"/>
            <a:ext cx="8229600" cy="5840435"/>
          </a:xfrm>
        </p:spPr>
        <p:txBody>
          <a:bodyPr>
            <a:normAutofit/>
          </a:bodyPr>
          <a:lstStyle/>
          <a:p>
            <a:pPr algn="just"/>
            <a:r>
              <a:rPr lang="fr-FR" sz="2800" b="1" u="sng" dirty="0" smtClean="0"/>
              <a:t>Les capteurs à eau</a:t>
            </a:r>
            <a:r>
              <a:rPr lang="fr-FR" sz="2800" dirty="0" smtClean="0"/>
              <a:t> fonctionnent en réalité à l’aide d’un fluide caloporteur. Ils se répartissent en trois familles :</a:t>
            </a:r>
          </a:p>
          <a:p>
            <a:pPr lvl="1" algn="just">
              <a:buFont typeface="Wingdings" pitchFamily="2" charset="2"/>
              <a:buChar char="v"/>
            </a:pPr>
            <a:r>
              <a:rPr lang="fr-FR" sz="2400" b="1" u="sng" dirty="0" smtClean="0"/>
              <a:t>les capteurs non-vitrés</a:t>
            </a:r>
            <a:r>
              <a:rPr lang="fr-FR" sz="2400" dirty="0" smtClean="0"/>
              <a:t> (ou capteurs moquette), Ce capteur consiste en un réseau de tubes noirs en matière plastique, accolés les uns aux autres. Pour chauffer l’eau d’une piscine, les capteurs peuvent être insérés dans le circuit de filtration. Ils sont ainsi directement parcourus par l’eau retournant au bassin</a:t>
            </a:r>
            <a:endParaRPr lang="fr-FR" sz="2400" dirty="0"/>
          </a:p>
        </p:txBody>
      </p:sp>
      <p:pic>
        <p:nvPicPr>
          <p:cNvPr id="4" name="Image 3" descr="Capteur moquette"/>
          <p:cNvPicPr/>
          <p:nvPr/>
        </p:nvPicPr>
        <p:blipFill>
          <a:blip r:embed="rId2"/>
          <a:srcRect l="4384" r="3551" b="14545"/>
          <a:stretch>
            <a:fillRect/>
          </a:stretch>
        </p:blipFill>
        <p:spPr bwMode="auto">
          <a:xfrm>
            <a:off x="2643174" y="3929066"/>
            <a:ext cx="3000396" cy="2928934"/>
          </a:xfrm>
          <a:prstGeom prst="rect">
            <a:avLst/>
          </a:prstGeom>
          <a:noFill/>
          <a:ln w="9525">
            <a:noFill/>
            <a:miter lim="800000"/>
            <a:headEnd/>
            <a:tailEnd/>
          </a:ln>
        </p:spPr>
      </p:pic>
      <p:pic>
        <p:nvPicPr>
          <p:cNvPr id="5" name="il_fi" descr="http://www.emetteursdechauffage.com/photogallery/chauffage-piscine/schema-chauffage-solaire-piscine.jpg"/>
          <p:cNvPicPr/>
          <p:nvPr/>
        </p:nvPicPr>
        <p:blipFill>
          <a:blip r:embed="rId3"/>
          <a:srcRect/>
          <a:stretch>
            <a:fillRect/>
          </a:stretch>
        </p:blipFill>
        <p:spPr bwMode="auto">
          <a:xfrm>
            <a:off x="5572132" y="3786190"/>
            <a:ext cx="3571868" cy="3071810"/>
          </a:xfrm>
          <a:prstGeom prst="rect">
            <a:avLst/>
          </a:prstGeom>
          <a:noFill/>
          <a:ln w="9525">
            <a:noFill/>
            <a:miter lim="800000"/>
            <a:headEnd/>
            <a:tailEnd/>
          </a:ln>
        </p:spPr>
      </p:pic>
      <p:pic>
        <p:nvPicPr>
          <p:cNvPr id="6" name="Picture 10" descr="http://blog.pages-energie.com/wp-content/uploads/panneau-solaire-thermique.jpg"/>
          <p:cNvPicPr>
            <a:picLocks noChangeAspect="1" noChangeArrowheads="1"/>
          </p:cNvPicPr>
          <p:nvPr/>
        </p:nvPicPr>
        <p:blipFill>
          <a:blip r:embed="rId4"/>
          <a:srcRect/>
          <a:stretch>
            <a:fillRect/>
          </a:stretch>
        </p:blipFill>
        <p:spPr bwMode="auto">
          <a:xfrm>
            <a:off x="0" y="3929066"/>
            <a:ext cx="2643174" cy="2928934"/>
          </a:xfrm>
          <a:prstGeom prst="rect">
            <a:avLst/>
          </a:prstGeom>
          <a:noFill/>
        </p:spPr>
      </p:pic>
      <p:sp>
        <p:nvSpPr>
          <p:cNvPr id="7" name="Espace réservé du numéro de diapositive 6"/>
          <p:cNvSpPr>
            <a:spLocks noGrp="1"/>
          </p:cNvSpPr>
          <p:nvPr>
            <p:ph type="sldNum" sz="quarter" idx="12"/>
          </p:nvPr>
        </p:nvSpPr>
        <p:spPr/>
        <p:txBody>
          <a:bodyPr/>
          <a:lstStyle/>
          <a:p>
            <a:fld id="{DD1CD098-7AEA-4A31-AF17-DA4993BBAFF5}"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normAutofit/>
          </a:bodyPr>
          <a:lstStyle/>
          <a:p>
            <a:pPr lvl="0">
              <a:buNone/>
            </a:pPr>
            <a:r>
              <a:rPr lang="fr-FR" b="1" dirty="0" smtClean="0"/>
              <a:t>	</a:t>
            </a:r>
            <a:r>
              <a:rPr lang="fr-FR" sz="2400" b="1" u="sng" dirty="0" smtClean="0"/>
              <a:t>les capteurs plans vitrés</a:t>
            </a:r>
            <a:r>
              <a:rPr lang="fr-FR" sz="2400" dirty="0" smtClean="0"/>
              <a:t> :  se composent d’ :</a:t>
            </a:r>
          </a:p>
          <a:p>
            <a:pPr lvl="1"/>
            <a:r>
              <a:rPr lang="fr-FR" sz="2400" dirty="0" smtClean="0"/>
              <a:t>un corps noir qui absorbe le rayonnement solaire </a:t>
            </a:r>
          </a:p>
          <a:p>
            <a:pPr lvl="1"/>
            <a:r>
              <a:rPr lang="fr-FR" sz="2400" dirty="0" smtClean="0"/>
              <a:t>un fluide caloporteur (principalement de l’eau mélangée à un antigel)</a:t>
            </a:r>
          </a:p>
          <a:p>
            <a:pPr lvl="1"/>
            <a:r>
              <a:rPr lang="fr-FR" sz="2400" dirty="0" smtClean="0"/>
              <a:t>un isolant thermique</a:t>
            </a:r>
          </a:p>
          <a:p>
            <a:pPr lvl="1"/>
            <a:r>
              <a:rPr lang="fr-FR" sz="2400" dirty="0" smtClean="0"/>
              <a:t>une couverture transparente qui assure l’effet de serre (vitre) </a:t>
            </a:r>
          </a:p>
          <a:p>
            <a:endParaRPr lang="fr-FR" dirty="0"/>
          </a:p>
        </p:txBody>
      </p:sp>
      <p:pic>
        <p:nvPicPr>
          <p:cNvPr id="4" name="il_fi" descr="http://www.hespul.org/IMG/jpg/principe_capteur_plan.jpg"/>
          <p:cNvPicPr/>
          <p:nvPr/>
        </p:nvPicPr>
        <p:blipFill>
          <a:blip r:embed="rId2"/>
          <a:srcRect/>
          <a:stretch>
            <a:fillRect/>
          </a:stretch>
        </p:blipFill>
        <p:spPr bwMode="auto">
          <a:xfrm>
            <a:off x="3857588" y="3071810"/>
            <a:ext cx="5286444" cy="3431669"/>
          </a:xfrm>
          <a:prstGeom prst="rect">
            <a:avLst/>
          </a:prstGeom>
          <a:noFill/>
          <a:ln w="9525">
            <a:noFill/>
            <a:miter lim="800000"/>
            <a:headEnd/>
            <a:tailEnd/>
          </a:ln>
        </p:spPr>
      </p:pic>
      <p:pic>
        <p:nvPicPr>
          <p:cNvPr id="5122" name="Picture 2" descr="PANNEAU SOLAIRE PLAN"/>
          <p:cNvPicPr>
            <a:picLocks noChangeAspect="1" noChangeArrowheads="1"/>
          </p:cNvPicPr>
          <p:nvPr/>
        </p:nvPicPr>
        <p:blipFill>
          <a:blip r:embed="rId3"/>
          <a:srcRect/>
          <a:stretch>
            <a:fillRect/>
          </a:stretch>
        </p:blipFill>
        <p:spPr bwMode="auto">
          <a:xfrm>
            <a:off x="571472" y="3429000"/>
            <a:ext cx="3214710" cy="2786082"/>
          </a:xfrm>
          <a:prstGeom prst="rect">
            <a:avLst/>
          </a:prstGeom>
          <a:noFill/>
        </p:spPr>
      </p:pic>
      <p:sp>
        <p:nvSpPr>
          <p:cNvPr id="5" name="Espace réservé du numéro de diapositive 4"/>
          <p:cNvSpPr>
            <a:spLocks noGrp="1"/>
          </p:cNvSpPr>
          <p:nvPr>
            <p:ph type="sldNum" sz="quarter" idx="12"/>
          </p:nvPr>
        </p:nvSpPr>
        <p:spPr/>
        <p:txBody>
          <a:bodyPr/>
          <a:lstStyle/>
          <a:p>
            <a:fld id="{DD1CD098-7AEA-4A31-AF17-DA4993BBAFF5}" type="slidenum">
              <a:rPr lang="fr-FR" smtClean="0"/>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5840435"/>
          </a:xfrm>
        </p:spPr>
        <p:txBody>
          <a:bodyPr/>
          <a:lstStyle/>
          <a:p>
            <a:pPr lvl="0" algn="just">
              <a:buNone/>
            </a:pPr>
            <a:r>
              <a:rPr lang="fr-FR" b="1" dirty="0" smtClean="0"/>
              <a:t>	</a:t>
            </a:r>
            <a:r>
              <a:rPr lang="fr-FR" sz="2800" b="1" u="sng" dirty="0" smtClean="0"/>
              <a:t>les capteurs à tubes sous vides</a:t>
            </a:r>
            <a:r>
              <a:rPr lang="fr-FR" sz="2800" dirty="0" smtClean="0"/>
              <a:t> : le fluide caloporteur circule à l'intérieur d'un double tube sous vide. Le principe est le même que pour les capteurs plans vitrés, l’isolation étant simplement assurée par l’absence de molécules d’air (vide).</a:t>
            </a:r>
          </a:p>
          <a:p>
            <a:endParaRPr lang="fr-FR" dirty="0"/>
          </a:p>
        </p:txBody>
      </p:sp>
      <p:pic>
        <p:nvPicPr>
          <p:cNvPr id="5" name="Picture 14" descr="http://www.nrgies.be/images/capteur_160.jpg">
            <a:hlinkClick r:id="rId2"/>
          </p:cNvPr>
          <p:cNvPicPr>
            <a:picLocks noChangeAspect="1" noChangeArrowheads="1"/>
          </p:cNvPicPr>
          <p:nvPr/>
        </p:nvPicPr>
        <p:blipFill>
          <a:blip r:embed="rId3"/>
          <a:srcRect/>
          <a:stretch>
            <a:fillRect/>
          </a:stretch>
        </p:blipFill>
        <p:spPr bwMode="auto">
          <a:xfrm>
            <a:off x="0" y="2928934"/>
            <a:ext cx="2928958" cy="3929066"/>
          </a:xfrm>
          <a:prstGeom prst="rect">
            <a:avLst/>
          </a:prstGeom>
          <a:noFill/>
        </p:spPr>
      </p:pic>
      <p:sp>
        <p:nvSpPr>
          <p:cNvPr id="6" name="Espace réservé du numéro de diapositive 5"/>
          <p:cNvSpPr>
            <a:spLocks noGrp="1"/>
          </p:cNvSpPr>
          <p:nvPr>
            <p:ph type="sldNum" sz="quarter" idx="12"/>
          </p:nvPr>
        </p:nvSpPr>
        <p:spPr/>
        <p:txBody>
          <a:bodyPr/>
          <a:lstStyle/>
          <a:p>
            <a:fld id="{DD1CD098-7AEA-4A31-AF17-DA4993BBAFF5}" type="slidenum">
              <a:rPr lang="fr-FR" smtClean="0"/>
              <a:pPr/>
              <a:t>15</a:t>
            </a:fld>
            <a:endParaRPr lang="fr-FR"/>
          </a:p>
        </p:txBody>
      </p:sp>
      <p:pic>
        <p:nvPicPr>
          <p:cNvPr id="7" name="Picture 2"/>
          <p:cNvPicPr>
            <a:picLocks noChangeAspect="1" noChangeArrowheads="1"/>
          </p:cNvPicPr>
          <p:nvPr/>
        </p:nvPicPr>
        <p:blipFill>
          <a:blip r:embed="rId4"/>
          <a:srcRect/>
          <a:stretch>
            <a:fillRect/>
          </a:stretch>
        </p:blipFill>
        <p:spPr bwMode="auto">
          <a:xfrm>
            <a:off x="2928926" y="2857496"/>
            <a:ext cx="6215074" cy="3500462"/>
          </a:xfrm>
          <a:prstGeom prst="rect">
            <a:avLst/>
          </a:prstGeom>
          <a:noFill/>
          <a:ln w="9525">
            <a:noFill/>
            <a:miter lim="800000"/>
            <a:headEnd/>
            <a:tailEnd/>
          </a:ln>
          <a:effectLst/>
        </p:spPr>
      </p:pic>
      <p:sp>
        <p:nvSpPr>
          <p:cNvPr id="8" name="Rectangle 7"/>
          <p:cNvSpPr/>
          <p:nvPr/>
        </p:nvSpPr>
        <p:spPr>
          <a:xfrm>
            <a:off x="3214678" y="6273225"/>
            <a:ext cx="3244991" cy="584775"/>
          </a:xfrm>
          <a:prstGeom prst="rect">
            <a:avLst/>
          </a:prstGeom>
        </p:spPr>
        <p:txBody>
          <a:bodyPr wrap="none">
            <a:spAutoFit/>
          </a:bodyPr>
          <a:lstStyle/>
          <a:p>
            <a:r>
              <a:rPr lang="en-US" sz="3200" dirty="0" err="1" smtClean="0"/>
              <a:t>Capteur</a:t>
            </a:r>
            <a:r>
              <a:rPr lang="en-US" sz="3200" dirty="0" smtClean="0"/>
              <a:t> </a:t>
            </a:r>
            <a:r>
              <a:rPr lang="en-US" sz="3200" dirty="0" err="1" smtClean="0"/>
              <a:t>sous</a:t>
            </a:r>
            <a:r>
              <a:rPr lang="en-US" sz="3200" dirty="0" smtClean="0"/>
              <a:t> vide</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28" y="1285860"/>
            <a:ext cx="6703310" cy="707886"/>
          </a:xfrm>
          <a:prstGeom prst="rect">
            <a:avLst/>
          </a:prstGeom>
        </p:spPr>
        <p:txBody>
          <a:bodyPr wrap="none">
            <a:spAutoFit/>
          </a:bodyPr>
          <a:lstStyle/>
          <a:p>
            <a:r>
              <a:rPr lang="fr-FR" sz="4000" b="1" dirty="0" smtClean="0">
                <a:solidFill>
                  <a:srgbClr val="FF0000"/>
                </a:solidFill>
                <a:ea typeface="+mj-ea"/>
                <a:cs typeface="+mj-cs"/>
              </a:rPr>
              <a:t>Énergie solaire photovoltaïque</a:t>
            </a:r>
            <a:endParaRPr lang="en-US" dirty="0"/>
          </a:p>
        </p:txBody>
      </p:sp>
      <p:sp>
        <p:nvSpPr>
          <p:cNvPr id="5" name="Espace réservé du numéro de diapositive 4"/>
          <p:cNvSpPr>
            <a:spLocks noGrp="1"/>
          </p:cNvSpPr>
          <p:nvPr>
            <p:ph type="sldNum" sz="quarter" idx="12"/>
          </p:nvPr>
        </p:nvSpPr>
        <p:spPr/>
        <p:txBody>
          <a:bodyPr/>
          <a:lstStyle/>
          <a:p>
            <a:fld id="{DD1CD098-7AEA-4A31-AF17-DA4993BBAFF5}" type="slidenum">
              <a:rPr lang="fr-FR" smtClean="0"/>
              <a:pPr/>
              <a:t>16</a:t>
            </a:fld>
            <a:endParaRPr lang="fr-FR"/>
          </a:p>
        </p:txBody>
      </p:sp>
      <p:sp>
        <p:nvSpPr>
          <p:cNvPr id="6" name="Rectangle 5"/>
          <p:cNvSpPr/>
          <p:nvPr/>
        </p:nvSpPr>
        <p:spPr>
          <a:xfrm>
            <a:off x="642910" y="357166"/>
            <a:ext cx="2039533" cy="769441"/>
          </a:xfrm>
          <a:prstGeom prst="rect">
            <a:avLst/>
          </a:prstGeom>
        </p:spPr>
        <p:txBody>
          <a:bodyPr wrap="none">
            <a:spAutoFit/>
          </a:bodyPr>
          <a:lstStyle/>
          <a:p>
            <a:pPr lvl="0"/>
            <a:r>
              <a:rPr lang="fr-FR" sz="4400" b="1" dirty="0" smtClean="0">
                <a:solidFill>
                  <a:srgbClr val="00B0F0"/>
                </a:solidFill>
              </a:rPr>
              <a:t>Partie B</a:t>
            </a:r>
          </a:p>
        </p:txBody>
      </p:sp>
      <p:pic>
        <p:nvPicPr>
          <p:cNvPr id="7" name="Picture 2"/>
          <p:cNvPicPr>
            <a:picLocks noChangeAspect="1" noChangeArrowheads="1"/>
          </p:cNvPicPr>
          <p:nvPr/>
        </p:nvPicPr>
        <p:blipFill>
          <a:blip r:embed="rId2"/>
          <a:srcRect/>
          <a:stretch>
            <a:fillRect/>
          </a:stretch>
        </p:blipFill>
        <p:spPr bwMode="auto">
          <a:xfrm>
            <a:off x="214282" y="2000240"/>
            <a:ext cx="8501122" cy="41719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bwMode="auto">
          <a:xfrm>
            <a:off x="500034" y="428604"/>
            <a:ext cx="8215339" cy="5383212"/>
          </a:xfrm>
          <a:prstGeom prst="rect">
            <a:avLst/>
          </a:prstGeom>
        </p:spPr>
        <p:txBody>
          <a:bodyPr wrap="square" numCol="1" anchor="t" anchorCtr="0" compatLnSpc="1">
            <a:prstTxWarp prst="textNoShape">
              <a:avLst/>
            </a:prstTxWarp>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altLang="fr-FR" sz="3600" b="0" i="0" u="none" strike="noStrike" kern="1200" cap="none" spc="0" normalizeH="0" baseline="0" noProof="0" dirty="0" smtClean="0">
                <a:ln>
                  <a:noFill/>
                </a:ln>
                <a:solidFill>
                  <a:schemeClr val="tx1"/>
                </a:solidFill>
                <a:effectLst/>
                <a:uLnTx/>
                <a:uFillTx/>
                <a:latin typeface="+mn-lt"/>
                <a:ea typeface="MS PGothic" pitchFamily="34" charset="-128"/>
                <a:cs typeface="+mn-cs"/>
              </a:rPr>
              <a:t>L’</a:t>
            </a:r>
            <a:r>
              <a:rPr kumimoji="0" lang="fr-CA" altLang="ja-JP" sz="3600" b="0" i="0" u="none" strike="noStrike" kern="1200" cap="none" spc="0" normalizeH="0" baseline="0" noProof="0" dirty="0" smtClean="0">
                <a:ln>
                  <a:noFill/>
                </a:ln>
                <a:solidFill>
                  <a:schemeClr val="tx1"/>
                </a:solidFill>
                <a:effectLst/>
                <a:uLnTx/>
                <a:uFillTx/>
                <a:latin typeface="+mn-lt"/>
                <a:ea typeface="MS PGothic" pitchFamily="34" charset="-128"/>
                <a:cs typeface="+mn-cs"/>
              </a:rPr>
              <a:t>énergie solaire photovoltaïque est une énergie renouvelable produite par le rayonnement du soleil.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altLang="ja-JP" sz="3600" b="0" i="0" u="none" strike="noStrike" kern="1200" cap="none" spc="0" normalizeH="0" baseline="0" noProof="0" dirty="0" smtClean="0">
              <a:ln>
                <a:noFill/>
              </a:ln>
              <a:solidFill>
                <a:schemeClr val="tx1"/>
              </a:solidFill>
              <a:effectLst/>
              <a:uLnTx/>
              <a:uFillTx/>
              <a:latin typeface="+mn-lt"/>
              <a:ea typeface="MS PGothic" pitchFamily="34" charset="-128"/>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altLang="fr-FR" sz="3600" b="0" i="0" u="none" strike="noStrike" kern="1200" cap="none" spc="0" normalizeH="0" baseline="0" noProof="0" dirty="0" smtClean="0">
                <a:ln>
                  <a:noFill/>
                </a:ln>
                <a:solidFill>
                  <a:schemeClr val="tx1"/>
                </a:solidFill>
                <a:effectLst/>
                <a:uLnTx/>
                <a:uFillTx/>
                <a:latin typeface="+mn-lt"/>
                <a:ea typeface="MS PGothic" pitchFamily="34" charset="-128"/>
                <a:cs typeface="+mn-cs"/>
              </a:rPr>
              <a:t>Découverte en 1839 par le physicien français Becquerel.</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fr-CA" altLang="fr-FR" sz="3600" b="0" i="0" u="none" strike="noStrike" kern="1200" cap="none" spc="0" normalizeH="0" baseline="0" noProof="0" dirty="0" smtClean="0">
              <a:ln>
                <a:noFill/>
              </a:ln>
              <a:solidFill>
                <a:schemeClr val="tx1"/>
              </a:solidFill>
              <a:effectLst/>
              <a:uLnTx/>
              <a:uFillTx/>
              <a:latin typeface="+mn-lt"/>
              <a:ea typeface="MS PGothic" pitchFamily="34" charset="-128"/>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fr-CA" altLang="fr-FR" sz="3600" b="0" i="0" u="none" strike="noStrike" kern="1200" cap="none" spc="0" normalizeH="0" baseline="0" noProof="0" dirty="0" smtClean="0">
                <a:ln>
                  <a:noFill/>
                </a:ln>
                <a:solidFill>
                  <a:schemeClr val="tx1"/>
                </a:solidFill>
                <a:effectLst/>
                <a:uLnTx/>
                <a:uFillTx/>
                <a:latin typeface="+mn-lt"/>
                <a:ea typeface="MS PGothic" pitchFamily="34" charset="-128"/>
                <a:cs typeface="+mn-cs"/>
              </a:rPr>
              <a:t>L’étymologie du mot « photovoltaïque » provient du grec ‘‘photos’’ = lumière, et de Volta = inventeur de la pile électrique.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1CD098-7AEA-4A31-AF17-DA4993BBAFF5}" type="slidenum">
              <a:rPr lang="fr-FR" smtClean="0"/>
              <a:pPr/>
              <a:t>18</a:t>
            </a:fld>
            <a:endParaRPr lang="fr-FR"/>
          </a:p>
        </p:txBody>
      </p:sp>
      <p:sp>
        <p:nvSpPr>
          <p:cNvPr id="5" name="Rectangle 4"/>
          <p:cNvSpPr/>
          <p:nvPr/>
        </p:nvSpPr>
        <p:spPr>
          <a:xfrm>
            <a:off x="0" y="214290"/>
            <a:ext cx="9144000" cy="2062103"/>
          </a:xfrm>
          <a:prstGeom prst="rect">
            <a:avLst/>
          </a:prstGeom>
        </p:spPr>
        <p:txBody>
          <a:bodyPr wrap="square">
            <a:spAutoFit/>
          </a:bodyPr>
          <a:lstStyle/>
          <a:p>
            <a:pPr algn="just"/>
            <a:r>
              <a:rPr lang="fr-FR" sz="3200" dirty="0" smtClean="0"/>
              <a:t>La cellule photovoltaïque, élément de base du capteur, est composée d’un matériau semi conducteur qui permet de capter l’énergie des photons composant la lumière.</a:t>
            </a:r>
            <a:endParaRPr lang="en-US" sz="3200" dirty="0"/>
          </a:p>
        </p:txBody>
      </p:sp>
      <p:pic>
        <p:nvPicPr>
          <p:cNvPr id="18434" name="Picture 2" descr="https://upload.wikimedia.org/wikipedia/commons/9/90/Solar_cell.png"/>
          <p:cNvPicPr>
            <a:picLocks noChangeAspect="1" noChangeArrowheads="1"/>
          </p:cNvPicPr>
          <p:nvPr/>
        </p:nvPicPr>
        <p:blipFill>
          <a:blip r:embed="rId2"/>
          <a:srcRect/>
          <a:stretch>
            <a:fillRect/>
          </a:stretch>
        </p:blipFill>
        <p:spPr bwMode="auto">
          <a:xfrm>
            <a:off x="0" y="2357430"/>
            <a:ext cx="3929058" cy="3500462"/>
          </a:xfrm>
          <a:prstGeom prst="rect">
            <a:avLst/>
          </a:prstGeom>
          <a:noFill/>
        </p:spPr>
      </p:pic>
      <p:sp>
        <p:nvSpPr>
          <p:cNvPr id="6" name="Rectangle 5"/>
          <p:cNvSpPr/>
          <p:nvPr/>
        </p:nvSpPr>
        <p:spPr>
          <a:xfrm>
            <a:off x="0" y="5929330"/>
            <a:ext cx="3929058" cy="707886"/>
          </a:xfrm>
          <a:prstGeom prst="rect">
            <a:avLst/>
          </a:prstGeom>
        </p:spPr>
        <p:txBody>
          <a:bodyPr wrap="square">
            <a:spAutoFit/>
          </a:bodyPr>
          <a:lstStyle/>
          <a:p>
            <a:r>
              <a:rPr lang="fr-FR" sz="2000" b="1" dirty="0" smtClean="0"/>
              <a:t>Cellule photovoltaïque </a:t>
            </a:r>
          </a:p>
          <a:p>
            <a:r>
              <a:rPr lang="fr-FR" sz="2000" b="1" dirty="0" smtClean="0"/>
              <a:t>à base de silicium monocristallin.</a:t>
            </a:r>
            <a:endParaRPr lang="en-US" sz="2000" b="1" dirty="0"/>
          </a:p>
        </p:txBody>
      </p:sp>
      <p:pic>
        <p:nvPicPr>
          <p:cNvPr id="7" name="Picture 2"/>
          <p:cNvPicPr>
            <a:picLocks noChangeAspect="1" noChangeArrowheads="1"/>
          </p:cNvPicPr>
          <p:nvPr/>
        </p:nvPicPr>
        <p:blipFill>
          <a:blip r:embed="rId3"/>
          <a:srcRect/>
          <a:stretch>
            <a:fillRect/>
          </a:stretch>
        </p:blipFill>
        <p:spPr bwMode="auto">
          <a:xfrm>
            <a:off x="4186207" y="2428868"/>
            <a:ext cx="4743511" cy="3500462"/>
          </a:xfrm>
          <a:prstGeom prst="rect">
            <a:avLst/>
          </a:prstGeom>
          <a:noFill/>
          <a:ln w="9525">
            <a:noFill/>
            <a:miter lim="800000"/>
            <a:headEnd/>
            <a:tailEnd/>
          </a:ln>
          <a:effectLst/>
        </p:spPr>
      </p:pic>
      <p:sp>
        <p:nvSpPr>
          <p:cNvPr id="8" name="Rectangle 7"/>
          <p:cNvSpPr/>
          <p:nvPr/>
        </p:nvSpPr>
        <p:spPr>
          <a:xfrm>
            <a:off x="5786446" y="6072206"/>
            <a:ext cx="1826141" cy="400110"/>
          </a:xfrm>
          <a:prstGeom prst="rect">
            <a:avLst/>
          </a:prstGeom>
        </p:spPr>
        <p:txBody>
          <a:bodyPr wrap="none">
            <a:spAutoFit/>
          </a:bodyPr>
          <a:lstStyle/>
          <a:p>
            <a:r>
              <a:rPr lang="en-US" sz="2000" b="1" dirty="0" smtClean="0"/>
              <a:t>Bloc de </a:t>
            </a:r>
            <a:r>
              <a:rPr lang="en-US" sz="2000" b="1" dirty="0" err="1" smtClean="0"/>
              <a:t>silicium</a:t>
            </a:r>
            <a:endParaRPr lang="en-US" sz="20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1CD098-7AEA-4A31-AF17-DA4993BBAFF5}" type="slidenum">
              <a:rPr lang="fr-FR" smtClean="0"/>
              <a:pPr/>
              <a:t>19</a:t>
            </a:fld>
            <a:endParaRPr lang="fr-FR"/>
          </a:p>
        </p:txBody>
      </p:sp>
      <p:pic>
        <p:nvPicPr>
          <p:cNvPr id="1026" name="Picture 2"/>
          <p:cNvPicPr>
            <a:picLocks noChangeAspect="1" noChangeArrowheads="1"/>
          </p:cNvPicPr>
          <p:nvPr/>
        </p:nvPicPr>
        <p:blipFill>
          <a:blip r:embed="rId2"/>
          <a:srcRect/>
          <a:stretch>
            <a:fillRect/>
          </a:stretch>
        </p:blipFill>
        <p:spPr bwMode="auto">
          <a:xfrm>
            <a:off x="0" y="0"/>
            <a:ext cx="9144000" cy="3929066"/>
          </a:xfrm>
          <a:prstGeom prst="rect">
            <a:avLst/>
          </a:prstGeom>
          <a:noFill/>
          <a:ln w="9525">
            <a:noFill/>
            <a:miter lim="800000"/>
            <a:headEnd/>
            <a:tailEnd/>
          </a:ln>
          <a:effectLst/>
        </p:spPr>
      </p:pic>
      <p:sp>
        <p:nvSpPr>
          <p:cNvPr id="6" name="Rectangle 5"/>
          <p:cNvSpPr/>
          <p:nvPr/>
        </p:nvSpPr>
        <p:spPr>
          <a:xfrm>
            <a:off x="2571736" y="4071942"/>
            <a:ext cx="3962047" cy="369332"/>
          </a:xfrm>
          <a:prstGeom prst="rect">
            <a:avLst/>
          </a:prstGeom>
        </p:spPr>
        <p:txBody>
          <a:bodyPr wrap="none">
            <a:spAutoFit/>
          </a:bodyPr>
          <a:lstStyle/>
          <a:p>
            <a:r>
              <a:rPr lang="en-US" b="1" dirty="0" smtClean="0"/>
              <a:t>De la cellule au champ </a:t>
            </a:r>
            <a:r>
              <a:rPr lang="en-US" b="1" dirty="0" err="1" smtClean="0"/>
              <a:t>photovoltaïque</a:t>
            </a:r>
            <a:r>
              <a:rPr lang="en-US" b="1" dirty="0" smtClean="0"/>
              <a:t>. </a:t>
            </a:r>
            <a:endParaRPr lang="en-US" b="1" dirty="0"/>
          </a:p>
        </p:txBody>
      </p:sp>
      <p:sp>
        <p:nvSpPr>
          <p:cNvPr id="7" name="Rectangle 6"/>
          <p:cNvSpPr/>
          <p:nvPr/>
        </p:nvSpPr>
        <p:spPr>
          <a:xfrm>
            <a:off x="0" y="4469509"/>
            <a:ext cx="9144000" cy="2246769"/>
          </a:xfrm>
          <a:prstGeom prst="rect">
            <a:avLst/>
          </a:prstGeom>
        </p:spPr>
        <p:txBody>
          <a:bodyPr wrap="square">
            <a:spAutoFit/>
          </a:bodyPr>
          <a:lstStyle/>
          <a:p>
            <a:pPr algn="just"/>
            <a:r>
              <a:rPr lang="fr-FR" sz="2800" dirty="0" smtClean="0"/>
              <a:t>Pour produire plus de puissance, les cellules solaires sont assemblées pour former un module. Les connections en série de ns cellules augmentent la tension pour un même courant, tandis que la mise en parallèle de </a:t>
            </a:r>
            <a:r>
              <a:rPr lang="fr-FR" sz="2800" dirty="0" err="1" smtClean="0"/>
              <a:t>np</a:t>
            </a:r>
            <a:r>
              <a:rPr lang="fr-FR" sz="2800" dirty="0" smtClean="0"/>
              <a:t> cellules accroît le courant en conservant la tension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1CD098-7AEA-4A31-AF17-DA4993BBAFF5}" type="slidenum">
              <a:rPr lang="fr-FR" smtClean="0"/>
              <a:pPr/>
              <a:t>2</a:t>
            </a:fld>
            <a:endParaRPr lang="fr-FR"/>
          </a:p>
        </p:txBody>
      </p:sp>
      <p:pic>
        <p:nvPicPr>
          <p:cNvPr id="6146" name="Picture 2"/>
          <p:cNvPicPr>
            <a:picLocks noChangeAspect="1" noChangeArrowheads="1"/>
          </p:cNvPicPr>
          <p:nvPr/>
        </p:nvPicPr>
        <p:blipFill>
          <a:blip r:embed="rId2"/>
          <a:srcRect/>
          <a:stretch>
            <a:fillRect/>
          </a:stretch>
        </p:blipFill>
        <p:spPr bwMode="auto">
          <a:xfrm>
            <a:off x="0" y="0"/>
            <a:ext cx="9143999" cy="5429263"/>
          </a:xfrm>
          <a:prstGeom prst="rect">
            <a:avLst/>
          </a:prstGeom>
          <a:noFill/>
          <a:ln w="9525">
            <a:noFill/>
            <a:miter lim="800000"/>
            <a:headEnd/>
            <a:tailEnd/>
          </a:ln>
          <a:effectLst/>
        </p:spPr>
      </p:pic>
      <p:sp>
        <p:nvSpPr>
          <p:cNvPr id="6" name="Rectangle 5"/>
          <p:cNvSpPr/>
          <p:nvPr/>
        </p:nvSpPr>
        <p:spPr>
          <a:xfrm>
            <a:off x="0" y="5854503"/>
            <a:ext cx="9144000" cy="523220"/>
          </a:xfrm>
          <a:prstGeom prst="rect">
            <a:avLst/>
          </a:prstGeom>
        </p:spPr>
        <p:txBody>
          <a:bodyPr wrap="square">
            <a:spAutoFit/>
          </a:bodyPr>
          <a:lstStyle/>
          <a:p>
            <a:r>
              <a:rPr lang="fr-FR" sz="2800" dirty="0" smtClean="0"/>
              <a:t>Energie incidente à la surface de la terre en kWh/m² par an</a:t>
            </a:r>
            <a:endParaRPr lang="en-US"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1CD098-7AEA-4A31-AF17-DA4993BBAFF5}" type="slidenum">
              <a:rPr lang="fr-FR" smtClean="0"/>
              <a:pPr/>
              <a:t>20</a:t>
            </a:fld>
            <a:endParaRPr lang="fr-FR"/>
          </a:p>
        </p:txBody>
      </p:sp>
      <p:sp>
        <p:nvSpPr>
          <p:cNvPr id="5" name="Rectangle 4"/>
          <p:cNvSpPr/>
          <p:nvPr/>
        </p:nvSpPr>
        <p:spPr>
          <a:xfrm>
            <a:off x="500034" y="1357298"/>
            <a:ext cx="8358214" cy="4616648"/>
          </a:xfrm>
          <a:prstGeom prst="rect">
            <a:avLst/>
          </a:prstGeom>
        </p:spPr>
        <p:txBody>
          <a:bodyPr wrap="square">
            <a:spAutoFit/>
          </a:bodyPr>
          <a:lstStyle/>
          <a:p>
            <a:pPr algn="just">
              <a:lnSpc>
                <a:spcPct val="150000"/>
              </a:lnSpc>
            </a:pPr>
            <a:r>
              <a:rPr lang="fr-FR" sz="2800" dirty="0" smtClean="0"/>
              <a:t>Ce qui caractérise un module photovoltaïque</a:t>
            </a:r>
          </a:p>
          <a:p>
            <a:pPr algn="just">
              <a:lnSpc>
                <a:spcPct val="150000"/>
              </a:lnSpc>
            </a:pPr>
            <a:r>
              <a:rPr lang="fr-FR" sz="2800" dirty="0" smtClean="0"/>
              <a:t>o Sa puissance crête (suivant les conditions standards)</a:t>
            </a:r>
          </a:p>
          <a:p>
            <a:pPr algn="just">
              <a:lnSpc>
                <a:spcPct val="150000"/>
              </a:lnSpc>
            </a:pPr>
            <a:r>
              <a:rPr lang="en-US" sz="2800" dirty="0" smtClean="0"/>
              <a:t>o Son </a:t>
            </a:r>
            <a:r>
              <a:rPr lang="en-US" sz="2800" dirty="0" err="1" smtClean="0"/>
              <a:t>rendement</a:t>
            </a:r>
            <a:endParaRPr lang="en-US" sz="2800" dirty="0" smtClean="0"/>
          </a:p>
          <a:p>
            <a:pPr algn="just">
              <a:lnSpc>
                <a:spcPct val="150000"/>
              </a:lnSpc>
            </a:pPr>
            <a:r>
              <a:rPr lang="en-US" sz="2800" dirty="0" smtClean="0"/>
              <a:t>o Sa surface</a:t>
            </a:r>
          </a:p>
          <a:p>
            <a:pPr algn="just">
              <a:lnSpc>
                <a:spcPct val="150000"/>
              </a:lnSpc>
            </a:pPr>
            <a:r>
              <a:rPr lang="fr-FR" sz="2800" dirty="0" smtClean="0"/>
              <a:t>o Sa tension (12V, 24V), son courant et le MPPT (Maximum Power Point </a:t>
            </a:r>
            <a:r>
              <a:rPr lang="en-US" sz="2800" dirty="0" smtClean="0"/>
              <a:t>Tracking)</a:t>
            </a:r>
          </a:p>
          <a:p>
            <a:pPr algn="just">
              <a:lnSpc>
                <a:spcPct val="150000"/>
              </a:lnSpc>
            </a:pPr>
            <a:r>
              <a:rPr lang="fr-FR" sz="2800" dirty="0" smtClean="0"/>
              <a:t>o Le TUC ou température d’utilisation de cellule.</a:t>
            </a:r>
            <a:endParaRPr lang="en-US" sz="2800" dirty="0"/>
          </a:p>
        </p:txBody>
      </p:sp>
      <p:sp>
        <p:nvSpPr>
          <p:cNvPr id="6" name="Rectangle 5"/>
          <p:cNvSpPr/>
          <p:nvPr/>
        </p:nvSpPr>
        <p:spPr>
          <a:xfrm>
            <a:off x="642910" y="272457"/>
            <a:ext cx="7844135" cy="584775"/>
          </a:xfrm>
          <a:prstGeom prst="rect">
            <a:avLst/>
          </a:prstGeom>
        </p:spPr>
        <p:txBody>
          <a:bodyPr wrap="none">
            <a:spAutoFit/>
          </a:bodyPr>
          <a:lstStyle/>
          <a:p>
            <a:r>
              <a:rPr lang="en-US" sz="3200" b="1" dirty="0" err="1" smtClean="0"/>
              <a:t>Caractéristiques</a:t>
            </a:r>
            <a:r>
              <a:rPr lang="en-US" sz="3200" b="1" dirty="0" smtClean="0"/>
              <a:t> du module </a:t>
            </a:r>
            <a:r>
              <a:rPr lang="en-US" sz="3200" b="1" dirty="0" err="1" smtClean="0"/>
              <a:t>photovoltaïque</a:t>
            </a:r>
            <a:r>
              <a:rPr lang="en-US" sz="3200" b="1" dirty="0" smtClean="0"/>
              <a:t> : </a:t>
            </a:r>
            <a:endParaRPr lang="en-US"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1CD098-7AEA-4A31-AF17-DA4993BBAFF5}" type="slidenum">
              <a:rPr lang="fr-FR" smtClean="0"/>
              <a:pPr/>
              <a:t>21</a:t>
            </a:fld>
            <a:endParaRPr lang="fr-FR"/>
          </a:p>
        </p:txBody>
      </p:sp>
      <p:sp>
        <p:nvSpPr>
          <p:cNvPr id="5" name="Rectangle 4"/>
          <p:cNvSpPr/>
          <p:nvPr/>
        </p:nvSpPr>
        <p:spPr>
          <a:xfrm>
            <a:off x="285720" y="928670"/>
            <a:ext cx="8643998" cy="1204048"/>
          </a:xfrm>
          <a:prstGeom prst="rect">
            <a:avLst/>
          </a:prstGeom>
        </p:spPr>
        <p:txBody>
          <a:bodyPr wrap="square">
            <a:spAutoFit/>
          </a:bodyPr>
          <a:lstStyle/>
          <a:p>
            <a:pPr algn="just"/>
            <a:r>
              <a:rPr lang="fr-FR" sz="2400" b="1" dirty="0" smtClean="0">
                <a:solidFill>
                  <a:srgbClr val="00B050"/>
                </a:solidFill>
              </a:rPr>
              <a:t>Influence de la variation des conditions météorologiques sur les paramètres du module photovoltaïque : </a:t>
            </a:r>
          </a:p>
          <a:p>
            <a:pPr algn="just">
              <a:lnSpc>
                <a:spcPct val="0"/>
              </a:lnSpc>
            </a:pPr>
            <a:endParaRPr lang="fr-FR" sz="2400" b="1" dirty="0" smtClean="0">
              <a:solidFill>
                <a:srgbClr val="FF0000"/>
              </a:solidFill>
            </a:endParaRPr>
          </a:p>
          <a:p>
            <a:pPr algn="just"/>
            <a:r>
              <a:rPr lang="en-US" sz="2400" dirty="0" smtClean="0">
                <a:solidFill>
                  <a:srgbClr val="FF0000"/>
                </a:solidFill>
              </a:rPr>
              <a:t>1-</a:t>
            </a:r>
            <a:r>
              <a:rPr lang="en-US" sz="2400" dirty="0" smtClean="0"/>
              <a:t> </a:t>
            </a:r>
            <a:r>
              <a:rPr lang="en-US" sz="2400" b="1" dirty="0" smtClean="0">
                <a:solidFill>
                  <a:srgbClr val="FF0000"/>
                </a:solidFill>
              </a:rPr>
              <a:t>Influence de </a:t>
            </a:r>
            <a:r>
              <a:rPr lang="en-US" sz="2400" b="1" dirty="0" err="1" smtClean="0">
                <a:solidFill>
                  <a:srgbClr val="FF0000"/>
                </a:solidFill>
              </a:rPr>
              <a:t>l’irradiation</a:t>
            </a:r>
            <a:r>
              <a:rPr lang="en-US" sz="2400" b="1" dirty="0" smtClean="0">
                <a:solidFill>
                  <a:srgbClr val="FF0000"/>
                </a:solidFill>
              </a:rPr>
              <a:t>  (</a:t>
            </a:r>
            <a:r>
              <a:rPr lang="en-US" sz="2400" b="1" dirty="0" err="1" smtClean="0">
                <a:solidFill>
                  <a:srgbClr val="FF0000"/>
                </a:solidFill>
              </a:rPr>
              <a:t>éclairement</a:t>
            </a:r>
            <a:r>
              <a:rPr lang="en-US" sz="2400" b="1" dirty="0" smtClean="0">
                <a:solidFill>
                  <a:srgbClr val="FF0000"/>
                </a:solidFill>
              </a:rPr>
              <a:t>): </a:t>
            </a:r>
            <a:endParaRPr lang="en-US" sz="2400" dirty="0">
              <a:solidFill>
                <a:srgbClr val="FF0000"/>
              </a:solidFill>
            </a:endParaRPr>
          </a:p>
        </p:txBody>
      </p:sp>
      <p:pic>
        <p:nvPicPr>
          <p:cNvPr id="2050" name="Picture 2"/>
          <p:cNvPicPr>
            <a:picLocks noChangeAspect="1" noChangeArrowheads="1"/>
          </p:cNvPicPr>
          <p:nvPr/>
        </p:nvPicPr>
        <p:blipFill>
          <a:blip r:embed="rId2"/>
          <a:srcRect l="25256" t="42969" r="29722" b="6250"/>
          <a:stretch>
            <a:fillRect/>
          </a:stretch>
        </p:blipFill>
        <p:spPr bwMode="auto">
          <a:xfrm>
            <a:off x="1785918" y="2143116"/>
            <a:ext cx="5857884" cy="3714752"/>
          </a:xfrm>
          <a:prstGeom prst="rect">
            <a:avLst/>
          </a:prstGeom>
          <a:noFill/>
          <a:ln w="9525">
            <a:noFill/>
            <a:miter lim="800000"/>
            <a:headEnd/>
            <a:tailEnd/>
          </a:ln>
          <a:effectLst/>
        </p:spPr>
      </p:pic>
      <p:sp>
        <p:nvSpPr>
          <p:cNvPr id="7" name="Rectangle 6"/>
          <p:cNvSpPr/>
          <p:nvPr/>
        </p:nvSpPr>
        <p:spPr>
          <a:xfrm>
            <a:off x="0" y="5857892"/>
            <a:ext cx="9144000" cy="646331"/>
          </a:xfrm>
          <a:prstGeom prst="rect">
            <a:avLst/>
          </a:prstGeom>
        </p:spPr>
        <p:txBody>
          <a:bodyPr wrap="square">
            <a:spAutoFit/>
          </a:bodyPr>
          <a:lstStyle/>
          <a:p>
            <a:pPr algn="ctr"/>
            <a:r>
              <a:rPr lang="fr-FR" dirty="0" smtClean="0"/>
              <a:t>Caractéristique courant –tension d’un module photovoltaïque pour différent niveau d’irradiation (G=400, 600, 800, 1000 W/m2) et Tc=25 °C. </a:t>
            </a:r>
            <a:endParaRPr lang="en-US" dirty="0"/>
          </a:p>
        </p:txBody>
      </p:sp>
      <p:sp>
        <p:nvSpPr>
          <p:cNvPr id="9" name="Rectangle 8"/>
          <p:cNvSpPr/>
          <p:nvPr/>
        </p:nvSpPr>
        <p:spPr>
          <a:xfrm>
            <a:off x="357158" y="214290"/>
            <a:ext cx="8572560" cy="830997"/>
          </a:xfrm>
          <a:prstGeom prst="rect">
            <a:avLst/>
          </a:prstGeom>
        </p:spPr>
        <p:txBody>
          <a:bodyPr wrap="square">
            <a:spAutoFit/>
          </a:bodyPr>
          <a:lstStyle/>
          <a:p>
            <a:pPr algn="just"/>
            <a:r>
              <a:rPr lang="fr-FR" sz="2400" dirty="0" smtClean="0"/>
              <a:t>Les caractéristiques électriques d’un module photovoltaïque varient en fonction de la température et de l’irradiation. </a:t>
            </a:r>
            <a:endParaRPr lang="en-US" sz="2400" dirty="0"/>
          </a:p>
        </p:txBody>
      </p:sp>
      <p:sp>
        <p:nvSpPr>
          <p:cNvPr id="10" name="Rectangle 9"/>
          <p:cNvSpPr/>
          <p:nvPr/>
        </p:nvSpPr>
        <p:spPr>
          <a:xfrm>
            <a:off x="3357554" y="6429396"/>
            <a:ext cx="2912977" cy="369332"/>
          </a:xfrm>
          <a:prstGeom prst="rect">
            <a:avLst/>
          </a:prstGeom>
        </p:spPr>
        <p:txBody>
          <a:bodyPr wrap="none">
            <a:spAutoFit/>
          </a:bodyPr>
          <a:lstStyle/>
          <a:p>
            <a:r>
              <a:rPr lang="en-US" dirty="0" smtClean="0"/>
              <a:t>module SIEMENS SM 110-24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1CD098-7AEA-4A31-AF17-DA4993BBAFF5}" type="slidenum">
              <a:rPr lang="fr-FR" smtClean="0"/>
              <a:pPr/>
              <a:t>22</a:t>
            </a:fld>
            <a:endParaRPr lang="fr-FR"/>
          </a:p>
        </p:txBody>
      </p:sp>
      <p:pic>
        <p:nvPicPr>
          <p:cNvPr id="3074" name="Picture 2"/>
          <p:cNvPicPr>
            <a:picLocks noChangeAspect="1" noChangeArrowheads="1"/>
          </p:cNvPicPr>
          <p:nvPr/>
        </p:nvPicPr>
        <p:blipFill>
          <a:blip r:embed="rId2"/>
          <a:srcRect l="25136" t="24772" r="19672" b="21771"/>
          <a:stretch>
            <a:fillRect/>
          </a:stretch>
        </p:blipFill>
        <p:spPr bwMode="auto">
          <a:xfrm>
            <a:off x="1214414" y="571480"/>
            <a:ext cx="7215238" cy="3929090"/>
          </a:xfrm>
          <a:prstGeom prst="rect">
            <a:avLst/>
          </a:prstGeom>
          <a:noFill/>
          <a:ln w="9525">
            <a:noFill/>
            <a:miter lim="800000"/>
            <a:headEnd/>
            <a:tailEnd/>
          </a:ln>
          <a:effectLst/>
        </p:spPr>
      </p:pic>
      <p:sp>
        <p:nvSpPr>
          <p:cNvPr id="6" name="Rectangle 5"/>
          <p:cNvSpPr/>
          <p:nvPr/>
        </p:nvSpPr>
        <p:spPr>
          <a:xfrm>
            <a:off x="0" y="4657563"/>
            <a:ext cx="9144000" cy="646331"/>
          </a:xfrm>
          <a:prstGeom prst="rect">
            <a:avLst/>
          </a:prstGeom>
        </p:spPr>
        <p:txBody>
          <a:bodyPr wrap="square">
            <a:spAutoFit/>
          </a:bodyPr>
          <a:lstStyle/>
          <a:p>
            <a:pPr algn="ctr"/>
            <a:r>
              <a:rPr lang="fr-FR" dirty="0" smtClean="0"/>
              <a:t>Caractéristique puissance –tension d’un module photovoltaïque pour différent niveau d’irradiation (G=400, 600, 800, 1000 W/m2) et Tc=25 °C.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1CD098-7AEA-4A31-AF17-DA4993BBAFF5}" type="slidenum">
              <a:rPr lang="fr-FR" smtClean="0"/>
              <a:pPr/>
              <a:t>23</a:t>
            </a:fld>
            <a:endParaRPr lang="fr-FR"/>
          </a:p>
        </p:txBody>
      </p:sp>
      <p:sp>
        <p:nvSpPr>
          <p:cNvPr id="5" name="Rectangle 4"/>
          <p:cNvSpPr/>
          <p:nvPr/>
        </p:nvSpPr>
        <p:spPr>
          <a:xfrm>
            <a:off x="714348" y="428604"/>
            <a:ext cx="4284250" cy="461665"/>
          </a:xfrm>
          <a:prstGeom prst="rect">
            <a:avLst/>
          </a:prstGeom>
        </p:spPr>
        <p:txBody>
          <a:bodyPr wrap="none">
            <a:spAutoFit/>
          </a:bodyPr>
          <a:lstStyle/>
          <a:p>
            <a:r>
              <a:rPr lang="en-US" sz="2400" b="1" dirty="0" smtClean="0">
                <a:solidFill>
                  <a:srgbClr val="FF0000"/>
                </a:solidFill>
              </a:rPr>
              <a:t>2- Influence de la </a:t>
            </a:r>
            <a:r>
              <a:rPr lang="en-US" sz="2400" b="1" dirty="0" err="1" smtClean="0">
                <a:solidFill>
                  <a:srgbClr val="FF0000"/>
                </a:solidFill>
              </a:rPr>
              <a:t>température</a:t>
            </a:r>
            <a:r>
              <a:rPr lang="en-US" sz="2400" b="1" dirty="0" smtClean="0">
                <a:solidFill>
                  <a:srgbClr val="FF0000"/>
                </a:solidFill>
              </a:rPr>
              <a:t> : </a:t>
            </a:r>
            <a:endParaRPr lang="en-US" sz="2400" dirty="0">
              <a:solidFill>
                <a:srgbClr val="FF0000"/>
              </a:solidFill>
            </a:endParaRPr>
          </a:p>
        </p:txBody>
      </p:sp>
      <p:pic>
        <p:nvPicPr>
          <p:cNvPr id="4098" name="Picture 2"/>
          <p:cNvPicPr>
            <a:picLocks noChangeAspect="1" noChangeArrowheads="1"/>
          </p:cNvPicPr>
          <p:nvPr/>
        </p:nvPicPr>
        <p:blipFill>
          <a:blip r:embed="rId2"/>
          <a:srcRect l="25256" t="35156" r="29722" b="13086"/>
          <a:stretch>
            <a:fillRect/>
          </a:stretch>
        </p:blipFill>
        <p:spPr bwMode="auto">
          <a:xfrm>
            <a:off x="1357290" y="857232"/>
            <a:ext cx="5857884" cy="3786214"/>
          </a:xfrm>
          <a:prstGeom prst="rect">
            <a:avLst/>
          </a:prstGeom>
          <a:noFill/>
          <a:ln w="9525">
            <a:noFill/>
            <a:miter lim="800000"/>
            <a:headEnd/>
            <a:tailEnd/>
          </a:ln>
          <a:effectLst/>
        </p:spPr>
      </p:pic>
      <p:sp>
        <p:nvSpPr>
          <p:cNvPr id="7" name="Rectangle 6"/>
          <p:cNvSpPr/>
          <p:nvPr/>
        </p:nvSpPr>
        <p:spPr>
          <a:xfrm>
            <a:off x="0" y="5014753"/>
            <a:ext cx="9144000" cy="646331"/>
          </a:xfrm>
          <a:prstGeom prst="rect">
            <a:avLst/>
          </a:prstGeom>
        </p:spPr>
        <p:txBody>
          <a:bodyPr wrap="square">
            <a:spAutoFit/>
          </a:bodyPr>
          <a:lstStyle/>
          <a:p>
            <a:pPr algn="ctr"/>
            <a:r>
              <a:rPr lang="fr-FR" dirty="0" smtClean="0"/>
              <a:t>Caractéristique courant –tension d’un module photovoltaïque </a:t>
            </a:r>
          </a:p>
          <a:p>
            <a:pPr algn="ctr"/>
            <a:r>
              <a:rPr lang="fr-FR" dirty="0" smtClean="0"/>
              <a:t>pour une variation de température (Tc=0, 25, 50, 75°C) et G = 1000W/m2.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1CD098-7AEA-4A31-AF17-DA4993BBAFF5}" type="slidenum">
              <a:rPr lang="fr-FR" smtClean="0"/>
              <a:pPr/>
              <a:t>24</a:t>
            </a:fld>
            <a:endParaRPr lang="fr-FR"/>
          </a:p>
        </p:txBody>
      </p:sp>
      <p:pic>
        <p:nvPicPr>
          <p:cNvPr id="5122" name="Picture 2"/>
          <p:cNvPicPr>
            <a:picLocks noChangeAspect="1" noChangeArrowheads="1"/>
          </p:cNvPicPr>
          <p:nvPr/>
        </p:nvPicPr>
        <p:blipFill>
          <a:blip r:embed="rId2"/>
          <a:srcRect l="25256" t="17578" r="29722" b="31640"/>
          <a:stretch>
            <a:fillRect/>
          </a:stretch>
        </p:blipFill>
        <p:spPr bwMode="auto">
          <a:xfrm>
            <a:off x="1285852" y="500042"/>
            <a:ext cx="5857884" cy="3714776"/>
          </a:xfrm>
          <a:prstGeom prst="rect">
            <a:avLst/>
          </a:prstGeom>
          <a:noFill/>
          <a:ln w="9525">
            <a:noFill/>
            <a:miter lim="800000"/>
            <a:headEnd/>
            <a:tailEnd/>
          </a:ln>
          <a:effectLst/>
        </p:spPr>
      </p:pic>
      <p:sp>
        <p:nvSpPr>
          <p:cNvPr id="6" name="Rectangle 5"/>
          <p:cNvSpPr/>
          <p:nvPr/>
        </p:nvSpPr>
        <p:spPr>
          <a:xfrm>
            <a:off x="714348" y="4586125"/>
            <a:ext cx="7715304" cy="1015663"/>
          </a:xfrm>
          <a:prstGeom prst="rect">
            <a:avLst/>
          </a:prstGeom>
        </p:spPr>
        <p:txBody>
          <a:bodyPr wrap="square">
            <a:spAutoFit/>
          </a:bodyPr>
          <a:lstStyle/>
          <a:p>
            <a:pPr algn="ctr"/>
            <a:r>
              <a:rPr lang="fr-FR" sz="2000" dirty="0" smtClean="0"/>
              <a:t>Caractéristique puissance –tension d’un module photovoltaïque </a:t>
            </a:r>
          </a:p>
          <a:p>
            <a:pPr algn="ctr"/>
            <a:r>
              <a:rPr lang="fr-FR" sz="2000" dirty="0" smtClean="0"/>
              <a:t>pour une variation de température (Tc=0, 25, 50, 75°C) et G = 1000W/m2. </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42876"/>
            <a:ext cx="9144000" cy="6572272"/>
          </a:xfrm>
        </p:spPr>
        <p:txBody>
          <a:bodyPr>
            <a:noAutofit/>
          </a:bodyPr>
          <a:lstStyle/>
          <a:p>
            <a:pPr algn="just">
              <a:buNone/>
            </a:pPr>
            <a:r>
              <a:rPr lang="fr-FR" sz="2400" dirty="0" smtClean="0">
                <a:latin typeface="Arial Unicode MS" pitchFamily="34" charset="-128"/>
                <a:ea typeface="Arial Unicode MS" pitchFamily="34" charset="-128"/>
                <a:cs typeface="Arial Unicode MS" pitchFamily="34" charset="-128"/>
              </a:rPr>
              <a:t>N.B1: RENDEMENT D’UN PANEAU PHOTOVOLTAÏQUE</a:t>
            </a:r>
          </a:p>
          <a:p>
            <a:pPr algn="just">
              <a:buNone/>
            </a:pPr>
            <a:endParaRPr lang="fr-FR" sz="2400" dirty="0" smtClean="0">
              <a:latin typeface="Arial Unicode MS" pitchFamily="34" charset="-128"/>
              <a:ea typeface="Arial Unicode MS" pitchFamily="34" charset="-128"/>
              <a:cs typeface="Arial Unicode MS" pitchFamily="34" charset="-128"/>
            </a:endParaRPr>
          </a:p>
          <a:p>
            <a:pPr algn="just">
              <a:buNone/>
            </a:pPr>
            <a:r>
              <a:rPr lang="fr-FR" sz="2400" dirty="0" smtClean="0">
                <a:latin typeface="Arial Unicode MS" pitchFamily="34" charset="-128"/>
                <a:ea typeface="Arial Unicode MS" pitchFamily="34" charset="-128"/>
                <a:cs typeface="Arial Unicode MS" pitchFamily="34" charset="-128"/>
              </a:rPr>
              <a:t>    Les panneaux solaires produisent de l'énergie, donc des Wh ou kWh. Mais ils produisent en fonction de l'ensoleillement.</a:t>
            </a:r>
            <a:br>
              <a:rPr lang="fr-FR" sz="2400" dirty="0" smtClean="0">
                <a:latin typeface="Arial Unicode MS" pitchFamily="34" charset="-128"/>
                <a:ea typeface="Arial Unicode MS" pitchFamily="34" charset="-128"/>
                <a:cs typeface="Arial Unicode MS" pitchFamily="34" charset="-128"/>
              </a:rPr>
            </a:br>
            <a:r>
              <a:rPr lang="fr-FR" sz="2400" dirty="0" smtClean="0">
                <a:latin typeface="Arial Unicode MS" pitchFamily="34" charset="-128"/>
                <a:ea typeface="Arial Unicode MS" pitchFamily="34" charset="-128"/>
                <a:cs typeface="Arial Unicode MS" pitchFamily="34" charset="-128"/>
              </a:rPr>
              <a:t>Prenons un panneau d'un mètre carré, éclairons-le avec une puissance de 1000 W en plein dessus. Mesurons combien il produit d'électricité : on trouve 140 W. </a:t>
            </a:r>
            <a:br>
              <a:rPr lang="fr-FR" sz="2400" dirty="0" smtClean="0">
                <a:latin typeface="Arial Unicode MS" pitchFamily="34" charset="-128"/>
                <a:ea typeface="Arial Unicode MS" pitchFamily="34" charset="-128"/>
                <a:cs typeface="Arial Unicode MS" pitchFamily="34" charset="-128"/>
              </a:rPr>
            </a:br>
            <a:r>
              <a:rPr lang="fr-FR" sz="2400" dirty="0" smtClean="0">
                <a:latin typeface="Arial Unicode MS" pitchFamily="34" charset="-128"/>
                <a:ea typeface="Arial Unicode MS" pitchFamily="34" charset="-128"/>
                <a:cs typeface="Arial Unicode MS" pitchFamily="34" charset="-128"/>
              </a:rPr>
              <a:t>Cette puissance maximale s'appelle la puissance crête.</a:t>
            </a:r>
          </a:p>
          <a:p>
            <a:pPr algn="just">
              <a:buNone/>
            </a:pPr>
            <a:r>
              <a:rPr lang="fr-FR" sz="2400" dirty="0" smtClean="0">
                <a:latin typeface="Arial Unicode MS" pitchFamily="34" charset="-128"/>
                <a:ea typeface="Arial Unicode MS" pitchFamily="34" charset="-128"/>
                <a:cs typeface="Arial Unicode MS" pitchFamily="34" charset="-128"/>
              </a:rPr>
              <a:t>(Nous avons là un rendement de 140/1000 = 14%. Pas énorme, mais l'éclairement solaire est gratuit). </a:t>
            </a:r>
          </a:p>
          <a:p>
            <a:pPr algn="just">
              <a:buNone/>
            </a:pPr>
            <a:endParaRPr lang="en-US" sz="2400" dirty="0" smtClean="0">
              <a:latin typeface="Arial Unicode MS" pitchFamily="34" charset="-128"/>
              <a:ea typeface="Arial Unicode MS" pitchFamily="34" charset="-128"/>
              <a:cs typeface="Arial Unicode MS" pitchFamily="34" charset="-128"/>
            </a:endParaRPr>
          </a:p>
          <a:p>
            <a:pPr algn="just">
              <a:buNone/>
            </a:pPr>
            <a:r>
              <a:rPr lang="en-US" sz="2400" dirty="0" smtClean="0">
                <a:solidFill>
                  <a:srgbClr val="FF0000"/>
                </a:solidFill>
                <a:latin typeface="Arial Unicode MS" pitchFamily="34" charset="-128"/>
                <a:ea typeface="Arial Unicode MS" pitchFamily="34" charset="-128"/>
                <a:cs typeface="Arial Unicode MS" pitchFamily="34" charset="-128"/>
              </a:rPr>
              <a:t>N.B2: </a:t>
            </a:r>
            <a:r>
              <a:rPr lang="en-US" sz="2400" dirty="0" err="1" smtClean="0">
                <a:latin typeface="Arial Unicode MS" pitchFamily="34" charset="-128"/>
                <a:ea typeface="Arial Unicode MS" pitchFamily="34" charset="-128"/>
                <a:cs typeface="Arial Unicode MS" pitchFamily="34" charset="-128"/>
              </a:rPr>
              <a:t>kWc</a:t>
            </a:r>
            <a:r>
              <a:rPr lang="en-US" sz="2400" dirty="0" smtClean="0">
                <a:latin typeface="Arial Unicode MS" pitchFamily="34" charset="-128"/>
                <a:ea typeface="Arial Unicode MS" pitchFamily="34" charset="-128"/>
                <a:cs typeface="Arial Unicode MS" pitchFamily="34" charset="-128"/>
              </a:rPr>
              <a:t> kilowatt-</a:t>
            </a:r>
            <a:r>
              <a:rPr lang="en-US" sz="2400" dirty="0" err="1" smtClean="0">
                <a:latin typeface="Arial Unicode MS" pitchFamily="34" charset="-128"/>
                <a:ea typeface="Arial Unicode MS" pitchFamily="34" charset="-128"/>
                <a:cs typeface="Arial Unicode MS" pitchFamily="34" charset="-128"/>
              </a:rPr>
              <a:t>crête</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ou</a:t>
            </a:r>
            <a:r>
              <a:rPr lang="en-US" sz="2400" dirty="0" smtClean="0">
                <a:latin typeface="Arial Unicode MS" pitchFamily="34" charset="-128"/>
                <a:ea typeface="Arial Unicode MS" pitchFamily="34" charset="-128"/>
                <a:cs typeface="Arial Unicode MS" pitchFamily="34" charset="-128"/>
              </a:rPr>
              <a:t> </a:t>
            </a:r>
            <a:r>
              <a:rPr lang="en-US" sz="2400" dirty="0" err="1" smtClean="0">
                <a:latin typeface="Arial Unicode MS" pitchFamily="34" charset="-128"/>
                <a:ea typeface="Arial Unicode MS" pitchFamily="34" charset="-128"/>
                <a:cs typeface="Arial Unicode MS" pitchFamily="34" charset="-128"/>
              </a:rPr>
              <a:t>kWp</a:t>
            </a:r>
            <a:r>
              <a:rPr lang="en-US" sz="2400" dirty="0" smtClean="0">
                <a:latin typeface="Arial Unicode MS" pitchFamily="34" charset="-128"/>
                <a:ea typeface="Arial Unicode MS" pitchFamily="34" charset="-128"/>
                <a:cs typeface="Arial Unicode MS" pitchFamily="34" charset="-128"/>
              </a:rPr>
              <a:t> kilowatt-peak.</a:t>
            </a:r>
          </a:p>
          <a:p>
            <a:pPr algn="just">
              <a:buNone/>
            </a:pPr>
            <a:endParaRPr lang="en-US" sz="2400" dirty="0" smtClean="0">
              <a:latin typeface="Arial Unicode MS" pitchFamily="34" charset="-128"/>
              <a:ea typeface="Arial Unicode MS" pitchFamily="34" charset="-128"/>
              <a:cs typeface="Arial Unicode MS" pitchFamily="34" charset="-128"/>
            </a:endParaRPr>
          </a:p>
          <a:p>
            <a:pPr algn="just">
              <a:buNone/>
            </a:pPr>
            <a:r>
              <a:rPr lang="fr-FR" sz="2400" dirty="0" smtClean="0">
                <a:latin typeface="Arial Unicode MS" pitchFamily="34" charset="-128"/>
                <a:ea typeface="Arial Unicode MS" pitchFamily="34" charset="-128"/>
                <a:cs typeface="Arial Unicode MS" pitchFamily="34" charset="-128"/>
              </a:rPr>
              <a:t>N.B3: </a:t>
            </a:r>
            <a:r>
              <a:rPr lang="fr-FR" sz="2400" dirty="0" smtClean="0">
                <a:solidFill>
                  <a:srgbClr val="0070C0"/>
                </a:solidFill>
                <a:latin typeface="Arial Unicode MS" pitchFamily="34" charset="-128"/>
                <a:ea typeface="Arial Unicode MS" pitchFamily="34" charset="-128"/>
                <a:cs typeface="Arial Unicode MS" pitchFamily="34" charset="-128"/>
              </a:rPr>
              <a:t>fiable</a:t>
            </a:r>
            <a:r>
              <a:rPr lang="fr-FR" sz="2400" dirty="0" smtClean="0">
                <a:latin typeface="Arial Unicode MS" pitchFamily="34" charset="-128"/>
                <a:ea typeface="Arial Unicode MS" pitchFamily="34" charset="-128"/>
                <a:cs typeface="Arial Unicode MS" pitchFamily="34" charset="-128"/>
              </a:rPr>
              <a:t>: se dit d’un appareil qui offre des garanties de fonctionnement sans défaillance pendant une période déterminée. </a:t>
            </a:r>
            <a:endParaRPr lang="en-US" sz="2400" dirty="0">
              <a:latin typeface="Arial Unicode MS" pitchFamily="34" charset="-128"/>
              <a:ea typeface="Arial Unicode MS" pitchFamily="34" charset="-128"/>
              <a:cs typeface="Arial Unicode MS" pitchFamily="34" charset="-128"/>
            </a:endParaRPr>
          </a:p>
        </p:txBody>
      </p:sp>
      <p:sp>
        <p:nvSpPr>
          <p:cNvPr id="4" name="Espace réservé du numéro de diapositive 3"/>
          <p:cNvSpPr>
            <a:spLocks noGrp="1"/>
          </p:cNvSpPr>
          <p:nvPr>
            <p:ph type="sldNum" sz="quarter" idx="12"/>
          </p:nvPr>
        </p:nvSpPr>
        <p:spPr/>
        <p:txBody>
          <a:bodyPr/>
          <a:lstStyle/>
          <a:p>
            <a:fld id="{DD1CD098-7AEA-4A31-AF17-DA4993BBAFF5}" type="slidenum">
              <a:rPr lang="fr-FR" smtClean="0"/>
              <a:pPr/>
              <a:t>25</a:t>
            </a:fld>
            <a:endParaRPr lang="fr-F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ítulo 4"/>
          <p:cNvSpPr>
            <a:spLocks noGrp="1"/>
          </p:cNvSpPr>
          <p:nvPr>
            <p:ph type="title"/>
          </p:nvPr>
        </p:nvSpPr>
        <p:spPr>
          <a:xfrm>
            <a:off x="457200" y="71414"/>
            <a:ext cx="8229600" cy="1143000"/>
          </a:xfrm>
        </p:spPr>
        <p:txBody>
          <a:bodyPr/>
          <a:lstStyle/>
          <a:p>
            <a:pPr eaLnBrk="1" hangingPunct="1"/>
            <a:r>
              <a:rPr lang="fr-FR" altLang="fr-FR" dirty="0" smtClean="0"/>
              <a:t>Avantages</a:t>
            </a:r>
          </a:p>
        </p:txBody>
      </p:sp>
      <p:sp>
        <p:nvSpPr>
          <p:cNvPr id="22531" name="Marcador de contenido 5"/>
          <p:cNvSpPr>
            <a:spLocks noGrp="1"/>
          </p:cNvSpPr>
          <p:nvPr>
            <p:ph idx="1"/>
          </p:nvPr>
        </p:nvSpPr>
        <p:spPr bwMode="auto">
          <a:xfrm>
            <a:off x="71470" y="1204930"/>
            <a:ext cx="9144000" cy="4724400"/>
          </a:xfrm>
        </p:spPr>
        <p:txBody>
          <a:bodyPr wrap="square" numCol="1" anchor="t" anchorCtr="0" compatLnSpc="1">
            <a:prstTxWarp prst="textNoShape">
              <a:avLst/>
            </a:prstTxWarp>
            <a:noAutofit/>
          </a:bodyPr>
          <a:lstStyle/>
          <a:p>
            <a:pPr algn="just" eaLnBrk="1" hangingPunct="1">
              <a:lnSpc>
                <a:spcPct val="80000"/>
              </a:lnSpc>
            </a:pPr>
            <a:r>
              <a:rPr lang="fr-FR" altLang="fr-FR" dirty="0" smtClean="0"/>
              <a:t>C’est une énergie renouvelable qui ne dégage pas de gaz a effet de serre et ne produit pas de déchets (dite non polluante).</a:t>
            </a:r>
          </a:p>
          <a:p>
            <a:pPr algn="just" eaLnBrk="1" hangingPunct="1">
              <a:lnSpc>
                <a:spcPct val="80000"/>
              </a:lnSpc>
            </a:pPr>
            <a:r>
              <a:rPr lang="fr-FR" altLang="fr-FR" dirty="0" smtClean="0"/>
              <a:t>Les installations sont de haute fiabilité et demandent peu d’entretien.</a:t>
            </a:r>
          </a:p>
          <a:p>
            <a:pPr algn="just" eaLnBrk="1" hangingPunct="1">
              <a:lnSpc>
                <a:spcPct val="80000"/>
              </a:lnSpc>
            </a:pPr>
            <a:r>
              <a:rPr lang="fr-FR" altLang="fr-FR" dirty="0" smtClean="0"/>
              <a:t>Le montage des installations est simple, sa maintenance est aisée.</a:t>
            </a:r>
          </a:p>
          <a:p>
            <a:pPr algn="just" eaLnBrk="1" hangingPunct="1">
              <a:lnSpc>
                <a:spcPct val="80000"/>
              </a:lnSpc>
            </a:pPr>
            <a:r>
              <a:rPr lang="fr-FR" altLang="fr-FR" dirty="0" smtClean="0"/>
              <a:t>Elle peut offrir de l'électricité a des populations qui n'ont pas accès au réseau électrique.</a:t>
            </a:r>
          </a:p>
          <a:p>
            <a:pPr algn="just" eaLnBrk="1" hangingPunct="1">
              <a:lnSpc>
                <a:spcPct val="80000"/>
              </a:lnSpc>
            </a:pPr>
            <a:r>
              <a:rPr lang="fr-FR" altLang="fr-FR" dirty="0" smtClean="0"/>
              <a:t>C’est une énergie inépuisable et totalement silencieuse.</a:t>
            </a:r>
          </a:p>
          <a:p>
            <a:pPr algn="just" eaLnBrk="1" hangingPunct="1">
              <a:lnSpc>
                <a:spcPct val="80000"/>
              </a:lnSpc>
            </a:pPr>
            <a:r>
              <a:rPr lang="fr-FR" altLang="fr-FR" dirty="0" smtClean="0"/>
              <a:t>Ses composants se prêtent bien a une utilisation innovante et esthétique de l’architecture.</a:t>
            </a:r>
          </a:p>
        </p:txBody>
      </p:sp>
      <p:pic>
        <p:nvPicPr>
          <p:cNvPr id="22532" name="Picture 4" descr="https://encrypted-tbn1.google.com/images?q=tbn:ANd9GcT4N_swS-eEAhgQjeElfQyCHZJOw59MP3Q0F8I47VXWoJwyJRNqeg"/>
          <p:cNvPicPr>
            <a:picLocks noChangeAspect="1" noChangeArrowheads="1"/>
          </p:cNvPicPr>
          <p:nvPr/>
        </p:nvPicPr>
        <p:blipFill>
          <a:blip r:embed="rId2"/>
          <a:srcRect/>
          <a:stretch>
            <a:fillRect/>
          </a:stretch>
        </p:blipFill>
        <p:spPr bwMode="auto">
          <a:xfrm>
            <a:off x="6299200" y="1"/>
            <a:ext cx="1416072" cy="1142984"/>
          </a:xfrm>
          <a:prstGeom prst="rect">
            <a:avLst/>
          </a:prstGeom>
          <a:noFill/>
          <a:ln w="9525">
            <a:noFill/>
            <a:miter lim="800000"/>
            <a:headEnd/>
            <a:tailEnd/>
          </a:ln>
        </p:spPr>
      </p:pic>
      <p:pic>
        <p:nvPicPr>
          <p:cNvPr id="22533" name="Picture 4" descr="https://encrypted-tbn1.google.com/images?q=tbn:ANd9GcT4N_swS-eEAhgQjeElfQyCHZJOw59MP3Q0F8I47VXWoJwyJRNqeg"/>
          <p:cNvPicPr>
            <a:picLocks noChangeAspect="1" noChangeArrowheads="1"/>
          </p:cNvPicPr>
          <p:nvPr/>
        </p:nvPicPr>
        <p:blipFill>
          <a:blip r:embed="rId3"/>
          <a:srcRect/>
          <a:stretch>
            <a:fillRect/>
          </a:stretch>
        </p:blipFill>
        <p:spPr bwMode="auto">
          <a:xfrm>
            <a:off x="92046" y="1214422"/>
            <a:ext cx="336550" cy="454025"/>
          </a:xfrm>
          <a:prstGeom prst="rect">
            <a:avLst/>
          </a:prstGeom>
          <a:noFill/>
          <a:ln w="9525">
            <a:noFill/>
            <a:miter lim="800000"/>
            <a:headEnd/>
            <a:tailEnd/>
          </a:ln>
        </p:spPr>
      </p:pic>
      <p:pic>
        <p:nvPicPr>
          <p:cNvPr id="22534" name="Picture 4" descr="https://encrypted-tbn1.google.com/images?q=tbn:ANd9GcT4N_swS-eEAhgQjeElfQyCHZJOw59MP3Q0F8I47VXWoJwyJRNqeg"/>
          <p:cNvPicPr>
            <a:picLocks noChangeAspect="1" noChangeArrowheads="1"/>
          </p:cNvPicPr>
          <p:nvPr/>
        </p:nvPicPr>
        <p:blipFill>
          <a:blip r:embed="rId3"/>
          <a:srcRect/>
          <a:stretch>
            <a:fillRect/>
          </a:stretch>
        </p:blipFill>
        <p:spPr bwMode="auto">
          <a:xfrm>
            <a:off x="20608" y="2357430"/>
            <a:ext cx="336550" cy="455612"/>
          </a:xfrm>
          <a:prstGeom prst="rect">
            <a:avLst/>
          </a:prstGeom>
          <a:noFill/>
          <a:ln w="9525">
            <a:noFill/>
            <a:miter lim="800000"/>
            <a:headEnd/>
            <a:tailEnd/>
          </a:ln>
        </p:spPr>
      </p:pic>
      <p:pic>
        <p:nvPicPr>
          <p:cNvPr id="22535" name="Picture 4" descr="https://encrypted-tbn1.google.com/images?q=tbn:ANd9GcT4N_swS-eEAhgQjeElfQyCHZJOw59MP3Q0F8I47VXWoJwyJRNqeg"/>
          <p:cNvPicPr>
            <a:picLocks noChangeAspect="1" noChangeArrowheads="1"/>
          </p:cNvPicPr>
          <p:nvPr/>
        </p:nvPicPr>
        <p:blipFill>
          <a:blip r:embed="rId3"/>
          <a:srcRect/>
          <a:stretch>
            <a:fillRect/>
          </a:stretch>
        </p:blipFill>
        <p:spPr bwMode="auto">
          <a:xfrm>
            <a:off x="71406" y="3332165"/>
            <a:ext cx="336550" cy="454025"/>
          </a:xfrm>
          <a:prstGeom prst="rect">
            <a:avLst/>
          </a:prstGeom>
          <a:noFill/>
          <a:ln w="9525">
            <a:noFill/>
            <a:miter lim="800000"/>
            <a:headEnd/>
            <a:tailEnd/>
          </a:ln>
        </p:spPr>
      </p:pic>
      <p:pic>
        <p:nvPicPr>
          <p:cNvPr id="22536" name="Picture 4" descr="https://encrypted-tbn1.google.com/images?q=tbn:ANd9GcT4N_swS-eEAhgQjeElfQyCHZJOw59MP3Q0F8I47VXWoJwyJRNqeg"/>
          <p:cNvPicPr>
            <a:picLocks noChangeAspect="1" noChangeArrowheads="1"/>
          </p:cNvPicPr>
          <p:nvPr/>
        </p:nvPicPr>
        <p:blipFill>
          <a:blip r:embed="rId3"/>
          <a:srcRect/>
          <a:stretch>
            <a:fillRect/>
          </a:stretch>
        </p:blipFill>
        <p:spPr bwMode="auto">
          <a:xfrm>
            <a:off x="92046" y="4327545"/>
            <a:ext cx="336550" cy="454025"/>
          </a:xfrm>
          <a:prstGeom prst="rect">
            <a:avLst/>
          </a:prstGeom>
          <a:noFill/>
          <a:ln w="9525">
            <a:noFill/>
            <a:miter lim="800000"/>
            <a:headEnd/>
            <a:tailEnd/>
          </a:ln>
        </p:spPr>
      </p:pic>
      <p:pic>
        <p:nvPicPr>
          <p:cNvPr id="22537" name="Picture 4" descr="https://encrypted-tbn1.google.com/images?q=tbn:ANd9GcT4N_swS-eEAhgQjeElfQyCHZJOw59MP3Q0F8I47VXWoJwyJRNqeg"/>
          <p:cNvPicPr>
            <a:picLocks noChangeAspect="1" noChangeArrowheads="1"/>
          </p:cNvPicPr>
          <p:nvPr/>
        </p:nvPicPr>
        <p:blipFill>
          <a:blip r:embed="rId3"/>
          <a:srcRect/>
          <a:stretch>
            <a:fillRect/>
          </a:stretch>
        </p:blipFill>
        <p:spPr bwMode="auto">
          <a:xfrm>
            <a:off x="92046" y="5143512"/>
            <a:ext cx="336550" cy="454025"/>
          </a:xfrm>
          <a:prstGeom prst="rect">
            <a:avLst/>
          </a:prstGeom>
          <a:noFill/>
          <a:ln w="9525">
            <a:noFill/>
            <a:miter lim="800000"/>
            <a:headEnd/>
            <a:tailEnd/>
          </a:ln>
        </p:spPr>
      </p:pic>
      <p:pic>
        <p:nvPicPr>
          <p:cNvPr id="22538" name="Picture 4" descr="https://encrypted-tbn1.google.com/images?q=tbn:ANd9GcT4N_swS-eEAhgQjeElfQyCHZJOw59MP3Q0F8I47VXWoJwyJRNqeg"/>
          <p:cNvPicPr>
            <a:picLocks noChangeAspect="1" noChangeArrowheads="1"/>
          </p:cNvPicPr>
          <p:nvPr/>
        </p:nvPicPr>
        <p:blipFill>
          <a:blip r:embed="rId3"/>
          <a:srcRect/>
          <a:stretch>
            <a:fillRect/>
          </a:stretch>
        </p:blipFill>
        <p:spPr bwMode="auto">
          <a:xfrm>
            <a:off x="60296" y="5975371"/>
            <a:ext cx="336550" cy="45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a:xfrm>
            <a:off x="457200" y="0"/>
            <a:ext cx="8229600" cy="857224"/>
          </a:xfrm>
        </p:spPr>
        <p:txBody>
          <a:bodyPr/>
          <a:lstStyle/>
          <a:p>
            <a:r>
              <a:rPr lang="fr-FR" altLang="fr-FR" dirty="0" smtClean="0"/>
              <a:t>Inconvénients</a:t>
            </a:r>
          </a:p>
        </p:txBody>
      </p:sp>
      <p:sp>
        <p:nvSpPr>
          <p:cNvPr id="23555" name="2 Marcador de contenido"/>
          <p:cNvSpPr>
            <a:spLocks noGrp="1"/>
          </p:cNvSpPr>
          <p:nvPr>
            <p:ph idx="1"/>
          </p:nvPr>
        </p:nvSpPr>
        <p:spPr bwMode="auto">
          <a:xfrm>
            <a:off x="0" y="785818"/>
            <a:ext cx="9144000" cy="6000768"/>
          </a:xfrm>
        </p:spPr>
        <p:txBody>
          <a:bodyPr wrap="square" numCol="1" anchor="t" anchorCtr="0" compatLnSpc="1">
            <a:prstTxWarp prst="textNoShape">
              <a:avLst/>
            </a:prstTxWarp>
            <a:noAutofit/>
          </a:bodyPr>
          <a:lstStyle/>
          <a:p>
            <a:pPr algn="just">
              <a:lnSpc>
                <a:spcPct val="80000"/>
              </a:lnSpc>
            </a:pPr>
            <a:r>
              <a:rPr lang="fr-FR" altLang="fr-FR" sz="3000" dirty="0" smtClean="0">
                <a:latin typeface="Times New Roman" pitchFamily="18" charset="0"/>
                <a:cs typeface="Times New Roman" pitchFamily="18" charset="0"/>
              </a:rPr>
              <a:t>Il faut prévoir des systèmes de stockage, car  la nuit la source d’énergie n’existe plus.</a:t>
            </a:r>
          </a:p>
          <a:p>
            <a:pPr algn="just">
              <a:lnSpc>
                <a:spcPct val="80000"/>
              </a:lnSpc>
            </a:pPr>
            <a:r>
              <a:rPr lang="fr-FR" altLang="fr-FR" sz="3000" dirty="0" smtClean="0">
                <a:latin typeface="Times New Roman" pitchFamily="18" charset="0"/>
                <a:cs typeface="Times New Roman" pitchFamily="18" charset="0"/>
              </a:rPr>
              <a:t>La production d’électricité à partir du solaire est encore assez coûteuse car les cellules photovoltaïques sont chères à fabriquer.</a:t>
            </a:r>
          </a:p>
          <a:p>
            <a:pPr algn="just">
              <a:lnSpc>
                <a:spcPct val="80000"/>
              </a:lnSpc>
            </a:pPr>
            <a:r>
              <a:rPr lang="fr-FR" altLang="fr-FR" sz="3000" dirty="0" smtClean="0">
                <a:latin typeface="Times New Roman" pitchFamily="18" charset="0"/>
                <a:cs typeface="Times New Roman" pitchFamily="18" charset="0"/>
              </a:rPr>
              <a:t>Le niveau de production d’électricité n’est </a:t>
            </a:r>
            <a:r>
              <a:rPr lang="fr-FR" altLang="fr-FR" sz="3000" b="1" dirty="0" smtClean="0">
                <a:latin typeface="Times New Roman" pitchFamily="18" charset="0"/>
                <a:cs typeface="Times New Roman" pitchFamily="18" charset="0"/>
              </a:rPr>
              <a:t>pas stable et pas prévisible</a:t>
            </a:r>
            <a:r>
              <a:rPr lang="fr-FR" altLang="fr-FR" sz="3000" dirty="0" smtClean="0">
                <a:latin typeface="Times New Roman" pitchFamily="18" charset="0"/>
                <a:cs typeface="Times New Roman" pitchFamily="18" charset="0"/>
              </a:rPr>
              <a:t> mais dépend du niveau d’ensoleillement.</a:t>
            </a:r>
          </a:p>
          <a:p>
            <a:pPr algn="just">
              <a:lnSpc>
                <a:spcPct val="80000"/>
              </a:lnSpc>
            </a:pPr>
            <a:r>
              <a:rPr lang="fr-FR" altLang="fr-FR" sz="3000" dirty="0" smtClean="0">
                <a:latin typeface="Times New Roman" pitchFamily="18" charset="0"/>
                <a:cs typeface="Times New Roman" pitchFamily="18" charset="0"/>
              </a:rPr>
              <a:t>Le rendement réel d'un module est faible. Elle convient donc mieux pour des projets à faible besoins (maison unifamiliale).</a:t>
            </a:r>
          </a:p>
          <a:p>
            <a:pPr algn="just">
              <a:lnSpc>
                <a:spcPct val="80000"/>
              </a:lnSpc>
            </a:pPr>
            <a:r>
              <a:rPr lang="fr-FR" altLang="fr-FR" sz="3000" dirty="0" smtClean="0">
                <a:latin typeface="Times New Roman" pitchFamily="18" charset="0"/>
                <a:cs typeface="Times New Roman" pitchFamily="18" charset="0"/>
              </a:rPr>
              <a:t>Le  </a:t>
            </a:r>
            <a:r>
              <a:rPr lang="fr-FR" altLang="fr-FR" sz="3000" b="1" dirty="0" smtClean="0">
                <a:latin typeface="Times New Roman" pitchFamily="18" charset="0"/>
                <a:cs typeface="Times New Roman" pitchFamily="18" charset="0"/>
              </a:rPr>
              <a:t>rendement </a:t>
            </a:r>
            <a:r>
              <a:rPr lang="fr-FR" altLang="fr-FR" sz="3000" dirty="0" smtClean="0">
                <a:latin typeface="Times New Roman" pitchFamily="18" charset="0"/>
                <a:cs typeface="Times New Roman" pitchFamily="18" charset="0"/>
              </a:rPr>
              <a:t>des cellules photovoltaïques </a:t>
            </a:r>
            <a:r>
              <a:rPr lang="fr-FR" altLang="fr-FR" sz="3000" b="1" dirty="0" smtClean="0">
                <a:latin typeface="Times New Roman" pitchFamily="18" charset="0"/>
                <a:cs typeface="Times New Roman" pitchFamily="18" charset="0"/>
              </a:rPr>
              <a:t>diminue avec le temps </a:t>
            </a:r>
            <a:r>
              <a:rPr lang="fr-FR" altLang="fr-FR" sz="3000" dirty="0" smtClean="0">
                <a:latin typeface="Times New Roman" pitchFamily="18" charset="0"/>
                <a:cs typeface="Times New Roman" pitchFamily="18" charset="0"/>
              </a:rPr>
              <a:t>(20% de moins au bout de 20 ans).</a:t>
            </a:r>
          </a:p>
          <a:p>
            <a:pPr algn="just">
              <a:lnSpc>
                <a:spcPct val="80000"/>
              </a:lnSpc>
            </a:pPr>
            <a:r>
              <a:rPr lang="fr-FR" altLang="fr-FR" sz="3000" dirty="0" smtClean="0">
                <a:latin typeface="Times New Roman" pitchFamily="18" charset="0"/>
                <a:cs typeface="Times New Roman" pitchFamily="18" charset="0"/>
              </a:rPr>
              <a:t>Lorsque le stockage de l'énergie électrique par des batteries est nécessaire, le coût du système photovoltaïque augmente.</a:t>
            </a:r>
          </a:p>
        </p:txBody>
      </p:sp>
      <p:pic>
        <p:nvPicPr>
          <p:cNvPr id="23556" name="Picture 3"/>
          <p:cNvPicPr>
            <a:picLocks noChangeAspect="1" noChangeArrowheads="1"/>
          </p:cNvPicPr>
          <p:nvPr/>
        </p:nvPicPr>
        <p:blipFill>
          <a:blip r:embed="rId2"/>
          <a:srcRect/>
          <a:stretch>
            <a:fillRect/>
          </a:stretch>
        </p:blipFill>
        <p:spPr bwMode="auto">
          <a:xfrm>
            <a:off x="0" y="857232"/>
            <a:ext cx="349250" cy="431800"/>
          </a:xfrm>
          <a:prstGeom prst="rect">
            <a:avLst/>
          </a:prstGeom>
          <a:noFill/>
          <a:ln w="9525">
            <a:noFill/>
            <a:miter lim="800000"/>
            <a:headEnd/>
            <a:tailEnd/>
          </a:ln>
        </p:spPr>
      </p:pic>
      <p:pic>
        <p:nvPicPr>
          <p:cNvPr id="23557" name="Picture 3"/>
          <p:cNvPicPr>
            <a:picLocks noChangeAspect="1" noChangeArrowheads="1"/>
          </p:cNvPicPr>
          <p:nvPr/>
        </p:nvPicPr>
        <p:blipFill>
          <a:blip r:embed="rId2"/>
          <a:srcRect/>
          <a:stretch>
            <a:fillRect/>
          </a:stretch>
        </p:blipFill>
        <p:spPr bwMode="auto">
          <a:xfrm>
            <a:off x="0" y="1643050"/>
            <a:ext cx="349250" cy="431800"/>
          </a:xfrm>
          <a:prstGeom prst="rect">
            <a:avLst/>
          </a:prstGeom>
          <a:noFill/>
          <a:ln w="9525">
            <a:noFill/>
            <a:miter lim="800000"/>
            <a:headEnd/>
            <a:tailEnd/>
          </a:ln>
        </p:spPr>
      </p:pic>
      <p:pic>
        <p:nvPicPr>
          <p:cNvPr id="23558" name="Picture 3"/>
          <p:cNvPicPr>
            <a:picLocks noChangeAspect="1" noChangeArrowheads="1"/>
          </p:cNvPicPr>
          <p:nvPr/>
        </p:nvPicPr>
        <p:blipFill>
          <a:blip r:embed="rId2"/>
          <a:srcRect/>
          <a:stretch>
            <a:fillRect/>
          </a:stretch>
        </p:blipFill>
        <p:spPr bwMode="auto">
          <a:xfrm>
            <a:off x="0" y="2857496"/>
            <a:ext cx="349250" cy="431800"/>
          </a:xfrm>
          <a:prstGeom prst="rect">
            <a:avLst/>
          </a:prstGeom>
          <a:noFill/>
          <a:ln w="9525">
            <a:noFill/>
            <a:miter lim="800000"/>
            <a:headEnd/>
            <a:tailEnd/>
          </a:ln>
        </p:spPr>
      </p:pic>
      <p:pic>
        <p:nvPicPr>
          <p:cNvPr id="23559" name="Picture 3"/>
          <p:cNvPicPr>
            <a:picLocks noChangeAspect="1" noChangeArrowheads="1"/>
          </p:cNvPicPr>
          <p:nvPr/>
        </p:nvPicPr>
        <p:blipFill>
          <a:blip r:embed="rId2"/>
          <a:srcRect/>
          <a:stretch>
            <a:fillRect/>
          </a:stretch>
        </p:blipFill>
        <p:spPr bwMode="auto">
          <a:xfrm>
            <a:off x="0" y="3714752"/>
            <a:ext cx="349250" cy="431800"/>
          </a:xfrm>
          <a:prstGeom prst="rect">
            <a:avLst/>
          </a:prstGeom>
          <a:noFill/>
          <a:ln w="9525">
            <a:noFill/>
            <a:miter lim="800000"/>
            <a:headEnd/>
            <a:tailEnd/>
          </a:ln>
        </p:spPr>
      </p:pic>
      <p:pic>
        <p:nvPicPr>
          <p:cNvPr id="23560" name="Picture 3"/>
          <p:cNvPicPr>
            <a:picLocks noChangeAspect="1" noChangeArrowheads="1"/>
          </p:cNvPicPr>
          <p:nvPr/>
        </p:nvPicPr>
        <p:blipFill>
          <a:blip r:embed="rId2"/>
          <a:srcRect/>
          <a:stretch>
            <a:fillRect/>
          </a:stretch>
        </p:blipFill>
        <p:spPr bwMode="auto">
          <a:xfrm>
            <a:off x="0" y="4857760"/>
            <a:ext cx="349250" cy="431800"/>
          </a:xfrm>
          <a:prstGeom prst="rect">
            <a:avLst/>
          </a:prstGeom>
          <a:noFill/>
          <a:ln w="9525">
            <a:noFill/>
            <a:miter lim="800000"/>
            <a:headEnd/>
            <a:tailEnd/>
          </a:ln>
        </p:spPr>
      </p:pic>
      <p:pic>
        <p:nvPicPr>
          <p:cNvPr id="23561" name="Picture 3"/>
          <p:cNvPicPr>
            <a:picLocks noChangeAspect="1" noChangeArrowheads="1"/>
          </p:cNvPicPr>
          <p:nvPr/>
        </p:nvPicPr>
        <p:blipFill>
          <a:blip r:embed="rId2"/>
          <a:srcRect/>
          <a:stretch>
            <a:fillRect/>
          </a:stretch>
        </p:blipFill>
        <p:spPr bwMode="auto">
          <a:xfrm>
            <a:off x="-32" y="5643578"/>
            <a:ext cx="349250" cy="431800"/>
          </a:xfrm>
          <a:prstGeom prst="rect">
            <a:avLst/>
          </a:prstGeom>
          <a:noFill/>
          <a:ln w="9525">
            <a:noFill/>
            <a:miter lim="800000"/>
            <a:headEnd/>
            <a:tailEnd/>
          </a:ln>
        </p:spPr>
      </p:pic>
      <p:pic>
        <p:nvPicPr>
          <p:cNvPr id="23562" name="Picture 3"/>
          <p:cNvPicPr>
            <a:picLocks noChangeAspect="1" noChangeArrowheads="1"/>
          </p:cNvPicPr>
          <p:nvPr/>
        </p:nvPicPr>
        <p:blipFill>
          <a:blip r:embed="rId3"/>
          <a:srcRect t="7143" b="14286"/>
          <a:stretch>
            <a:fillRect/>
          </a:stretch>
        </p:blipFill>
        <p:spPr bwMode="auto">
          <a:xfrm>
            <a:off x="6715140" y="71438"/>
            <a:ext cx="1239823" cy="7857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3042" y="1462619"/>
            <a:ext cx="5789790" cy="1323439"/>
          </a:xfrm>
          <a:prstGeom prst="rect">
            <a:avLst/>
          </a:prstGeom>
        </p:spPr>
        <p:txBody>
          <a:bodyPr wrap="none">
            <a:spAutoFit/>
          </a:bodyPr>
          <a:lstStyle/>
          <a:p>
            <a:r>
              <a:rPr lang="fr-FR" sz="4000" b="1" dirty="0" smtClean="0">
                <a:solidFill>
                  <a:srgbClr val="FF0000"/>
                </a:solidFill>
                <a:ea typeface="+mj-ea"/>
                <a:cs typeface="+mj-cs"/>
              </a:rPr>
              <a:t>Énergie solaire thermique </a:t>
            </a:r>
          </a:p>
          <a:p>
            <a:pPr algn="ctr"/>
            <a:r>
              <a:rPr lang="fr-FR" sz="4000" b="1" dirty="0" smtClean="0">
                <a:solidFill>
                  <a:srgbClr val="FF0000"/>
                </a:solidFill>
                <a:ea typeface="+mj-ea"/>
                <a:cs typeface="+mj-cs"/>
              </a:rPr>
              <a:t>(héliothermie)</a:t>
            </a:r>
            <a:endParaRPr lang="en-US" dirty="0"/>
          </a:p>
        </p:txBody>
      </p:sp>
      <p:sp>
        <p:nvSpPr>
          <p:cNvPr id="5" name="Rectangle 4"/>
          <p:cNvSpPr/>
          <p:nvPr/>
        </p:nvSpPr>
        <p:spPr>
          <a:xfrm>
            <a:off x="714348" y="3138446"/>
            <a:ext cx="7858180" cy="2862322"/>
          </a:xfrm>
          <a:prstGeom prst="rect">
            <a:avLst/>
          </a:prstGeom>
        </p:spPr>
        <p:txBody>
          <a:bodyPr wrap="square">
            <a:spAutoFit/>
          </a:bodyPr>
          <a:lstStyle/>
          <a:p>
            <a:pPr algn="just"/>
            <a:r>
              <a:rPr lang="fr-FR" sz="3600" b="1" dirty="0" smtClean="0"/>
              <a:t>Cette énergie permet de produire de la chaleur à partir des centrales solaires thermiques, grâce à la lumière (chaleur) du soleil captée par des panneaux solaires thermique. </a:t>
            </a:r>
          </a:p>
        </p:txBody>
      </p:sp>
      <p:sp>
        <p:nvSpPr>
          <p:cNvPr id="6" name="Espace réservé du numéro de diapositive 5"/>
          <p:cNvSpPr>
            <a:spLocks noGrp="1"/>
          </p:cNvSpPr>
          <p:nvPr>
            <p:ph type="sldNum" sz="quarter" idx="12"/>
          </p:nvPr>
        </p:nvSpPr>
        <p:spPr/>
        <p:txBody>
          <a:bodyPr/>
          <a:lstStyle/>
          <a:p>
            <a:fld id="{DD1CD098-7AEA-4A31-AF17-DA4993BBAFF5}" type="slidenum">
              <a:rPr lang="fr-FR" smtClean="0"/>
              <a:pPr/>
              <a:t>3</a:t>
            </a:fld>
            <a:endParaRPr lang="fr-FR"/>
          </a:p>
        </p:txBody>
      </p:sp>
      <p:sp>
        <p:nvSpPr>
          <p:cNvPr id="7" name="Rectangle 6"/>
          <p:cNvSpPr/>
          <p:nvPr/>
        </p:nvSpPr>
        <p:spPr>
          <a:xfrm>
            <a:off x="642910" y="357166"/>
            <a:ext cx="2039533" cy="769441"/>
          </a:xfrm>
          <a:prstGeom prst="rect">
            <a:avLst/>
          </a:prstGeom>
        </p:spPr>
        <p:txBody>
          <a:bodyPr wrap="none">
            <a:spAutoFit/>
          </a:bodyPr>
          <a:lstStyle/>
          <a:p>
            <a:pPr lvl="0"/>
            <a:r>
              <a:rPr lang="fr-FR" sz="4400" b="1" dirty="0" smtClean="0">
                <a:solidFill>
                  <a:srgbClr val="00B0F0"/>
                </a:solidFill>
              </a:rPr>
              <a:t>Partie 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D1CD098-7AEA-4A31-AF17-DA4993BBAFF5}" type="slidenum">
              <a:rPr lang="fr-FR" smtClean="0"/>
              <a:pPr/>
              <a:t>4</a:t>
            </a:fld>
            <a:endParaRPr lang="fr-FR"/>
          </a:p>
        </p:txBody>
      </p:sp>
      <p:sp>
        <p:nvSpPr>
          <p:cNvPr id="5" name="Rectangle 4"/>
          <p:cNvSpPr/>
          <p:nvPr/>
        </p:nvSpPr>
        <p:spPr>
          <a:xfrm>
            <a:off x="0" y="428604"/>
            <a:ext cx="9144000" cy="5509200"/>
          </a:xfrm>
          <a:prstGeom prst="rect">
            <a:avLst/>
          </a:prstGeom>
        </p:spPr>
        <p:txBody>
          <a:bodyPr wrap="square">
            <a:spAutoFit/>
          </a:bodyPr>
          <a:lstStyle/>
          <a:p>
            <a:pPr algn="ctr"/>
            <a:r>
              <a:rPr lang="en-US" sz="3200" b="1" dirty="0" smtClean="0"/>
              <a:t>Installation </a:t>
            </a:r>
            <a:r>
              <a:rPr lang="en-US" sz="3200" b="1" dirty="0" err="1" smtClean="0"/>
              <a:t>solaire</a:t>
            </a:r>
            <a:r>
              <a:rPr lang="en-US" sz="3200" b="1" dirty="0" smtClean="0"/>
              <a:t> </a:t>
            </a:r>
            <a:r>
              <a:rPr lang="en-US" sz="3200" b="1" dirty="0" err="1" smtClean="0"/>
              <a:t>thermique</a:t>
            </a:r>
            <a:r>
              <a:rPr lang="en-US" sz="3200" b="1" dirty="0" smtClean="0"/>
              <a:t> :</a:t>
            </a:r>
          </a:p>
          <a:p>
            <a:pPr algn="just"/>
            <a:endParaRPr lang="en-US" sz="3200" b="1" dirty="0" smtClean="0"/>
          </a:p>
          <a:p>
            <a:pPr algn="just"/>
            <a:r>
              <a:rPr lang="fr-FR" sz="3200" dirty="0" smtClean="0"/>
              <a:t>Une installation solaire thermique permet de répondre à plusieurs besoins :</a:t>
            </a:r>
          </a:p>
          <a:p>
            <a:pPr algn="just"/>
            <a:endParaRPr lang="fr-FR" sz="3200" dirty="0" smtClean="0"/>
          </a:p>
          <a:p>
            <a:pPr algn="just"/>
            <a:r>
              <a:rPr lang="fr-FR" sz="3200" dirty="0" smtClean="0"/>
              <a:t>• La production d'Eau chaude sanitaire.</a:t>
            </a:r>
          </a:p>
          <a:p>
            <a:pPr algn="just"/>
            <a:r>
              <a:rPr lang="en-US" sz="3200" dirty="0" smtClean="0"/>
              <a:t>• Le </a:t>
            </a:r>
            <a:r>
              <a:rPr lang="en-US" sz="3200" dirty="0" err="1" smtClean="0"/>
              <a:t>chauffage</a:t>
            </a:r>
            <a:r>
              <a:rPr lang="en-US" sz="3200" dirty="0" smtClean="0"/>
              <a:t> du </a:t>
            </a:r>
            <a:r>
              <a:rPr lang="en-US" sz="3200" dirty="0" err="1" smtClean="0"/>
              <a:t>bâtiment</a:t>
            </a:r>
            <a:r>
              <a:rPr lang="en-US" sz="3200" dirty="0" smtClean="0"/>
              <a:t>.</a:t>
            </a:r>
          </a:p>
          <a:p>
            <a:pPr algn="just"/>
            <a:r>
              <a:rPr lang="fr-FR" sz="3200" dirty="0" smtClean="0">
                <a:solidFill>
                  <a:srgbClr val="FF0000"/>
                </a:solidFill>
              </a:rPr>
              <a:t>• La production d'électricité (centrales solaires).</a:t>
            </a:r>
          </a:p>
          <a:p>
            <a:pPr algn="just"/>
            <a:r>
              <a:rPr lang="fr-FR" sz="3200" dirty="0" smtClean="0"/>
              <a:t>• Production de chaleur pour les processus industriels.</a:t>
            </a:r>
          </a:p>
          <a:p>
            <a:pPr algn="just"/>
            <a:r>
              <a:rPr lang="fr-FR" sz="3200" dirty="0" smtClean="0"/>
              <a:t>• La production de froid (technologie froid solaire).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5768997"/>
          </a:xfrm>
        </p:spPr>
        <p:txBody>
          <a:bodyPr>
            <a:normAutofit/>
          </a:bodyPr>
          <a:lstStyle/>
          <a:p>
            <a:pPr>
              <a:buNone/>
            </a:pPr>
            <a:r>
              <a:rPr lang="fr-FR" b="1" u="sng" dirty="0" smtClean="0"/>
              <a:t>Principe</a:t>
            </a:r>
            <a:endParaRPr lang="fr-FR" u="sng" dirty="0" smtClean="0"/>
          </a:p>
          <a:p>
            <a:pPr algn="just">
              <a:lnSpc>
                <a:spcPct val="150000"/>
              </a:lnSpc>
              <a:buNone/>
            </a:pPr>
            <a:r>
              <a:rPr lang="fr-FR" dirty="0" smtClean="0"/>
              <a:t>	le principe du chauffage solaire repose sur l'</a:t>
            </a:r>
            <a:r>
              <a:rPr lang="fr-FR" dirty="0" smtClean="0">
                <a:solidFill>
                  <a:srgbClr val="FF0000"/>
                </a:solidFill>
              </a:rPr>
              <a:t>effet de serre</a:t>
            </a:r>
            <a:r>
              <a:rPr lang="fr-FR" dirty="0" smtClean="0"/>
              <a:t>. Une surface </a:t>
            </a:r>
            <a:r>
              <a:rPr lang="fr-FR" dirty="0" smtClean="0">
                <a:solidFill>
                  <a:srgbClr val="FF0000"/>
                </a:solidFill>
              </a:rPr>
              <a:t>sombre</a:t>
            </a:r>
            <a:r>
              <a:rPr lang="fr-FR" dirty="0" smtClean="0"/>
              <a:t> exposée au soleil s'échauffe plus </a:t>
            </a:r>
            <a:r>
              <a:rPr lang="fr-FR" dirty="0" smtClean="0">
                <a:solidFill>
                  <a:srgbClr val="FF0000"/>
                </a:solidFill>
              </a:rPr>
              <a:t>rapidement</a:t>
            </a:r>
            <a:r>
              <a:rPr lang="fr-FR" dirty="0" smtClean="0"/>
              <a:t> qu'une surface </a:t>
            </a:r>
            <a:r>
              <a:rPr lang="fr-FR" dirty="0" smtClean="0">
                <a:solidFill>
                  <a:srgbClr val="FF0000"/>
                </a:solidFill>
              </a:rPr>
              <a:t>blanche</a:t>
            </a:r>
            <a:r>
              <a:rPr lang="fr-FR" dirty="0" smtClean="0"/>
              <a:t> et que cette même surface </a:t>
            </a:r>
            <a:r>
              <a:rPr lang="fr-FR" dirty="0" smtClean="0">
                <a:solidFill>
                  <a:srgbClr val="FF0000"/>
                </a:solidFill>
              </a:rPr>
              <a:t>dissipe</a:t>
            </a:r>
            <a:r>
              <a:rPr lang="fr-FR" dirty="0" smtClean="0"/>
              <a:t> la chaleur qu'elle a emmagasinée plus </a:t>
            </a:r>
            <a:r>
              <a:rPr lang="fr-FR" dirty="0" smtClean="0">
                <a:solidFill>
                  <a:srgbClr val="FF0000"/>
                </a:solidFill>
              </a:rPr>
              <a:t>rapidement</a:t>
            </a:r>
            <a:r>
              <a:rPr lang="fr-FR" dirty="0" smtClean="0"/>
              <a:t> que la surface claire. </a:t>
            </a:r>
          </a:p>
          <a:p>
            <a:pPr>
              <a:buNone/>
            </a:pPr>
            <a:endParaRPr lang="fr-FR" dirty="0"/>
          </a:p>
        </p:txBody>
      </p:sp>
      <p:sp>
        <p:nvSpPr>
          <p:cNvPr id="4" name="Espace réservé du numéro de diapositive 3"/>
          <p:cNvSpPr>
            <a:spLocks noGrp="1"/>
          </p:cNvSpPr>
          <p:nvPr>
            <p:ph type="sldNum" sz="quarter" idx="12"/>
          </p:nvPr>
        </p:nvSpPr>
        <p:spPr/>
        <p:txBody>
          <a:bodyPr/>
          <a:lstStyle/>
          <a:p>
            <a:fld id="{DD1CD098-7AEA-4A31-AF17-DA4993BBAFF5}"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686800" cy="5768997"/>
          </a:xfrm>
        </p:spPr>
        <p:txBody>
          <a:bodyPr>
            <a:normAutofit/>
          </a:bodyPr>
          <a:lstStyle/>
          <a:p>
            <a:pPr marL="342900" lvl="1" indent="-342900" algn="just">
              <a:buNone/>
            </a:pPr>
            <a:r>
              <a:rPr lang="fr-FR" dirty="0" smtClean="0"/>
              <a:t>	Le </a:t>
            </a:r>
            <a:r>
              <a:rPr lang="fr-FR" b="1" u="sng" dirty="0"/>
              <a:t>capteur solaire thermique</a:t>
            </a:r>
            <a:r>
              <a:rPr lang="fr-FR" dirty="0"/>
              <a:t> (ou capteur </a:t>
            </a:r>
            <a:r>
              <a:rPr lang="fr-FR" dirty="0" smtClean="0"/>
              <a:t>héliothermique) : est </a:t>
            </a:r>
            <a:r>
              <a:rPr lang="fr-FR" dirty="0"/>
              <a:t>un dispositif conçu pour recueillir </a:t>
            </a:r>
            <a:r>
              <a:rPr lang="fr-FR" dirty="0" smtClean="0"/>
              <a:t>l‘énergie </a:t>
            </a:r>
            <a:r>
              <a:rPr lang="fr-FR" dirty="0"/>
              <a:t>provenant du </a:t>
            </a:r>
            <a:r>
              <a:rPr lang="fr-FR" dirty="0" smtClean="0"/>
              <a:t>soleil </a:t>
            </a:r>
            <a:r>
              <a:rPr lang="fr-FR" dirty="0"/>
              <a:t>et la transmettre à un </a:t>
            </a:r>
            <a:r>
              <a:rPr lang="fr-FR" dirty="0" smtClean="0"/>
              <a:t>fluide caloporteur.</a:t>
            </a:r>
          </a:p>
          <a:p>
            <a:pPr marL="342900" lvl="1" indent="-342900" algn="just">
              <a:buNone/>
            </a:pPr>
            <a:endParaRPr lang="fr-FR" dirty="0" smtClean="0"/>
          </a:p>
          <a:p>
            <a:pPr marL="342900" lvl="1" indent="-342900" algn="just">
              <a:buNone/>
            </a:pPr>
            <a:r>
              <a:rPr lang="fr-FR" dirty="0" smtClean="0"/>
              <a:t>	</a:t>
            </a:r>
            <a:r>
              <a:rPr lang="fr-FR" u="sng" dirty="0" smtClean="0"/>
              <a:t>Un </a:t>
            </a:r>
            <a:r>
              <a:rPr lang="fr-FR" b="1" u="sng" dirty="0"/>
              <a:t>fluide caloporteur</a:t>
            </a:r>
            <a:r>
              <a:rPr lang="fr-FR" dirty="0"/>
              <a:t> est un </a:t>
            </a:r>
            <a:r>
              <a:rPr lang="fr-FR" dirty="0" smtClean="0"/>
              <a:t>fluide chargé </a:t>
            </a:r>
            <a:r>
              <a:rPr lang="fr-FR" dirty="0"/>
              <a:t>de transporter la chaleur entre deux ou plusieurs sources de température. </a:t>
            </a:r>
            <a:endParaRPr lang="fr-FR" dirty="0" smtClean="0"/>
          </a:p>
          <a:p>
            <a:pPr algn="just">
              <a:buNone/>
            </a:pPr>
            <a:r>
              <a:rPr lang="fr-FR" dirty="0"/>
              <a:t>	</a:t>
            </a:r>
            <a:r>
              <a:rPr lang="fr-FR" dirty="0" smtClean="0"/>
              <a:t>Le </a:t>
            </a:r>
            <a:r>
              <a:rPr lang="fr-FR" dirty="0"/>
              <a:t>terme </a:t>
            </a:r>
            <a:r>
              <a:rPr lang="fr-FR" dirty="0" smtClean="0"/>
              <a:t>« </a:t>
            </a:r>
            <a:r>
              <a:rPr lang="fr-FR" b="1" dirty="0" smtClean="0"/>
              <a:t>caloporteur » </a:t>
            </a:r>
            <a:r>
              <a:rPr lang="fr-FR" dirty="0" smtClean="0"/>
              <a:t>est </a:t>
            </a:r>
            <a:r>
              <a:rPr lang="fr-FR" dirty="0"/>
              <a:t>synonyme de </a:t>
            </a:r>
            <a:r>
              <a:rPr lang="fr-FR" b="1" dirty="0" smtClean="0"/>
              <a:t>caloriporteur. </a:t>
            </a:r>
          </a:p>
          <a:p>
            <a:endParaRPr lang="fr-FR" dirty="0"/>
          </a:p>
        </p:txBody>
      </p:sp>
      <p:sp>
        <p:nvSpPr>
          <p:cNvPr id="4" name="Espace réservé du numéro de diapositive 3"/>
          <p:cNvSpPr>
            <a:spLocks noGrp="1"/>
          </p:cNvSpPr>
          <p:nvPr>
            <p:ph type="sldNum" sz="quarter" idx="12"/>
          </p:nvPr>
        </p:nvSpPr>
        <p:spPr/>
        <p:txBody>
          <a:bodyPr/>
          <a:lstStyle/>
          <a:p>
            <a:fld id="{DD1CD098-7AEA-4A31-AF17-DA4993BBAFF5}" type="slidenum">
              <a:rPr lang="fr-FR" smtClean="0"/>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00042"/>
            <a:ext cx="8229600" cy="5626121"/>
          </a:xfrm>
        </p:spPr>
        <p:txBody>
          <a:bodyPr>
            <a:normAutofit/>
          </a:bodyPr>
          <a:lstStyle/>
          <a:p>
            <a:pPr algn="ctr">
              <a:buNone/>
            </a:pPr>
            <a:r>
              <a:rPr lang="fr-FR" b="1" dirty="0" smtClean="0"/>
              <a:t>Différents types de capteurs solaires thermiques </a:t>
            </a:r>
          </a:p>
          <a:p>
            <a:pPr algn="just">
              <a:buNone/>
            </a:pPr>
            <a:r>
              <a:rPr lang="fr-FR" dirty="0" smtClean="0"/>
              <a:t>	</a:t>
            </a:r>
            <a:r>
              <a:rPr lang="fr-FR" dirty="0" smtClean="0"/>
              <a:t>On </a:t>
            </a:r>
            <a:r>
              <a:rPr lang="fr-FR" dirty="0" smtClean="0"/>
              <a:t>distingue généralement </a:t>
            </a:r>
            <a:r>
              <a:rPr lang="fr-FR" sz="2400" dirty="0" smtClean="0"/>
              <a:t>(selon la nature de l’élément caloporteur)</a:t>
            </a:r>
            <a:r>
              <a:rPr lang="fr-FR" dirty="0" smtClean="0"/>
              <a:t>:</a:t>
            </a:r>
          </a:p>
          <a:p>
            <a:pPr lvl="1" algn="just">
              <a:buFont typeface="Wingdings" pitchFamily="2" charset="2"/>
              <a:buChar char="q"/>
            </a:pPr>
            <a:r>
              <a:rPr lang="fr-FR" dirty="0" smtClean="0"/>
              <a:t>Les </a:t>
            </a:r>
            <a:r>
              <a:rPr lang="fr-FR" b="1" dirty="0" smtClean="0"/>
              <a:t>capteurs à air</a:t>
            </a:r>
            <a:r>
              <a:rPr lang="fr-FR" dirty="0" smtClean="0"/>
              <a:t> </a:t>
            </a:r>
          </a:p>
          <a:p>
            <a:pPr lvl="1" algn="just">
              <a:buFont typeface="Wingdings" pitchFamily="2" charset="2"/>
              <a:buChar char="q"/>
            </a:pPr>
            <a:r>
              <a:rPr lang="fr-FR" dirty="0" smtClean="0"/>
              <a:t>Les </a:t>
            </a:r>
            <a:r>
              <a:rPr lang="fr-FR" b="1" dirty="0" smtClean="0"/>
              <a:t>capteurs à eau </a:t>
            </a:r>
            <a:endParaRPr lang="fr-FR" dirty="0" smtClean="0"/>
          </a:p>
          <a:p>
            <a:pPr algn="just">
              <a:buNone/>
            </a:pPr>
            <a:endParaRPr lang="fr-FR" dirty="0"/>
          </a:p>
        </p:txBody>
      </p:sp>
      <p:sp>
        <p:nvSpPr>
          <p:cNvPr id="4" name="Espace réservé du numéro de diapositive 3"/>
          <p:cNvSpPr>
            <a:spLocks noGrp="1"/>
          </p:cNvSpPr>
          <p:nvPr>
            <p:ph type="sldNum" sz="quarter" idx="12"/>
          </p:nvPr>
        </p:nvSpPr>
        <p:spPr/>
        <p:txBody>
          <a:bodyPr/>
          <a:lstStyle/>
          <a:p>
            <a:fld id="{DD1CD098-7AEA-4A31-AF17-DA4993BBAFF5}" type="slidenum">
              <a:rPr lang="fr-FR" smtClean="0"/>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357166"/>
            <a:ext cx="8229600" cy="5768997"/>
          </a:xfrm>
        </p:spPr>
        <p:txBody>
          <a:bodyPr/>
          <a:lstStyle/>
          <a:p>
            <a:r>
              <a:rPr lang="fr-FR" b="1" u="sng" dirty="0" smtClean="0"/>
              <a:t>Les </a:t>
            </a:r>
            <a:r>
              <a:rPr lang="fr-FR" b="1" u="sng" dirty="0"/>
              <a:t>capteurs à </a:t>
            </a:r>
            <a:r>
              <a:rPr lang="fr-FR" b="1" u="sng" dirty="0" smtClean="0"/>
              <a:t>air</a:t>
            </a:r>
          </a:p>
          <a:p>
            <a:pPr>
              <a:buNone/>
            </a:pPr>
            <a:endParaRPr lang="fr-FR" dirty="0"/>
          </a:p>
        </p:txBody>
      </p:sp>
      <p:pic>
        <p:nvPicPr>
          <p:cNvPr id="4" name="il_fi" descr="http://www.hespul.org/IMG/jpg/capteur_a_air.jpg"/>
          <p:cNvPicPr/>
          <p:nvPr/>
        </p:nvPicPr>
        <p:blipFill>
          <a:blip r:embed="rId2"/>
          <a:srcRect/>
          <a:stretch>
            <a:fillRect/>
          </a:stretch>
        </p:blipFill>
        <p:spPr bwMode="auto">
          <a:xfrm>
            <a:off x="785786" y="1071546"/>
            <a:ext cx="7500990" cy="4786346"/>
          </a:xfrm>
          <a:prstGeom prst="rect">
            <a:avLst/>
          </a:prstGeom>
          <a:noFill/>
          <a:ln w="9525">
            <a:noFill/>
            <a:miter lim="800000"/>
            <a:headEnd/>
            <a:tailEnd/>
          </a:ln>
        </p:spPr>
      </p:pic>
      <p:sp>
        <p:nvSpPr>
          <p:cNvPr id="5" name="Espace réservé du numéro de diapositive 4"/>
          <p:cNvSpPr>
            <a:spLocks noGrp="1"/>
          </p:cNvSpPr>
          <p:nvPr>
            <p:ph type="sldNum" sz="quarter" idx="12"/>
          </p:nvPr>
        </p:nvSpPr>
        <p:spPr/>
        <p:txBody>
          <a:bodyPr/>
          <a:lstStyle/>
          <a:p>
            <a:fld id="{DD1CD098-7AEA-4A31-AF17-DA4993BBAFF5}" type="slidenum">
              <a:rPr lang="fr-FR" smtClean="0"/>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4290"/>
            <a:ext cx="8858280" cy="5911873"/>
          </a:xfrm>
        </p:spPr>
        <p:txBody>
          <a:bodyPr>
            <a:normAutofit fontScale="92500" lnSpcReduction="10000"/>
          </a:bodyPr>
          <a:lstStyle/>
          <a:p>
            <a:pPr algn="just">
              <a:buNone/>
            </a:pPr>
            <a:r>
              <a:rPr lang="fr-FR" dirty="0"/>
              <a:t>	</a:t>
            </a:r>
            <a:endParaRPr lang="fr-FR" dirty="0" smtClean="0"/>
          </a:p>
          <a:p>
            <a:pPr algn="just">
              <a:lnSpc>
                <a:spcPct val="150000"/>
              </a:lnSpc>
              <a:buNone/>
            </a:pPr>
            <a:r>
              <a:rPr lang="fr-FR" dirty="0"/>
              <a:t>	</a:t>
            </a:r>
            <a:r>
              <a:rPr lang="fr-FR" dirty="0" smtClean="0"/>
              <a:t>permettent</a:t>
            </a:r>
            <a:r>
              <a:rPr lang="fr-FR" dirty="0"/>
              <a:t>, par l’apport d’air réchauffé, d’augmenter la température de l’air ambiant interne de quelques degrés Celsius. Le capteur à air est constitué principalement d’un caisson isolé recouvert d’une vitre teintée. L’air froid s’engouffrant dans la partie basse du capteur est réchauffé dans son parcours dans le capteur pour ensuite aller directement dans la pièce à chauffer. </a:t>
            </a:r>
          </a:p>
        </p:txBody>
      </p:sp>
      <p:sp>
        <p:nvSpPr>
          <p:cNvPr id="4" name="Espace réservé du numéro de diapositive 3"/>
          <p:cNvSpPr>
            <a:spLocks noGrp="1"/>
          </p:cNvSpPr>
          <p:nvPr>
            <p:ph type="sldNum" sz="quarter" idx="12"/>
          </p:nvPr>
        </p:nvSpPr>
        <p:spPr/>
        <p:txBody>
          <a:bodyPr/>
          <a:lstStyle/>
          <a:p>
            <a:fld id="{DD1CD098-7AEA-4A31-AF17-DA4993BBAFF5}" type="slidenum">
              <a:rPr lang="fr-FR" smtClean="0"/>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2398</TotalTime>
  <Words>766</Words>
  <Application>Microsoft Office PowerPoint</Application>
  <PresentationFormat>Affichage à l'écran (4:3)</PresentationFormat>
  <Paragraphs>127</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Thème Office</vt:lpstr>
      <vt:lpstr>Énergie solaire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Avantages</vt:lpstr>
      <vt:lpstr>Inconvénients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solaire thermique (héliothermie)</dc:title>
  <dc:creator>CHALABIA</dc:creator>
  <cp:lastModifiedBy>moi</cp:lastModifiedBy>
  <cp:revision>167</cp:revision>
  <dcterms:created xsi:type="dcterms:W3CDTF">2012-02-06T13:23:01Z</dcterms:created>
  <dcterms:modified xsi:type="dcterms:W3CDTF">2021-02-17T19:28:19Z</dcterms:modified>
</cp:coreProperties>
</file>