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66" r:id="rId4"/>
    <p:sldId id="267" r:id="rId5"/>
    <p:sldId id="269" r:id="rId6"/>
    <p:sldId id="270" r:id="rId7"/>
    <p:sldId id="306" r:id="rId8"/>
    <p:sldId id="300" r:id="rId9"/>
    <p:sldId id="301" r:id="rId10"/>
    <p:sldId id="302" r:id="rId11"/>
    <p:sldId id="305" r:id="rId12"/>
    <p:sldId id="303" r:id="rId13"/>
    <p:sldId id="273" r:id="rId14"/>
    <p:sldId id="274" r:id="rId15"/>
    <p:sldId id="275" r:id="rId16"/>
    <p:sldId id="276" r:id="rId17"/>
    <p:sldId id="277" r:id="rId18"/>
    <p:sldId id="279" r:id="rId19"/>
    <p:sldId id="280" r:id="rId20"/>
    <p:sldId id="281" r:id="rId21"/>
    <p:sldId id="307" r:id="rId22"/>
    <p:sldId id="284" r:id="rId23"/>
    <p:sldId id="282" r:id="rId24"/>
    <p:sldId id="283" r:id="rId25"/>
    <p:sldId id="285" r:id="rId26"/>
    <p:sldId id="286" r:id="rId27"/>
    <p:sldId id="294" r:id="rId28"/>
    <p:sldId id="295" r:id="rId29"/>
    <p:sldId id="296" r:id="rId30"/>
    <p:sldId id="297" r:id="rId31"/>
    <p:sldId id="298" r:id="rId32"/>
    <p:sldId id="29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7395B0DB-FE29-44DB-AC4C-FBA520D019C1}"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F8238FC-25AF-441C-866A-209776D58866}"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7395B0DB-FE29-44DB-AC4C-FBA520D019C1}"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F8238FC-25AF-441C-866A-209776D58866}"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7395B0DB-FE29-44DB-AC4C-FBA520D019C1}"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F8238FC-25AF-441C-866A-209776D58866}"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7395B0DB-FE29-44DB-AC4C-FBA520D019C1}"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F8238FC-25AF-441C-866A-209776D58866}"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395B0DB-FE29-44DB-AC4C-FBA520D019C1}"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F8238FC-25AF-441C-866A-209776D58866}"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7395B0DB-FE29-44DB-AC4C-FBA520D019C1}" type="datetimeFigureOut">
              <a:rPr lang="en-US" smtClean="0"/>
              <a:pPr/>
              <a:t>2/19/2021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F8238FC-25AF-441C-866A-209776D58866}"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7395B0DB-FE29-44DB-AC4C-FBA520D019C1}" type="datetimeFigureOut">
              <a:rPr lang="en-US" smtClean="0"/>
              <a:pPr/>
              <a:t>2/19/2021</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5F8238FC-25AF-441C-866A-209776D58866}"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7395B0DB-FE29-44DB-AC4C-FBA520D019C1}" type="datetimeFigureOut">
              <a:rPr lang="en-US" smtClean="0"/>
              <a:pPr/>
              <a:t>2/19/2021</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5F8238FC-25AF-441C-866A-209776D58866}"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395B0DB-FE29-44DB-AC4C-FBA520D019C1}" type="datetimeFigureOut">
              <a:rPr lang="en-US" smtClean="0"/>
              <a:pPr/>
              <a:t>2/19/2021</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5F8238FC-25AF-441C-866A-209776D58866}"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395B0DB-FE29-44DB-AC4C-FBA520D019C1}" type="datetimeFigureOut">
              <a:rPr lang="en-US" smtClean="0"/>
              <a:pPr/>
              <a:t>2/19/2021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F8238FC-25AF-441C-866A-209776D58866}"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395B0DB-FE29-44DB-AC4C-FBA520D019C1}" type="datetimeFigureOut">
              <a:rPr lang="en-US" smtClean="0"/>
              <a:pPr/>
              <a:t>2/19/2021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F8238FC-25AF-441C-866A-209776D58866}"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95B0DB-FE29-44DB-AC4C-FBA520D019C1}" type="datetimeFigureOut">
              <a:rPr lang="en-US" smtClean="0"/>
              <a:pPr/>
              <a:t>2/19/2021</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238FC-25AF-441C-866A-209776D58866}"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85728"/>
            <a:ext cx="7772400" cy="1470025"/>
          </a:xfrm>
        </p:spPr>
        <p:style>
          <a:lnRef idx="0">
            <a:schemeClr val="accent2"/>
          </a:lnRef>
          <a:fillRef idx="3">
            <a:schemeClr val="accent2"/>
          </a:fillRef>
          <a:effectRef idx="3">
            <a:schemeClr val="accent2"/>
          </a:effectRef>
          <a:fontRef idx="minor">
            <a:schemeClr val="lt1"/>
          </a:fontRef>
        </p:style>
        <p:txBody>
          <a:bodyPr>
            <a:normAutofit/>
          </a:bodyPr>
          <a:lstStyle/>
          <a:p>
            <a:r>
              <a:rPr lang="fr-FR" dirty="0" smtClean="0"/>
              <a:t>Chapitre </a:t>
            </a:r>
            <a:r>
              <a:rPr lang="fr-FR" dirty="0" err="1" smtClean="0"/>
              <a:t>troix</a:t>
            </a:r>
            <a:r>
              <a:rPr lang="fr-FR" dirty="0" smtClean="0"/>
              <a:t>: </a:t>
            </a:r>
            <a:r>
              <a:rPr lang="fr-FR" dirty="0" smtClean="0"/>
              <a:t>Production éolienne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1"/>
          <p:cNvSpPr>
            <a:spLocks noChangeArrowheads="1"/>
          </p:cNvSpPr>
          <p:nvPr/>
        </p:nvSpPr>
        <p:spPr bwMode="auto">
          <a:xfrm>
            <a:off x="142876" y="357166"/>
            <a:ext cx="8858280"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Pour assurer un fonctionnement stable du dispositif, la génératrice doit conserver une vitesse de rotation proche du synchronisme (point g=0), dans le cas de la caractéristique ci-dessus, la génératrice devra garder une vitesse comprise entre 1500 et 1600 </a:t>
            </a:r>
            <a:r>
              <a:rPr kumimoji="0" lang="fr-FR" altLang="zh-CN" sz="3000" b="0" i="0" u="none" strike="noStrike" cap="none" normalizeH="0" baseline="0" dirty="0" err="1" smtClean="0">
                <a:ln>
                  <a:noFill/>
                </a:ln>
                <a:solidFill>
                  <a:schemeClr val="tx1"/>
                </a:solidFill>
                <a:effectLst/>
                <a:latin typeface="Times New Roman" pitchFamily="18" charset="0"/>
                <a:ea typeface="SimSun" pitchFamily="2" charset="-122"/>
                <a:cs typeface="TimesNewRomanPSMT" charset="0"/>
              </a:rPr>
              <a:t>trs</a:t>
            </a: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/min.</a:t>
            </a:r>
            <a:endParaRPr kumimoji="0" lang="en-US" altLang="zh-CN"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Le dispositif le plus simple et le plus couramment utilisé consiste à coupler mécaniquement le rotor de la machine asynchrone à l'arbre de transmission de l'aérogénérateur par l'intermédiaire du multiplicateur de vitesse et à connecter directement le stator de la machine au réseau. La machine a un nombre de paire de pôles fixe et doit donc fonctionner sur une plage de vitesse très limitée (glissement inférieur à 2%). </a:t>
            </a:r>
            <a:endParaRPr kumimoji="0" lang="en-US" altLang="zh-CN" sz="3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1462"/>
            <a:ext cx="9144000" cy="7017306"/>
          </a:xfrm>
          <a:prstGeom prst="rect">
            <a:avLst/>
          </a:prstGeom>
        </p:spPr>
        <p:txBody>
          <a:bodyPr wrap="square">
            <a:spAutoFit/>
          </a:bodyPr>
          <a:lstStyle/>
          <a:p>
            <a:pPr indent="449263" algn="just" eaLnBrk="0" fontAlgn="base" hangingPunct="0">
              <a:spcBef>
                <a:spcPct val="0"/>
              </a:spcBef>
              <a:spcAft>
                <a:spcPct val="0"/>
              </a:spcAft>
            </a:pP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La fréquence étant imposée par le réseau, si le glissement devient trop important les courants </a:t>
            </a:r>
            <a:r>
              <a:rPr kumimoji="0" lang="fr-FR" altLang="zh-CN" sz="3000" b="0" i="0" u="none" strike="noStrike" cap="none" normalizeH="0" baseline="0" dirty="0" err="1" smtClean="0">
                <a:ln>
                  <a:noFill/>
                </a:ln>
                <a:solidFill>
                  <a:schemeClr val="tx1"/>
                </a:solidFill>
                <a:effectLst/>
                <a:latin typeface="Times New Roman" pitchFamily="18" charset="0"/>
                <a:ea typeface="SimSun" pitchFamily="2" charset="-122"/>
                <a:cs typeface="TimesNewRomanPSMT" charset="0"/>
              </a:rPr>
              <a:t>statoriques</a:t>
            </a: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 de la machine augmentent et peuvent devenir destructeurs. La simplicité de la  configuration de ce système (aucune interface entre le stator et le réseau et pas de contacts glissants) permet de limiter la maintenance sur la machine.</a:t>
            </a:r>
            <a:endParaRPr kumimoji="0" lang="en-US" altLang="zh-CN" sz="3000" b="0" i="0" u="none" strike="noStrike" cap="none" normalizeH="0" baseline="0" dirty="0" smtClean="0">
              <a:ln>
                <a:noFill/>
              </a:ln>
              <a:solidFill>
                <a:schemeClr val="tx1"/>
              </a:solidFill>
              <a:effectLst/>
              <a:latin typeface="Arial" pitchFamily="34" charset="0"/>
              <a:cs typeface="Arial" pitchFamily="34" charset="0"/>
            </a:endParaRPr>
          </a:p>
          <a:p>
            <a:pPr lvl="0" indent="449263" algn="just" eaLnBrk="0" fontAlgn="base" hangingPunct="0">
              <a:spcBef>
                <a:spcPct val="0"/>
              </a:spcBef>
              <a:spcAft>
                <a:spcPct val="0"/>
              </a:spcAft>
            </a:pPr>
            <a:r>
              <a:rPr lang="fr-FR" altLang="zh-CN" sz="3000" dirty="0" smtClean="0">
                <a:solidFill>
                  <a:prstClr val="black"/>
                </a:solidFill>
                <a:latin typeface="Times New Roman" pitchFamily="18" charset="0"/>
                <a:ea typeface="SimSun" pitchFamily="2" charset="-122"/>
                <a:cs typeface="TimesNewRomanPSMT" charset="0"/>
              </a:rPr>
              <a:t>Ce </a:t>
            </a:r>
            <a:r>
              <a:rPr lang="fr-FR" altLang="zh-CN" sz="3000" dirty="0">
                <a:solidFill>
                  <a:prstClr val="black"/>
                </a:solidFill>
                <a:latin typeface="Times New Roman" pitchFamily="18" charset="0"/>
                <a:ea typeface="SimSun" pitchFamily="2" charset="-122"/>
                <a:cs typeface="TimesNewRomanPSMT" charset="0"/>
              </a:rPr>
              <a:t>type de convertisseur électromécanique est toutefois consommateur d'énergie réactive nécessaire à la magnétisation du rotor de la machine, ce qui détériore le facteur de puissance global du réseau. Celui-ci peut-être toutefois amélioré par l'adjonction de capacités représentées sur la f</a:t>
            </a:r>
            <a:r>
              <a:rPr lang="fr-FR" altLang="zh-CN" sz="3000" dirty="0" smtClean="0">
                <a:solidFill>
                  <a:prstClr val="black"/>
                </a:solidFill>
                <a:latin typeface="Times New Roman" pitchFamily="18" charset="0"/>
                <a:ea typeface="SimSun" pitchFamily="2" charset="-122"/>
                <a:cs typeface="TimesNewRomanPSMT" charset="0"/>
              </a:rPr>
              <a:t>igure suivante </a:t>
            </a:r>
            <a:r>
              <a:rPr lang="fr-FR" altLang="zh-CN" sz="3000" dirty="0">
                <a:solidFill>
                  <a:prstClr val="black"/>
                </a:solidFill>
                <a:latin typeface="Times New Roman" pitchFamily="18" charset="0"/>
                <a:ea typeface="SimSun" pitchFamily="2" charset="-122"/>
                <a:cs typeface="TimesNewRomanPSMT" charset="0"/>
              </a:rPr>
              <a:t>qui deviennent la seule source de puissance réactive dans le cas d'un fonctionnement autonome de l'éolienne</a:t>
            </a:r>
            <a:r>
              <a:rPr lang="fr-FR" altLang="zh-CN" sz="3000" dirty="0" smtClean="0">
                <a:solidFill>
                  <a:prstClr val="black"/>
                </a:solidFill>
                <a:latin typeface="Times New Roman" pitchFamily="18" charset="0"/>
                <a:ea typeface="SimSun" pitchFamily="2" charset="-122"/>
                <a:cs typeface="TimesNewRomanPSMT" charset="0"/>
              </a:rPr>
              <a:t>.</a:t>
            </a:r>
            <a:endParaRPr lang="en-US" altLang="zh-CN" sz="3000" dirty="0">
              <a:solidFill>
                <a:prstClr val="black"/>
              </a:solidFill>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2273" name="Image 8"/>
          <p:cNvPicPr>
            <a:picLocks noChangeAspect="1" noChangeArrowheads="1"/>
          </p:cNvPicPr>
          <p:nvPr/>
        </p:nvPicPr>
        <p:blipFill>
          <a:blip r:embed="rId2"/>
          <a:srcRect r="8846"/>
          <a:stretch>
            <a:fillRect/>
          </a:stretch>
        </p:blipFill>
        <p:spPr bwMode="auto">
          <a:xfrm>
            <a:off x="0" y="457200"/>
            <a:ext cx="9144000" cy="5186378"/>
          </a:xfrm>
          <a:prstGeom prst="rect">
            <a:avLst/>
          </a:prstGeom>
          <a:noFill/>
        </p:spPr>
      </p:pic>
      <p:sp>
        <p:nvSpPr>
          <p:cNvPr id="182275" name="Rectangle 3"/>
          <p:cNvSpPr>
            <a:spLocks noChangeArrowheads="1"/>
          </p:cNvSpPr>
          <p:nvPr/>
        </p:nvSpPr>
        <p:spPr bwMode="auto">
          <a:xfrm>
            <a:off x="0" y="5903893"/>
            <a:ext cx="8929718"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Connexion directe d'une machine asynchrone sur le réseau</a:t>
            </a: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1"/>
          <p:cNvSpPr>
            <a:spLocks noChangeArrowheads="1"/>
          </p:cNvSpPr>
          <p:nvPr/>
        </p:nvSpPr>
        <p:spPr bwMode="auto">
          <a:xfrm>
            <a:off x="214314" y="88069"/>
            <a:ext cx="8786842"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En cas de rafales de vent, on peut observer une variation rapide et importante de la puissance électrique générée. Cette configuration présente les inconvénients suivants :</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zh-CN" sz="3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altLang="zh-CN"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 dispositif consommateur d’énergie réactive nécessaire à la magnétisation de la machine asynchrone</a:t>
            </a:r>
            <a:endParaRPr kumimoji="0" lang="en-US" altLang="zh-CN" sz="3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altLang="zh-CN"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Bruyant, à cause de la modification du système d'orientation des pales fortement sollicité</a:t>
            </a:r>
            <a:endParaRPr kumimoji="0" lang="en-US" altLang="zh-CN" sz="3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altLang="zh-CN"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Variations fréquentes du couple mécanique à cause du mouvement des pales pour garder une vitesse constante, ce qui entraîne des variations rapides du courant dans le réseau.</a:t>
            </a:r>
            <a:endParaRPr kumimoji="0" lang="en-US" altLang="zh-CN" sz="3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altLang="zh-CN"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Impossibilité de réglage de la puissance générée.</a:t>
            </a:r>
            <a:endParaRPr kumimoji="0" lang="fr-FR" altLang="zh-CN" sz="3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1"/>
          <p:cNvSpPr>
            <a:spLocks noChangeArrowheads="1"/>
          </p:cNvSpPr>
          <p:nvPr/>
        </p:nvSpPr>
        <p:spPr bwMode="auto">
          <a:xfrm>
            <a:off x="142876" y="149625"/>
            <a:ext cx="8929718"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00000"/>
              </a:lnSpc>
              <a:spcBef>
                <a:spcPct val="0"/>
              </a:spcBef>
              <a:spcAft>
                <a:spcPct val="0"/>
              </a:spcAft>
              <a:buClrTx/>
              <a:buSzTx/>
              <a:buFontTx/>
              <a:buNone/>
              <a:tabLst/>
            </a:pPr>
            <a:r>
              <a:rPr lang="fr-FR" altLang="zh-CN" sz="3200" b="1" dirty="0">
                <a:latin typeface="Times New Roman" pitchFamily="18" charset="0"/>
                <a:ea typeface="SimSun" pitchFamily="2" charset="-122"/>
                <a:cs typeface="TimesNewRomanPSMT" charset="0"/>
              </a:rPr>
              <a:t>5</a:t>
            </a:r>
            <a:r>
              <a:rPr kumimoji="0" lang="fr-FR" altLang="zh-CN" sz="3200" b="1"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 Eoliennes à vitesse variable commandées par le stator</a:t>
            </a:r>
            <a:r>
              <a:rPr kumimoji="0" lang="fr-FR" altLang="zh-CN" sz="32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 </a:t>
            </a:r>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altLang="zh-CN" sz="32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Les machines électriques qui sont couramment utilisées pour ce genre d’éoliennes,  directement couplées au réseau, sont les machines asynchrone à cage et synchrone à aimants permanents. La machine asynchrone à cage est généralement couplée à la turbine via un multiplicateur de vitesse, tandis que la machine synchrone à aimants permanents peut être couplée aussi à la turbine à travers un multiplicateur ou couplée directement à la turbine si la machine comporte un grand nombre de pôles évitant ainsi le multiplicateur de vitesse.</a:t>
            </a:r>
            <a:endParaRPr kumimoji="0" lang="fr-FR" altLang="zh-C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Le fonctionnement à vitesse variable de ces éoliennes est devenu possible grâce au développement des convertisseurs statiques et de leurs dispositifs de commande. En effet, deux convertisseurs statiques interfacés par un bus continu sont utilisés. La connexion de ces convertisseurs est réalisée au moyen de trois inductances de lissage permettant de réduire significativement les harmoniques de courant.  Le premier convertisseur assure le contrôle de la puissance générée en agissant sur la vitesse du générateur. Ceci permet de limiter le système d’orientation des pales à une fonction de sécurité par grand vent. Le second permet avec une commande adéquate de délivrer des courants de fréquence fixe correspondant à celle du réseau, avec la possibilité de régler le facteur de puissance (puissance réactive). La puissance nominale de la machine détermine alors la puissance maximale que peut fournir l'éolienne. </a:t>
            </a: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5889" name="Image 7"/>
          <p:cNvPicPr>
            <a:picLocks noChangeAspect="1" noChangeArrowheads="1"/>
          </p:cNvPicPr>
          <p:nvPr/>
        </p:nvPicPr>
        <p:blipFill>
          <a:blip r:embed="rId2"/>
          <a:srcRect/>
          <a:stretch>
            <a:fillRect/>
          </a:stretch>
        </p:blipFill>
        <p:spPr bwMode="auto">
          <a:xfrm>
            <a:off x="0" y="-42866"/>
            <a:ext cx="9144000" cy="2900362"/>
          </a:xfrm>
          <a:prstGeom prst="rect">
            <a:avLst/>
          </a:prstGeom>
          <a:noFill/>
        </p:spPr>
      </p:pic>
      <p:sp>
        <p:nvSpPr>
          <p:cNvPr id="165891" name="Rectangle 3"/>
          <p:cNvSpPr>
            <a:spLocks noChangeArrowheads="1"/>
          </p:cNvSpPr>
          <p:nvPr/>
        </p:nvSpPr>
        <p:spPr bwMode="auto">
          <a:xfrm>
            <a:off x="0" y="5903893"/>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Fig. 10. : Eolienne à vitesse variable basée sur une machine (a) asynchrone à cage, (b) synchrone</a:t>
            </a: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Image 14"/>
          <p:cNvPicPr>
            <a:picLocks noChangeAspect="1" noChangeArrowheads="1"/>
          </p:cNvPicPr>
          <p:nvPr/>
        </p:nvPicPr>
        <p:blipFill>
          <a:blip r:embed="rId3"/>
          <a:srcRect/>
          <a:stretch>
            <a:fillRect/>
          </a:stretch>
        </p:blipFill>
        <p:spPr bwMode="auto">
          <a:xfrm>
            <a:off x="0" y="2928934"/>
            <a:ext cx="9144000" cy="300039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22883" name="Rectangle 3"/>
          <p:cNvSpPr>
            <a:spLocks noChangeArrowheads="1"/>
          </p:cNvSpPr>
          <p:nvPr/>
        </p:nvSpPr>
        <p:spPr bwMode="auto">
          <a:xfrm>
            <a:off x="214314" y="142852"/>
            <a:ext cx="8715404"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a:rPr>
              <a:t>Malgré le fonctionnement à vitesse variable, cette technologie d’éoliennes présente plusieurs inconvénients :</a:t>
            </a:r>
            <a:endParaRPr kumimoji="0" lang="en-US" altLang="zh-CN"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altLang="zh-CN" sz="3000" b="0" i="0" u="none" strike="noStrike" cap="none" normalizeH="0" baseline="0" dirty="0" smtClean="0">
                <a:ln>
                  <a:noFill/>
                </a:ln>
                <a:solidFill>
                  <a:schemeClr val="tx1"/>
                </a:solidFill>
                <a:effectLst/>
                <a:latin typeface="Calibri" pitchFamily="34" charset="0"/>
                <a:ea typeface="Calibri" pitchFamily="34" charset="0"/>
                <a:cs typeface="TimesNewRomanPSMT"/>
              </a:rPr>
              <a:t>Le dimensionnement des convertisseurs utilisés est effectué pour transiter la totalité de la puissance échangée entre la machine et le réseau, </a:t>
            </a:r>
          </a:p>
          <a:p>
            <a:pPr lvl="0" algn="justLow" eaLnBrk="0" fontAlgn="base" hangingPunct="0">
              <a:spcBef>
                <a:spcPct val="0"/>
              </a:spcBef>
              <a:spcAft>
                <a:spcPct val="0"/>
              </a:spcAft>
              <a:buFontTx/>
              <a:buChar char="•"/>
            </a:pPr>
            <a:r>
              <a:rPr lang="fr-FR" altLang="zh-CN" sz="3000" dirty="0">
                <a:solidFill>
                  <a:prstClr val="black"/>
                </a:solidFill>
                <a:latin typeface="Calibri" pitchFamily="34" charset="0"/>
                <a:ea typeface="Calibri" pitchFamily="34" charset="0"/>
                <a:cs typeface="TimesNewRomanPSMT"/>
              </a:rPr>
              <a:t>Le dimensionnement des filtres est également réalisé pour transiter la puissance totale. Cela engendre des problèmes de conception, d’encombrement et également une répercussion sur le coût </a:t>
            </a:r>
            <a:endParaRPr lang="en-US" altLang="zh-CN" sz="3000" dirty="0">
              <a:solidFill>
                <a:prstClr val="black"/>
              </a:solidFill>
              <a:latin typeface="Arial" pitchFamily="34" charset="0"/>
              <a:cs typeface="Arial" pitchFamily="34" charset="0"/>
            </a:endParaRPr>
          </a:p>
          <a:p>
            <a:pPr lvl="0" algn="justLow" eaLnBrk="0" fontAlgn="base" hangingPunct="0">
              <a:spcBef>
                <a:spcPct val="0"/>
              </a:spcBef>
              <a:spcAft>
                <a:spcPct val="0"/>
              </a:spcAft>
              <a:buFontTx/>
              <a:buChar char="•"/>
            </a:pPr>
            <a:r>
              <a:rPr lang="fr-FR" altLang="zh-CN" sz="3000" dirty="0">
                <a:solidFill>
                  <a:prstClr val="black"/>
                </a:solidFill>
                <a:latin typeface="Calibri" pitchFamily="34" charset="0"/>
                <a:ea typeface="Calibri" pitchFamily="34" charset="0"/>
                <a:cs typeface="TimesNewRomanPSMT"/>
              </a:rPr>
              <a:t>L’augmentation des pertes des convertisseurs de puissance avec l’augmentation de la puissance des éoliennes, ce qui influe sur le rendement du système éolien et cela, sur la plage entière de </a:t>
            </a:r>
            <a:r>
              <a:rPr lang="fr-FR" altLang="zh-CN" sz="3000" dirty="0" smtClean="0">
                <a:solidFill>
                  <a:prstClr val="black"/>
                </a:solidFill>
                <a:latin typeface="Calibri" pitchFamily="34" charset="0"/>
                <a:ea typeface="Calibri" pitchFamily="34" charset="0"/>
                <a:cs typeface="TimesNewRomanPSMT"/>
              </a:rPr>
              <a:t>fonctionnement</a:t>
            </a:r>
            <a:endParaRPr lang="fr-FR" altLang="zh-CN" sz="3000" dirty="0">
              <a:solidFill>
                <a:prstClr val="black"/>
              </a:solidFill>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00000"/>
              </a:lnSpc>
              <a:spcBef>
                <a:spcPct val="0"/>
              </a:spcBef>
              <a:spcAft>
                <a:spcPct val="0"/>
              </a:spcAft>
              <a:buClrTx/>
              <a:buSzTx/>
              <a:buFontTx/>
              <a:buNone/>
              <a:tabLst/>
            </a:pPr>
            <a:r>
              <a:rPr lang="fr-FR" altLang="zh-CN" sz="3000" b="1" dirty="0">
                <a:latin typeface="Times New Roman" pitchFamily="18" charset="0"/>
                <a:ea typeface="SimSun" pitchFamily="2" charset="-122"/>
                <a:cs typeface="TimesNewRomanPSMT" charset="0"/>
              </a:rPr>
              <a:t>6</a:t>
            </a:r>
            <a:r>
              <a:rPr kumimoji="0" lang="fr-FR" altLang="zh-CN" sz="3000" b="1"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 Eolienne à vitesse variable à base de la Machine Asynchrone à Double Alimentation (MADA)</a:t>
            </a: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 </a:t>
            </a:r>
          </a:p>
          <a:p>
            <a:pPr marL="0" marR="0" lvl="0" indent="449263" algn="justLow" defTabSz="914400" rtl="0" eaLnBrk="1" fontAlgn="base" latinLnBrk="0" hangingPunct="1">
              <a:lnSpc>
                <a:spcPct val="100000"/>
              </a:lnSpc>
              <a:spcBef>
                <a:spcPct val="0"/>
              </a:spcBef>
              <a:spcAft>
                <a:spcPct val="0"/>
              </a:spcAft>
              <a:buClrTx/>
              <a:buSzTx/>
              <a:buFontTx/>
              <a:buNone/>
              <a:tabLst/>
            </a:pPr>
            <a:endParaRPr kumimoji="0" lang="en-US" altLang="zh-CN"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La Machine Asynchrone Doublement Alimentée (MADA, en Anglais DFIM: double Fed Induction Machine) a suscité un intérêt particulier surtout en tant que génératrice dans le domaine de l’énergie éolienne. Pour les éoliennes utilisant la MADA, le stator de celle-ci est directement couplé au réseau alors que son rotor est connecté au réseau à</a:t>
            </a: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travers une interface composée de deux convertisseurs statiques (convertisseur coté machine dit CCM (en Anglais MSC :Machine </a:t>
            </a:r>
            <a:r>
              <a:rPr kumimoji="0" lang="fr-FR" altLang="zh-CN" sz="3000" b="0" i="0" u="none" strike="noStrike" cap="none" normalizeH="0" baseline="0" dirty="0" err="1" smtClean="0">
                <a:ln>
                  <a:noFill/>
                </a:ln>
                <a:solidFill>
                  <a:schemeClr val="tx1"/>
                </a:solidFill>
                <a:effectLst/>
                <a:latin typeface="Times New Roman" pitchFamily="18" charset="0"/>
                <a:ea typeface="SimSun" pitchFamily="2" charset="-122"/>
                <a:cs typeface="TimesNewRomanPSMT" charset="0"/>
              </a:rPr>
              <a:t>Side</a:t>
            </a: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 </a:t>
            </a:r>
            <a:r>
              <a:rPr kumimoji="0" lang="fr-FR" altLang="zh-CN" sz="3000" b="0" i="0" u="none" strike="noStrike" cap="none" normalizeH="0" baseline="0" dirty="0" err="1" smtClean="0">
                <a:ln>
                  <a:noFill/>
                </a:ln>
                <a:solidFill>
                  <a:schemeClr val="tx1"/>
                </a:solidFill>
                <a:effectLst/>
                <a:latin typeface="Times New Roman" pitchFamily="18" charset="0"/>
                <a:ea typeface="SimSun" pitchFamily="2" charset="-122"/>
                <a:cs typeface="TimesNewRomanPSMT" charset="0"/>
              </a:rPr>
              <a:t>Converter</a:t>
            </a: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 ) et un convertisseur coté réseau CCR (GSC :</a:t>
            </a:r>
            <a:r>
              <a:rPr kumimoji="0" lang="fr-FR" altLang="zh-CN" sz="3000" b="0" i="0" u="none" strike="noStrike" cap="none" normalizeH="0" baseline="0" dirty="0" err="1" smtClean="0">
                <a:ln>
                  <a:noFill/>
                </a:ln>
                <a:solidFill>
                  <a:schemeClr val="tx1"/>
                </a:solidFill>
                <a:effectLst/>
                <a:latin typeface="Times New Roman" pitchFamily="18" charset="0"/>
                <a:ea typeface="SimSun" pitchFamily="2" charset="-122"/>
                <a:cs typeface="TimesNewRomanPSMT" charset="0"/>
              </a:rPr>
              <a:t>Grid</a:t>
            </a: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 </a:t>
            </a:r>
            <a:r>
              <a:rPr kumimoji="0" lang="fr-FR" altLang="zh-CN" sz="3000" b="0" i="0" u="none" strike="noStrike" cap="none" normalizeH="0" baseline="0" dirty="0" err="1" smtClean="0">
                <a:ln>
                  <a:noFill/>
                </a:ln>
                <a:solidFill>
                  <a:schemeClr val="tx1"/>
                </a:solidFill>
                <a:effectLst/>
                <a:latin typeface="Times New Roman" pitchFamily="18" charset="0"/>
                <a:ea typeface="SimSun" pitchFamily="2" charset="-122"/>
                <a:cs typeface="TimesNewRomanPSMT" charset="0"/>
              </a:rPr>
              <a:t>Side</a:t>
            </a: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 </a:t>
            </a:r>
            <a:r>
              <a:rPr kumimoji="0" lang="fr-FR" altLang="zh-CN" sz="3000" b="0" i="0" u="none" strike="noStrike" cap="none" normalizeH="0" baseline="0" dirty="0" err="1" smtClean="0">
                <a:ln>
                  <a:noFill/>
                </a:ln>
                <a:solidFill>
                  <a:schemeClr val="tx1"/>
                </a:solidFill>
                <a:effectLst/>
                <a:latin typeface="Times New Roman" pitchFamily="18" charset="0"/>
                <a:ea typeface="SimSun" pitchFamily="2" charset="-122"/>
                <a:cs typeface="TimesNewRomanPSMT" charset="0"/>
              </a:rPr>
              <a:t>Converter</a:t>
            </a: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a:t>
            </a:r>
            <a:endParaRPr kumimoji="0" lang="fr-FR" altLang="zh-CN" sz="3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7937" name="Image 11"/>
          <p:cNvPicPr>
            <a:picLocks noChangeAspect="1" noChangeArrowheads="1"/>
          </p:cNvPicPr>
          <p:nvPr/>
        </p:nvPicPr>
        <p:blipFill>
          <a:blip r:embed="rId2"/>
          <a:srcRect/>
          <a:stretch>
            <a:fillRect/>
          </a:stretch>
        </p:blipFill>
        <p:spPr bwMode="auto">
          <a:xfrm>
            <a:off x="0" y="457200"/>
            <a:ext cx="9144000" cy="5114940"/>
          </a:xfrm>
          <a:prstGeom prst="rect">
            <a:avLst/>
          </a:prstGeom>
          <a:noFill/>
        </p:spPr>
      </p:pic>
      <p:sp>
        <p:nvSpPr>
          <p:cNvPr id="167939" name="Rectangle 3"/>
          <p:cNvSpPr>
            <a:spLocks noChangeArrowheads="1"/>
          </p:cNvSpPr>
          <p:nvPr/>
        </p:nvSpPr>
        <p:spPr bwMode="auto">
          <a:xfrm>
            <a:off x="0" y="5786454"/>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Eolienne à vitesse variable basée sur une machine asynchrone à double alimentation.</a:t>
            </a: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fr-FR" altLang="zh-CN" sz="2800" b="1" dirty="0">
                <a:latin typeface="Times New Roman" pitchFamily="18" charset="0"/>
                <a:ea typeface="SimSun" pitchFamily="2" charset="-122"/>
                <a:cs typeface="Times New Roman" pitchFamily="18" charset="0"/>
              </a:rPr>
              <a:t>1</a:t>
            </a:r>
            <a:r>
              <a:rPr kumimoji="0" lang="fr-FR" altLang="zh-CN" sz="2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lang="fr-FR" altLang="zh-CN" sz="2800" b="1" dirty="0">
                <a:latin typeface="Times New Roman" pitchFamily="18" charset="0"/>
                <a:ea typeface="SimSun" pitchFamily="2" charset="-122"/>
                <a:cs typeface="Times New Roman" pitchFamily="18" charset="0"/>
              </a:rPr>
              <a:t>A</a:t>
            </a:r>
            <a:r>
              <a:rPr kumimoji="0" lang="fr-FR" altLang="zh-CN" sz="2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érogénérateur</a:t>
            </a:r>
            <a:endParaRPr kumimoji="0" lang="en-US" altLang="zh-CN"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NewRomanPSMT"/>
              </a:rPr>
              <a:t>Un aérogénérateur, plus couramment appelé éolienne, est un dispositif qui transforme une partie de l’énergie cinétique du vent en énergie mécanique disponible sur un arbre de transmission puis en énergie électrique par l’intermédiaire d’une génératrice.</a:t>
            </a:r>
            <a:endParaRPr kumimoji="0" lang="en-US" altLang="zh-CN"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NewRomanPSMT"/>
              </a:rPr>
              <a:t>Selon leur puissance nominale, les éoliennes sont divisées en trois catégories: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zh-CN"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altLang="zh-CN" sz="2800" b="0" i="0" u="none" strike="noStrike" cap="none" normalizeH="0" baseline="0" dirty="0" smtClean="0">
                <a:ln>
                  <a:noFill/>
                </a:ln>
                <a:solidFill>
                  <a:schemeClr val="tx1"/>
                </a:solidFill>
                <a:effectLst/>
                <a:latin typeface="Calibri" pitchFamily="34" charset="0"/>
                <a:ea typeface="Calibri" pitchFamily="34" charset="0"/>
                <a:cs typeface="TimesNewRomanPSMT"/>
              </a:rPr>
              <a:t>Eoliennes de petite puissance : inférieure à 40 kW</a:t>
            </a:r>
            <a:endParaRPr kumimoji="0" lang="en-US" altLang="zh-CN"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altLang="zh-CN" sz="2800" b="0" i="0" u="none" strike="noStrike" cap="none" normalizeH="0" baseline="0" dirty="0" smtClean="0">
                <a:ln>
                  <a:noFill/>
                </a:ln>
                <a:solidFill>
                  <a:schemeClr val="tx1"/>
                </a:solidFill>
                <a:effectLst/>
                <a:latin typeface="Calibri" pitchFamily="34" charset="0"/>
                <a:ea typeface="Calibri" pitchFamily="34" charset="0"/>
                <a:cs typeface="TimesNewRomanPSMT"/>
              </a:rPr>
              <a:t>Eoliennes de moyenne puissance : de 40 à quelques centaines de kW.</a:t>
            </a:r>
            <a:endParaRPr kumimoji="0" lang="en-US" altLang="zh-CN"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altLang="zh-CN" sz="2800" b="0" i="0" u="none" strike="noStrike" cap="none" normalizeH="0" baseline="0" dirty="0" smtClean="0">
                <a:ln>
                  <a:noFill/>
                </a:ln>
                <a:solidFill>
                  <a:schemeClr val="tx1"/>
                </a:solidFill>
                <a:effectLst/>
                <a:latin typeface="Calibri" pitchFamily="34" charset="0"/>
                <a:ea typeface="Calibri" pitchFamily="34" charset="0"/>
                <a:cs typeface="TimesNewRomanPSMT"/>
              </a:rPr>
              <a:t>Eoliennes de forte puissance : supérieure à 1 MW. La figure illustre la correspondance taille-puissance des éoliennes.</a:t>
            </a:r>
            <a:endParaRPr kumimoji="0" lang="en-US" altLang="zh-CN"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zh-C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La </a:t>
            </a:r>
            <a:r>
              <a:rPr kumimoji="0" lang="fr-FR" altLang="zh-CN" sz="2800" b="0" i="0" u="none" strike="noStrike" cap="none" normalizeH="0" baseline="0" dirty="0" smtClean="0">
                <a:ln>
                  <a:noFill/>
                </a:ln>
                <a:solidFill>
                  <a:srgbClr val="FF0000"/>
                </a:solidFill>
                <a:effectLst/>
                <a:latin typeface="Times New Roman" pitchFamily="18" charset="0"/>
                <a:ea typeface="SimSun" pitchFamily="2" charset="-122"/>
                <a:cs typeface="TimesNewRomanPSMT" charset="0"/>
              </a:rPr>
              <a:t>machine asynchrone classique </a:t>
            </a: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(à cage) fonctionne en moteur en dessous de la vitesse de synchronisme (hypo synchronisme) et ne peut fonctionner en génératrice </a:t>
            </a:r>
            <a:r>
              <a:rPr kumimoji="0" lang="fr-FR" altLang="zh-CN" sz="2800" b="0" i="0" u="none" strike="noStrike" cap="none" normalizeH="0" baseline="0" dirty="0" smtClean="0">
                <a:ln>
                  <a:noFill/>
                </a:ln>
                <a:solidFill>
                  <a:srgbClr val="FF0000"/>
                </a:solidFill>
                <a:effectLst/>
                <a:latin typeface="Times New Roman" pitchFamily="18" charset="0"/>
                <a:ea typeface="SimSun" pitchFamily="2" charset="-122"/>
                <a:cs typeface="TimesNewRomanPSMT" charset="0"/>
              </a:rPr>
              <a:t>qu’au dessus de celle-ci </a:t>
            </a: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(hyper synchronisme). Par contre, la </a:t>
            </a:r>
            <a:r>
              <a:rPr kumimoji="0" lang="fr-FR" altLang="zh-CN" sz="2800" b="0" i="0" u="none" strike="noStrike" cap="none" normalizeH="0" baseline="0" dirty="0" smtClean="0">
                <a:ln>
                  <a:noFill/>
                </a:ln>
                <a:solidFill>
                  <a:srgbClr val="FF0000"/>
                </a:solidFill>
                <a:effectLst/>
                <a:latin typeface="Times New Roman" pitchFamily="18" charset="0"/>
                <a:ea typeface="SimSun" pitchFamily="2" charset="-122"/>
                <a:cs typeface="TimesNewRomanPSMT" charset="0"/>
              </a:rPr>
              <a:t>MADA</a:t>
            </a: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 offre la possibilité de fonctionner dans les </a:t>
            </a:r>
            <a:r>
              <a:rPr kumimoji="0" lang="fr-FR" altLang="zh-CN" sz="2800" b="0" i="0" u="none" strike="noStrike" cap="none" normalizeH="0" baseline="0" dirty="0" smtClean="0">
                <a:ln>
                  <a:noFill/>
                </a:ln>
                <a:solidFill>
                  <a:srgbClr val="FF0000"/>
                </a:solidFill>
                <a:effectLst/>
                <a:latin typeface="Times New Roman" pitchFamily="18" charset="0"/>
                <a:ea typeface="SimSun" pitchFamily="2" charset="-122"/>
                <a:cs typeface="TimesNewRomanPSMT" charset="0"/>
              </a:rPr>
              <a:t>quatre quadrants </a:t>
            </a: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(Fig. I.14). C'est-à-dire que ce n’est plus la vitesse de rotation qui définie le mode de fonctionnement en moteur ou en générateur.</a:t>
            </a:r>
            <a:endParaRPr kumimoji="0" lang="en-US" altLang="zh-CN"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Lors du fonctionnement de la MADA en moteur, la puissance Ps est fournie par le réseau au stator de cette dernière. Durant le mode hypo-synchrone (Fig. 14.a), où la vitesse de rotation est inférieure à celle du synchronisme, la puissance de glissement Pr transite à travers les deux convertisseurs pour être réinjectée au réseau. Pendant le mode hyper-synchrone (Fig. 14.b), le réseau fournit la puissance au stator et au rotor de la MADA. </a:t>
            </a:r>
            <a:endParaRPr kumimoji="0" lang="en-US" altLang="zh-C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ChangeArrowheads="1"/>
          </p:cNvSpPr>
          <p:nvPr/>
        </p:nvSpPr>
        <p:spPr bwMode="auto">
          <a:xfrm>
            <a:off x="642942" y="549172"/>
            <a:ext cx="7643834" cy="5912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50000"/>
              </a:lnSpc>
              <a:spcBef>
                <a:spcPct val="0"/>
              </a:spcBef>
              <a:spcAft>
                <a:spcPct val="0"/>
              </a:spcAft>
              <a:buClrTx/>
              <a:buSzTx/>
              <a:buFontTx/>
              <a:buNone/>
              <a:tabLst/>
            </a:pPr>
            <a:r>
              <a:rPr kumimoji="0" lang="fr-FR" altLang="zh-CN" sz="32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La puissance de glissement transite par les deux convertisseurs pour être absorbée par le rotor de la MADA entrainant par ceci un fonctionnement du moteur au dessus de la vitesse de synchronisme et le champ tournant induit par les enroulements </a:t>
            </a:r>
            <a:r>
              <a:rPr kumimoji="0" lang="fr-FR" altLang="zh-CN" sz="3200" b="0" i="0" u="none" strike="noStrike" cap="none" normalizeH="0" baseline="0" dirty="0" err="1" smtClean="0">
                <a:ln>
                  <a:noFill/>
                </a:ln>
                <a:solidFill>
                  <a:schemeClr val="tx1"/>
                </a:solidFill>
                <a:effectLst/>
                <a:latin typeface="Times New Roman" pitchFamily="18" charset="0"/>
                <a:ea typeface="SimSun" pitchFamily="2" charset="-122"/>
                <a:cs typeface="TimesNewRomanPSMT" charset="0"/>
              </a:rPr>
              <a:t>rotoriques</a:t>
            </a:r>
            <a:r>
              <a:rPr kumimoji="0" lang="fr-FR" altLang="zh-CN" sz="32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 est alors en opposition de phase avec celui du stator. </a:t>
            </a:r>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76129" name="Image 16"/>
          <p:cNvPicPr>
            <a:picLocks noChangeAspect="1" noChangeArrowheads="1"/>
          </p:cNvPicPr>
          <p:nvPr/>
        </p:nvPicPr>
        <p:blipFill>
          <a:blip r:embed="rId2"/>
          <a:srcRect/>
          <a:stretch>
            <a:fillRect/>
          </a:stretch>
        </p:blipFill>
        <p:spPr bwMode="auto">
          <a:xfrm>
            <a:off x="0" y="0"/>
            <a:ext cx="9144000" cy="6000768"/>
          </a:xfrm>
          <a:prstGeom prst="rect">
            <a:avLst/>
          </a:prstGeom>
          <a:noFill/>
        </p:spPr>
      </p:pic>
      <p:sp>
        <p:nvSpPr>
          <p:cNvPr id="176131" name="Rectangle 3"/>
          <p:cNvSpPr>
            <a:spLocks noChangeArrowheads="1"/>
          </p:cNvSpPr>
          <p:nvPr/>
        </p:nvSpPr>
        <p:spPr bwMode="auto">
          <a:xfrm>
            <a:off x="357158" y="6072206"/>
            <a:ext cx="878684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Fig.14 : Modes de fonctionnement de la MADA</a:t>
            </a: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628" y="356315"/>
            <a:ext cx="8572528" cy="6001643"/>
          </a:xfrm>
          <a:prstGeom prst="rect">
            <a:avLst/>
          </a:prstGeom>
        </p:spPr>
        <p:txBody>
          <a:bodyPr wrap="square">
            <a:spAutoFit/>
          </a:bodyPr>
          <a:lstStyle/>
          <a:p>
            <a:pPr indent="449263" algn="justLow" eaLnBrk="0" fontAlgn="base" hangingPunct="0">
              <a:spcBef>
                <a:spcPct val="0"/>
              </a:spcBef>
              <a:spcAft>
                <a:spcPct val="0"/>
              </a:spcAft>
            </a:pPr>
            <a:r>
              <a:rPr lang="fr-FR" altLang="zh-CN" sz="3200" dirty="0" smtClean="0">
                <a:solidFill>
                  <a:prstClr val="black"/>
                </a:solidFill>
                <a:latin typeface="Times New Roman" pitchFamily="18" charset="0"/>
                <a:ea typeface="SimSun" pitchFamily="2" charset="-122"/>
                <a:cs typeface="TimesNewRomanPSMT" charset="0"/>
              </a:rPr>
              <a:t>Les quadrants 3 et 4 sont intéressants pour une utilisation dans un système éolien. Lorsque la MADA fonctionne en génératrice, la turbine fournit une puissance mécanique Pm à la machine. En mode hypo-synchrone (Fig. 14.c), une partie de la puissance transitant par le stator est réabsorbée par le rotor. Par contre, en mode hyper-synchrone (Fig. 14.d), la totalité de la puissance mécanique fournie à la machine est transmise au réseau aux pertes près. Une partie de cette puissance correspondant à  s/(1-s)Pm  </a:t>
            </a:r>
            <a:r>
              <a:rPr lang="fr-FR" altLang="zh-CN" sz="3200" dirty="0" smtClean="0">
                <a:latin typeface="Times New Roman" pitchFamily="18" charset="0"/>
                <a:ea typeface="SimSun" pitchFamily="2" charset="-122"/>
                <a:cs typeface="TimesNewRomanPSMT" charset="0"/>
              </a:rPr>
              <a:t>est transmise par l'intermédiaire du rotor.</a:t>
            </a:r>
            <a:endParaRPr lang="fr-FR" altLang="zh-CN" sz="3200" dirty="0" smtClean="0">
              <a:solidFill>
                <a:prstClr val="black"/>
              </a:solidFill>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1"/>
          <p:cNvSpPr>
            <a:spLocks noChangeArrowheads="1"/>
          </p:cNvSpPr>
          <p:nvPr/>
        </p:nvSpPr>
        <p:spPr bwMode="auto">
          <a:xfrm>
            <a:off x="0" y="0"/>
            <a:ext cx="8929718"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50000"/>
              </a:lnSpc>
              <a:spcBef>
                <a:spcPct val="0"/>
              </a:spcBef>
              <a:spcAft>
                <a:spcPct val="0"/>
              </a:spcAft>
              <a:buClrTx/>
              <a:buSzTx/>
              <a:buFontTx/>
              <a:buNone/>
              <a:tabLst/>
            </a:pPr>
            <a:r>
              <a:rPr kumimoji="0" lang="fr-FR" altLang="zh-CN" sz="3000" b="1" i="0" u="none" strike="noStrike" cap="none" normalizeH="0" baseline="0" dirty="0" smtClean="0">
                <a:ln>
                  <a:noFill/>
                </a:ln>
                <a:solidFill>
                  <a:schemeClr val="tx1"/>
                </a:solidFill>
                <a:effectLst/>
                <a:latin typeface="Times New Roman" pitchFamily="18" charset="0"/>
                <a:ea typeface="SimSun" pitchFamily="2" charset="-122"/>
                <a:cs typeface="TimesNewRomanPSMT"/>
              </a:rPr>
              <a:t> Avantage des éoliennes à base de la MADA</a:t>
            </a:r>
            <a:endParaRPr kumimoji="0" lang="en-US" altLang="zh-CN"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Low" defTabSz="914400" rtl="0" eaLnBrk="0" fontAlgn="base" latinLnBrk="0" hangingPunct="0">
              <a:lnSpc>
                <a:spcPct val="150000"/>
              </a:lnSpc>
              <a:spcBef>
                <a:spcPct val="0"/>
              </a:spcBef>
              <a:spcAft>
                <a:spcPct val="0"/>
              </a:spcAft>
              <a:buClrTx/>
              <a:buSzTx/>
              <a:buFontTx/>
              <a:buNone/>
              <a:tabLst/>
            </a:pP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a:rPr>
              <a:t>La variation de la vitesse acceptable pour un fonctionnement stable de la MADA est de +/-30 % (correspondant à la valeur du glissement s) autour de la vitesse de synchronisme; ceci va limiter la puissance circulant dans le circuit </a:t>
            </a:r>
            <a:r>
              <a:rPr kumimoji="0" lang="fr-FR" altLang="zh-CN" sz="3000" b="0" i="0" u="none" strike="noStrike" cap="none" normalizeH="0" baseline="0" dirty="0" err="1" smtClean="0">
                <a:ln>
                  <a:noFill/>
                </a:ln>
                <a:solidFill>
                  <a:schemeClr val="tx1"/>
                </a:solidFill>
                <a:effectLst/>
                <a:latin typeface="Times New Roman" pitchFamily="18" charset="0"/>
                <a:ea typeface="SimSun" pitchFamily="2" charset="-122"/>
                <a:cs typeface="TimesNewRomanPSMT"/>
              </a:rPr>
              <a:t>rotorique</a:t>
            </a: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a:rPr>
              <a:t> à (|</a:t>
            </a:r>
            <a:r>
              <a:rPr kumimoji="0" lang="fr-FR" altLang="zh-CN" sz="3000" b="0" i="0" u="none" strike="noStrike" cap="none" normalizeH="0" baseline="0" dirty="0" err="1" smtClean="0">
                <a:ln>
                  <a:noFill/>
                </a:ln>
                <a:solidFill>
                  <a:schemeClr val="tx1"/>
                </a:solidFill>
                <a:effectLst/>
                <a:latin typeface="Times New Roman" pitchFamily="18" charset="0"/>
                <a:ea typeface="SimSun" pitchFamily="2" charset="-122"/>
                <a:cs typeface="TimesNewRomanPSMT"/>
              </a:rPr>
              <a:t>s.Ps</a:t>
            </a: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a:rPr>
              <a:t>|). De ce fait, les convertisseurs statiques utilisés sont dimensionnés pour faire transiter uniquement la puissance de glissement; c'est à dire au maximum 30% de la puissance nominale de la machine. </a:t>
            </a:r>
            <a:endParaRPr kumimoji="0" lang="fr-FR" altLang="zh-CN" sz="3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Par conséquent, les éoliennes à base de la MADA procurent ainsi plusieurs avantages :</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zh-CN"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altLang="zh-CN" sz="3000" b="0" i="0" u="none" strike="noStrike" cap="none" normalizeH="0" baseline="0" dirty="0" smtClean="0">
                <a:ln>
                  <a:noFill/>
                </a:ln>
                <a:solidFill>
                  <a:schemeClr val="tx1"/>
                </a:solidFill>
                <a:effectLst/>
                <a:latin typeface="Calibri" pitchFamily="34" charset="0"/>
                <a:ea typeface="Calibri" pitchFamily="34" charset="0"/>
                <a:cs typeface="TimesNewRomanPSMT" charset="0"/>
              </a:rPr>
              <a:t>Les convertisseurs statiques utilisés sont moins volumineux, moins coûteux, nécessitant ainsi un système de refroidissement moins lourd. Ils génèrent moins de perturbations comparativement aux convertisseurs utilisés pour les éoliennes à base de machine asynchrone à cage ou à aimant permanent </a:t>
            </a:r>
            <a:endParaRPr kumimoji="0" lang="en-US" altLang="zh-CN"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altLang="zh-CN" sz="3000" b="0" i="0" u="none" strike="noStrike" cap="none" normalizeH="0" baseline="0" dirty="0" smtClean="0">
                <a:ln>
                  <a:noFill/>
                </a:ln>
                <a:solidFill>
                  <a:schemeClr val="tx1"/>
                </a:solidFill>
                <a:effectLst/>
                <a:latin typeface="Calibri" pitchFamily="34" charset="0"/>
                <a:ea typeface="Calibri" pitchFamily="34" charset="0"/>
                <a:cs typeface="TimesNewRomanPSMT" charset="0"/>
              </a:rPr>
              <a:t>Les pertes liées aux convertisseurs statiques sont diminuées et le rendement du système de génération est amélioré, </a:t>
            </a:r>
            <a:endParaRPr kumimoji="0" lang="en-US" altLang="zh-CN"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altLang="zh-CN" sz="3000" b="0" i="0" u="none" strike="noStrike" cap="none" normalizeH="0" baseline="0" dirty="0" smtClean="0">
                <a:ln>
                  <a:noFill/>
                </a:ln>
                <a:solidFill>
                  <a:schemeClr val="tx1"/>
                </a:solidFill>
                <a:effectLst/>
                <a:latin typeface="Calibri" pitchFamily="34" charset="0"/>
                <a:ea typeface="Calibri" pitchFamily="34" charset="0"/>
                <a:cs typeface="TimesNewRomanPSMT" charset="0"/>
              </a:rPr>
              <a:t>Le dimensionnement des filtres est réduit et, de ce fait, leur coût s’en trouve amoindri,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6" y="121673"/>
            <a:ext cx="8858280" cy="4277774"/>
          </a:xfrm>
          <a:prstGeom prst="rect">
            <a:avLst/>
          </a:prstGeom>
        </p:spPr>
        <p:txBody>
          <a:bodyPr wrap="square">
            <a:spAutoFit/>
          </a:bodyPr>
          <a:lstStyle/>
          <a:p>
            <a:pPr lvl="0" algn="justLow" eaLnBrk="0" fontAlgn="base" hangingPunct="0">
              <a:lnSpc>
                <a:spcPct val="200000"/>
              </a:lnSpc>
              <a:spcBef>
                <a:spcPct val="0"/>
              </a:spcBef>
              <a:spcAft>
                <a:spcPct val="0"/>
              </a:spcAft>
              <a:buFontTx/>
              <a:buChar char="•"/>
            </a:pPr>
            <a:r>
              <a:rPr lang="fr-FR" altLang="zh-CN" sz="2800" dirty="0" smtClean="0">
                <a:latin typeface="Calibri" pitchFamily="34" charset="0"/>
                <a:ea typeface="Calibri" pitchFamily="34" charset="0"/>
                <a:cs typeface="TimesNewRomanPSMT" charset="0"/>
              </a:rPr>
              <a:t>Le facteur de puissance peut être réglé car la génératrice peut être contrôlée pour fonctionner de façon similaire à un alternateur synchrone. En effet, les puissances active et réactive peuvent être contrôlées de façon indépendante grâce au convertisseur connecté au rotor de la MADA. </a:t>
            </a:r>
            <a:endParaRPr lang="en-US" altLang="zh-CN" sz="2800" dirty="0" smtClean="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ChangeArrowheads="1"/>
          </p:cNvSpPr>
          <p:nvPr/>
        </p:nvSpPr>
        <p:spPr bwMode="auto">
          <a:xfrm>
            <a:off x="142876" y="71414"/>
            <a:ext cx="885828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sz="2400" b="1" i="0" u="none" strike="noStrike" cap="none" normalizeH="0" baseline="0" dirty="0" smtClean="0">
                <a:ln>
                  <a:noFill/>
                </a:ln>
                <a:solidFill>
                  <a:srgbClr val="FF0000"/>
                </a:solidFill>
                <a:effectLst/>
                <a:latin typeface="Arial" pitchFamily="34" charset="0"/>
                <a:ea typeface="SimSun" pitchFamily="2" charset="-122"/>
                <a:cs typeface="Arial" pitchFamily="34" charset="0"/>
              </a:rPr>
              <a:t>EXTRA INFORMATION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zh-CN" sz="2400" b="1" i="0" u="none" strike="noStrike" cap="none" normalizeH="0" baseline="0" dirty="0" smtClean="0">
                <a:ln>
                  <a:noFill/>
                </a:ln>
                <a:solidFill>
                  <a:srgbClr val="222222"/>
                </a:solidFill>
                <a:effectLst/>
                <a:latin typeface="Arial" pitchFamily="34" charset="0"/>
                <a:ea typeface="SimSun" pitchFamily="2" charset="-122"/>
                <a:cs typeface="Arial" pitchFamily="34" charset="0"/>
              </a:rPr>
              <a:t>Energie éolienne en Algérie :</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zh-CN" sz="2400" b="0" i="0" u="none" strike="noStrike" cap="none" normalizeH="0" baseline="0" dirty="0" smtClean="0">
                <a:ln>
                  <a:noFill/>
                </a:ln>
                <a:solidFill>
                  <a:srgbClr val="222222"/>
                </a:solidFill>
                <a:effectLst/>
                <a:latin typeface="Arial" pitchFamily="34" charset="0"/>
                <a:ea typeface="SimSun" pitchFamily="2" charset="-122"/>
                <a:cs typeface="Arial" pitchFamily="34" charset="0"/>
              </a:rPr>
              <a:t>La ressource éolienne en Algérie varie beaucoup d’un endroit à un autre et ceci est du à la diversité du climat et de la topologie. Notre pays est divisé en deux grandes zones géographiques :</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fr-FR" altLang="zh-CN"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le Nord m</a:t>
            </a:r>
            <a:r>
              <a:rPr kumimoji="0" lang="fr-FR" altLang="zh-CN" sz="2400" b="0" i="0" u="none" strike="noStrike" cap="none" normalizeH="0" baseline="0" dirty="0" smtClean="0">
                <a:ln>
                  <a:noFill/>
                </a:ln>
                <a:solidFill>
                  <a:srgbClr val="222222"/>
                </a:solidFill>
                <a:effectLst/>
                <a:latin typeface="Calibri"/>
                <a:ea typeface="Calibri" pitchFamily="34" charset="0"/>
                <a:cs typeface="Arial" pitchFamily="34" charset="0"/>
              </a:rPr>
              <a:t>é</a:t>
            </a:r>
            <a:r>
              <a:rPr kumimoji="0" lang="fr-FR" altLang="zh-CN"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diterran</a:t>
            </a:r>
            <a:r>
              <a:rPr kumimoji="0" lang="fr-FR" altLang="zh-CN" sz="2400" b="0" i="0" u="none" strike="noStrike" cap="none" normalizeH="0" baseline="0" dirty="0" smtClean="0">
                <a:ln>
                  <a:noFill/>
                </a:ln>
                <a:solidFill>
                  <a:srgbClr val="222222"/>
                </a:solidFill>
                <a:effectLst/>
                <a:latin typeface="Calibri"/>
                <a:ea typeface="Calibri" pitchFamily="34" charset="0"/>
                <a:cs typeface="Arial" pitchFamily="34" charset="0"/>
              </a:rPr>
              <a:t>é</a:t>
            </a:r>
            <a:r>
              <a:rPr kumimoji="0" lang="fr-FR" altLang="zh-CN"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en caract</a:t>
            </a:r>
            <a:r>
              <a:rPr kumimoji="0" lang="fr-FR" altLang="zh-CN" sz="2400" b="0" i="0" u="none" strike="noStrike" cap="none" normalizeH="0" baseline="0" dirty="0" smtClean="0">
                <a:ln>
                  <a:noFill/>
                </a:ln>
                <a:solidFill>
                  <a:srgbClr val="222222"/>
                </a:solidFill>
                <a:effectLst/>
                <a:latin typeface="Calibri"/>
                <a:ea typeface="Calibri" pitchFamily="34" charset="0"/>
                <a:cs typeface="Arial" pitchFamily="34" charset="0"/>
              </a:rPr>
              <a:t>é</a:t>
            </a:r>
            <a:r>
              <a:rPr kumimoji="0" lang="fr-FR" altLang="zh-CN"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ris</a:t>
            </a:r>
            <a:r>
              <a:rPr kumimoji="0" lang="fr-FR" altLang="zh-CN" sz="2400" b="0" i="0" u="none" strike="noStrike" cap="none" normalizeH="0" baseline="0" dirty="0" smtClean="0">
                <a:ln>
                  <a:noFill/>
                </a:ln>
                <a:solidFill>
                  <a:srgbClr val="222222"/>
                </a:solidFill>
                <a:effectLst/>
                <a:latin typeface="Calibri"/>
                <a:ea typeface="Calibri" pitchFamily="34" charset="0"/>
                <a:cs typeface="Arial" pitchFamily="34" charset="0"/>
              </a:rPr>
              <a:t>é</a:t>
            </a:r>
            <a:r>
              <a:rPr kumimoji="0" lang="fr-FR" altLang="zh-CN"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par un littoral de 1200 km et un relief montagneux, repr</a:t>
            </a:r>
            <a:r>
              <a:rPr kumimoji="0" lang="fr-FR" altLang="zh-CN" sz="2400" b="0" i="0" u="none" strike="noStrike" cap="none" normalizeH="0" baseline="0" dirty="0" smtClean="0">
                <a:ln>
                  <a:noFill/>
                </a:ln>
                <a:solidFill>
                  <a:srgbClr val="222222"/>
                </a:solidFill>
                <a:effectLst/>
                <a:latin typeface="Calibri"/>
                <a:ea typeface="Calibri" pitchFamily="34" charset="0"/>
                <a:cs typeface="Arial" pitchFamily="34" charset="0"/>
              </a:rPr>
              <a:t>é</a:t>
            </a:r>
            <a:r>
              <a:rPr kumimoji="0" lang="fr-FR" altLang="zh-CN"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sent</a:t>
            </a:r>
            <a:r>
              <a:rPr kumimoji="0" lang="fr-FR" altLang="zh-CN" sz="2400" b="0" i="0" u="none" strike="noStrike" cap="none" normalizeH="0" baseline="0" dirty="0" smtClean="0">
                <a:ln>
                  <a:noFill/>
                </a:ln>
                <a:solidFill>
                  <a:srgbClr val="222222"/>
                </a:solidFill>
                <a:effectLst/>
                <a:latin typeface="Calibri"/>
                <a:ea typeface="Calibri" pitchFamily="34" charset="0"/>
                <a:cs typeface="Arial" pitchFamily="34" charset="0"/>
              </a:rPr>
              <a:t>é</a:t>
            </a:r>
            <a:r>
              <a:rPr kumimoji="0" lang="fr-FR" altLang="zh-CN"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par deux chaines de l</a:t>
            </a:r>
            <a:r>
              <a:rPr kumimoji="0" lang="fr-FR" altLang="zh-CN" sz="2400" b="0" i="0" u="none" strike="noStrike" cap="none" normalizeH="0" baseline="0" dirty="0" smtClean="0">
                <a:ln>
                  <a:noFill/>
                </a:ln>
                <a:solidFill>
                  <a:srgbClr val="222222"/>
                </a:solidFill>
                <a:effectLst/>
                <a:latin typeface="Calibri"/>
                <a:ea typeface="Calibri" pitchFamily="34" charset="0"/>
                <a:cs typeface="Arial" pitchFamily="34" charset="0"/>
              </a:rPr>
              <a:t>’</a:t>
            </a:r>
            <a:r>
              <a:rPr kumimoji="0" lang="fr-FR" altLang="zh-CN"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atlas tellien et saharien. Entre elles s</a:t>
            </a:r>
            <a:r>
              <a:rPr kumimoji="0" lang="fr-FR" altLang="zh-CN" sz="2400" b="0" i="0" u="none" strike="noStrike" cap="none" normalizeH="0" baseline="0" dirty="0" smtClean="0">
                <a:ln>
                  <a:noFill/>
                </a:ln>
                <a:solidFill>
                  <a:srgbClr val="222222"/>
                </a:solidFill>
                <a:effectLst/>
                <a:latin typeface="Calibri"/>
                <a:ea typeface="Calibri" pitchFamily="34" charset="0"/>
                <a:cs typeface="Arial" pitchFamily="34" charset="0"/>
              </a:rPr>
              <a:t>’</a:t>
            </a:r>
            <a:r>
              <a:rPr kumimoji="0" lang="fr-FR" altLang="zh-CN"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intercalent des plaines et les hauts plateaux de climat continental. La vitesse du vent dans cette partie n</a:t>
            </a:r>
            <a:r>
              <a:rPr kumimoji="0" lang="fr-FR" altLang="zh-CN" sz="2400" b="0" i="0" u="none" strike="noStrike" cap="none" normalizeH="0" baseline="0" dirty="0" smtClean="0">
                <a:ln>
                  <a:noFill/>
                </a:ln>
                <a:solidFill>
                  <a:srgbClr val="222222"/>
                </a:solidFill>
                <a:effectLst/>
                <a:latin typeface="Calibri"/>
                <a:ea typeface="Calibri" pitchFamily="34" charset="0"/>
                <a:cs typeface="Arial" pitchFamily="34" charset="0"/>
              </a:rPr>
              <a:t>’</a:t>
            </a:r>
            <a:r>
              <a:rPr kumimoji="0" lang="fr-FR" altLang="zh-CN"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est pas tr</a:t>
            </a:r>
            <a:r>
              <a:rPr kumimoji="0" lang="fr-FR" altLang="zh-CN" sz="2400" b="0" i="0" u="none" strike="noStrike" cap="none" normalizeH="0" baseline="0" dirty="0" smtClean="0">
                <a:ln>
                  <a:noFill/>
                </a:ln>
                <a:solidFill>
                  <a:srgbClr val="222222"/>
                </a:solidFill>
                <a:effectLst/>
                <a:latin typeface="Calibri"/>
                <a:ea typeface="Calibri" pitchFamily="34" charset="0"/>
                <a:cs typeface="Arial" pitchFamily="34" charset="0"/>
              </a:rPr>
              <a:t>è</a:t>
            </a:r>
            <a:r>
              <a:rPr kumimoji="0" lang="fr-FR" altLang="zh-CN"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s importante, on note cependant, l</a:t>
            </a:r>
            <a:r>
              <a:rPr kumimoji="0" lang="fr-FR" altLang="zh-CN" sz="2400" b="0" i="0" u="none" strike="noStrike" cap="none" normalizeH="0" baseline="0" dirty="0" smtClean="0">
                <a:ln>
                  <a:noFill/>
                </a:ln>
                <a:solidFill>
                  <a:srgbClr val="222222"/>
                </a:solidFill>
                <a:effectLst/>
                <a:latin typeface="Calibri"/>
                <a:ea typeface="Calibri" pitchFamily="34" charset="0"/>
                <a:cs typeface="Arial" pitchFamily="34" charset="0"/>
              </a:rPr>
              <a:t>’</a:t>
            </a:r>
            <a:r>
              <a:rPr kumimoji="0" lang="fr-FR" altLang="zh-CN"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existence de microclimats sur les sites côtiers d</a:t>
            </a:r>
            <a:r>
              <a:rPr kumimoji="0" lang="fr-FR" altLang="zh-CN" sz="2400" b="0" i="0" u="none" strike="noStrike" cap="none" normalizeH="0" baseline="0" dirty="0" smtClean="0">
                <a:ln>
                  <a:noFill/>
                </a:ln>
                <a:solidFill>
                  <a:srgbClr val="222222"/>
                </a:solidFill>
                <a:effectLst/>
                <a:latin typeface="Calibri"/>
                <a:ea typeface="Calibri" pitchFamily="34" charset="0"/>
                <a:cs typeface="Arial" pitchFamily="34" charset="0"/>
              </a:rPr>
              <a:t>’</a:t>
            </a:r>
            <a:r>
              <a:rPr kumimoji="0" lang="fr-FR" altLang="zh-CN"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Oran, Bejaia, Annaba, sur les hauts plateaux de Tiaret et El </a:t>
            </a:r>
            <a:r>
              <a:rPr kumimoji="0" lang="fr-FR" altLang="zh-CN" sz="2400" b="0" i="0" u="none" strike="noStrike" cap="none" normalizeH="0" baseline="0" dirty="0" err="1" smtClean="0">
                <a:ln>
                  <a:noFill/>
                </a:ln>
                <a:solidFill>
                  <a:srgbClr val="222222"/>
                </a:solidFill>
                <a:effectLst/>
                <a:latin typeface="Arial" pitchFamily="34" charset="0"/>
                <a:ea typeface="Calibri" pitchFamily="34" charset="0"/>
                <a:cs typeface="Arial" pitchFamily="34" charset="0"/>
              </a:rPr>
              <a:t>Kheiter</a:t>
            </a:r>
            <a:r>
              <a:rPr kumimoji="0" lang="fr-FR" altLang="zh-CN"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ainsi que dans la r</a:t>
            </a:r>
            <a:r>
              <a:rPr kumimoji="0" lang="fr-FR" altLang="zh-CN" sz="2400" b="0" i="0" u="none" strike="noStrike" cap="none" normalizeH="0" baseline="0" dirty="0" smtClean="0">
                <a:ln>
                  <a:noFill/>
                </a:ln>
                <a:solidFill>
                  <a:srgbClr val="222222"/>
                </a:solidFill>
                <a:effectLst/>
                <a:latin typeface="Calibri"/>
                <a:ea typeface="Calibri" pitchFamily="34" charset="0"/>
                <a:cs typeface="Arial" pitchFamily="34" charset="0"/>
              </a:rPr>
              <a:t>é</a:t>
            </a:r>
            <a:r>
              <a:rPr kumimoji="0" lang="fr-FR" altLang="zh-CN"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gion d</a:t>
            </a:r>
            <a:r>
              <a:rPr kumimoji="0" lang="fr-FR" altLang="zh-CN" sz="2400" b="0" i="0" u="none" strike="noStrike" cap="none" normalizeH="0" baseline="0" dirty="0" smtClean="0">
                <a:ln>
                  <a:noFill/>
                </a:ln>
                <a:solidFill>
                  <a:srgbClr val="222222"/>
                </a:solidFill>
                <a:effectLst/>
                <a:latin typeface="Calibri"/>
                <a:ea typeface="Calibri" pitchFamily="34" charset="0"/>
                <a:cs typeface="Arial" pitchFamily="34" charset="0"/>
              </a:rPr>
              <a:t>é</a:t>
            </a:r>
            <a:r>
              <a:rPr kumimoji="0" lang="fr-FR" altLang="zh-CN"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limit</a:t>
            </a:r>
            <a:r>
              <a:rPr kumimoji="0" lang="fr-FR" altLang="zh-CN" sz="2400" b="0" i="0" u="none" strike="noStrike" cap="none" normalizeH="0" baseline="0" dirty="0" smtClean="0">
                <a:ln>
                  <a:noFill/>
                </a:ln>
                <a:solidFill>
                  <a:srgbClr val="222222"/>
                </a:solidFill>
                <a:effectLst/>
                <a:latin typeface="Calibri"/>
                <a:ea typeface="Calibri" pitchFamily="34" charset="0"/>
                <a:cs typeface="Arial" pitchFamily="34" charset="0"/>
              </a:rPr>
              <a:t>é</a:t>
            </a:r>
            <a:r>
              <a:rPr kumimoji="0" lang="fr-FR" altLang="zh-CN" sz="2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e par Bejaia Nord et Biskra Sud.</a:t>
            </a:r>
            <a:endParaRPr kumimoji="0" lang="fr-FR" altLang="zh-CN" sz="2400" b="0" i="0" u="none" strike="noStrike" cap="none" normalizeH="0" baseline="0" dirty="0" smtClean="0">
              <a:ln>
                <a:noFill/>
              </a:ln>
              <a:solidFill>
                <a:srgbClr val="222222"/>
              </a:solidFill>
              <a:effectLst/>
              <a:latin typeface="Arial" pitchFamily="34" charset="0"/>
              <a:ea typeface="SimSun" pitchFamily="2" charset="-122"/>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zh-CN" sz="2400" b="0" i="0" u="none" strike="noStrike" cap="none" normalizeH="0" baseline="0" dirty="0" smtClean="0">
                <a:ln>
                  <a:noFill/>
                </a:ln>
                <a:solidFill>
                  <a:srgbClr val="222222"/>
                </a:solidFill>
                <a:effectLst/>
                <a:latin typeface="Arial" pitchFamily="34" charset="0"/>
                <a:ea typeface="SimSun" pitchFamily="2" charset="-122"/>
                <a:cs typeface="Arial" pitchFamily="34" charset="0"/>
              </a:rPr>
              <a:t>- Le sud, caractérisé par un climat saharien. Cette région du pays connait des vitesses du vent plus élevées que le Nord, plus particulièrement le Sud Ouest avec des vitesses supérieures à 4 m/s et qui dépassent les 6 m/s dans la région d’Adrar.</a:t>
            </a:r>
            <a:r>
              <a:rPr kumimoji="0" lang="fr-FR" altLang="zh-CN"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endParaRPr kumimoji="0" lang="fr-FR" altLang="zh-C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zh-CN" sz="2800" b="1" i="0" u="none" strike="noStrike" cap="none" normalizeH="0" baseline="0" dirty="0" smtClean="0">
                <a:ln>
                  <a:noFill/>
                </a:ln>
                <a:solidFill>
                  <a:srgbClr val="222222"/>
                </a:solidFill>
                <a:effectLst/>
                <a:latin typeface="Arial" pitchFamily="34" charset="0"/>
                <a:ea typeface="SimSun" pitchFamily="2" charset="-122"/>
                <a:cs typeface="Arial" pitchFamily="34" charset="0"/>
              </a:rPr>
              <a:t>La ferme éolienne d’Adrar (10MW)</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altLang="zh-CN" sz="2800" b="0" i="0" u="none" strike="noStrike" cap="none" normalizeH="0" baseline="0" dirty="0" smtClean="0">
              <a:ln>
                <a:noFill/>
              </a:ln>
              <a:solidFill>
                <a:srgbClr val="222222"/>
              </a:solidFill>
              <a:effectLst/>
              <a:latin typeface="Arial" pitchFamily="34" charset="0"/>
              <a:ea typeface="SimSun" pitchFamily="2" charset="-122"/>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rgbClr val="222222"/>
                </a:solidFill>
                <a:effectLst/>
                <a:latin typeface="Arial" pitchFamily="34" charset="0"/>
                <a:ea typeface="SimSun" pitchFamily="2" charset="-122"/>
                <a:cs typeface="Arial" pitchFamily="34" charset="0"/>
              </a:rPr>
              <a:t>La ferme éolienne de </a:t>
            </a:r>
            <a:r>
              <a:rPr kumimoji="0" lang="fr-FR" altLang="zh-CN" sz="2800" b="0" i="0" u="none" strike="noStrike" cap="none" normalizeH="0" baseline="0" dirty="0" err="1" smtClean="0">
                <a:ln>
                  <a:noFill/>
                </a:ln>
                <a:solidFill>
                  <a:srgbClr val="222222"/>
                </a:solidFill>
                <a:effectLst/>
                <a:latin typeface="Arial" pitchFamily="34" charset="0"/>
                <a:ea typeface="SimSun" pitchFamily="2" charset="-122"/>
                <a:cs typeface="Arial" pitchFamily="34" charset="0"/>
              </a:rPr>
              <a:t>Kabertene</a:t>
            </a:r>
            <a:r>
              <a:rPr kumimoji="0" lang="fr-FR" altLang="zh-CN" sz="2800" b="0" i="0" u="none" strike="noStrike" cap="none" normalizeH="0" baseline="0" dirty="0" smtClean="0">
                <a:ln>
                  <a:noFill/>
                </a:ln>
                <a:solidFill>
                  <a:srgbClr val="222222"/>
                </a:solidFill>
                <a:effectLst/>
                <a:latin typeface="Arial" pitchFamily="34" charset="0"/>
                <a:ea typeface="SimSun" pitchFamily="2" charset="-122"/>
                <a:cs typeface="Arial" pitchFamily="34" charset="0"/>
              </a:rPr>
              <a:t> wilaya d’Adrar est une ferme de production d’électricité de puissance de  10 MW. Elle est destinée à renforcer le réseau de 30 </a:t>
            </a:r>
            <a:r>
              <a:rPr kumimoji="0" lang="fr-FR" altLang="zh-CN" sz="2800" b="0" i="0" u="none" strike="noStrike" cap="none" normalizeH="0" baseline="0" dirty="0" err="1" smtClean="0">
                <a:ln>
                  <a:noFill/>
                </a:ln>
                <a:solidFill>
                  <a:srgbClr val="222222"/>
                </a:solidFill>
                <a:effectLst/>
                <a:latin typeface="Arial" pitchFamily="34" charset="0"/>
                <a:ea typeface="SimSun" pitchFamily="2" charset="-122"/>
                <a:cs typeface="Arial" pitchFamily="34" charset="0"/>
              </a:rPr>
              <a:t>kv</a:t>
            </a:r>
            <a:r>
              <a:rPr kumimoji="0" lang="fr-FR" altLang="zh-CN" sz="2800" b="0" i="0" u="none" strike="noStrike" cap="none" normalizeH="0" baseline="0" dirty="0" smtClean="0">
                <a:ln>
                  <a:noFill/>
                </a:ln>
                <a:solidFill>
                  <a:srgbClr val="222222"/>
                </a:solidFill>
                <a:effectLst/>
                <a:latin typeface="Arial" pitchFamily="34" charset="0"/>
                <a:ea typeface="SimSun" pitchFamily="2" charset="-122"/>
                <a:cs typeface="Arial" pitchFamily="34" charset="0"/>
              </a:rPr>
              <a:t> existant d’</a:t>
            </a:r>
            <a:r>
              <a:rPr kumimoji="0" lang="fr-FR" altLang="zh-CN" sz="2800" b="0" i="0" u="none" strike="noStrike" cap="none" normalizeH="0" baseline="0" dirty="0" err="1" smtClean="0">
                <a:ln>
                  <a:noFill/>
                </a:ln>
                <a:solidFill>
                  <a:srgbClr val="222222"/>
                </a:solidFill>
                <a:effectLst/>
                <a:latin typeface="Arial" pitchFamily="34" charset="0"/>
                <a:ea typeface="SimSun" pitchFamily="2" charset="-122"/>
                <a:cs typeface="Arial" pitchFamily="34" charset="0"/>
              </a:rPr>
              <a:t>adrar</a:t>
            </a:r>
            <a:r>
              <a:rPr kumimoji="0" lang="fr-FR" altLang="zh-CN" sz="2800" b="0" i="0" u="none" strike="noStrike" cap="none" normalizeH="0" baseline="0" dirty="0" smtClean="0">
                <a:ln>
                  <a:noFill/>
                </a:ln>
                <a:solidFill>
                  <a:srgbClr val="222222"/>
                </a:solidFill>
                <a:effectLst/>
                <a:latin typeface="Arial" pitchFamily="34" charset="0"/>
                <a:ea typeface="SimSun" pitchFamily="2" charset="-122"/>
                <a:cs typeface="Arial" pitchFamily="34" charset="0"/>
              </a:rPr>
              <a:t>. Cette énergie est acheminée vers un poste MT 30 </a:t>
            </a:r>
            <a:r>
              <a:rPr kumimoji="0" lang="fr-FR" altLang="zh-CN" sz="2800" b="0" i="0" u="none" strike="noStrike" cap="none" normalizeH="0" baseline="0" dirty="0" err="1" smtClean="0">
                <a:ln>
                  <a:noFill/>
                </a:ln>
                <a:solidFill>
                  <a:srgbClr val="222222"/>
                </a:solidFill>
                <a:effectLst/>
                <a:latin typeface="Arial" pitchFamily="34" charset="0"/>
                <a:ea typeface="SimSun" pitchFamily="2" charset="-122"/>
                <a:cs typeface="Arial" pitchFamily="34" charset="0"/>
              </a:rPr>
              <a:t>kv</a:t>
            </a:r>
            <a:r>
              <a:rPr kumimoji="0" lang="fr-FR" altLang="zh-CN" sz="2800" b="0" i="0" u="none" strike="noStrike" cap="none" normalizeH="0" baseline="0" dirty="0" smtClean="0">
                <a:ln>
                  <a:noFill/>
                </a:ln>
                <a:solidFill>
                  <a:srgbClr val="222222"/>
                </a:solidFill>
                <a:effectLst/>
                <a:latin typeface="Arial" pitchFamily="34" charset="0"/>
                <a:ea typeface="SimSun" pitchFamily="2" charset="-122"/>
                <a:cs typeface="Arial" pitchFamily="34" charset="0"/>
              </a:rPr>
              <a:t> de livraison, puis injectée dans le réseau via des émergences. Deux cellules d’interconnexions seront réalisées dans le poste de la ferme éolienne pour permettre le couplage avec les deux cellules d’interconnexions équipées à installer dans le poste de transmission MT 30kv existant de </a:t>
            </a:r>
            <a:r>
              <a:rPr kumimoji="0" lang="fr-FR" altLang="zh-CN" sz="2800" b="0" i="0" u="none" strike="noStrike" cap="none" normalizeH="0" baseline="0" dirty="0" err="1" smtClean="0">
                <a:ln>
                  <a:noFill/>
                </a:ln>
                <a:solidFill>
                  <a:srgbClr val="222222"/>
                </a:solidFill>
                <a:effectLst/>
                <a:latin typeface="Arial" pitchFamily="34" charset="0"/>
                <a:ea typeface="SimSun" pitchFamily="2" charset="-122"/>
                <a:cs typeface="Arial" pitchFamily="34" charset="0"/>
              </a:rPr>
              <a:t>Kabertene</a:t>
            </a:r>
            <a:r>
              <a:rPr kumimoji="0" lang="fr-FR" altLang="zh-CN" sz="2800" b="0" i="0" u="none" strike="noStrike" cap="none" normalizeH="0" baseline="0" dirty="0" smtClean="0">
                <a:ln>
                  <a:noFill/>
                </a:ln>
                <a:solidFill>
                  <a:srgbClr val="222222"/>
                </a:solidFill>
                <a:effectLst/>
                <a:latin typeface="Arial" pitchFamily="34" charset="0"/>
                <a:ea typeface="SimSun" pitchFamily="2" charset="-122"/>
                <a:cs typeface="Arial" pitchFamily="34" charset="0"/>
              </a:rPr>
              <a:t>. Elle est constituée de 12 éoliennes type GAMESA G52 d’une puissance de 850 kW chacune</a:t>
            </a:r>
            <a:r>
              <a:rPr kumimoji="0" lang="en-US" altLang="zh-CN"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0" y="-71462"/>
            <a:ext cx="9144000" cy="6894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altLang="zh-CN" sz="2600" b="1" i="0" u="none" strike="noStrike" cap="none" normalizeH="0" baseline="0" dirty="0" smtClean="0">
                <a:ln>
                  <a:noFill/>
                </a:ln>
                <a:solidFill>
                  <a:srgbClr val="222222"/>
                </a:solidFill>
                <a:effectLst/>
                <a:latin typeface="Arial" pitchFamily="34" charset="0"/>
                <a:ea typeface="SimSun" pitchFamily="2" charset="-122"/>
                <a:cs typeface="Arial" pitchFamily="34" charset="0"/>
              </a:rPr>
              <a:t>Caractéristiques du site :</a:t>
            </a:r>
            <a:endParaRPr kumimoji="0" lang="en-US" altLang="zh-CN"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zh-CN" sz="2600" b="0" i="0" u="none" strike="noStrike" cap="none" normalizeH="0" baseline="0" dirty="0" smtClean="0">
                <a:ln>
                  <a:noFill/>
                </a:ln>
                <a:solidFill>
                  <a:srgbClr val="222222"/>
                </a:solidFill>
                <a:effectLst/>
                <a:latin typeface="Arial" pitchFamily="34" charset="0"/>
                <a:ea typeface="SimSun" pitchFamily="2" charset="-122"/>
                <a:cs typeface="Arial" pitchFamily="34" charset="0"/>
              </a:rPr>
              <a:t>L’évolution des moyennes annuelles de la vitesse du vent tri-horaire du site d’Adrar montre une diminution de la vitesse moyenne durant la nuit et son augmentation durant la journée. Ainsi les données montrent que le site d’Adrar présente un potentiel éolien important du fait que le vent souffle à une vitesse relativement élevée pendant longtemps. En effet, le vent souffle à une vitesse supérieure à 5 m/s durant toute la journée et supérieure à 6 m/s pendant presque 10 heures (plus de 40% du temps) et cela seulement à 10 m du sol. La variation de la moyenne mensuelle de la vitesse du vent, montre que ce site présente un maximum de vitesse moyenne des vents pendant la période Février – Juillet, quant au minimum, il se produit durant la période hivernale. Ainsi, les données montre que le site d’Adrar est un site venté durant toute l’année, avec une vitesse moyenne annuelle autour e 6 m/s à 10 m du sol.</a:t>
            </a:r>
            <a:endParaRPr kumimoji="0" lang="en-US" altLang="zh-CN"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ChangeArrowheads="1"/>
          </p:cNvSpPr>
          <p:nvPr/>
        </p:nvSpPr>
        <p:spPr bwMode="auto">
          <a:xfrm>
            <a:off x="571472" y="740048"/>
            <a:ext cx="828677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fr-FR" altLang="zh-CN" sz="3000" b="1" dirty="0">
                <a:latin typeface="Times New Roman" pitchFamily="18" charset="0"/>
                <a:ea typeface="SimSun" pitchFamily="2" charset="-122"/>
                <a:cs typeface="TimesNewRomanPSMT" charset="0"/>
              </a:rPr>
              <a:t>2</a:t>
            </a:r>
            <a:r>
              <a:rPr kumimoji="0" lang="fr-FR" altLang="zh-CN" sz="3000" b="1"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 Tailles des aérogénérateurs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Avec le développement récent et les besoins de fournir des  puissances croissantes au réseau, les constructeurs et les chercheurs  mettent au point des éoliennes de plus  en  plus  puissantes et donc plus grande en taille. Pour utiliser le maximum de la force du vent, on cherche a ce que l’hélice balaie une surface ou le vent est maximum. Pou cela les éoliennes sont très haut perchées pour ne pas subir les effets de sol qui freinent le vent.</a:t>
            </a:r>
            <a:endParaRPr kumimoji="0" lang="en-US" altLang="zh-CN"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zh-CN" sz="3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357166"/>
            <a:ext cx="8858280" cy="6124754"/>
          </a:xfrm>
          <a:prstGeom prst="rect">
            <a:avLst/>
          </a:prstGeom>
        </p:spPr>
        <p:txBody>
          <a:bodyPr wrap="square">
            <a:spAutoFit/>
          </a:bodyPr>
          <a:lstStyle/>
          <a:p>
            <a:pPr lvl="0" algn="justLow" eaLnBrk="0" fontAlgn="base" hangingPunct="0">
              <a:spcBef>
                <a:spcPct val="0"/>
              </a:spcBef>
              <a:spcAft>
                <a:spcPct val="0"/>
              </a:spcAft>
            </a:pPr>
            <a:r>
              <a:rPr lang="fr-FR" altLang="zh-CN" sz="2800" dirty="0" smtClean="0">
                <a:solidFill>
                  <a:srgbClr val="222222"/>
                </a:solidFill>
                <a:latin typeface="Arial" pitchFamily="34" charset="0"/>
                <a:ea typeface="SimSun" pitchFamily="2" charset="-122"/>
                <a:cs typeface="Arial" pitchFamily="34" charset="0"/>
              </a:rPr>
              <a:t>Dans le cadre de la réalisation de la ferme éolienne de 10 MW et suite à l’annulation du site de Tindouf pour recevoir la ferme, étant donné l’état d’avancement des travaux avec les soumissionnaires, il a fallu trouver dans des délais très courts un site de remplacement.</a:t>
            </a:r>
            <a:endParaRPr lang="en-US" altLang="zh-CN" sz="2800" dirty="0" smtClean="0">
              <a:solidFill>
                <a:prstClr val="black"/>
              </a:solidFill>
              <a:latin typeface="Arial" pitchFamily="34" charset="0"/>
              <a:cs typeface="Arial" pitchFamily="34" charset="0"/>
            </a:endParaRPr>
          </a:p>
          <a:p>
            <a:pPr lvl="0" algn="justLow" eaLnBrk="0" fontAlgn="base" hangingPunct="0">
              <a:spcBef>
                <a:spcPct val="0"/>
              </a:spcBef>
              <a:spcAft>
                <a:spcPct val="0"/>
              </a:spcAft>
            </a:pPr>
            <a:r>
              <a:rPr lang="fr-FR" altLang="zh-CN" sz="2800" dirty="0" smtClean="0">
                <a:solidFill>
                  <a:srgbClr val="222222"/>
                </a:solidFill>
                <a:latin typeface="Arial" pitchFamily="34" charset="0"/>
                <a:ea typeface="SimSun" pitchFamily="2" charset="-122"/>
                <a:cs typeface="Arial" pitchFamily="34" charset="0"/>
              </a:rPr>
              <a:t>L’observation des mesures effectuées par l’office National de la Météorologie (ONM) à montré que la région d’Adrar présente le meilleur potentiel éolien en Algérie, aussi, cette région présente pratiquement les mêmes conditions climatiques que Tindouf. Deux principaux critères ont caractérisés le choix des sites à savoir :</a:t>
            </a:r>
            <a:endParaRPr lang="en-US" altLang="zh-CN" sz="2800" dirty="0" smtClean="0">
              <a:solidFill>
                <a:prstClr val="black"/>
              </a:solidFill>
              <a:latin typeface="Arial" pitchFamily="34" charset="0"/>
              <a:cs typeface="Arial" pitchFamily="34" charset="0"/>
            </a:endParaRPr>
          </a:p>
          <a:p>
            <a:pPr lvl="0" algn="justLow" eaLnBrk="0" fontAlgn="base" hangingPunct="0">
              <a:spcBef>
                <a:spcPct val="0"/>
              </a:spcBef>
              <a:spcAft>
                <a:spcPct val="0"/>
              </a:spcAft>
              <a:buFontTx/>
              <a:buChar char="•"/>
            </a:pPr>
            <a:r>
              <a:rPr lang="fr-FR" altLang="zh-CN" sz="2800" dirty="0" smtClean="0">
                <a:solidFill>
                  <a:srgbClr val="222222"/>
                </a:solidFill>
                <a:latin typeface="Arial" pitchFamily="34" charset="0"/>
                <a:ea typeface="Calibri" pitchFamily="34" charset="0"/>
                <a:cs typeface="Arial" pitchFamily="34" charset="0"/>
              </a:rPr>
              <a:t>L</a:t>
            </a:r>
            <a:r>
              <a:rPr lang="fr-FR" altLang="zh-CN" sz="2800" dirty="0" smtClean="0">
                <a:solidFill>
                  <a:srgbClr val="222222"/>
                </a:solidFill>
                <a:ea typeface="Calibri" pitchFamily="34" charset="0"/>
                <a:cs typeface="Arial" pitchFamily="34" charset="0"/>
              </a:rPr>
              <a:t>’</a:t>
            </a:r>
            <a:r>
              <a:rPr lang="fr-FR" altLang="zh-CN" sz="2800" dirty="0" smtClean="0">
                <a:solidFill>
                  <a:srgbClr val="222222"/>
                </a:solidFill>
                <a:latin typeface="Arial" pitchFamily="34" charset="0"/>
                <a:ea typeface="Calibri" pitchFamily="34" charset="0"/>
                <a:cs typeface="Arial" pitchFamily="34" charset="0"/>
              </a:rPr>
              <a:t>accessibilit</a:t>
            </a:r>
            <a:r>
              <a:rPr lang="fr-FR" altLang="zh-CN" sz="2800" dirty="0" smtClean="0">
                <a:solidFill>
                  <a:srgbClr val="222222"/>
                </a:solidFill>
                <a:ea typeface="Calibri" pitchFamily="34" charset="0"/>
                <a:cs typeface="Arial" pitchFamily="34" charset="0"/>
              </a:rPr>
              <a:t>é </a:t>
            </a:r>
            <a:r>
              <a:rPr lang="fr-FR" altLang="zh-CN" sz="2800" dirty="0" smtClean="0">
                <a:solidFill>
                  <a:srgbClr val="222222"/>
                </a:solidFill>
                <a:latin typeface="Arial" pitchFamily="34" charset="0"/>
                <a:ea typeface="Calibri" pitchFamily="34" charset="0"/>
                <a:cs typeface="Arial" pitchFamily="34" charset="0"/>
              </a:rPr>
              <a:t>;</a:t>
            </a:r>
            <a:endParaRPr lang="en-US" altLang="zh-CN" sz="2800" dirty="0" smtClean="0">
              <a:solidFill>
                <a:prstClr val="black"/>
              </a:solidFill>
              <a:latin typeface="Arial" pitchFamily="34" charset="0"/>
              <a:cs typeface="Arial" pitchFamily="34" charset="0"/>
            </a:endParaRPr>
          </a:p>
          <a:p>
            <a:pPr lvl="0" algn="justLow" eaLnBrk="0" fontAlgn="base" hangingPunct="0">
              <a:spcBef>
                <a:spcPct val="0"/>
              </a:spcBef>
              <a:spcAft>
                <a:spcPct val="0"/>
              </a:spcAft>
              <a:buFontTx/>
              <a:buChar char="•"/>
            </a:pPr>
            <a:r>
              <a:rPr lang="fr-FR" altLang="zh-CN" sz="2800" dirty="0" smtClean="0">
                <a:solidFill>
                  <a:srgbClr val="222222"/>
                </a:solidFill>
                <a:latin typeface="Arial" pitchFamily="34" charset="0"/>
                <a:ea typeface="Calibri" pitchFamily="34" charset="0"/>
                <a:cs typeface="Arial" pitchFamily="34" charset="0"/>
              </a:rPr>
              <a:t>La proximit</a:t>
            </a:r>
            <a:r>
              <a:rPr lang="fr-FR" altLang="zh-CN" sz="2800" dirty="0" smtClean="0">
                <a:solidFill>
                  <a:srgbClr val="222222"/>
                </a:solidFill>
                <a:ea typeface="Calibri" pitchFamily="34" charset="0"/>
                <a:cs typeface="Arial" pitchFamily="34" charset="0"/>
              </a:rPr>
              <a:t>é</a:t>
            </a:r>
            <a:r>
              <a:rPr lang="fr-FR" altLang="zh-CN" sz="2800" dirty="0" smtClean="0">
                <a:solidFill>
                  <a:srgbClr val="222222"/>
                </a:solidFill>
                <a:latin typeface="Arial" pitchFamily="34" charset="0"/>
                <a:ea typeface="Calibri" pitchFamily="34" charset="0"/>
                <a:cs typeface="Arial" pitchFamily="34" charset="0"/>
              </a:rPr>
              <a:t> du r</a:t>
            </a:r>
            <a:r>
              <a:rPr lang="fr-FR" altLang="zh-CN" sz="2800" dirty="0" smtClean="0">
                <a:solidFill>
                  <a:srgbClr val="222222"/>
                </a:solidFill>
                <a:ea typeface="Calibri" pitchFamily="34" charset="0"/>
                <a:cs typeface="Arial" pitchFamily="34" charset="0"/>
              </a:rPr>
              <a:t>é</a:t>
            </a:r>
            <a:r>
              <a:rPr lang="fr-FR" altLang="zh-CN" sz="2800" dirty="0" smtClean="0">
                <a:solidFill>
                  <a:srgbClr val="222222"/>
                </a:solidFill>
                <a:latin typeface="Arial" pitchFamily="34" charset="0"/>
                <a:ea typeface="Calibri" pitchFamily="34" charset="0"/>
                <a:cs typeface="Arial" pitchFamily="34" charset="0"/>
              </a:rPr>
              <a:t>seau.</a:t>
            </a:r>
            <a:endParaRPr lang="fr-FR" altLang="zh-CN" sz="2800" dirty="0" smtClean="0">
              <a:solidFill>
                <a:prstClr val="black"/>
              </a:solidFill>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71406" y="857232"/>
          <a:ext cx="9001188" cy="6035040"/>
        </p:xfrm>
        <a:graphic>
          <a:graphicData uri="http://schemas.openxmlformats.org/drawingml/2006/table">
            <a:tbl>
              <a:tblPr/>
              <a:tblGrid>
                <a:gridCol w="3714776"/>
                <a:gridCol w="1500198"/>
                <a:gridCol w="3786214"/>
              </a:tblGrid>
              <a:tr h="302561">
                <a:tc>
                  <a:txBody>
                    <a:bodyPr/>
                    <a:lstStyle/>
                    <a:p>
                      <a:pPr marL="0" marR="0" algn="just">
                        <a:spcBef>
                          <a:spcPts val="0"/>
                        </a:spcBef>
                        <a:spcAft>
                          <a:spcPts val="0"/>
                        </a:spcAft>
                      </a:pPr>
                      <a:r>
                        <a:rPr lang="fr-FR" sz="2200">
                          <a:solidFill>
                            <a:srgbClr val="222222"/>
                          </a:solidFill>
                          <a:latin typeface="Arial"/>
                          <a:ea typeface="SimSun"/>
                        </a:rPr>
                        <a:t>Parametres</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Unités</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Valeurs</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61">
                <a:tc>
                  <a:txBody>
                    <a:bodyPr/>
                    <a:lstStyle/>
                    <a:p>
                      <a:pPr marL="0" marR="0" algn="just">
                        <a:spcBef>
                          <a:spcPts val="0"/>
                        </a:spcBef>
                        <a:spcAft>
                          <a:spcPts val="0"/>
                        </a:spcAft>
                      </a:pPr>
                      <a:r>
                        <a:rPr lang="fr-FR" sz="2200">
                          <a:solidFill>
                            <a:srgbClr val="222222"/>
                          </a:solidFill>
                          <a:latin typeface="Arial"/>
                          <a:ea typeface="SimSun"/>
                        </a:rPr>
                        <a:t>Puissance nominale (Pn)</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kW</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850</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61">
                <a:tc>
                  <a:txBody>
                    <a:bodyPr/>
                    <a:lstStyle/>
                    <a:p>
                      <a:pPr marL="0" marR="0" algn="just">
                        <a:spcBef>
                          <a:spcPts val="0"/>
                        </a:spcBef>
                        <a:spcAft>
                          <a:spcPts val="0"/>
                        </a:spcAft>
                      </a:pPr>
                      <a:r>
                        <a:rPr lang="fr-FR" sz="2200">
                          <a:solidFill>
                            <a:srgbClr val="222222"/>
                          </a:solidFill>
                          <a:latin typeface="Arial"/>
                          <a:ea typeface="SimSun"/>
                        </a:rPr>
                        <a:t>Nombre de pales</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fr-FR" sz="2200">
                        <a:solidFill>
                          <a:srgbClr val="222222"/>
                        </a:solidFill>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3</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61">
                <a:tc>
                  <a:txBody>
                    <a:bodyPr/>
                    <a:lstStyle/>
                    <a:p>
                      <a:pPr marL="0" marR="0" algn="just">
                        <a:spcBef>
                          <a:spcPts val="0"/>
                        </a:spcBef>
                        <a:spcAft>
                          <a:spcPts val="0"/>
                        </a:spcAft>
                      </a:pPr>
                      <a:r>
                        <a:rPr lang="fr-FR" sz="2200">
                          <a:solidFill>
                            <a:srgbClr val="222222"/>
                          </a:solidFill>
                          <a:latin typeface="Arial"/>
                          <a:ea typeface="SimSun"/>
                        </a:rPr>
                        <a:t>Surface balayée</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m</a:t>
                      </a:r>
                      <a:r>
                        <a:rPr lang="fr-FR" sz="2200" baseline="30000">
                          <a:solidFill>
                            <a:srgbClr val="222222"/>
                          </a:solidFill>
                          <a:latin typeface="Arial"/>
                          <a:ea typeface="SimSun"/>
                        </a:rPr>
                        <a:t>2</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2124</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61">
                <a:tc>
                  <a:txBody>
                    <a:bodyPr/>
                    <a:lstStyle/>
                    <a:p>
                      <a:pPr marL="0" marR="0" algn="just">
                        <a:spcBef>
                          <a:spcPts val="0"/>
                        </a:spcBef>
                        <a:spcAft>
                          <a:spcPts val="0"/>
                        </a:spcAft>
                      </a:pPr>
                      <a:r>
                        <a:rPr lang="fr-FR" sz="2200">
                          <a:solidFill>
                            <a:srgbClr val="222222"/>
                          </a:solidFill>
                          <a:latin typeface="Arial"/>
                          <a:ea typeface="SimSun"/>
                        </a:rPr>
                        <a:t>Hauteur (h)</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m</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55</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61">
                <a:tc>
                  <a:txBody>
                    <a:bodyPr/>
                    <a:lstStyle/>
                    <a:p>
                      <a:pPr marL="0" marR="0" algn="just">
                        <a:spcBef>
                          <a:spcPts val="0"/>
                        </a:spcBef>
                        <a:spcAft>
                          <a:spcPts val="0"/>
                        </a:spcAft>
                      </a:pPr>
                      <a:r>
                        <a:rPr lang="fr-FR" sz="2200">
                          <a:solidFill>
                            <a:srgbClr val="222222"/>
                          </a:solidFill>
                          <a:latin typeface="Arial"/>
                          <a:ea typeface="SimSun"/>
                        </a:rPr>
                        <a:t>Sens de rotation</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fr-FR" sz="2200">
                        <a:solidFill>
                          <a:srgbClr val="222222"/>
                        </a:solidFill>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Horaire</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61">
                <a:tc>
                  <a:txBody>
                    <a:bodyPr/>
                    <a:lstStyle/>
                    <a:p>
                      <a:pPr marL="0" marR="0" algn="just">
                        <a:spcBef>
                          <a:spcPts val="0"/>
                        </a:spcBef>
                        <a:spcAft>
                          <a:spcPts val="0"/>
                        </a:spcAft>
                      </a:pPr>
                      <a:r>
                        <a:rPr lang="fr-FR" sz="2200">
                          <a:solidFill>
                            <a:srgbClr val="222222"/>
                          </a:solidFill>
                          <a:latin typeface="Arial"/>
                          <a:ea typeface="SimSun"/>
                        </a:rPr>
                        <a:t>Vitesse de rotation</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Tr/min</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Variable 14.6 – 30.8</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61">
                <a:tc>
                  <a:txBody>
                    <a:bodyPr/>
                    <a:lstStyle/>
                    <a:p>
                      <a:pPr marL="0" marR="0" algn="just">
                        <a:spcBef>
                          <a:spcPts val="0"/>
                        </a:spcBef>
                        <a:spcAft>
                          <a:spcPts val="0"/>
                        </a:spcAft>
                      </a:pPr>
                      <a:r>
                        <a:rPr lang="fr-FR" sz="2200">
                          <a:solidFill>
                            <a:srgbClr val="222222"/>
                          </a:solidFill>
                          <a:latin typeface="Arial"/>
                          <a:ea typeface="SimSun"/>
                        </a:rPr>
                        <a:t>Rayon d’une pale</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m</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26</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61">
                <a:tc>
                  <a:txBody>
                    <a:bodyPr/>
                    <a:lstStyle/>
                    <a:p>
                      <a:pPr marL="0" marR="0" algn="just">
                        <a:spcBef>
                          <a:spcPts val="0"/>
                        </a:spcBef>
                        <a:spcAft>
                          <a:spcPts val="0"/>
                        </a:spcAft>
                      </a:pPr>
                      <a:r>
                        <a:rPr lang="fr-FR" sz="2200">
                          <a:solidFill>
                            <a:srgbClr val="222222"/>
                          </a:solidFill>
                          <a:latin typeface="Arial"/>
                          <a:ea typeface="SimSun"/>
                        </a:rPr>
                        <a:t>Diamètre du rotor</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m</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52</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61">
                <a:tc>
                  <a:txBody>
                    <a:bodyPr/>
                    <a:lstStyle/>
                    <a:p>
                      <a:pPr marL="0" marR="0" algn="just">
                        <a:spcBef>
                          <a:spcPts val="0"/>
                        </a:spcBef>
                        <a:spcAft>
                          <a:spcPts val="0"/>
                        </a:spcAft>
                      </a:pPr>
                      <a:r>
                        <a:rPr lang="fr-FR" sz="2200">
                          <a:solidFill>
                            <a:srgbClr val="222222"/>
                          </a:solidFill>
                          <a:latin typeface="Arial"/>
                          <a:ea typeface="SimSun"/>
                        </a:rPr>
                        <a:t>Matériau des pales</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fr-FR" sz="2200">
                        <a:solidFill>
                          <a:srgbClr val="222222"/>
                        </a:solidFill>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Epoxy fibre de verre renforcée</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61">
                <a:tc>
                  <a:txBody>
                    <a:bodyPr/>
                    <a:lstStyle/>
                    <a:p>
                      <a:pPr marL="0" marR="0" algn="just">
                        <a:spcBef>
                          <a:spcPts val="0"/>
                        </a:spcBef>
                        <a:spcAft>
                          <a:spcPts val="0"/>
                        </a:spcAft>
                      </a:pPr>
                      <a:r>
                        <a:rPr lang="fr-FR" sz="2200">
                          <a:solidFill>
                            <a:srgbClr val="222222"/>
                          </a:solidFill>
                          <a:latin typeface="Arial"/>
                          <a:ea typeface="SimSun"/>
                        </a:rPr>
                        <a:t>Poids des pales</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T</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1.9</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61">
                <a:tc>
                  <a:txBody>
                    <a:bodyPr/>
                    <a:lstStyle/>
                    <a:p>
                      <a:pPr marL="0" marR="0" algn="just">
                        <a:spcBef>
                          <a:spcPts val="0"/>
                        </a:spcBef>
                        <a:spcAft>
                          <a:spcPts val="0"/>
                        </a:spcAft>
                      </a:pPr>
                      <a:r>
                        <a:rPr lang="fr-FR" sz="2200">
                          <a:solidFill>
                            <a:srgbClr val="222222"/>
                          </a:solidFill>
                          <a:latin typeface="Arial"/>
                          <a:ea typeface="SimSun"/>
                        </a:rPr>
                        <a:t>Tour type</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fr-FR" sz="2200">
                        <a:solidFill>
                          <a:srgbClr val="222222"/>
                        </a:solidFill>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Modulaire</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61">
                <a:tc>
                  <a:txBody>
                    <a:bodyPr/>
                    <a:lstStyle/>
                    <a:p>
                      <a:pPr marL="0" marR="0" algn="just">
                        <a:spcBef>
                          <a:spcPts val="0"/>
                        </a:spcBef>
                        <a:spcAft>
                          <a:spcPts val="0"/>
                        </a:spcAft>
                      </a:pPr>
                      <a:r>
                        <a:rPr lang="fr-FR" sz="2200">
                          <a:solidFill>
                            <a:srgbClr val="222222"/>
                          </a:solidFill>
                          <a:latin typeface="Arial"/>
                          <a:ea typeface="SimSun"/>
                        </a:rPr>
                        <a:t>Poids de la tour</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T</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62</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61">
                <a:tc>
                  <a:txBody>
                    <a:bodyPr/>
                    <a:lstStyle/>
                    <a:p>
                      <a:pPr marL="0" marR="0" algn="just">
                        <a:spcBef>
                          <a:spcPts val="0"/>
                        </a:spcBef>
                        <a:spcAft>
                          <a:spcPts val="0"/>
                        </a:spcAft>
                      </a:pPr>
                      <a:r>
                        <a:rPr lang="fr-FR" sz="2200">
                          <a:solidFill>
                            <a:srgbClr val="222222"/>
                          </a:solidFill>
                          <a:latin typeface="Arial"/>
                          <a:ea typeface="SimSun"/>
                        </a:rPr>
                        <a:t>Poids de la nacelle</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T</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23</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61">
                <a:tc>
                  <a:txBody>
                    <a:bodyPr/>
                    <a:lstStyle/>
                    <a:p>
                      <a:pPr marL="0" marR="0" algn="just">
                        <a:spcBef>
                          <a:spcPts val="0"/>
                        </a:spcBef>
                        <a:spcAft>
                          <a:spcPts val="0"/>
                        </a:spcAft>
                      </a:pPr>
                      <a:r>
                        <a:rPr lang="fr-FR" sz="2200">
                          <a:solidFill>
                            <a:srgbClr val="222222"/>
                          </a:solidFill>
                          <a:latin typeface="Arial"/>
                          <a:ea typeface="SimSun"/>
                        </a:rPr>
                        <a:t>Inertie (J)</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Kg/m</a:t>
                      </a:r>
                      <a:r>
                        <a:rPr lang="fr-FR" sz="2200" baseline="30000">
                          <a:solidFill>
                            <a:srgbClr val="222222"/>
                          </a:solidFill>
                          <a:latin typeface="Arial"/>
                          <a:ea typeface="SimSun"/>
                        </a:rPr>
                        <a:t>2</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17.6</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122">
                <a:tc>
                  <a:txBody>
                    <a:bodyPr/>
                    <a:lstStyle/>
                    <a:p>
                      <a:pPr marL="0" marR="0" algn="just">
                        <a:spcBef>
                          <a:spcPts val="0"/>
                        </a:spcBef>
                        <a:spcAft>
                          <a:spcPts val="0"/>
                        </a:spcAft>
                      </a:pPr>
                      <a:r>
                        <a:rPr lang="fr-FR" sz="2200">
                          <a:solidFill>
                            <a:srgbClr val="222222"/>
                          </a:solidFill>
                          <a:latin typeface="Arial"/>
                          <a:ea typeface="SimSun"/>
                        </a:rPr>
                        <a:t>Coefficient du frottement visqueux (f)</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a:solidFill>
                            <a:srgbClr val="222222"/>
                          </a:solidFill>
                          <a:latin typeface="Arial"/>
                          <a:ea typeface="SimSun"/>
                        </a:rPr>
                        <a:t>N.m.s/rad</a:t>
                      </a:r>
                      <a:endParaRPr lang="en-US" sz="220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fr-FR" sz="2200" dirty="0">
                          <a:solidFill>
                            <a:srgbClr val="222222"/>
                          </a:solidFill>
                          <a:latin typeface="Arial"/>
                          <a:ea typeface="SimSun"/>
                        </a:rPr>
                        <a:t>1.9.10</a:t>
                      </a:r>
                      <a:r>
                        <a:rPr lang="fr-FR" sz="2200" baseline="30000" dirty="0">
                          <a:solidFill>
                            <a:srgbClr val="222222"/>
                          </a:solidFill>
                          <a:latin typeface="Arial"/>
                          <a:ea typeface="SimSun"/>
                        </a:rPr>
                        <a:t>-3</a:t>
                      </a:r>
                      <a:endParaRPr lang="en-US" sz="2200" dirty="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6977" name="Rectangle 1"/>
          <p:cNvSpPr>
            <a:spLocks noChangeArrowheads="1"/>
          </p:cNvSpPr>
          <p:nvPr/>
        </p:nvSpPr>
        <p:spPr bwMode="auto">
          <a:xfrm>
            <a:off x="0" y="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altLang="zh-CN" sz="2400" b="1" i="0" u="none" strike="noStrike" cap="none" normalizeH="0" baseline="0" dirty="0" smtClean="0">
                <a:ln>
                  <a:noFill/>
                </a:ln>
                <a:solidFill>
                  <a:srgbClr val="222222"/>
                </a:solidFill>
                <a:effectLst/>
                <a:latin typeface="Arial" pitchFamily="34" charset="0"/>
                <a:ea typeface="SimSun" pitchFamily="2" charset="-122"/>
                <a:cs typeface="Arial" pitchFamily="34" charset="0"/>
              </a:rPr>
              <a:t>Caractéristiques de la turbine éolienne </a:t>
            </a:r>
            <a:r>
              <a:rPr kumimoji="0" lang="fr-FR" altLang="zh-CN" sz="2400" b="1" i="0" u="none" strike="noStrike" cap="none" normalizeH="0" baseline="0" dirty="0" err="1" smtClean="0">
                <a:ln>
                  <a:noFill/>
                </a:ln>
                <a:solidFill>
                  <a:srgbClr val="222222"/>
                </a:solidFill>
                <a:effectLst/>
                <a:latin typeface="Arial" pitchFamily="34" charset="0"/>
                <a:ea typeface="SimSun" pitchFamily="2" charset="-122"/>
                <a:cs typeface="Arial" pitchFamily="34" charset="0"/>
              </a:rPr>
              <a:t>Kabertène</a:t>
            </a:r>
            <a:r>
              <a:rPr kumimoji="0" lang="fr-FR" altLang="zh-CN" sz="2400" b="1" i="0" u="none" strike="noStrike" cap="none" normalizeH="0" baseline="0" dirty="0" smtClean="0">
                <a:ln>
                  <a:noFill/>
                </a:ln>
                <a:solidFill>
                  <a:srgbClr val="222222"/>
                </a:solidFill>
                <a:effectLst/>
                <a:latin typeface="Arial" pitchFamily="34" charset="0"/>
                <a:ea typeface="SimSun" pitchFamily="2" charset="-122"/>
                <a:cs typeface="Arial" pitchFamily="34" charset="0"/>
              </a:rPr>
              <a:t> Adrar (</a:t>
            </a:r>
            <a:r>
              <a:rPr kumimoji="0" lang="fr-FR" altLang="zh-CN" sz="2400" b="1" i="0" u="none" strike="noStrike" cap="none" normalizeH="0" baseline="0" dirty="0" err="1" smtClean="0">
                <a:ln>
                  <a:noFill/>
                </a:ln>
                <a:solidFill>
                  <a:srgbClr val="222222"/>
                </a:solidFill>
                <a:effectLst/>
                <a:latin typeface="Arial" pitchFamily="34" charset="0"/>
                <a:ea typeface="SimSun" pitchFamily="2" charset="-122"/>
                <a:cs typeface="Arial" pitchFamily="34" charset="0"/>
              </a:rPr>
              <a:t>Gamesa</a:t>
            </a:r>
            <a:r>
              <a:rPr kumimoji="0" lang="fr-FR" altLang="zh-CN" sz="2400" b="1" i="0" u="none" strike="noStrike" cap="none" normalizeH="0" baseline="0" dirty="0" smtClean="0">
                <a:ln>
                  <a:noFill/>
                </a:ln>
                <a:solidFill>
                  <a:srgbClr val="222222"/>
                </a:solidFill>
                <a:effectLst/>
                <a:latin typeface="Arial" pitchFamily="34" charset="0"/>
                <a:ea typeface="SimSun" pitchFamily="2" charset="-122"/>
                <a:cs typeface="Arial" pitchFamily="34" charset="0"/>
              </a:rPr>
              <a:t> G52-850) :</a:t>
            </a:r>
            <a:endParaRPr kumimoji="0" lang="fr-FR" altLang="zh-C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Adrar: la ferme Ã©olienne de KabertÃ¨ne, un modÃ¨le rÃ©ussi dâexploitation des Ã©nergies renouvelables"/>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noChangeArrowheads="1"/>
          </p:cNvPicPr>
          <p:nvPr/>
        </p:nvPicPr>
        <p:blipFill>
          <a:blip r:embed="rId2"/>
          <a:srcRect/>
          <a:stretch>
            <a:fillRect/>
          </a:stretch>
        </p:blipFill>
        <p:spPr bwMode="auto">
          <a:xfrm>
            <a:off x="0" y="-166"/>
            <a:ext cx="9144000" cy="5143678"/>
          </a:xfrm>
          <a:prstGeom prst="rect">
            <a:avLst/>
          </a:prstGeom>
          <a:noFill/>
        </p:spPr>
      </p:pic>
      <p:sp>
        <p:nvSpPr>
          <p:cNvPr id="5" name="Rectangle 3"/>
          <p:cNvSpPr>
            <a:spLocks noChangeArrowheads="1"/>
          </p:cNvSpPr>
          <p:nvPr/>
        </p:nvSpPr>
        <p:spPr bwMode="auto">
          <a:xfrm>
            <a:off x="0" y="5042142"/>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sz="2800" b="1"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Tailles des diamètres des hélices en fonction de leurs tailles</a:t>
            </a:r>
            <a:endParaRPr kumimoji="0" lang="en-US" altLang="zh-CN"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Les plus grandes éoliennes commercialisées actuellement ont des diamètres d’hélices qui dépassent les 100m pour produire plus de 4.5MW.</a:t>
            </a: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0" y="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fr-FR" altLang="zh-CN" sz="2800" b="1" dirty="0" smtClean="0">
                <a:latin typeface="Times New Roman" pitchFamily="18" charset="0"/>
                <a:ea typeface="SimSun" pitchFamily="2" charset="-122"/>
                <a:cs typeface="TimesNewRomanPSMT" charset="0"/>
              </a:rPr>
              <a:t>3.</a:t>
            </a:r>
            <a:r>
              <a:rPr kumimoji="0" lang="fr-FR" altLang="zh-CN" sz="2800" b="1"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 Intérêt de fonctionner à  vitesse variable</a:t>
            </a:r>
            <a:endParaRPr kumimoji="0" lang="en-US" altLang="zh-CN"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Cette figure permet de présenter un ensemble de caractéristiques donnant la puissance disponible en fonction de la vitesse de rotation du générateur pour différentes vitesses  de vent.</a:t>
            </a:r>
            <a:endParaRPr kumimoji="0" lang="en-US" altLang="zh-CN"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zh-CN"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58721" name="Image 57"/>
          <p:cNvPicPr>
            <a:picLocks noChangeAspect="1" noChangeArrowheads="1"/>
          </p:cNvPicPr>
          <p:nvPr/>
        </p:nvPicPr>
        <p:blipFill>
          <a:blip r:embed="rId2"/>
          <a:srcRect t="3571" b="3571"/>
          <a:stretch>
            <a:fillRect/>
          </a:stretch>
        </p:blipFill>
        <p:spPr bwMode="auto">
          <a:xfrm>
            <a:off x="0" y="2143116"/>
            <a:ext cx="9144000" cy="4143404"/>
          </a:xfrm>
          <a:prstGeom prst="rect">
            <a:avLst/>
          </a:prstGeom>
          <a:noFill/>
        </p:spPr>
      </p:pic>
      <p:sp>
        <p:nvSpPr>
          <p:cNvPr id="158724" name="Rectangle 4"/>
          <p:cNvSpPr>
            <a:spLocks noChangeArrowheads="1"/>
          </p:cNvSpPr>
          <p:nvPr/>
        </p:nvSpPr>
        <p:spPr bwMode="auto">
          <a:xfrm>
            <a:off x="0" y="6357958"/>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Puissance théorique disponible pour un type d'éolienne donné</a:t>
            </a:r>
            <a:endParaRPr kumimoji="0" lang="fr-FR" altLang="zh-CN" sz="2800" b="0" i="0" u="none" strike="noStrike" cap="none" normalizeH="0" baseline="0" dirty="0" smtClean="0">
              <a:ln>
                <a:noFill/>
              </a:ln>
              <a:solidFill>
                <a:schemeClr val="tx1"/>
              </a:solidFill>
              <a:effectLst/>
              <a:latin typeface="Arial" pitchFamily="34" charset="0"/>
              <a:ea typeface="SimSun" pitchFamily="2" charset="-122"/>
              <a:cs typeface="TimesNewRomanPSMT"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62007"/>
            <a:ext cx="8715404" cy="6001643"/>
          </a:xfrm>
          <a:prstGeom prst="rect">
            <a:avLst/>
          </a:prstGeom>
        </p:spPr>
        <p:txBody>
          <a:bodyPr wrap="square">
            <a:spAutoFit/>
          </a:bodyPr>
          <a:lstStyle/>
          <a:p>
            <a:pPr lvl="0" algn="just" eaLnBrk="0" fontAlgn="base" hangingPunct="0">
              <a:lnSpc>
                <a:spcPct val="200000"/>
              </a:lnSpc>
              <a:spcBef>
                <a:spcPct val="0"/>
              </a:spcBef>
              <a:spcAft>
                <a:spcPct val="0"/>
              </a:spcAft>
            </a:pPr>
            <a:r>
              <a:rPr lang="fr-FR" altLang="zh-CN" sz="2400" dirty="0" smtClean="0">
                <a:solidFill>
                  <a:prstClr val="black"/>
                </a:solidFill>
                <a:latin typeface="Arial" pitchFamily="34" charset="0"/>
                <a:ea typeface="SimSun" pitchFamily="2" charset="-122"/>
                <a:cs typeface="TimesNewRomanPSMT" charset="0"/>
              </a:rPr>
              <a:t>Au vu de ces caractéristiques, il apparaît clairement que si l’éolienne et par conséquent la génératrice fonctionne à vitesse fixe (par exemple 1600 tr/min sur la figure) les maxima théoriques des courbes de puissance ne sont pas exploités. Pour pouvoir optimiser le transfert de puissance et ainsi obtenir le maximum théorique pour chaque vitesse de vent, la machine devra pouvoir fonctionner entre 1100 et 1900 tr/min pour cet exemple</a:t>
            </a:r>
            <a:r>
              <a:rPr lang="en-US" altLang="zh-CN" sz="2400" dirty="0" smtClean="0">
                <a:solidFill>
                  <a:prstClr val="black"/>
                </a:solidFill>
                <a:latin typeface="Arial" pitchFamily="34" charset="0"/>
                <a:cs typeface="Arial"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142876" y="0"/>
            <a:ext cx="8715404"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lang="fr-FR" altLang="zh-CN" sz="3000" b="1" dirty="0" smtClean="0">
                <a:latin typeface="Times New Roman" pitchFamily="18" charset="0"/>
                <a:ea typeface="SimSun" pitchFamily="2" charset="-122"/>
                <a:cs typeface="TimesNewRomanPSMT"/>
              </a:rPr>
              <a:t>4. E</a:t>
            </a:r>
            <a:r>
              <a:rPr kumimoji="0" lang="fr-FR" altLang="zh-CN" sz="3000" b="1" i="0" u="none" strike="noStrike" cap="none" normalizeH="0" baseline="0" dirty="0" smtClean="0">
                <a:ln>
                  <a:noFill/>
                </a:ln>
                <a:solidFill>
                  <a:schemeClr val="tx1"/>
                </a:solidFill>
                <a:effectLst/>
                <a:latin typeface="Times New Roman" pitchFamily="18" charset="0"/>
                <a:ea typeface="SimSun" pitchFamily="2" charset="-122"/>
                <a:cs typeface="TimesNewRomanPSMT"/>
              </a:rPr>
              <a:t>oliennes à vitesse fixe  </a:t>
            </a:r>
          </a:p>
          <a:p>
            <a:pPr marL="0" marR="0" lvl="0" indent="449263" algn="just" defTabSz="914400" rtl="0" eaLnBrk="1" fontAlgn="base" latinLnBrk="0" hangingPunct="1">
              <a:lnSpc>
                <a:spcPct val="100000"/>
              </a:lnSpc>
              <a:spcBef>
                <a:spcPct val="0"/>
              </a:spcBef>
              <a:spcAft>
                <a:spcPct val="0"/>
              </a:spcAft>
              <a:buClrTx/>
              <a:buSzTx/>
              <a:buFontTx/>
              <a:buNone/>
              <a:tabLst/>
            </a:pPr>
            <a:endParaRPr lang="fr-FR" altLang="zh-CN" sz="3000" b="1" dirty="0" smtClean="0">
              <a:latin typeface="Times New Roman" pitchFamily="18" charset="0"/>
              <a:ea typeface="SimSun" pitchFamily="2" charset="-122"/>
              <a:cs typeface="Arial" pitchFamily="34"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en-US" altLang="zh-CN"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NewRomanPSMT"/>
              </a:rPr>
              <a:t>Les premières éoliennes commercialisées reposent sur l’utilisation d’une machine asynchrone à cage directement couplée sur le réseau électrique. Un multiplicateur de vitesse entraîne cette machine à une vitesse qui est maintenue approximativement constante grâce à un système mécanique d’orientation des pales. Une batterie de condensateurs est souvent associée pour compenser la puissance réactive nécessaire à la magnétisation de la machine asynchrone à cage.  </a:t>
            </a:r>
            <a:endParaRPr kumimoji="0" lang="en-US" altLang="zh-CN"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n-US" altLang="zh-CN" sz="3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1"/>
          <p:cNvSpPr>
            <a:spLocks noChangeArrowheads="1"/>
          </p:cNvSpPr>
          <p:nvPr/>
        </p:nvSpPr>
        <p:spPr bwMode="auto">
          <a:xfrm>
            <a:off x="0" y="30186"/>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200000"/>
              </a:lnSpc>
              <a:spcBef>
                <a:spcPct val="0"/>
              </a:spcBef>
              <a:spcAft>
                <a:spcPct val="0"/>
              </a:spcAft>
              <a:buClrTx/>
              <a:buSzTx/>
              <a:buFontTx/>
              <a:buNone/>
              <a:tabLst/>
            </a:pPr>
            <a:r>
              <a:rPr kumimoji="0" lang="fr-FR" altLang="zh-CN" sz="2800" b="1" i="0" u="none" strike="noStrike" cap="none" normalizeH="0" baseline="0" dirty="0" smtClean="0">
                <a:ln>
                  <a:noFill/>
                </a:ln>
                <a:solidFill>
                  <a:schemeClr val="tx1"/>
                </a:solidFill>
                <a:effectLst/>
                <a:latin typeface="Times New Roman" pitchFamily="18" charset="0"/>
                <a:ea typeface="SimSun" pitchFamily="2" charset="-122"/>
                <a:cs typeface="TimesNewRoman,Italic"/>
              </a:rPr>
              <a:t> Machine asynchrone à cage d'écureuil</a:t>
            </a:r>
          </a:p>
          <a:p>
            <a:pPr lvl="0" indent="449263" algn="justLow" eaLnBrk="0" fontAlgn="base" hangingPunct="0">
              <a:lnSpc>
                <a:spcPct val="200000"/>
              </a:lnSpc>
              <a:spcBef>
                <a:spcPct val="0"/>
              </a:spcBef>
              <a:spcAft>
                <a:spcPct val="0"/>
              </a:spcAft>
            </a:pPr>
            <a:r>
              <a:rPr kumimoji="0" lang="fr-FR" altLang="zh-CN" sz="2800" b="0" i="0" u="none" strike="noStrike" cap="none" normalizeH="0" baseline="0" dirty="0" smtClean="0">
                <a:ln>
                  <a:noFill/>
                </a:ln>
                <a:solidFill>
                  <a:schemeClr val="tx1"/>
                </a:solidFill>
                <a:effectLst/>
                <a:latin typeface="Calibri" pitchFamily="34" charset="0"/>
                <a:ea typeface="Calibri" pitchFamily="34" charset="0"/>
                <a:cs typeface="TimesNewRomanPSMT"/>
              </a:rPr>
              <a:t>Les qualités de robustesse et de faible coût ainsi que l'absence de balais-collecteurs ou de contacts glissants sur des bagues rendent la MAS tout à fait appropriée pour l'utilisation dans les conditions parfois extrêmes que présente l'énergie éolienne. La caractéristique couple/vitesse d'une machine asynchrone à deux paires de pôles est donnée ci-dessous.</a:t>
            </a: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79201" name="Image 7"/>
          <p:cNvPicPr>
            <a:picLocks noChangeAspect="1" noChangeArrowheads="1"/>
          </p:cNvPicPr>
          <p:nvPr/>
        </p:nvPicPr>
        <p:blipFill>
          <a:blip r:embed="rId2"/>
          <a:srcRect r="10937"/>
          <a:stretch>
            <a:fillRect/>
          </a:stretch>
        </p:blipFill>
        <p:spPr bwMode="auto">
          <a:xfrm>
            <a:off x="0" y="-24"/>
            <a:ext cx="9144000" cy="5929354"/>
          </a:xfrm>
          <a:prstGeom prst="rect">
            <a:avLst/>
          </a:prstGeom>
          <a:noFill/>
        </p:spPr>
      </p:pic>
      <p:sp>
        <p:nvSpPr>
          <p:cNvPr id="179203" name="Rectangle 3"/>
          <p:cNvSpPr>
            <a:spLocks noChangeArrowheads="1"/>
          </p:cNvSpPr>
          <p:nvPr/>
        </p:nvSpPr>
        <p:spPr bwMode="auto">
          <a:xfrm>
            <a:off x="0" y="5903917"/>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NewRomanPSMT" charset="0"/>
              </a:rPr>
              <a:t>Caractéristique couple/vitesse d'une machine asynchrone à 2 paires de pôles</a:t>
            </a: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2132</Words>
  <Application>Microsoft Office PowerPoint</Application>
  <PresentationFormat>Affichage à l'écran (4:3)</PresentationFormat>
  <Paragraphs>119</Paragraphs>
  <Slides>32</Slides>
  <Notes>0</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Thème Office</vt:lpstr>
      <vt:lpstr>Chapitre troix: Production éolienne</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Quatre: Production éolienne</dc:title>
  <dc:creator>moi</dc:creator>
  <cp:lastModifiedBy>moi</cp:lastModifiedBy>
  <cp:revision>11</cp:revision>
  <dcterms:created xsi:type="dcterms:W3CDTF">2020-01-27T08:55:36Z</dcterms:created>
  <dcterms:modified xsi:type="dcterms:W3CDTF">2021-02-19T15:01:06Z</dcterms:modified>
</cp:coreProperties>
</file>