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7" r:id="rId3"/>
    <p:sldId id="348" r:id="rId4"/>
    <p:sldId id="349" r:id="rId5"/>
    <p:sldId id="350" r:id="rId6"/>
    <p:sldId id="351" r:id="rId7"/>
    <p:sldId id="262" r:id="rId8"/>
    <p:sldId id="264" r:id="rId9"/>
    <p:sldId id="258" r:id="rId10"/>
    <p:sldId id="260" r:id="rId11"/>
    <p:sldId id="277" r:id="rId12"/>
    <p:sldId id="395" r:id="rId13"/>
    <p:sldId id="361" r:id="rId14"/>
    <p:sldId id="314" r:id="rId15"/>
    <p:sldId id="318" r:id="rId16"/>
    <p:sldId id="315" r:id="rId17"/>
    <p:sldId id="357" r:id="rId18"/>
    <p:sldId id="358" r:id="rId19"/>
    <p:sldId id="396" r:id="rId20"/>
    <p:sldId id="316" r:id="rId21"/>
    <p:sldId id="319" r:id="rId22"/>
    <p:sldId id="278" r:id="rId23"/>
    <p:sldId id="279" r:id="rId24"/>
    <p:sldId id="280" r:id="rId25"/>
    <p:sldId id="281" r:id="rId26"/>
    <p:sldId id="367" r:id="rId27"/>
    <p:sldId id="310" r:id="rId28"/>
    <p:sldId id="282" r:id="rId29"/>
    <p:sldId id="362" r:id="rId30"/>
    <p:sldId id="286" r:id="rId31"/>
    <p:sldId id="292" r:id="rId32"/>
    <p:sldId id="287" r:id="rId33"/>
    <p:sldId id="397" r:id="rId34"/>
    <p:sldId id="293" r:id="rId35"/>
    <p:sldId id="363" r:id="rId36"/>
    <p:sldId id="364" r:id="rId37"/>
    <p:sldId id="366" r:id="rId38"/>
    <p:sldId id="294" r:id="rId39"/>
    <p:sldId id="295" r:id="rId40"/>
    <p:sldId id="380" r:id="rId41"/>
    <p:sldId id="381" r:id="rId42"/>
    <p:sldId id="387" r:id="rId43"/>
    <p:sldId id="388" r:id="rId44"/>
    <p:sldId id="389" r:id="rId45"/>
    <p:sldId id="398" r:id="rId46"/>
    <p:sldId id="393" r:id="rId47"/>
    <p:sldId id="394" r:id="rId48"/>
    <p:sldId id="340" r:id="rId49"/>
    <p:sldId id="33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p>
            <a:fld id="{1C814F7C-52B3-4F39-9608-8ECD8C95D47A}" type="datetimeFigureOut">
              <a:rPr lang="en-US" smtClean="0"/>
              <a:pPr/>
              <a:t>2/17/2021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B72992D-3CF7-4D5D-B931-E12C79667638}"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1C814F7C-52B3-4F39-9608-8ECD8C95D47A}" type="datetimeFigureOut">
              <a:rPr lang="en-US" smtClean="0"/>
              <a:pPr/>
              <a:t>2/17/2021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B72992D-3CF7-4D5D-B931-E12C79667638}"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1C814F7C-52B3-4F39-9608-8ECD8C95D47A}" type="datetimeFigureOut">
              <a:rPr lang="en-US" smtClean="0"/>
              <a:pPr/>
              <a:t>2/17/2021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B72992D-3CF7-4D5D-B931-E12C79667638}"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1C814F7C-52B3-4F39-9608-8ECD8C95D47A}" type="datetimeFigureOut">
              <a:rPr lang="en-US" smtClean="0"/>
              <a:pPr/>
              <a:t>2/17/2021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B72992D-3CF7-4D5D-B931-E12C79667638}"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C814F7C-52B3-4F39-9608-8ECD8C95D47A}" type="datetimeFigureOut">
              <a:rPr lang="en-US" smtClean="0"/>
              <a:pPr/>
              <a:t>2/17/2021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B72992D-3CF7-4D5D-B931-E12C79667638}"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1C814F7C-52B3-4F39-9608-8ECD8C95D47A}" type="datetimeFigureOut">
              <a:rPr lang="en-US" smtClean="0"/>
              <a:pPr/>
              <a:t>2/17/2021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B72992D-3CF7-4D5D-B931-E12C79667638}"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1C814F7C-52B3-4F39-9608-8ECD8C95D47A}" type="datetimeFigureOut">
              <a:rPr lang="en-US" smtClean="0"/>
              <a:pPr/>
              <a:t>2/17/2021</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0B72992D-3CF7-4D5D-B931-E12C79667638}"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p>
            <a:fld id="{1C814F7C-52B3-4F39-9608-8ECD8C95D47A}" type="datetimeFigureOut">
              <a:rPr lang="en-US" smtClean="0"/>
              <a:pPr/>
              <a:t>2/17/2021</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0B72992D-3CF7-4D5D-B931-E12C79667638}"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C814F7C-52B3-4F39-9608-8ECD8C95D47A}" type="datetimeFigureOut">
              <a:rPr lang="en-US" smtClean="0"/>
              <a:pPr/>
              <a:t>2/17/2021</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0B72992D-3CF7-4D5D-B931-E12C79667638}"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C814F7C-52B3-4F39-9608-8ECD8C95D47A}" type="datetimeFigureOut">
              <a:rPr lang="en-US" smtClean="0"/>
              <a:pPr/>
              <a:t>2/17/2021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B72992D-3CF7-4D5D-B931-E12C79667638}"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C814F7C-52B3-4F39-9608-8ECD8C95D47A}" type="datetimeFigureOut">
              <a:rPr lang="en-US" smtClean="0"/>
              <a:pPr/>
              <a:t>2/17/2021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B72992D-3CF7-4D5D-B931-E12C79667638}"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14F7C-52B3-4F39-9608-8ECD8C95D47A}" type="datetimeFigureOut">
              <a:rPr lang="en-US" smtClean="0"/>
              <a:pPr/>
              <a:t>2/17/2021</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2992D-3CF7-4D5D-B931-E12C79667638}"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357166"/>
            <a:ext cx="7772400" cy="1470025"/>
          </a:xfrm>
        </p:spPr>
        <p:style>
          <a:lnRef idx="0">
            <a:schemeClr val="accent4"/>
          </a:lnRef>
          <a:fillRef idx="3">
            <a:schemeClr val="accent4"/>
          </a:fillRef>
          <a:effectRef idx="3">
            <a:schemeClr val="accent4"/>
          </a:effectRef>
          <a:fontRef idx="minor">
            <a:schemeClr val="lt1"/>
          </a:fontRef>
        </p:style>
        <p:txBody>
          <a:bodyPr/>
          <a:lstStyle/>
          <a:p>
            <a:r>
              <a:rPr lang="fr-FR" dirty="0" smtClean="0"/>
              <a:t>Chapitre III</a:t>
            </a:r>
            <a:endParaRPr lang="en-US" dirty="0"/>
          </a:p>
        </p:txBody>
      </p:sp>
      <p:sp>
        <p:nvSpPr>
          <p:cNvPr id="3" name="Sous-titre 2"/>
          <p:cNvSpPr>
            <a:spLocks noGrp="1"/>
          </p:cNvSpPr>
          <p:nvPr>
            <p:ph type="subTitle" idx="1"/>
          </p:nvPr>
        </p:nvSpPr>
        <p:spPr>
          <a:xfrm>
            <a:off x="1085848" y="1962152"/>
            <a:ext cx="7200928" cy="1752600"/>
          </a:xfrm>
        </p:spPr>
        <p:style>
          <a:lnRef idx="1">
            <a:schemeClr val="accent4"/>
          </a:lnRef>
          <a:fillRef idx="2">
            <a:schemeClr val="accent4"/>
          </a:fillRef>
          <a:effectRef idx="1">
            <a:schemeClr val="accent4"/>
          </a:effectRef>
          <a:fontRef idx="minor">
            <a:schemeClr val="dk1"/>
          </a:fontRef>
        </p:style>
        <p:txBody>
          <a:bodyPr>
            <a:noAutofit/>
          </a:bodyPr>
          <a:lstStyle/>
          <a:p>
            <a:r>
              <a:rPr lang="fr-FR" sz="7200" dirty="0" smtClean="0">
                <a:solidFill>
                  <a:schemeClr val="tx1"/>
                </a:solidFill>
              </a:rPr>
              <a:t>Énergie éolienne </a:t>
            </a:r>
            <a:endParaRPr lang="en-US" sz="7200" dirty="0">
              <a:solidFill>
                <a:schemeClr val="tx1"/>
              </a:solidFill>
            </a:endParaRPr>
          </a:p>
        </p:txBody>
      </p:sp>
      <p:pic>
        <p:nvPicPr>
          <p:cNvPr id="15362" name="Picture 2" descr="https://ds1.static.rtbf.be/article/image/1248x702/7/d/2/8ab1ddf7019a0c79552727ae5efa2738-1486041687.jpg"/>
          <p:cNvPicPr>
            <a:picLocks noChangeAspect="1" noChangeArrowheads="1"/>
          </p:cNvPicPr>
          <p:nvPr/>
        </p:nvPicPr>
        <p:blipFill>
          <a:blip r:embed="rId2"/>
          <a:srcRect/>
          <a:stretch>
            <a:fillRect/>
          </a:stretch>
        </p:blipFill>
        <p:spPr bwMode="auto">
          <a:xfrm>
            <a:off x="0" y="3857628"/>
            <a:ext cx="9144000" cy="300037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0" y="6215082"/>
            <a:ext cx="9144000" cy="584775"/>
          </a:xfrm>
          <a:prstGeom prst="rect">
            <a:avLst/>
          </a:prstGeom>
        </p:spPr>
        <p:txBody>
          <a:bodyPr wrap="square">
            <a:spAutoFit/>
          </a:bodyPr>
          <a:lstStyle/>
          <a:p>
            <a:pPr algn="ctr"/>
            <a:r>
              <a:rPr lang="fr-FR" sz="3200" dirty="0" smtClean="0"/>
              <a:t>Carte des vents en Algérie</a:t>
            </a:r>
            <a:endParaRPr lang="en-US" sz="3200" dirty="0"/>
          </a:p>
        </p:txBody>
      </p:sp>
      <p:sp>
        <p:nvSpPr>
          <p:cNvPr id="1229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51075" algn="ctr"/>
                <a:tab pos="4500563"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Object 2"/>
          <p:cNvGraphicFramePr>
            <a:graphicFrameLocks noChangeAspect="1"/>
          </p:cNvGraphicFramePr>
          <p:nvPr/>
        </p:nvGraphicFramePr>
        <p:xfrm>
          <a:off x="0" y="0"/>
          <a:ext cx="8643966" cy="6286520"/>
        </p:xfrm>
        <a:graphic>
          <a:graphicData uri="http://schemas.openxmlformats.org/presentationml/2006/ole">
            <p:oleObj spid="_x0000_s12290" name="Picture" r:id="rId3" imgW="6120985" imgH="4965932" progId="Word.Picture.8">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874942" cy="584775"/>
          </a:xfrm>
          <a:prstGeom prst="rect">
            <a:avLst/>
          </a:prstGeom>
        </p:spPr>
        <p:txBody>
          <a:bodyPr wrap="none">
            <a:spAutoFit/>
          </a:bodyPr>
          <a:lstStyle/>
          <a:p>
            <a:r>
              <a:rPr lang="en-US" sz="3200" b="1" dirty="0"/>
              <a:t>Constitution d’un </a:t>
            </a:r>
            <a:r>
              <a:rPr lang="en-US" sz="3200" b="1" dirty="0" err="1"/>
              <a:t>aérogénérateur</a:t>
            </a:r>
            <a:endParaRPr lang="en-US" sz="3200" dirty="0"/>
          </a:p>
        </p:txBody>
      </p:sp>
      <p:pic>
        <p:nvPicPr>
          <p:cNvPr id="5" name="Picture 4" descr="https://upload.wikimedia.org/wikipedia/commons/thumb/2/21/Schema_eolienne.svg/220px-Schema_eolienne.svg.png"/>
          <p:cNvPicPr>
            <a:picLocks noChangeAspect="1" noChangeArrowheads="1"/>
          </p:cNvPicPr>
          <p:nvPr/>
        </p:nvPicPr>
        <p:blipFill>
          <a:blip r:embed="rId2"/>
          <a:srcRect/>
          <a:stretch>
            <a:fillRect/>
          </a:stretch>
        </p:blipFill>
        <p:spPr bwMode="auto">
          <a:xfrm>
            <a:off x="0" y="642918"/>
            <a:ext cx="9144000" cy="619887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2"/>
          <a:srcRect/>
          <a:stretch>
            <a:fillRect/>
          </a:stretch>
        </p:blipFill>
        <p:spPr bwMode="auto">
          <a:xfrm>
            <a:off x="285720" y="428604"/>
            <a:ext cx="8501122" cy="6000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lmklssciences.e-monsite.com/medias/album/images/eolienfonctionnemt-schema.jpg?fx=r_550_550"/>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986528"/>
          </a:xfrm>
          <a:prstGeom prst="rect">
            <a:avLst/>
          </a:prstGeom>
        </p:spPr>
        <p:txBody>
          <a:bodyPr wrap="square">
            <a:spAutoFit/>
          </a:bodyPr>
          <a:lstStyle/>
          <a:p>
            <a:pPr algn="just"/>
            <a:r>
              <a:rPr lang="fr-FR" sz="3200" dirty="0" smtClean="0"/>
              <a:t>L’aérogénérateur </a:t>
            </a:r>
            <a:r>
              <a:rPr lang="fr-FR" sz="3200" dirty="0"/>
              <a:t>est constitué de la fondation, le mât (tour ou pylône), le rotor (</a:t>
            </a:r>
            <a:r>
              <a:rPr lang="fr-FR" sz="3200" dirty="0" smtClean="0"/>
              <a:t>moyeu et </a:t>
            </a:r>
            <a:r>
              <a:rPr lang="fr-FR" sz="3200" dirty="0"/>
              <a:t>pales) et la </a:t>
            </a:r>
            <a:r>
              <a:rPr lang="fr-FR" sz="3200" dirty="0" smtClean="0"/>
              <a:t>nacelle.</a:t>
            </a:r>
          </a:p>
          <a:p>
            <a:pPr algn="just">
              <a:lnSpc>
                <a:spcPct val="50000"/>
              </a:lnSpc>
            </a:pPr>
            <a:endParaRPr lang="fr-FR" sz="3200" dirty="0" smtClean="0"/>
          </a:p>
          <a:p>
            <a:pPr algn="just"/>
            <a:r>
              <a:rPr lang="en-US" sz="3200" b="1" dirty="0" smtClean="0"/>
              <a:t>1 </a:t>
            </a:r>
            <a:r>
              <a:rPr lang="en-US" sz="3200" b="1" dirty="0" err="1" smtClean="0"/>
              <a:t>Fondation</a:t>
            </a:r>
            <a:endParaRPr lang="en-US" sz="3200" b="1" dirty="0" smtClean="0"/>
          </a:p>
          <a:p>
            <a:pPr algn="just"/>
            <a:r>
              <a:rPr lang="fr-FR" sz="3200" dirty="0" smtClean="0"/>
              <a:t>C’est une assise de béton qui permet de fixer de façon rigide l'ensemble de la structure </a:t>
            </a:r>
            <a:r>
              <a:rPr lang="en-US" sz="3200" dirty="0" smtClean="0"/>
              <a:t>de </a:t>
            </a:r>
            <a:r>
              <a:rPr lang="en-US" sz="3200" dirty="0" err="1" smtClean="0"/>
              <a:t>l'éolienne</a:t>
            </a:r>
            <a:r>
              <a:rPr lang="en-US" sz="3200" dirty="0" smtClean="0"/>
              <a:t>.</a:t>
            </a:r>
          </a:p>
          <a:p>
            <a:pPr algn="just">
              <a:lnSpc>
                <a:spcPct val="50000"/>
              </a:lnSpc>
            </a:pPr>
            <a:endParaRPr lang="en-US" sz="3200" dirty="0" smtClean="0"/>
          </a:p>
          <a:p>
            <a:pPr algn="just"/>
            <a:r>
              <a:rPr lang="en-US" sz="3200" b="1" dirty="0" smtClean="0"/>
              <a:t>2 Tour </a:t>
            </a:r>
            <a:r>
              <a:rPr lang="en-US" sz="3200" b="1" dirty="0" err="1" smtClean="0"/>
              <a:t>ou</a:t>
            </a:r>
            <a:r>
              <a:rPr lang="en-US" sz="3200" b="1" dirty="0" smtClean="0"/>
              <a:t> </a:t>
            </a:r>
            <a:r>
              <a:rPr lang="en-US" sz="3200" b="1" dirty="0" err="1" smtClean="0"/>
              <a:t>mât</a:t>
            </a:r>
            <a:endParaRPr lang="en-US" sz="3200" b="1" dirty="0" smtClean="0"/>
          </a:p>
          <a:p>
            <a:pPr algn="just"/>
            <a:r>
              <a:rPr lang="fr-FR" sz="3200" dirty="0" smtClean="0"/>
              <a:t>Son rôle est d’une part de supporter l’ensemble (rotor, nacelle) pour éviter que les pales ne touchent le sol, mais aussi de placer le rotor à une hauteur suffisante, pour capter le maximum d’énergie. Le mât peut être réalisé en acier roulé ou plié, protégé contre la corrosion ou bien en béton armé.</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
            <a:ext cx="9144000" cy="6664004"/>
          </a:xfrm>
          <a:prstGeom prst="rect">
            <a:avLst/>
          </a:prstGeom>
        </p:spPr>
        <p:txBody>
          <a:bodyPr wrap="square">
            <a:spAutoFit/>
          </a:bodyPr>
          <a:lstStyle/>
          <a:p>
            <a:pPr algn="just">
              <a:lnSpc>
                <a:spcPct val="150000"/>
              </a:lnSpc>
            </a:pPr>
            <a:r>
              <a:rPr lang="en-US" sz="3200" b="1" dirty="0" smtClean="0"/>
              <a:t>3. Rotor</a:t>
            </a:r>
            <a:endParaRPr lang="en-US" sz="3200" b="1" dirty="0"/>
          </a:p>
          <a:p>
            <a:pPr algn="just">
              <a:lnSpc>
                <a:spcPct val="150000"/>
              </a:lnSpc>
            </a:pPr>
            <a:r>
              <a:rPr lang="fr-FR" sz="3200" dirty="0"/>
              <a:t>Cet élément comporte des pales et un arbre primaire, la liaison entre ces éléments </a:t>
            </a:r>
            <a:r>
              <a:rPr lang="fr-FR" sz="3200" dirty="0" smtClean="0"/>
              <a:t>étant assurée </a:t>
            </a:r>
            <a:r>
              <a:rPr lang="fr-FR" sz="3200" dirty="0"/>
              <a:t>par le moyeu. Le vent circule au-dessus des pales et convertit l’énergie cinétique </a:t>
            </a:r>
            <a:r>
              <a:rPr lang="fr-FR" sz="3200" dirty="0" smtClean="0"/>
              <a:t>du vent </a:t>
            </a:r>
            <a:r>
              <a:rPr lang="fr-FR" sz="3200" dirty="0"/>
              <a:t>qui se déplace en mouvement de rotation du rotor. Le diamètre du cercle formé par </a:t>
            </a:r>
            <a:r>
              <a:rPr lang="fr-FR" sz="3200" dirty="0" smtClean="0"/>
              <a:t>les pales </a:t>
            </a:r>
            <a:r>
              <a:rPr lang="fr-FR" sz="3200" dirty="0"/>
              <a:t>du rotor détermine la quantité d’énergie pouvant être extraite du vent et par </a:t>
            </a:r>
            <a:r>
              <a:rPr lang="fr-FR" sz="3200" dirty="0" smtClean="0"/>
              <a:t>conséquent la </a:t>
            </a:r>
            <a:r>
              <a:rPr lang="fr-FR" sz="3200" dirty="0"/>
              <a:t>puissance générée par le système,</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4338"/>
            <a:ext cx="9144000" cy="3046988"/>
          </a:xfrm>
          <a:prstGeom prst="rect">
            <a:avLst/>
          </a:prstGeom>
        </p:spPr>
        <p:txBody>
          <a:bodyPr wrap="square">
            <a:spAutoFit/>
          </a:bodyPr>
          <a:lstStyle/>
          <a:p>
            <a:pPr algn="just">
              <a:lnSpc>
                <a:spcPct val="150000"/>
              </a:lnSpc>
            </a:pPr>
            <a:r>
              <a:rPr lang="en-US" sz="3200" b="1" dirty="0" smtClean="0"/>
              <a:t>3.1 </a:t>
            </a:r>
            <a:r>
              <a:rPr lang="en-US" sz="3200" b="1" dirty="0" err="1" smtClean="0"/>
              <a:t>Moyeu</a:t>
            </a:r>
            <a:endParaRPr lang="en-US" sz="3200" b="1" dirty="0" smtClean="0"/>
          </a:p>
          <a:p>
            <a:pPr algn="just">
              <a:lnSpc>
                <a:spcPct val="150000"/>
              </a:lnSpc>
            </a:pPr>
            <a:r>
              <a:rPr lang="fr-FR" sz="3200" dirty="0" smtClean="0"/>
              <a:t>En </a:t>
            </a:r>
            <a:r>
              <a:rPr lang="fr-FR" sz="3200" dirty="0"/>
              <a:t>générale c’est une pièce d’acier moulé, il reçoit les pales sur des brides </a:t>
            </a:r>
            <a:r>
              <a:rPr lang="fr-FR" sz="3200" dirty="0" smtClean="0"/>
              <a:t>normalisées et </a:t>
            </a:r>
            <a:r>
              <a:rPr lang="fr-FR" sz="3200" dirty="0"/>
              <a:t>se monte sur l’arbre lent (primaire) du multiplicateur. </a:t>
            </a:r>
          </a:p>
        </p:txBody>
      </p:sp>
      <p:sp>
        <p:nvSpPr>
          <p:cNvPr id="6" name="Rectangle 5"/>
          <p:cNvSpPr/>
          <p:nvPr/>
        </p:nvSpPr>
        <p:spPr>
          <a:xfrm>
            <a:off x="0" y="2500307"/>
            <a:ext cx="9144000" cy="4524315"/>
          </a:xfrm>
          <a:prstGeom prst="rect">
            <a:avLst/>
          </a:prstGeom>
        </p:spPr>
        <p:txBody>
          <a:bodyPr wrap="square">
            <a:spAutoFit/>
          </a:bodyPr>
          <a:lstStyle/>
          <a:p>
            <a:pPr lvl="0" algn="just">
              <a:lnSpc>
                <a:spcPct val="150000"/>
              </a:lnSpc>
            </a:pPr>
            <a:r>
              <a:rPr lang="en-US" sz="3200" b="1" dirty="0" smtClean="0">
                <a:solidFill>
                  <a:prstClr val="black"/>
                </a:solidFill>
              </a:rPr>
              <a:t>3.2 Pales</a:t>
            </a:r>
          </a:p>
          <a:p>
            <a:pPr lvl="0" algn="just">
              <a:lnSpc>
                <a:spcPct val="150000"/>
              </a:lnSpc>
            </a:pPr>
            <a:r>
              <a:rPr lang="fr-FR" sz="3200" dirty="0" smtClean="0">
                <a:solidFill>
                  <a:prstClr val="black"/>
                </a:solidFill>
              </a:rPr>
              <a:t>Les pales sont une partie très importante des éoliennes, le nombre de pales influence directement sur l’efficacité de conversion du rotor, plus le nombre de pales est élevé, plus le couple transmis à l’arbre du rotor sera grand.</a:t>
            </a:r>
            <a:endParaRPr lang="en-US" sz="3200" dirty="0">
              <a:solidFill>
                <a:prstClr val="black"/>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srcRect/>
          <a:stretch>
            <a:fillRect/>
          </a:stretch>
        </p:blipFill>
        <p:spPr bwMode="auto">
          <a:xfrm>
            <a:off x="0" y="0"/>
            <a:ext cx="9144000" cy="6429396"/>
          </a:xfrm>
          <a:prstGeom prst="rect">
            <a:avLst/>
          </a:prstGeom>
          <a:noFill/>
          <a:ln w="9525">
            <a:noFill/>
            <a:miter lim="800000"/>
            <a:headEnd/>
            <a:tailEnd/>
          </a:ln>
          <a:effectLst/>
        </p:spPr>
      </p:pic>
      <p:sp>
        <p:nvSpPr>
          <p:cNvPr id="6" name="Rectangle 5"/>
          <p:cNvSpPr/>
          <p:nvPr/>
        </p:nvSpPr>
        <p:spPr>
          <a:xfrm>
            <a:off x="0" y="6406242"/>
            <a:ext cx="9144000" cy="523220"/>
          </a:xfrm>
          <a:prstGeom prst="rect">
            <a:avLst/>
          </a:prstGeom>
        </p:spPr>
        <p:txBody>
          <a:bodyPr wrap="square">
            <a:spAutoFit/>
          </a:bodyPr>
          <a:lstStyle/>
          <a:p>
            <a:pPr algn="ctr"/>
            <a:r>
              <a:rPr lang="fr-FR" sz="2800" dirty="0"/>
              <a:t>Pales de remplacement mesurant environ 15 m de long</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262979"/>
          </a:xfrm>
          <a:prstGeom prst="rect">
            <a:avLst/>
          </a:prstGeom>
        </p:spPr>
        <p:txBody>
          <a:bodyPr wrap="square">
            <a:spAutoFit/>
          </a:bodyPr>
          <a:lstStyle/>
          <a:p>
            <a:pPr lvl="0" algn="just">
              <a:lnSpc>
                <a:spcPct val="150000"/>
              </a:lnSpc>
            </a:pPr>
            <a:r>
              <a:rPr lang="en-US" sz="3200" b="1" dirty="0" smtClean="0">
                <a:solidFill>
                  <a:prstClr val="black"/>
                </a:solidFill>
              </a:rPr>
              <a:t>4 Nacelle</a:t>
            </a:r>
          </a:p>
          <a:p>
            <a:pPr lvl="0" algn="just">
              <a:lnSpc>
                <a:spcPct val="150000"/>
              </a:lnSpc>
            </a:pPr>
            <a:endParaRPr lang="fr-FR" sz="3200" dirty="0" smtClean="0">
              <a:solidFill>
                <a:prstClr val="black"/>
              </a:solidFill>
            </a:endParaRPr>
          </a:p>
          <a:p>
            <a:pPr lvl="0" algn="just">
              <a:lnSpc>
                <a:spcPct val="150000"/>
              </a:lnSpc>
            </a:pPr>
            <a:r>
              <a:rPr lang="fr-FR" sz="3200" dirty="0" smtClean="0">
                <a:solidFill>
                  <a:prstClr val="black"/>
                </a:solidFill>
              </a:rPr>
              <a:t>Située en haut de la tour, son rôle est d’abriter l’installation de génération de l’énergie électrique ainsi que ses périphériques. Différentes configurations peuvent être rencontrées suivant le type de la machine.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srcRect/>
          <a:stretch>
            <a:fillRect/>
          </a:stretch>
        </p:blipFill>
        <p:spPr bwMode="auto">
          <a:xfrm>
            <a:off x="0" y="0"/>
            <a:ext cx="9177372" cy="68331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7391" y="357166"/>
            <a:ext cx="2672912" cy="553998"/>
          </a:xfrm>
          <a:prstGeom prst="rect">
            <a:avLst/>
          </a:prstGeom>
        </p:spPr>
        <p:txBody>
          <a:bodyPr wrap="square">
            <a:spAutoFit/>
          </a:bodyPr>
          <a:lstStyle/>
          <a:p>
            <a:r>
              <a:rPr lang="en-US" sz="3000" b="1" dirty="0"/>
              <a:t>Le vent</a:t>
            </a:r>
            <a:endParaRPr lang="en-US" sz="3000" dirty="0"/>
          </a:p>
        </p:txBody>
      </p:sp>
      <p:sp>
        <p:nvSpPr>
          <p:cNvPr id="5" name="Rectangle 4"/>
          <p:cNvSpPr/>
          <p:nvPr/>
        </p:nvSpPr>
        <p:spPr>
          <a:xfrm>
            <a:off x="0" y="784943"/>
            <a:ext cx="9144000" cy="6001643"/>
          </a:xfrm>
          <a:prstGeom prst="rect">
            <a:avLst/>
          </a:prstGeom>
        </p:spPr>
        <p:txBody>
          <a:bodyPr wrap="square">
            <a:spAutoFit/>
          </a:bodyPr>
          <a:lstStyle/>
          <a:p>
            <a:pPr algn="just">
              <a:lnSpc>
                <a:spcPct val="150000"/>
              </a:lnSpc>
            </a:pPr>
            <a:r>
              <a:rPr lang="fr-FR" sz="3200" dirty="0"/>
              <a:t>Sur la terre, presque tous les vents sont créés par le rayonnement solaire : </a:t>
            </a:r>
            <a:r>
              <a:rPr lang="fr-FR" sz="3200" dirty="0" smtClean="0"/>
              <a:t>Le soleil réchauffe </a:t>
            </a:r>
            <a:r>
              <a:rPr lang="fr-FR" sz="3200" dirty="0"/>
              <a:t>une masse terrestre et la chaleur de la terre est absorbée par l'air environnant</a:t>
            </a:r>
            <a:r>
              <a:rPr lang="fr-FR" sz="3200" dirty="0" smtClean="0"/>
              <a:t>, lorsque </a:t>
            </a:r>
            <a:r>
              <a:rPr lang="fr-FR" sz="3200" dirty="0"/>
              <a:t>l'air atteint une certaine température, il commence à s'élever rapidement en </a:t>
            </a:r>
            <a:r>
              <a:rPr lang="fr-FR" sz="3200" dirty="0" smtClean="0"/>
              <a:t>hauteur. Ceci </a:t>
            </a:r>
            <a:r>
              <a:rPr lang="fr-FR" sz="3200" dirty="0"/>
              <a:t>crée au niveau du sol une région de basse pression, et au-dessus du sol une région </a:t>
            </a:r>
            <a:r>
              <a:rPr lang="fr-FR" sz="3200" dirty="0" smtClean="0"/>
              <a:t>de </a:t>
            </a:r>
            <a:r>
              <a:rPr lang="en-US" sz="3200" dirty="0" smtClean="0"/>
              <a:t>haute </a:t>
            </a:r>
            <a:r>
              <a:rPr lang="en-US" sz="3200" dirty="0" err="1" smtClean="0"/>
              <a:t>pression</a:t>
            </a:r>
            <a:r>
              <a:rPr lang="en-US" sz="3200" dirty="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4" y="0"/>
            <a:ext cx="8715404" cy="6986528"/>
          </a:xfrm>
          <a:prstGeom prst="rect">
            <a:avLst/>
          </a:prstGeom>
        </p:spPr>
        <p:txBody>
          <a:bodyPr wrap="square">
            <a:spAutoFit/>
          </a:bodyPr>
          <a:lstStyle/>
          <a:p>
            <a:pPr algn="just"/>
            <a:r>
              <a:rPr lang="en-US" sz="3200" b="1" dirty="0" smtClean="0"/>
              <a:t>4.1 </a:t>
            </a:r>
            <a:r>
              <a:rPr lang="en-US" sz="3200" b="1" dirty="0" err="1"/>
              <a:t>Arbre</a:t>
            </a:r>
            <a:r>
              <a:rPr lang="en-US" sz="3200" b="1" dirty="0"/>
              <a:t> </a:t>
            </a:r>
            <a:r>
              <a:rPr lang="en-US" sz="3200" b="1" dirty="0" err="1"/>
              <a:t>primaire</a:t>
            </a:r>
            <a:endParaRPr lang="en-US" sz="3200" b="1" dirty="0"/>
          </a:p>
          <a:p>
            <a:pPr algn="just"/>
            <a:r>
              <a:rPr lang="fr-FR" sz="3200" dirty="0"/>
              <a:t>L’arbre basse vitesse (lent) est une pièce en acier spéciale sur laquelle est placée à </a:t>
            </a:r>
            <a:r>
              <a:rPr lang="fr-FR" sz="3200" dirty="0" smtClean="0"/>
              <a:t>une extrémité </a:t>
            </a:r>
            <a:r>
              <a:rPr lang="fr-FR" sz="3200" dirty="0"/>
              <a:t>une </a:t>
            </a:r>
            <a:r>
              <a:rPr lang="fr-FR" sz="3200" dirty="0" smtClean="0"/>
              <a:t>bride d’attaque </a:t>
            </a:r>
            <a:r>
              <a:rPr lang="fr-FR" sz="3200" dirty="0"/>
              <a:t>du moyeu connectée à son autre extrémité au multiplicateur.</a:t>
            </a:r>
          </a:p>
          <a:p>
            <a:pPr algn="just"/>
            <a:r>
              <a:rPr lang="en-US" sz="3200" b="1" dirty="0" smtClean="0"/>
              <a:t>4.2 </a:t>
            </a:r>
            <a:r>
              <a:rPr lang="en-US" sz="3200" b="1" dirty="0" err="1"/>
              <a:t>Multiplicateur</a:t>
            </a:r>
            <a:endParaRPr lang="en-US" sz="3200" b="1" dirty="0"/>
          </a:p>
          <a:p>
            <a:pPr algn="just"/>
            <a:r>
              <a:rPr lang="fr-FR" sz="3200" dirty="0"/>
              <a:t>Le multiplicateur est un convertisseur de puissance. Il </a:t>
            </a:r>
            <a:r>
              <a:rPr lang="fr-FR" sz="3200" dirty="0" smtClean="0"/>
              <a:t>multiplie </a:t>
            </a:r>
            <a:r>
              <a:rPr lang="fr-FR" sz="3200" dirty="0"/>
              <a:t>la vitesse </a:t>
            </a:r>
            <a:r>
              <a:rPr lang="fr-FR" sz="3200" dirty="0" smtClean="0"/>
              <a:t>d’entrée (</a:t>
            </a:r>
            <a:r>
              <a:rPr lang="fr-FR" sz="3200" dirty="0"/>
              <a:t>rotor) pour atteindre la vitesse de sortie exigée par la génératrice électrique. La </a:t>
            </a:r>
            <a:r>
              <a:rPr lang="fr-FR" sz="3200" dirty="0" smtClean="0"/>
              <a:t>puissance produite </a:t>
            </a:r>
            <a:r>
              <a:rPr lang="fr-FR" sz="3200" dirty="0"/>
              <a:t>par la rotation du rotor d’une éolienne est transmise à la génératrice par toute </a:t>
            </a:r>
            <a:r>
              <a:rPr lang="fr-FR" sz="3200" dirty="0" smtClean="0"/>
              <a:t>une chaîne </a:t>
            </a:r>
            <a:r>
              <a:rPr lang="fr-FR" sz="3200" dirty="0"/>
              <a:t>dynamique, c à d, par l’arbre lent (primaire), le multiplicateur et l’arbre </a:t>
            </a:r>
            <a:r>
              <a:rPr lang="fr-FR" sz="3200" dirty="0" smtClean="0"/>
              <a:t>rapide (secondaire). </a:t>
            </a:r>
            <a:endParaRPr lang="en-US"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14" y="500042"/>
            <a:ext cx="8715404" cy="5863785"/>
          </a:xfrm>
          <a:prstGeom prst="rect">
            <a:avLst/>
          </a:prstGeom>
        </p:spPr>
        <p:txBody>
          <a:bodyPr wrap="square">
            <a:spAutoFit/>
          </a:bodyPr>
          <a:lstStyle/>
          <a:p>
            <a:pPr algn="just">
              <a:lnSpc>
                <a:spcPct val="200000"/>
              </a:lnSpc>
            </a:pPr>
            <a:r>
              <a:rPr lang="en-US" sz="3200" b="1" dirty="0" smtClean="0"/>
              <a:t>4.3 </a:t>
            </a:r>
            <a:r>
              <a:rPr lang="en-US" sz="3200" b="1" dirty="0" err="1"/>
              <a:t>Arbre</a:t>
            </a:r>
            <a:r>
              <a:rPr lang="en-US" sz="3200" b="1" dirty="0"/>
              <a:t> </a:t>
            </a:r>
            <a:r>
              <a:rPr lang="en-US" sz="3200" b="1" dirty="0" err="1"/>
              <a:t>secondaire</a:t>
            </a:r>
            <a:endParaRPr lang="en-US" sz="3200" b="1" dirty="0"/>
          </a:p>
          <a:p>
            <a:pPr algn="just">
              <a:lnSpc>
                <a:spcPct val="200000"/>
              </a:lnSpc>
            </a:pPr>
            <a:r>
              <a:rPr lang="fr-FR" sz="3200" dirty="0"/>
              <a:t>L’arbre secondaire raccorde le multiplicateur de vitesse à la génératrice ; il </a:t>
            </a:r>
            <a:r>
              <a:rPr lang="fr-FR" sz="3200" dirty="0" smtClean="0"/>
              <a:t>comporte généralement </a:t>
            </a:r>
            <a:r>
              <a:rPr lang="fr-FR" sz="3200" dirty="0"/>
              <a:t>un frein mécanique qui permet d’immobiliser le rotor au cours des opérations </a:t>
            </a:r>
            <a:r>
              <a:rPr lang="fr-FR" sz="3200" dirty="0" smtClean="0"/>
              <a:t>de maintenance </a:t>
            </a:r>
            <a:r>
              <a:rPr lang="fr-FR" sz="3200" dirty="0"/>
              <a:t>et d’éviter l’emballement de la </a:t>
            </a:r>
            <a:r>
              <a:rPr lang="fr-FR" sz="3200" dirty="0" smtClean="0"/>
              <a:t>machine.</a:t>
            </a:r>
            <a:endParaRPr 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
            <a:ext cx="9144000" cy="7017306"/>
          </a:xfrm>
          <a:prstGeom prst="rect">
            <a:avLst/>
          </a:prstGeom>
        </p:spPr>
        <p:txBody>
          <a:bodyPr wrap="square">
            <a:spAutoFit/>
          </a:bodyPr>
          <a:lstStyle/>
          <a:p>
            <a:pPr algn="just"/>
            <a:r>
              <a:rPr lang="en-US" sz="3000" b="1" dirty="0" smtClean="0"/>
              <a:t>4.4 </a:t>
            </a:r>
            <a:r>
              <a:rPr lang="en-US" sz="3000" b="1" dirty="0" err="1" smtClean="0"/>
              <a:t>Contrôleur</a:t>
            </a:r>
            <a:endParaRPr lang="en-US" sz="3000" b="1" dirty="0"/>
          </a:p>
          <a:p>
            <a:pPr algn="just"/>
            <a:r>
              <a:rPr lang="fr-FR" sz="3000" dirty="0"/>
              <a:t>Un contrôleur électronique chargé de surveiller le fonctionnement de l’éolienne. </a:t>
            </a:r>
            <a:r>
              <a:rPr lang="fr-FR" sz="3000" dirty="0" smtClean="0"/>
              <a:t>Il s’agit </a:t>
            </a:r>
            <a:r>
              <a:rPr lang="fr-FR" sz="3000" dirty="0"/>
              <a:t>en fait d’un ou de plusieurs ordinateurs qui peuvent gérer le démarrage de la </a:t>
            </a:r>
            <a:r>
              <a:rPr lang="fr-FR" sz="3000" dirty="0" smtClean="0"/>
              <a:t>machine lorsque </a:t>
            </a:r>
            <a:r>
              <a:rPr lang="fr-FR" sz="3000" dirty="0"/>
              <a:t>la vitesse du vent est suffisante (de l’ordre de 5 m/s), gérer le pas des pales, </a:t>
            </a:r>
            <a:r>
              <a:rPr lang="fr-FR" sz="3000" dirty="0" smtClean="0"/>
              <a:t>le freinage </a:t>
            </a:r>
            <a:r>
              <a:rPr lang="fr-FR" sz="3000" dirty="0"/>
              <a:t>de la machine, l’orientation de l’ensemble (rotor, nacelle) face au vent de manière </a:t>
            </a:r>
            <a:r>
              <a:rPr lang="fr-FR" sz="3000" dirty="0" smtClean="0"/>
              <a:t>à maximiser </a:t>
            </a:r>
            <a:r>
              <a:rPr lang="fr-FR" sz="3000" dirty="0"/>
              <a:t>la récupération d’énergie et réduire les efforts </a:t>
            </a:r>
            <a:r>
              <a:rPr lang="fr-FR" sz="3000" dirty="0" err="1"/>
              <a:t>instationnaires</a:t>
            </a:r>
            <a:r>
              <a:rPr lang="fr-FR" sz="3000" dirty="0"/>
              <a:t> sur l’installation.</a:t>
            </a:r>
          </a:p>
          <a:p>
            <a:pPr algn="just"/>
            <a:r>
              <a:rPr lang="fr-FR" sz="3000" dirty="0"/>
              <a:t>Pour mener à bien ces différentes tâches, le contrôleur utilise les données fournies par </a:t>
            </a:r>
            <a:r>
              <a:rPr lang="fr-FR" sz="3000" dirty="0" smtClean="0"/>
              <a:t>un anémomètre </a:t>
            </a:r>
            <a:r>
              <a:rPr lang="fr-FR" sz="3000" dirty="0"/>
              <a:t>(vitesse du vent) et une girouette (direction du vent), habituellement situés </a:t>
            </a:r>
            <a:r>
              <a:rPr lang="fr-FR" sz="3000" dirty="0" smtClean="0"/>
              <a:t>à l’arrière </a:t>
            </a:r>
            <a:r>
              <a:rPr lang="fr-FR" sz="3000" dirty="0"/>
              <a:t>de la nacelle. Enfin, le contrôleur assure également la gestion des différentes </a:t>
            </a:r>
            <a:r>
              <a:rPr lang="fr-FR" sz="3000" dirty="0" smtClean="0"/>
              <a:t>pannes </a:t>
            </a:r>
            <a:r>
              <a:rPr lang="en-US" sz="3000" dirty="0" err="1" smtClean="0"/>
              <a:t>éventuelles</a:t>
            </a:r>
            <a:r>
              <a:rPr lang="en-US" sz="3000" dirty="0" smtClean="0"/>
              <a:t> </a:t>
            </a:r>
            <a:r>
              <a:rPr lang="en-US" sz="3000" dirty="0" err="1"/>
              <a:t>pouvant</a:t>
            </a:r>
            <a:r>
              <a:rPr lang="en-US" sz="3000" dirty="0"/>
              <a:t> </a:t>
            </a:r>
            <a:r>
              <a:rPr lang="en-US" sz="3000" dirty="0" err="1" smtClean="0"/>
              <a:t>survenir</a:t>
            </a:r>
            <a:r>
              <a:rPr lang="en-US" sz="3000" dirty="0" smtClean="0"/>
              <a:t>.</a:t>
            </a:r>
            <a:endParaRPr lang="en-US" sz="3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4568"/>
            <a:ext cx="9144000" cy="3093154"/>
          </a:xfrm>
          <a:prstGeom prst="rect">
            <a:avLst/>
          </a:prstGeom>
        </p:spPr>
        <p:txBody>
          <a:bodyPr wrap="square">
            <a:spAutoFit/>
          </a:bodyPr>
          <a:lstStyle/>
          <a:p>
            <a:pPr algn="just"/>
            <a:r>
              <a:rPr lang="en-US" sz="3000" b="1" dirty="0" smtClean="0"/>
              <a:t>4.5 </a:t>
            </a:r>
            <a:r>
              <a:rPr lang="en-US" sz="3000" b="1" dirty="0" err="1" smtClean="0"/>
              <a:t>Refroidisseur</a:t>
            </a:r>
            <a:endParaRPr lang="en-US" sz="3000" b="1" dirty="0" smtClean="0"/>
          </a:p>
          <a:p>
            <a:pPr algn="just"/>
            <a:endParaRPr lang="en-US" sz="3000" b="1" dirty="0"/>
          </a:p>
          <a:p>
            <a:pPr algn="just">
              <a:lnSpc>
                <a:spcPct val="150000"/>
              </a:lnSpc>
            </a:pPr>
            <a:r>
              <a:rPr lang="fr-FR" sz="3000" dirty="0"/>
              <a:t>Divers dispositifs de refroidissement (génératrice, multiplicateur) par ventilateurs</a:t>
            </a:r>
            <a:r>
              <a:rPr lang="fr-FR" sz="3000" dirty="0" smtClean="0"/>
              <a:t>, </a:t>
            </a:r>
            <a:r>
              <a:rPr lang="en-US" sz="3000" dirty="0" err="1" smtClean="0"/>
              <a:t>radiateurs</a:t>
            </a:r>
            <a:r>
              <a:rPr lang="en-US" sz="3000" dirty="0" smtClean="0"/>
              <a:t> </a:t>
            </a:r>
            <a:r>
              <a:rPr lang="en-US" sz="3000" dirty="0" err="1"/>
              <a:t>d’eau</a:t>
            </a:r>
            <a:r>
              <a:rPr lang="en-US" sz="3000" dirty="0"/>
              <a:t> </a:t>
            </a:r>
            <a:r>
              <a:rPr lang="en-US" sz="3000" dirty="0" err="1"/>
              <a:t>ou</a:t>
            </a:r>
            <a:r>
              <a:rPr lang="en-US" sz="3000" dirty="0"/>
              <a:t> </a:t>
            </a:r>
            <a:r>
              <a:rPr lang="en-US" sz="3000" dirty="0" err="1" smtClean="0"/>
              <a:t>d’huile</a:t>
            </a:r>
            <a:r>
              <a:rPr lang="en-US" sz="3000" dirty="0" smtClean="0"/>
              <a:t>.</a:t>
            </a:r>
            <a:endParaRPr lang="en-US" sz="3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324808"/>
          </a:xfrm>
          <a:prstGeom prst="rect">
            <a:avLst/>
          </a:prstGeom>
        </p:spPr>
        <p:txBody>
          <a:bodyPr wrap="square">
            <a:spAutoFit/>
          </a:bodyPr>
          <a:lstStyle/>
          <a:p>
            <a:pPr algn="just">
              <a:lnSpc>
                <a:spcPct val="150000"/>
              </a:lnSpc>
            </a:pPr>
            <a:r>
              <a:rPr lang="en-US" sz="3000" b="1" dirty="0" smtClean="0"/>
              <a:t>6.6 </a:t>
            </a:r>
            <a:r>
              <a:rPr lang="en-US" sz="3000" b="1" dirty="0" err="1" smtClean="0"/>
              <a:t>Moteur</a:t>
            </a:r>
            <a:r>
              <a:rPr lang="en-US" sz="3000" b="1" dirty="0" smtClean="0"/>
              <a:t> </a:t>
            </a:r>
            <a:r>
              <a:rPr lang="en-US" sz="3000" b="1" dirty="0" err="1" smtClean="0"/>
              <a:t>d’orientation</a:t>
            </a:r>
            <a:endParaRPr lang="en-US" sz="3000" b="1" dirty="0" smtClean="0"/>
          </a:p>
          <a:p>
            <a:pPr algn="just">
              <a:lnSpc>
                <a:spcPct val="150000"/>
              </a:lnSpc>
            </a:pPr>
            <a:endParaRPr lang="en-US" sz="3000" b="1" dirty="0"/>
          </a:p>
          <a:p>
            <a:pPr algn="just">
              <a:lnSpc>
                <a:spcPct val="150000"/>
              </a:lnSpc>
            </a:pPr>
            <a:r>
              <a:rPr lang="fr-FR" sz="3000" dirty="0"/>
              <a:t>Le dispositif d’orientation de la nacelle permet la rotation de la nacelle à </a:t>
            </a:r>
            <a:r>
              <a:rPr lang="fr-FR" sz="3000" dirty="0" smtClean="0"/>
              <a:t>l’extrémité supérieure </a:t>
            </a:r>
            <a:r>
              <a:rPr lang="fr-FR" sz="3000" dirty="0"/>
              <a:t>de la tour, autour de l’axe vertical. L’orientation est généralement assurée par </a:t>
            </a:r>
            <a:r>
              <a:rPr lang="fr-FR" sz="3000" dirty="0" smtClean="0"/>
              <a:t>des moteurs </a:t>
            </a:r>
            <a:r>
              <a:rPr lang="fr-FR" sz="3000" dirty="0"/>
              <a:t>électriques, par l’intermédiaire d’une couronne dentée. Cette couronne est </a:t>
            </a:r>
            <a:r>
              <a:rPr lang="fr-FR" sz="3000" dirty="0" smtClean="0"/>
              <a:t>intégrée au </a:t>
            </a:r>
            <a:r>
              <a:rPr lang="fr-FR" sz="3000" dirty="0"/>
              <a:t>roulement d'orientation et peut être extérieure ou intérieure ; elle est soumise à des </a:t>
            </a:r>
            <a:r>
              <a:rPr lang="fr-FR" sz="3000" dirty="0" smtClean="0"/>
              <a:t>efforts </a:t>
            </a:r>
            <a:r>
              <a:rPr lang="en-US" sz="3000" dirty="0" err="1" smtClean="0"/>
              <a:t>importants</a:t>
            </a:r>
            <a:r>
              <a:rPr lang="en-US" sz="3000" dirty="0" smtClean="0"/>
              <a:t>.</a:t>
            </a:r>
            <a:endParaRPr lang="en-US" sz="3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995306"/>
            <a:ext cx="8786842" cy="2862322"/>
          </a:xfrm>
          <a:prstGeom prst="rect">
            <a:avLst/>
          </a:prstGeom>
        </p:spPr>
        <p:txBody>
          <a:bodyPr wrap="square">
            <a:spAutoFit/>
          </a:bodyPr>
          <a:lstStyle/>
          <a:p>
            <a:pPr algn="just">
              <a:lnSpc>
                <a:spcPct val="200000"/>
              </a:lnSpc>
            </a:pPr>
            <a:r>
              <a:rPr lang="en-US" sz="3000" b="1" dirty="0" err="1"/>
              <a:t>Différents</a:t>
            </a:r>
            <a:r>
              <a:rPr lang="en-US" sz="3000" b="1" dirty="0"/>
              <a:t> types </a:t>
            </a:r>
            <a:r>
              <a:rPr lang="en-US" sz="3000" b="1" dirty="0" err="1"/>
              <a:t>d’éoliennes</a:t>
            </a:r>
            <a:endParaRPr lang="en-US" sz="3000" b="1" dirty="0"/>
          </a:p>
          <a:p>
            <a:pPr algn="just">
              <a:lnSpc>
                <a:spcPct val="200000"/>
              </a:lnSpc>
            </a:pPr>
            <a:r>
              <a:rPr lang="fr-FR" sz="3000" dirty="0"/>
              <a:t>Les turbines éoliennes sont classées généralement selon les catégories suivantes :</a:t>
            </a:r>
            <a:endParaRPr lang="en-US" sz="3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s://tse2.mm.bing.net/th?id=OIP.5kzFaWZR4EVM0I8gcRmlLgHaEs&amp;pid=15.1&amp;P=0&amp;w=251&amp;h=160"/>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645665"/>
          </a:xfrm>
          <a:prstGeom prst="rect">
            <a:avLst/>
          </a:prstGeom>
        </p:spPr>
        <p:txBody>
          <a:bodyPr wrap="square">
            <a:spAutoFit/>
          </a:bodyPr>
          <a:lstStyle/>
          <a:p>
            <a:pPr algn="just">
              <a:lnSpc>
                <a:spcPct val="130000"/>
              </a:lnSpc>
            </a:pPr>
            <a:r>
              <a:rPr lang="en-US" sz="3000" b="1" dirty="0" err="1" smtClean="0"/>
              <a:t>Eoliennes</a:t>
            </a:r>
            <a:r>
              <a:rPr lang="en-US" sz="3000" b="1" dirty="0" smtClean="0"/>
              <a:t> à axe horizontal</a:t>
            </a:r>
          </a:p>
          <a:p>
            <a:pPr algn="just">
              <a:lnSpc>
                <a:spcPct val="130000"/>
              </a:lnSpc>
            </a:pPr>
            <a:r>
              <a:rPr lang="fr-FR" sz="3000" dirty="0" smtClean="0"/>
              <a:t>Dans ces types d'éoliennes, l'arbre est parallèle au sol. Bien qu'elles doivent s'aligner suivant la direction du vent, les éoliennes à axe horizontal sont simples du point de vue mécanique et nécessitent un encombrement au sol relativement faible pour le montage et la fixation de la tour. La plupart des petites et grandes éoliennes installées aujourd'hui sont des éoliennes à axe horizontal. Les différentes constructions des aérogénérateurs utilisent les</a:t>
            </a:r>
          </a:p>
          <a:p>
            <a:pPr algn="just">
              <a:lnSpc>
                <a:spcPct val="130000"/>
              </a:lnSpc>
            </a:pPr>
            <a:r>
              <a:rPr lang="fr-FR" sz="3000" dirty="0" smtClean="0"/>
              <a:t>voilures à deux, trois pales (les plus courantes) et les multi pales.</a:t>
            </a:r>
            <a:endParaRPr lang="en-US" sz="3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a:srcRect/>
          <a:stretch>
            <a:fillRect/>
          </a:stretch>
        </p:blipFill>
        <p:spPr bwMode="auto">
          <a:xfrm>
            <a:off x="2928926" y="-214338"/>
            <a:ext cx="3143250" cy="7286676"/>
          </a:xfrm>
          <a:prstGeom prst="rect">
            <a:avLst/>
          </a:prstGeom>
          <a:noFill/>
          <a:ln w="9525">
            <a:noFill/>
            <a:miter lim="800000"/>
            <a:headEnd/>
            <a:tailEnd/>
          </a:ln>
          <a:effectLst/>
        </p:spPr>
      </p:pic>
      <p:pic>
        <p:nvPicPr>
          <p:cNvPr id="23555" name="Picture 3" descr="https://tse2.mm.bing.net/th?id=OIP.iajSo6aGFBgQKS_3OO2HdgHaFj&amp;pid=15.1&amp;P=0&amp;w=211&amp;h=159"/>
          <p:cNvPicPr>
            <a:picLocks noChangeAspect="1" noChangeArrowheads="1"/>
          </p:cNvPicPr>
          <p:nvPr/>
        </p:nvPicPr>
        <p:blipFill>
          <a:blip r:embed="rId3"/>
          <a:srcRect/>
          <a:stretch>
            <a:fillRect/>
          </a:stretch>
        </p:blipFill>
        <p:spPr bwMode="auto">
          <a:xfrm>
            <a:off x="0" y="0"/>
            <a:ext cx="3000364" cy="6858000"/>
          </a:xfrm>
          <a:prstGeom prst="rect">
            <a:avLst/>
          </a:prstGeom>
          <a:noFill/>
        </p:spPr>
      </p:pic>
      <p:pic>
        <p:nvPicPr>
          <p:cNvPr id="23559" name="Picture 7" descr="https://tse4.mm.bing.net/th?id=OIP.x0zrlmbkwkey4z7F0E2qywHaH3&amp;pid=15.1&amp;P=0&amp;w=300&amp;h=300"/>
          <p:cNvPicPr>
            <a:picLocks noChangeAspect="1" noChangeArrowheads="1"/>
          </p:cNvPicPr>
          <p:nvPr/>
        </p:nvPicPr>
        <p:blipFill>
          <a:blip r:embed="rId4"/>
          <a:srcRect/>
          <a:stretch>
            <a:fillRect/>
          </a:stretch>
        </p:blipFill>
        <p:spPr bwMode="auto">
          <a:xfrm>
            <a:off x="5857884" y="0"/>
            <a:ext cx="3286116"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s://tse3.mm.bing.net/th?id=OIP.uPuYjmqF9f-mhbW22WWvZAHaCk&amp;pid=15.1&amp;P=0&amp;w=437&amp;h=152"/>
          <p:cNvPicPr>
            <a:picLocks noChangeAspect="1" noChangeArrowheads="1"/>
          </p:cNvPicPr>
          <p:nvPr/>
        </p:nvPicPr>
        <p:blipFill>
          <a:blip r:embed="rId2"/>
          <a:srcRect/>
          <a:stretch>
            <a:fillRect/>
          </a:stretch>
        </p:blipFill>
        <p:spPr bwMode="auto">
          <a:xfrm>
            <a:off x="0" y="71414"/>
            <a:ext cx="9144000" cy="664371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2"/>
          <a:srcRect l="19217" t="25390" r="22035" b="9179"/>
          <a:stretch>
            <a:fillRect/>
          </a:stretch>
        </p:blipFill>
        <p:spPr bwMode="auto">
          <a:xfrm>
            <a:off x="0" y="0"/>
            <a:ext cx="9144000" cy="5429264"/>
          </a:xfrm>
          <a:prstGeom prst="rect">
            <a:avLst/>
          </a:prstGeom>
          <a:noFill/>
          <a:ln w="9525">
            <a:noFill/>
            <a:miter lim="800000"/>
            <a:headEnd/>
            <a:tailEnd/>
          </a:ln>
          <a:effectLst/>
        </p:spPr>
      </p:pic>
      <p:sp>
        <p:nvSpPr>
          <p:cNvPr id="3" name="Rectangle 2"/>
          <p:cNvSpPr/>
          <p:nvPr/>
        </p:nvSpPr>
        <p:spPr>
          <a:xfrm>
            <a:off x="0" y="5429264"/>
            <a:ext cx="9144000" cy="553998"/>
          </a:xfrm>
          <a:prstGeom prst="rect">
            <a:avLst/>
          </a:prstGeom>
        </p:spPr>
        <p:txBody>
          <a:bodyPr wrap="square">
            <a:spAutoFit/>
          </a:bodyPr>
          <a:lstStyle/>
          <a:p>
            <a:pPr algn="ctr"/>
            <a:r>
              <a:rPr lang="fr-FR" sz="3000" dirty="0"/>
              <a:t>Description schématique de la formation du vent</a:t>
            </a:r>
            <a:endParaRPr lang="en-US" sz="3000" dirty="0"/>
          </a:p>
        </p:txBody>
      </p:sp>
      <p:sp>
        <p:nvSpPr>
          <p:cNvPr id="4" name="Rectangle 3"/>
          <p:cNvSpPr/>
          <p:nvPr/>
        </p:nvSpPr>
        <p:spPr>
          <a:xfrm>
            <a:off x="0" y="5929330"/>
            <a:ext cx="9144000" cy="1015663"/>
          </a:xfrm>
          <a:prstGeom prst="rect">
            <a:avLst/>
          </a:prstGeom>
        </p:spPr>
        <p:txBody>
          <a:bodyPr wrap="square">
            <a:spAutoFit/>
          </a:bodyPr>
          <a:lstStyle/>
          <a:p>
            <a:pPr algn="ctr"/>
            <a:r>
              <a:rPr lang="fr-FR" sz="3000" dirty="0" smtClean="0"/>
              <a:t>N.B: convection = Transport de chaleur par les corps en mouvement.</a:t>
            </a:r>
            <a:endParaRPr lang="en-US" sz="3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86528"/>
          </a:xfrm>
          <a:prstGeom prst="rect">
            <a:avLst/>
          </a:prstGeom>
        </p:spPr>
        <p:txBody>
          <a:bodyPr wrap="square">
            <a:spAutoFit/>
          </a:bodyPr>
          <a:lstStyle/>
          <a:p>
            <a:pPr algn="just"/>
            <a:r>
              <a:rPr lang="en-US" sz="3200" b="1" dirty="0" err="1"/>
              <a:t>Eoliennes</a:t>
            </a:r>
            <a:r>
              <a:rPr lang="en-US" sz="3200" b="1" dirty="0"/>
              <a:t> à axe </a:t>
            </a:r>
            <a:r>
              <a:rPr lang="en-US" sz="3200" b="1" dirty="0" smtClean="0"/>
              <a:t>vertical</a:t>
            </a:r>
          </a:p>
          <a:p>
            <a:pPr algn="just"/>
            <a:endParaRPr lang="en-US" sz="3200" b="1" dirty="0"/>
          </a:p>
          <a:p>
            <a:pPr algn="just"/>
            <a:r>
              <a:rPr lang="fr-FR" sz="3200" dirty="0"/>
              <a:t>Dans ces types d’éoliennes, l’arbre est perpendiculaire au sol. En générale, </a:t>
            </a:r>
            <a:r>
              <a:rPr lang="fr-FR" sz="3200" dirty="0" smtClean="0"/>
              <a:t>ces turbines </a:t>
            </a:r>
            <a:r>
              <a:rPr lang="fr-FR" sz="3200" dirty="0"/>
              <a:t>nécessitent un </a:t>
            </a:r>
            <a:r>
              <a:rPr lang="fr-FR" sz="3200" dirty="0" smtClean="0"/>
              <a:t>«encombrement» </a:t>
            </a:r>
            <a:r>
              <a:rPr lang="fr-FR" sz="3200" dirty="0"/>
              <a:t>relativement plus </a:t>
            </a:r>
            <a:r>
              <a:rPr lang="fr-FR" sz="3200" dirty="0" smtClean="0"/>
              <a:t>important pour </a:t>
            </a:r>
            <a:r>
              <a:rPr lang="fr-FR" sz="3200" dirty="0"/>
              <a:t>le montage et la fixation </a:t>
            </a:r>
            <a:r>
              <a:rPr lang="fr-FR" sz="3200" dirty="0" smtClean="0"/>
              <a:t>de </a:t>
            </a:r>
            <a:r>
              <a:rPr lang="en-US" sz="3200" dirty="0" smtClean="0"/>
              <a:t>la </a:t>
            </a:r>
            <a:r>
              <a:rPr lang="en-US" sz="3200" dirty="0"/>
              <a:t>tour</a:t>
            </a:r>
            <a:r>
              <a:rPr lang="en-US" sz="3200" dirty="0" smtClean="0"/>
              <a:t>.</a:t>
            </a:r>
          </a:p>
          <a:p>
            <a:pPr algn="just"/>
            <a:r>
              <a:rPr lang="fr-FR" sz="3200" dirty="0" smtClean="0"/>
              <a:t>Ce type d’éoliennes est très peu répandu. Elles peuvent avoir un intérêt dans certains secteurs d’application. Il existe principalement trois technologies VAWT (Vertical Axis Wind turbine) : les turbines </a:t>
            </a:r>
            <a:r>
              <a:rPr lang="fr-FR" sz="3200" dirty="0" err="1" smtClean="0"/>
              <a:t>Darrieus</a:t>
            </a:r>
            <a:r>
              <a:rPr lang="fr-FR" sz="3200" dirty="0" smtClean="0"/>
              <a:t> classique ou à pales droites (H-type) et la turbine de type </a:t>
            </a:r>
            <a:r>
              <a:rPr lang="fr-FR" sz="3200" dirty="0" err="1" smtClean="0"/>
              <a:t>Savonius</a:t>
            </a:r>
            <a:r>
              <a:rPr lang="fr-FR" sz="3200" dirty="0" smtClean="0"/>
              <a:t>, comme montré à la figure. Toutes ces voilures sont à deux ou plusieurs </a:t>
            </a:r>
            <a:r>
              <a:rPr lang="en-US" sz="3200" dirty="0" smtClean="0"/>
              <a:t>pales.</a:t>
            </a:r>
            <a:endParaRPr lang="en-US"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
            <a:ext cx="9144000" cy="6786473"/>
          </a:xfrm>
          <a:prstGeom prst="rect">
            <a:avLst/>
          </a:prstGeom>
        </p:spPr>
        <p:txBody>
          <a:bodyPr wrap="square">
            <a:spAutoFit/>
          </a:bodyPr>
          <a:lstStyle/>
          <a:p>
            <a:pPr algn="just"/>
            <a:r>
              <a:rPr lang="en-US" sz="3000" b="1" dirty="0" err="1"/>
              <a:t>Eolienne</a:t>
            </a:r>
            <a:r>
              <a:rPr lang="en-US" sz="3000" b="1" dirty="0"/>
              <a:t> </a:t>
            </a:r>
            <a:r>
              <a:rPr lang="en-US" sz="3000" b="1" dirty="0" err="1"/>
              <a:t>Darrieus</a:t>
            </a:r>
            <a:r>
              <a:rPr lang="en-US" sz="3000" b="1" dirty="0" smtClean="0"/>
              <a:t>:</a:t>
            </a:r>
          </a:p>
          <a:p>
            <a:pPr algn="just">
              <a:lnSpc>
                <a:spcPct val="50000"/>
              </a:lnSpc>
            </a:pPr>
            <a:endParaRPr lang="en-US" sz="3000" b="1" dirty="0"/>
          </a:p>
          <a:p>
            <a:pPr algn="just"/>
            <a:r>
              <a:rPr lang="fr-FR" sz="3000" dirty="0"/>
              <a:t>Le rotor de </a:t>
            </a:r>
            <a:r>
              <a:rPr lang="fr-FR" sz="3000" dirty="0" err="1"/>
              <a:t>Darrieus</a:t>
            </a:r>
            <a:r>
              <a:rPr lang="fr-FR" sz="3000" dirty="0"/>
              <a:t> fonctionne grâce à la portance et se base sur le principe de </a:t>
            </a:r>
            <a:r>
              <a:rPr lang="fr-FR" sz="3000" dirty="0" smtClean="0"/>
              <a:t>la variation </a:t>
            </a:r>
            <a:r>
              <a:rPr lang="fr-FR" sz="3000" dirty="0"/>
              <a:t>cyclique d'incidence. Un profil placé dans un écoulement d'air selon différents</a:t>
            </a:r>
          </a:p>
          <a:p>
            <a:pPr algn="just"/>
            <a:r>
              <a:rPr lang="fr-FR" sz="3000" dirty="0"/>
              <a:t>angles, est soumis à des forces d'intensités et de directions variables. La résultante de </a:t>
            </a:r>
            <a:r>
              <a:rPr lang="fr-FR" sz="3000" dirty="0" smtClean="0"/>
              <a:t>ces forces </a:t>
            </a:r>
            <a:r>
              <a:rPr lang="fr-FR" sz="3000" dirty="0"/>
              <a:t>génère alors un couple moteur entraînant la rotation du dispositif. Le couple </a:t>
            </a:r>
            <a:r>
              <a:rPr lang="fr-FR" sz="3000" dirty="0" smtClean="0"/>
              <a:t>de démarrage </a:t>
            </a:r>
            <a:r>
              <a:rPr lang="fr-FR" sz="3000" dirty="0"/>
              <a:t>de ce type d’éoliennes est proche de zéro, ce qui implique qu’une petite turbine</a:t>
            </a:r>
          </a:p>
          <a:p>
            <a:pPr algn="just"/>
            <a:r>
              <a:rPr lang="fr-FR" sz="3000" dirty="0" err="1"/>
              <a:t>Savonius</a:t>
            </a:r>
            <a:r>
              <a:rPr lang="fr-FR" sz="3000" dirty="0"/>
              <a:t> est très souvent présente sur son axe pour rendre possible le démarrage.</a:t>
            </a:r>
          </a:p>
          <a:p>
            <a:pPr algn="just"/>
            <a:r>
              <a:rPr lang="fr-FR" sz="3000" dirty="0"/>
              <a:t>Ces solutions ont, jusqu'à présent, connu assez peu de succès en raison de </a:t>
            </a:r>
            <a:r>
              <a:rPr lang="fr-FR" sz="3000" dirty="0" smtClean="0"/>
              <a:t>certains incidents </a:t>
            </a:r>
            <a:r>
              <a:rPr lang="fr-FR" sz="3000" dirty="0"/>
              <a:t>mécaniques survenus en particulier au pied du mât. </a:t>
            </a:r>
            <a:endParaRPr lang="en-US" sz="3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4"/>
            <a:ext cx="9144000" cy="6945748"/>
          </a:xfrm>
          <a:prstGeom prst="rect">
            <a:avLst/>
          </a:prstGeom>
        </p:spPr>
        <p:txBody>
          <a:bodyPr wrap="square">
            <a:spAutoFit/>
          </a:bodyPr>
          <a:lstStyle/>
          <a:p>
            <a:pPr lvl="0" algn="just">
              <a:lnSpc>
                <a:spcPct val="150000"/>
              </a:lnSpc>
            </a:pPr>
            <a:r>
              <a:rPr lang="fr-FR" sz="3000" dirty="0" smtClean="0">
                <a:solidFill>
                  <a:prstClr val="black"/>
                </a:solidFill>
              </a:rPr>
              <a:t>Cependant, elles présentent des caractéristiques intéressantes (bonne valeur de coefficient de puissance Cp et indépendance de la direction du vent) et les progrès technologiques actuels pourraient laisser entrevoir un </a:t>
            </a:r>
            <a:r>
              <a:rPr lang="en-US" sz="3000" dirty="0" smtClean="0">
                <a:solidFill>
                  <a:prstClr val="black"/>
                </a:solidFill>
              </a:rPr>
              <a:t>prochain regain </a:t>
            </a:r>
            <a:r>
              <a:rPr lang="en-US" sz="3000" dirty="0" err="1" smtClean="0">
                <a:solidFill>
                  <a:prstClr val="black"/>
                </a:solidFill>
              </a:rPr>
              <a:t>d’intérêt</a:t>
            </a:r>
            <a:r>
              <a:rPr lang="en-US" sz="3000" dirty="0" smtClean="0">
                <a:solidFill>
                  <a:prstClr val="black"/>
                </a:solidFill>
              </a:rPr>
              <a:t>…</a:t>
            </a:r>
            <a:r>
              <a:rPr lang="fr-FR" sz="3000" dirty="0" smtClean="0">
                <a:solidFill>
                  <a:prstClr val="black"/>
                </a:solidFill>
              </a:rPr>
              <a:t>Les deux problèmes majeurs de la </a:t>
            </a:r>
            <a:r>
              <a:rPr lang="fr-FR" sz="3000" dirty="0" err="1" smtClean="0">
                <a:solidFill>
                  <a:prstClr val="black"/>
                </a:solidFill>
              </a:rPr>
              <a:t>Darrieus</a:t>
            </a:r>
            <a:r>
              <a:rPr lang="fr-FR" sz="3000" dirty="0" smtClean="0">
                <a:solidFill>
                  <a:prstClr val="black"/>
                </a:solidFill>
              </a:rPr>
              <a:t> en forme de «batteur d’</a:t>
            </a:r>
            <a:r>
              <a:rPr lang="fr-FR" sz="3000" dirty="0" err="1" smtClean="0">
                <a:solidFill>
                  <a:prstClr val="black"/>
                </a:solidFill>
              </a:rPr>
              <a:t>oeufs</a:t>
            </a:r>
            <a:r>
              <a:rPr lang="fr-FR" sz="3000" dirty="0" smtClean="0">
                <a:solidFill>
                  <a:prstClr val="black"/>
                </a:solidFill>
              </a:rPr>
              <a:t>» résident dans la fragilité de sa structure et par le fait que son mât soit haubané (voir </a:t>
            </a:r>
            <a:r>
              <a:rPr lang="fr-FR" sz="3000" dirty="0" err="1" smtClean="0">
                <a:solidFill>
                  <a:prstClr val="black"/>
                </a:solidFill>
              </a:rPr>
              <a:t>fig</a:t>
            </a:r>
            <a:r>
              <a:rPr lang="fr-FR" sz="3000" dirty="0" smtClean="0">
                <a:solidFill>
                  <a:prstClr val="black"/>
                </a:solidFill>
              </a:rPr>
              <a:t> qui suit). Certains projets ont vu le jour pour corriger ces imperfections en particulier avec les rotors en forme de H.</a:t>
            </a:r>
            <a:endParaRPr lang="en-US" sz="3000" dirty="0">
              <a:solidFill>
                <a:prstClr val="black"/>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AutoShape 2" descr="RÃ©sultat de recherche d'images pour &quot;Ã©olienne hauban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4628" name="AutoShape 4" descr="RÃ©sultat de recherche d'images pour &quot;Ã©olienne hauban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4630" name="AutoShape 6" descr="RÃ©sultat de recherche d'images pour &quot;Ã©olienne hauban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4632" name="Picture 8" descr="RÃ©sultat de recherche d'images pour &quot;Ã©olienne haubans.&quot;"/>
          <p:cNvPicPr>
            <a:picLocks noChangeAspect="1" noChangeArrowheads="1"/>
          </p:cNvPicPr>
          <p:nvPr/>
        </p:nvPicPr>
        <p:blipFill>
          <a:blip r:embed="rId2"/>
          <a:srcRect/>
          <a:stretch>
            <a:fillRect/>
          </a:stretch>
        </p:blipFill>
        <p:spPr bwMode="auto">
          <a:xfrm>
            <a:off x="642910" y="357166"/>
            <a:ext cx="8001056" cy="595882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86528"/>
          </a:xfrm>
          <a:prstGeom prst="rect">
            <a:avLst/>
          </a:prstGeom>
        </p:spPr>
        <p:txBody>
          <a:bodyPr wrap="square">
            <a:spAutoFit/>
          </a:bodyPr>
          <a:lstStyle/>
          <a:p>
            <a:pPr algn="just"/>
            <a:r>
              <a:rPr lang="en-US" sz="3200" b="1" dirty="0" err="1"/>
              <a:t>Eolienne</a:t>
            </a:r>
            <a:r>
              <a:rPr lang="en-US" sz="3200" b="1" dirty="0"/>
              <a:t> </a:t>
            </a:r>
            <a:r>
              <a:rPr lang="en-US" sz="3200" b="1" dirty="0" err="1"/>
              <a:t>Savonius</a:t>
            </a:r>
            <a:endParaRPr lang="en-US" sz="3200" b="1" dirty="0"/>
          </a:p>
          <a:p>
            <a:pPr algn="just"/>
            <a:r>
              <a:rPr lang="fr-FR" sz="3200" dirty="0" smtClean="0"/>
              <a:t>Cette éolienne </a:t>
            </a:r>
            <a:r>
              <a:rPr lang="fr-FR" sz="3200" dirty="0"/>
              <a:t>est </a:t>
            </a:r>
            <a:r>
              <a:rPr lang="fr-FR" sz="3200" dirty="0" smtClean="0"/>
              <a:t>complètement </a:t>
            </a:r>
            <a:r>
              <a:rPr lang="fr-FR" sz="3200" dirty="0"/>
              <a:t>insensible à la direction du vent dans un plan horizontal. </a:t>
            </a:r>
            <a:r>
              <a:rPr lang="fr-FR" sz="3200" dirty="0" smtClean="0"/>
              <a:t>La valeur </a:t>
            </a:r>
            <a:r>
              <a:rPr lang="fr-FR" sz="3200" dirty="0"/>
              <a:t>de la vitesse réduite peu élevée, offre des caractéristiques intéressantes du point de </a:t>
            </a:r>
            <a:r>
              <a:rPr lang="fr-FR" sz="3200" dirty="0" smtClean="0"/>
              <a:t>vue de </a:t>
            </a:r>
            <a:r>
              <a:rPr lang="fr-FR" sz="3200" dirty="0"/>
              <a:t>l’acoustique et de la </a:t>
            </a:r>
            <a:r>
              <a:rPr lang="fr-FR" sz="3200" dirty="0" smtClean="0"/>
              <a:t>sécurité. </a:t>
            </a:r>
          </a:p>
          <a:p>
            <a:pPr algn="just"/>
            <a:r>
              <a:rPr lang="fr-FR" sz="3200" dirty="0" smtClean="0"/>
              <a:t>Toutefois</a:t>
            </a:r>
            <a:r>
              <a:rPr lang="fr-FR" sz="3200" dirty="0"/>
              <a:t>, ces propriétés impliquent l'usage d'une génératrice à grand nombre de </a:t>
            </a:r>
            <a:r>
              <a:rPr lang="fr-FR" sz="3200" dirty="0" smtClean="0"/>
              <a:t>pôles et </a:t>
            </a:r>
            <a:r>
              <a:rPr lang="fr-FR" sz="3200" dirty="0"/>
              <a:t>très souvent des machines sur mesure. Le démarrage à faible vitesse de vent est </a:t>
            </a:r>
            <a:r>
              <a:rPr lang="fr-FR" sz="3200" dirty="0" smtClean="0"/>
              <a:t>également un </a:t>
            </a:r>
            <a:r>
              <a:rPr lang="fr-FR" sz="3200" dirty="0"/>
              <a:t>point fort. Ainsi, malgré une certaine faiblesse du coefficient de puissance (Cp 0.15 à 0.2</a:t>
            </a:r>
            <a:r>
              <a:rPr lang="fr-FR" sz="3200" dirty="0" smtClean="0"/>
              <a:t>), les </a:t>
            </a:r>
            <a:r>
              <a:rPr lang="fr-FR" sz="3200" dirty="0"/>
              <a:t>avantages précédents auxquels s’ajoute une « certaine » esthétique en font une </a:t>
            </a:r>
            <a:r>
              <a:rPr lang="fr-FR" sz="3200" dirty="0" smtClean="0"/>
              <a:t>solution bien </a:t>
            </a:r>
            <a:r>
              <a:rPr lang="fr-FR" sz="3200" dirty="0"/>
              <a:t>adaptée aux sites urbains. </a:t>
            </a:r>
            <a:endParaRPr lang="en-US"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s://tse3.mm.bing.net/th?id=OIP.qPFrBGI0IYu-zXt0-R33LQAAAA&amp;pid=15.1&amp;P=0&amp;w=300&amp;h=300"/>
          <p:cNvPicPr>
            <a:picLocks noChangeAspect="1" noChangeArrowheads="1"/>
          </p:cNvPicPr>
          <p:nvPr/>
        </p:nvPicPr>
        <p:blipFill>
          <a:blip r:embed="rId2"/>
          <a:srcRect/>
          <a:stretch>
            <a:fillRect/>
          </a:stretch>
        </p:blipFill>
        <p:spPr bwMode="auto">
          <a:xfrm>
            <a:off x="0" y="0"/>
            <a:ext cx="3348013" cy="3143248"/>
          </a:xfrm>
          <a:prstGeom prst="rect">
            <a:avLst/>
          </a:prstGeom>
          <a:noFill/>
        </p:spPr>
      </p:pic>
      <p:pic>
        <p:nvPicPr>
          <p:cNvPr id="63492" name="Picture 4" descr="http://www.innovatech.be/wp-content/uploads/2016/06/fairwind-%C3%A9olienne-axe-vertical-e1473674576437.jpg"/>
          <p:cNvPicPr>
            <a:picLocks noChangeAspect="1" noChangeArrowheads="1"/>
          </p:cNvPicPr>
          <p:nvPr/>
        </p:nvPicPr>
        <p:blipFill>
          <a:blip r:embed="rId3"/>
          <a:srcRect/>
          <a:stretch>
            <a:fillRect/>
          </a:stretch>
        </p:blipFill>
        <p:spPr bwMode="auto">
          <a:xfrm>
            <a:off x="6000760" y="0"/>
            <a:ext cx="3143240" cy="3071834"/>
          </a:xfrm>
          <a:prstGeom prst="rect">
            <a:avLst/>
          </a:prstGeom>
          <a:noFill/>
        </p:spPr>
      </p:pic>
      <p:pic>
        <p:nvPicPr>
          <p:cNvPr id="63494" name="Picture 6" descr="https://tse1.mm.bing.net/th?id=OIP.swOUi36SAZ7uUf8SLZCF7AHaFL&amp;pid=15.1&amp;P=0&amp;w=230&amp;h=162"/>
          <p:cNvPicPr>
            <a:picLocks noChangeAspect="1" noChangeArrowheads="1"/>
          </p:cNvPicPr>
          <p:nvPr/>
        </p:nvPicPr>
        <p:blipFill>
          <a:blip r:embed="rId4"/>
          <a:srcRect/>
          <a:stretch>
            <a:fillRect/>
          </a:stretch>
        </p:blipFill>
        <p:spPr bwMode="auto">
          <a:xfrm>
            <a:off x="0" y="3143248"/>
            <a:ext cx="1857356" cy="3714752"/>
          </a:xfrm>
          <a:prstGeom prst="rect">
            <a:avLst/>
          </a:prstGeom>
          <a:noFill/>
        </p:spPr>
      </p:pic>
      <p:pic>
        <p:nvPicPr>
          <p:cNvPr id="63496" name="Picture 8" descr="https://tse1.mm.bing.net/th?id=OIP.Ubbl9Udy65QtTWH9iFLDPwHaER&amp;pid=15.1&amp;P=0&amp;w=287&amp;h=166"/>
          <p:cNvPicPr>
            <a:picLocks noChangeAspect="1" noChangeArrowheads="1"/>
          </p:cNvPicPr>
          <p:nvPr/>
        </p:nvPicPr>
        <p:blipFill>
          <a:blip r:embed="rId5"/>
          <a:srcRect/>
          <a:stretch>
            <a:fillRect/>
          </a:stretch>
        </p:blipFill>
        <p:spPr bwMode="auto">
          <a:xfrm>
            <a:off x="3286116" y="0"/>
            <a:ext cx="2733675" cy="3152763"/>
          </a:xfrm>
          <a:prstGeom prst="rect">
            <a:avLst/>
          </a:prstGeom>
          <a:noFill/>
        </p:spPr>
      </p:pic>
      <p:pic>
        <p:nvPicPr>
          <p:cNvPr id="63498" name="Picture 10" descr="https://tse3.mm.bing.net/th?id=OIP.HcHVpZcFrG96q-jGhllptAHaE8&amp;pid=15.1&amp;P=0&amp;w=250&amp;h=168"/>
          <p:cNvPicPr>
            <a:picLocks noChangeAspect="1" noChangeArrowheads="1"/>
          </p:cNvPicPr>
          <p:nvPr/>
        </p:nvPicPr>
        <p:blipFill>
          <a:blip r:embed="rId6"/>
          <a:srcRect/>
          <a:stretch>
            <a:fillRect/>
          </a:stretch>
        </p:blipFill>
        <p:spPr bwMode="auto">
          <a:xfrm>
            <a:off x="6715140" y="3071810"/>
            <a:ext cx="2428860" cy="3786191"/>
          </a:xfrm>
          <a:prstGeom prst="rect">
            <a:avLst/>
          </a:prstGeom>
          <a:noFill/>
        </p:spPr>
      </p:pic>
      <p:pic>
        <p:nvPicPr>
          <p:cNvPr id="63500" name="Picture 12" descr="https://tse4.mm.bing.net/th?id=OIP.3LqolG7HWLcjwrz44_cXQQAAAA&amp;pid=15.1&amp;P=0&amp;w=300&amp;h=300"/>
          <p:cNvPicPr>
            <a:picLocks noChangeAspect="1" noChangeArrowheads="1"/>
          </p:cNvPicPr>
          <p:nvPr/>
        </p:nvPicPr>
        <p:blipFill>
          <a:blip r:embed="rId7"/>
          <a:srcRect/>
          <a:stretch>
            <a:fillRect/>
          </a:stretch>
        </p:blipFill>
        <p:spPr bwMode="auto">
          <a:xfrm>
            <a:off x="4286248" y="3071810"/>
            <a:ext cx="2428892" cy="3786190"/>
          </a:xfrm>
          <a:prstGeom prst="rect">
            <a:avLst/>
          </a:prstGeom>
          <a:noFill/>
        </p:spPr>
      </p:pic>
      <p:pic>
        <p:nvPicPr>
          <p:cNvPr id="63502" name="Picture 14" descr="https://tse2.mm.bing.net/th?id=OIP.maINsslMZyQz4kcygeRkbQHaGB&amp;pid=15.1&amp;P=0&amp;w=207&amp;h=169"/>
          <p:cNvPicPr>
            <a:picLocks noChangeAspect="1" noChangeArrowheads="1"/>
          </p:cNvPicPr>
          <p:nvPr/>
        </p:nvPicPr>
        <p:blipFill>
          <a:blip r:embed="rId8"/>
          <a:srcRect r="52898" b="6804"/>
          <a:stretch>
            <a:fillRect/>
          </a:stretch>
        </p:blipFill>
        <p:spPr bwMode="auto">
          <a:xfrm>
            <a:off x="1857356" y="3143248"/>
            <a:ext cx="2428892" cy="378621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s://tse1.mm.bing.net/th?id=OIP.aT8EuDQBbX-ZBIEi38_YZAAAAA&amp;pid=15.1&amp;P=0&amp;w=300&amp;h=300"/>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upload.wikimedia.org/wikipedia/commons/thumb/a/a0/Noveolienne_en_gros_plan.JPG/170px-Noveolienne_en_gros_plan.JPG"/>
          <p:cNvPicPr>
            <a:picLocks noChangeAspect="1" noChangeArrowheads="1"/>
          </p:cNvPicPr>
          <p:nvPr/>
        </p:nvPicPr>
        <p:blipFill>
          <a:blip r:embed="rId2"/>
          <a:srcRect/>
          <a:stretch>
            <a:fillRect/>
          </a:stretch>
        </p:blipFill>
        <p:spPr bwMode="auto">
          <a:xfrm>
            <a:off x="857224" y="0"/>
            <a:ext cx="7215238" cy="5786454"/>
          </a:xfrm>
          <a:prstGeom prst="rect">
            <a:avLst/>
          </a:prstGeom>
          <a:noFill/>
        </p:spPr>
      </p:pic>
      <p:sp>
        <p:nvSpPr>
          <p:cNvPr id="5" name="Rectangle 4"/>
          <p:cNvSpPr/>
          <p:nvPr/>
        </p:nvSpPr>
        <p:spPr>
          <a:xfrm>
            <a:off x="0" y="5786454"/>
            <a:ext cx="9144000" cy="1077218"/>
          </a:xfrm>
          <a:prstGeom prst="rect">
            <a:avLst/>
          </a:prstGeom>
        </p:spPr>
        <p:txBody>
          <a:bodyPr wrap="square">
            <a:spAutoFit/>
          </a:bodyPr>
          <a:lstStyle/>
          <a:p>
            <a:pPr algn="ctr"/>
            <a:r>
              <a:rPr lang="fr-FR" sz="3200" dirty="0" smtClean="0"/>
              <a:t>Éolienne combinant les technologies </a:t>
            </a:r>
            <a:r>
              <a:rPr lang="fr-FR" sz="3200" dirty="0" err="1" smtClean="0"/>
              <a:t>Darrieus</a:t>
            </a:r>
            <a:r>
              <a:rPr lang="fr-FR" sz="3200" dirty="0" smtClean="0"/>
              <a:t> et </a:t>
            </a:r>
            <a:r>
              <a:rPr lang="fr-FR" sz="3200" dirty="0" err="1" smtClean="0"/>
              <a:t>Savonius</a:t>
            </a:r>
            <a:r>
              <a:rPr lang="fr-FR" sz="3200" dirty="0" smtClean="0"/>
              <a:t>, </a:t>
            </a:r>
            <a:endParaRPr lang="en-US" sz="3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900"/>
            <a:ext cx="9144000" cy="7082580"/>
          </a:xfrm>
          <a:prstGeom prst="rect">
            <a:avLst/>
          </a:prstGeom>
        </p:spPr>
        <p:txBody>
          <a:bodyPr wrap="square">
            <a:spAutoFit/>
          </a:bodyPr>
          <a:lstStyle/>
          <a:p>
            <a:pPr algn="just">
              <a:lnSpc>
                <a:spcPct val="130000"/>
              </a:lnSpc>
            </a:pPr>
            <a:r>
              <a:rPr lang="en-US" sz="3200" b="1" dirty="0" err="1"/>
              <a:t>Eoliennes</a:t>
            </a:r>
            <a:r>
              <a:rPr lang="en-US" sz="3200" b="1" dirty="0"/>
              <a:t> </a:t>
            </a:r>
            <a:r>
              <a:rPr lang="en-US" sz="3200" b="1" dirty="0" err="1"/>
              <a:t>installées</a:t>
            </a:r>
            <a:r>
              <a:rPr lang="en-US" sz="3200" b="1" dirty="0"/>
              <a:t> en </a:t>
            </a:r>
            <a:r>
              <a:rPr lang="en-US" sz="3200" b="1" dirty="0" err="1"/>
              <a:t>mer</a:t>
            </a:r>
            <a:r>
              <a:rPr lang="en-US" sz="3200" b="1" dirty="0"/>
              <a:t> </a:t>
            </a:r>
            <a:r>
              <a:rPr lang="en-US" sz="3200" b="1" dirty="0" smtClean="0"/>
              <a:t>«</a:t>
            </a:r>
            <a:r>
              <a:rPr lang="en-US" sz="3200" b="1" dirty="0" err="1" smtClean="0"/>
              <a:t>éolienne</a:t>
            </a:r>
            <a:r>
              <a:rPr lang="en-US" sz="3200" b="1" dirty="0" smtClean="0"/>
              <a:t> offshore »</a:t>
            </a:r>
            <a:endParaRPr lang="en-US" sz="3200" b="1" dirty="0"/>
          </a:p>
          <a:p>
            <a:pPr algn="just">
              <a:lnSpc>
                <a:spcPct val="130000"/>
              </a:lnSpc>
            </a:pPr>
            <a:r>
              <a:rPr lang="fr-FR" sz="3200" dirty="0"/>
              <a:t>L’énergie éolienne n’est pas à proprement </a:t>
            </a:r>
            <a:r>
              <a:rPr lang="fr-FR" sz="3200" dirty="0" smtClean="0"/>
              <a:t>dire une énergie marine, mais son exploitation </a:t>
            </a:r>
            <a:r>
              <a:rPr lang="fr-FR" sz="3200" dirty="0"/>
              <a:t>en mer présente des caractéristiques particulières, les vents y sont plus </a:t>
            </a:r>
            <a:r>
              <a:rPr lang="fr-FR" sz="3200" dirty="0" smtClean="0"/>
              <a:t>stables, avec </a:t>
            </a:r>
            <a:r>
              <a:rPr lang="fr-FR" sz="3200" dirty="0"/>
              <a:t>une vitesse moyenne de 8 à 9 m/s contre 6 à 7 m/s sur terre, la fatigue des machines y </a:t>
            </a:r>
            <a:r>
              <a:rPr lang="fr-FR" sz="3200" dirty="0" smtClean="0"/>
              <a:t>est moindre</a:t>
            </a:r>
            <a:r>
              <a:rPr lang="fr-FR" sz="3200" dirty="0"/>
              <a:t>, le rendement meilleur, les risques sont très limités et la mer offre de grands </a:t>
            </a:r>
            <a:r>
              <a:rPr lang="fr-FR" sz="3200" dirty="0" smtClean="0"/>
              <a:t>espaces libres </a:t>
            </a:r>
            <a:r>
              <a:rPr lang="fr-FR" sz="3200" dirty="0"/>
              <a:t>d’obstacles, où l’implantation des machines est possible en concertation avec les </a:t>
            </a:r>
            <a:r>
              <a:rPr lang="fr-FR" sz="3200" dirty="0" smtClean="0"/>
              <a:t>autres usagers </a:t>
            </a:r>
            <a:r>
              <a:rPr lang="fr-FR" sz="3200" dirty="0"/>
              <a:t>de la </a:t>
            </a:r>
            <a:r>
              <a:rPr lang="fr-FR" sz="3200" dirty="0" smtClean="0"/>
              <a:t>mer.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Meilenstein-für-deutsche-Offshore-Windbranche.jpg"/>
          <p:cNvPicPr/>
          <p:nvPr/>
        </p:nvPicPr>
        <p:blipFill>
          <a:blip r:embed="rId2" cstate="print"/>
          <a:stretch>
            <a:fillRect/>
          </a:stretch>
        </p:blipFill>
        <p:spPr>
          <a:xfrm>
            <a:off x="0" y="0"/>
            <a:ext cx="9144000" cy="692946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555641"/>
          </a:xfrm>
          <a:prstGeom prst="rect">
            <a:avLst/>
          </a:prstGeom>
        </p:spPr>
        <p:txBody>
          <a:bodyPr wrap="square">
            <a:spAutoFit/>
          </a:bodyPr>
          <a:lstStyle/>
          <a:p>
            <a:pPr algn="just"/>
            <a:r>
              <a:rPr lang="en-US" sz="3000" b="1" dirty="0" err="1"/>
              <a:t>Mesure</a:t>
            </a:r>
            <a:r>
              <a:rPr lang="en-US" sz="3000" b="1" dirty="0"/>
              <a:t> du </a:t>
            </a:r>
            <a:r>
              <a:rPr lang="en-US" sz="3000" b="1" dirty="0" smtClean="0"/>
              <a:t>vent</a:t>
            </a:r>
          </a:p>
          <a:p>
            <a:pPr algn="just"/>
            <a:endParaRPr lang="en-US" sz="3000" b="1" dirty="0"/>
          </a:p>
          <a:p>
            <a:pPr algn="just">
              <a:lnSpc>
                <a:spcPct val="150000"/>
              </a:lnSpc>
            </a:pPr>
            <a:r>
              <a:rPr lang="fr-FR" sz="3000" dirty="0" smtClean="0"/>
              <a:t>Il </a:t>
            </a:r>
            <a:r>
              <a:rPr lang="fr-FR" sz="3000" dirty="0"/>
              <a:t>existe des outils </a:t>
            </a:r>
            <a:r>
              <a:rPr lang="fr-FR" sz="3000" dirty="0" smtClean="0"/>
              <a:t>simples pour </a:t>
            </a:r>
            <a:r>
              <a:rPr lang="fr-FR" sz="3000" dirty="0"/>
              <a:t>mesurer et surtout enregistrer la vitesse des vents sur une assez longue période, car il y </a:t>
            </a:r>
            <a:r>
              <a:rPr lang="fr-FR" sz="3000" dirty="0" smtClean="0"/>
              <a:t>a souvent </a:t>
            </a:r>
            <a:r>
              <a:rPr lang="fr-FR" sz="3000" dirty="0"/>
              <a:t>l’avantage de vent en hiver qu’en été. On utilise alors un anémomètre et </a:t>
            </a:r>
            <a:r>
              <a:rPr lang="fr-FR" sz="3000" dirty="0" smtClean="0"/>
              <a:t>une girouette</a:t>
            </a:r>
            <a:r>
              <a:rPr lang="fr-FR" sz="3000" dirty="0"/>
              <a:t>, reliés à un système électronique qui affiche ou enregistre les données. Ces </a:t>
            </a:r>
            <a:r>
              <a:rPr lang="fr-FR" sz="3000" dirty="0" smtClean="0"/>
              <a:t>deux appareils </a:t>
            </a:r>
            <a:r>
              <a:rPr lang="fr-FR" sz="3000" dirty="0"/>
              <a:t>sont installés en haut d’un mât dont la hauteur </a:t>
            </a:r>
            <a:r>
              <a:rPr lang="fr-FR" sz="3000" dirty="0" smtClean="0"/>
              <a:t>correspond à </a:t>
            </a:r>
            <a:r>
              <a:rPr lang="fr-FR" sz="3000" dirty="0"/>
              <a:t>la hauteur moyenne </a:t>
            </a:r>
            <a:r>
              <a:rPr lang="fr-FR" sz="3000" dirty="0" smtClean="0"/>
              <a:t>de </a:t>
            </a:r>
            <a:r>
              <a:rPr lang="en-US" sz="3000" dirty="0" err="1" smtClean="0"/>
              <a:t>l’éolienne</a:t>
            </a:r>
            <a:r>
              <a:rPr lang="en-US" sz="3000" dirty="0" smtClean="0"/>
              <a:t>.</a:t>
            </a:r>
            <a:endParaRPr lang="en-US" sz="3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
            <a:ext cx="9144000" cy="10772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fr-FR" sz="3200" b="1" dirty="0"/>
              <a:t>Conversion de l’énergie cinétique du vent en énergie </a:t>
            </a:r>
            <a:r>
              <a:rPr lang="fr-FR" sz="3200" b="1" dirty="0" smtClean="0"/>
              <a:t>mécanique:</a:t>
            </a:r>
            <a:r>
              <a:rPr lang="en-US" sz="3200" dirty="0" smtClean="0"/>
              <a:t> </a:t>
            </a:r>
            <a:endParaRPr lang="en-US" sz="3200" dirty="0"/>
          </a:p>
        </p:txBody>
      </p:sp>
      <p:pic>
        <p:nvPicPr>
          <p:cNvPr id="3" name="Picture 2"/>
          <p:cNvPicPr>
            <a:picLocks noChangeAspect="1" noChangeArrowheads="1"/>
          </p:cNvPicPr>
          <p:nvPr/>
        </p:nvPicPr>
        <p:blipFill>
          <a:blip r:embed="rId2"/>
          <a:srcRect/>
          <a:stretch>
            <a:fillRect/>
          </a:stretch>
        </p:blipFill>
        <p:spPr bwMode="auto">
          <a:xfrm>
            <a:off x="3643306" y="1142984"/>
            <a:ext cx="5067308" cy="3000396"/>
          </a:xfrm>
          <a:prstGeom prst="rect">
            <a:avLst/>
          </a:prstGeom>
          <a:noFill/>
          <a:ln w="9525">
            <a:noFill/>
            <a:miter lim="800000"/>
            <a:headEnd/>
            <a:tailEnd/>
          </a:ln>
          <a:effectLst/>
        </p:spPr>
      </p:pic>
      <p:sp>
        <p:nvSpPr>
          <p:cNvPr id="4" name="Rectangle 3"/>
          <p:cNvSpPr/>
          <p:nvPr/>
        </p:nvSpPr>
        <p:spPr>
          <a:xfrm>
            <a:off x="5357818" y="3857628"/>
            <a:ext cx="3656129" cy="369332"/>
          </a:xfrm>
          <a:prstGeom prst="rect">
            <a:avLst/>
          </a:prstGeom>
        </p:spPr>
        <p:txBody>
          <a:bodyPr wrap="none">
            <a:spAutoFit/>
          </a:bodyPr>
          <a:lstStyle/>
          <a:p>
            <a:r>
              <a:rPr lang="fr-FR" dirty="0"/>
              <a:t>Colonne d’air animée d’une vitesse </a:t>
            </a:r>
            <a:r>
              <a:rPr lang="fr-FR" i="1" dirty="0"/>
              <a:t>v.</a:t>
            </a:r>
            <a:endParaRPr lang="en-US" dirty="0"/>
          </a:p>
        </p:txBody>
      </p:sp>
      <p:sp>
        <p:nvSpPr>
          <p:cNvPr id="5" name="Rectangle 4"/>
          <p:cNvSpPr/>
          <p:nvPr/>
        </p:nvSpPr>
        <p:spPr>
          <a:xfrm>
            <a:off x="0" y="4303479"/>
            <a:ext cx="9144000" cy="2554545"/>
          </a:xfrm>
          <a:prstGeom prst="rect">
            <a:avLst/>
          </a:prstGeom>
        </p:spPr>
        <p:txBody>
          <a:bodyPr wrap="square">
            <a:spAutoFit/>
          </a:bodyPr>
          <a:lstStyle/>
          <a:p>
            <a:pPr algn="just"/>
            <a:r>
              <a:rPr lang="fr-FR" sz="3200" dirty="0"/>
              <a:t>La puissance  </a:t>
            </a:r>
            <a:r>
              <a:rPr lang="fr-FR" sz="3200" dirty="0" smtClean="0"/>
              <a:t>Pm extraite </a:t>
            </a:r>
            <a:r>
              <a:rPr lang="fr-FR" sz="3200" dirty="0"/>
              <a:t>du volume d’air en mouvement </a:t>
            </a:r>
            <a:r>
              <a:rPr lang="fr-FR" sz="3200" dirty="0" smtClean="0"/>
              <a:t>donnée par: </a:t>
            </a:r>
          </a:p>
          <a:p>
            <a:pPr algn="just"/>
            <a:endParaRPr lang="fr-FR" sz="3200" dirty="0" smtClean="0"/>
          </a:p>
          <a:p>
            <a:pPr algn="just"/>
            <a:r>
              <a:rPr lang="fr-FR" sz="3200" dirty="0" smtClean="0"/>
              <a:t>ρ</a:t>
            </a:r>
            <a:r>
              <a:rPr lang="fr-FR" sz="3200" dirty="0"/>
              <a:t>: masse volumique de l’air, 1,3 kg/m3.</a:t>
            </a:r>
          </a:p>
          <a:p>
            <a:pPr algn="just"/>
            <a:r>
              <a:rPr lang="fr-FR" sz="3200" i="1" dirty="0"/>
              <a:t>V : vitesse instantanée du vent (en m/s</a:t>
            </a:r>
            <a:r>
              <a:rPr lang="fr-FR" sz="3200" i="1" dirty="0" smtClean="0"/>
              <a:t>).</a:t>
            </a:r>
            <a:endParaRPr lang="fr-FR" sz="3200" i="1" dirty="0"/>
          </a:p>
        </p:txBody>
      </p:sp>
      <p:grpSp>
        <p:nvGrpSpPr>
          <p:cNvPr id="6" name="Groupe 5"/>
          <p:cNvGrpSpPr/>
          <p:nvPr/>
        </p:nvGrpSpPr>
        <p:grpSpPr>
          <a:xfrm>
            <a:off x="0" y="5232148"/>
            <a:ext cx="2143140" cy="714380"/>
            <a:chOff x="3786182" y="3786190"/>
            <a:chExt cx="2143140" cy="714380"/>
          </a:xfrm>
        </p:grpSpPr>
        <p:pic>
          <p:nvPicPr>
            <p:cNvPr id="7" name="Picture 1"/>
            <p:cNvPicPr>
              <a:picLocks noChangeAspect="1" noChangeArrowheads="1"/>
            </p:cNvPicPr>
            <p:nvPr/>
          </p:nvPicPr>
          <p:blipFill>
            <a:blip r:embed="rId3"/>
            <a:srcRect l="31296" t="24414" r="56625" b="66797"/>
            <a:stretch>
              <a:fillRect/>
            </a:stretch>
          </p:blipFill>
          <p:spPr bwMode="auto">
            <a:xfrm>
              <a:off x="4357686" y="3857628"/>
              <a:ext cx="1571636" cy="642942"/>
            </a:xfrm>
            <a:prstGeom prst="rect">
              <a:avLst/>
            </a:prstGeom>
            <a:noFill/>
            <a:ln w="9525">
              <a:noFill/>
              <a:miter lim="800000"/>
              <a:headEnd/>
              <a:tailEnd/>
            </a:ln>
            <a:effectLst/>
          </p:spPr>
        </p:pic>
        <p:pic>
          <p:nvPicPr>
            <p:cNvPr id="8" name="Picture 1"/>
            <p:cNvPicPr>
              <a:picLocks noChangeAspect="1" noChangeArrowheads="1"/>
            </p:cNvPicPr>
            <p:nvPr/>
          </p:nvPicPr>
          <p:blipFill>
            <a:blip r:embed="rId3"/>
            <a:srcRect l="19766" t="24414" r="76391" b="66797"/>
            <a:stretch>
              <a:fillRect/>
            </a:stretch>
          </p:blipFill>
          <p:spPr bwMode="auto">
            <a:xfrm>
              <a:off x="3786182" y="3786190"/>
              <a:ext cx="500066" cy="642942"/>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48013"/>
          </a:xfrm>
          <a:prstGeom prst="rect">
            <a:avLst/>
          </a:prstGeom>
        </p:spPr>
        <p:txBody>
          <a:bodyPr wrap="square">
            <a:spAutoFit/>
          </a:bodyPr>
          <a:lstStyle/>
          <a:p>
            <a:pPr algn="just">
              <a:lnSpc>
                <a:spcPct val="150000"/>
              </a:lnSpc>
            </a:pPr>
            <a:r>
              <a:rPr lang="en-US" sz="3200" b="1" dirty="0" err="1" smtClean="0"/>
              <a:t>Loi</a:t>
            </a:r>
            <a:r>
              <a:rPr lang="en-US" sz="3200" b="1" dirty="0" smtClean="0"/>
              <a:t> </a:t>
            </a:r>
            <a:r>
              <a:rPr lang="en-US" sz="3200" b="1" dirty="0"/>
              <a:t>de BETZ</a:t>
            </a:r>
          </a:p>
          <a:p>
            <a:pPr algn="just">
              <a:lnSpc>
                <a:spcPct val="150000"/>
              </a:lnSpc>
            </a:pPr>
            <a:r>
              <a:rPr lang="fr-FR" sz="3200" dirty="0"/>
              <a:t>La loi de BETZ stipule qu’une éolienne ne pourra jamais convertir en </a:t>
            </a:r>
            <a:r>
              <a:rPr lang="fr-FR" sz="3200" dirty="0" smtClean="0"/>
              <a:t>énergie mécanique </a:t>
            </a:r>
            <a:r>
              <a:rPr lang="fr-FR" sz="3200" dirty="0"/>
              <a:t>plus de 16/27 (ou 59%) de l’énergie cinétique contenue dans le vent. Ce </a:t>
            </a:r>
            <a:r>
              <a:rPr lang="fr-FR" sz="3200" dirty="0" smtClean="0"/>
              <a:t>fut l’Allemand </a:t>
            </a:r>
            <a:r>
              <a:rPr lang="fr-FR" sz="3200" dirty="0"/>
              <a:t>Albert </a:t>
            </a:r>
            <a:r>
              <a:rPr lang="fr-FR" sz="3200" dirty="0" err="1"/>
              <a:t>Betz</a:t>
            </a:r>
            <a:r>
              <a:rPr lang="fr-FR" sz="3200" dirty="0"/>
              <a:t> qui, en 1929, formula la loi de BETZ pour la première </a:t>
            </a:r>
            <a:r>
              <a:rPr lang="fr-FR" sz="3200" dirty="0" smtClean="0"/>
              <a:t>fois.</a:t>
            </a:r>
            <a:endParaRPr lang="fr-FR" sz="3200" dirty="0"/>
          </a:p>
        </p:txBody>
      </p:sp>
      <p:grpSp>
        <p:nvGrpSpPr>
          <p:cNvPr id="7" name="Groupe 6"/>
          <p:cNvGrpSpPr/>
          <p:nvPr/>
        </p:nvGrpSpPr>
        <p:grpSpPr>
          <a:xfrm>
            <a:off x="1285852" y="4286256"/>
            <a:ext cx="4143404" cy="1357322"/>
            <a:chOff x="1285852" y="4286256"/>
            <a:chExt cx="4143404" cy="1357322"/>
          </a:xfrm>
        </p:grpSpPr>
        <p:pic>
          <p:nvPicPr>
            <p:cNvPr id="37889" name="Picture 1"/>
            <p:cNvPicPr>
              <a:picLocks noChangeAspect="1" noChangeArrowheads="1"/>
            </p:cNvPicPr>
            <p:nvPr/>
          </p:nvPicPr>
          <p:blipFill>
            <a:blip r:embed="rId2"/>
            <a:srcRect l="46120" t="44922" r="32467" b="34570"/>
            <a:stretch>
              <a:fillRect/>
            </a:stretch>
          </p:blipFill>
          <p:spPr bwMode="auto">
            <a:xfrm>
              <a:off x="2643174" y="4286256"/>
              <a:ext cx="2786082" cy="1285884"/>
            </a:xfrm>
            <a:prstGeom prst="rect">
              <a:avLst/>
            </a:prstGeom>
            <a:noFill/>
            <a:ln w="9525">
              <a:noFill/>
              <a:miter lim="800000"/>
              <a:headEnd/>
              <a:tailEnd/>
            </a:ln>
            <a:effectLst/>
          </p:spPr>
        </p:pic>
        <p:pic>
          <p:nvPicPr>
            <p:cNvPr id="4" name="Picture 1"/>
            <p:cNvPicPr>
              <a:picLocks noChangeAspect="1" noChangeArrowheads="1"/>
            </p:cNvPicPr>
            <p:nvPr/>
          </p:nvPicPr>
          <p:blipFill>
            <a:blip r:embed="rId2"/>
            <a:srcRect l="23058" t="44922" r="65959" b="34570"/>
            <a:stretch>
              <a:fillRect/>
            </a:stretch>
          </p:blipFill>
          <p:spPr bwMode="auto">
            <a:xfrm>
              <a:off x="1285852" y="4357694"/>
              <a:ext cx="1428760" cy="1285884"/>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2"/>
          <a:srcRect/>
          <a:stretch>
            <a:fillRect/>
          </a:stretch>
        </p:blipFill>
        <p:spPr bwMode="auto">
          <a:xfrm>
            <a:off x="0" y="0"/>
            <a:ext cx="9144000" cy="5500702"/>
          </a:xfrm>
          <a:prstGeom prst="rect">
            <a:avLst/>
          </a:prstGeom>
          <a:noFill/>
          <a:ln w="9525">
            <a:noFill/>
            <a:miter lim="800000"/>
            <a:headEnd/>
            <a:tailEnd/>
          </a:ln>
          <a:effectLst/>
        </p:spPr>
      </p:pic>
      <p:sp>
        <p:nvSpPr>
          <p:cNvPr id="3" name="Rectangle 2"/>
          <p:cNvSpPr/>
          <p:nvPr/>
        </p:nvSpPr>
        <p:spPr>
          <a:xfrm>
            <a:off x="0" y="5903893"/>
            <a:ext cx="9144000" cy="954107"/>
          </a:xfrm>
          <a:prstGeom prst="rect">
            <a:avLst/>
          </a:prstGeom>
        </p:spPr>
        <p:txBody>
          <a:bodyPr wrap="square">
            <a:spAutoFit/>
          </a:bodyPr>
          <a:lstStyle/>
          <a:p>
            <a:pPr algn="ctr"/>
            <a:r>
              <a:rPr lang="fr-FR" sz="2800" dirty="0"/>
              <a:t>Courbe de la puissance éolienne en fonction de la vitesse du vent.</a:t>
            </a:r>
            <a:endParaRPr lang="en-U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7306"/>
          </a:xfrm>
          <a:prstGeom prst="rect">
            <a:avLst/>
          </a:prstGeom>
        </p:spPr>
        <p:txBody>
          <a:bodyPr wrap="square">
            <a:spAutoFit/>
          </a:bodyPr>
          <a:lstStyle/>
          <a:p>
            <a:pPr algn="just"/>
            <a:r>
              <a:rPr lang="fr-FR" sz="3000" dirty="0" smtClean="0"/>
              <a:t>La caractéristique Puissance-Vitesse d’une éolienne peut se décomposer en </a:t>
            </a:r>
            <a:r>
              <a:rPr lang="en-US" sz="3000" dirty="0" err="1" smtClean="0"/>
              <a:t>quatre</a:t>
            </a:r>
            <a:r>
              <a:rPr lang="en-US" sz="3000" dirty="0" smtClean="0"/>
              <a:t> zones :</a:t>
            </a:r>
          </a:p>
          <a:p>
            <a:pPr algn="just"/>
            <a:r>
              <a:rPr lang="fr-FR" sz="3000" dirty="0" smtClean="0"/>
              <a:t> </a:t>
            </a:r>
            <a:r>
              <a:rPr lang="fr-FR" sz="3000" b="1" dirty="0" smtClean="0"/>
              <a:t>Zone </a:t>
            </a:r>
            <a:r>
              <a:rPr lang="fr-FR" sz="3000" b="1" dirty="0"/>
              <a:t>1: </a:t>
            </a:r>
            <a:r>
              <a:rPr lang="fr-FR" sz="3000" dirty="0"/>
              <a:t>C’est la zone de démarrage de la machine ; elle commence lorsque la </a:t>
            </a:r>
            <a:r>
              <a:rPr lang="fr-FR" sz="3000" dirty="0" smtClean="0"/>
              <a:t>vitesse mécanique </a:t>
            </a:r>
            <a:r>
              <a:rPr lang="fr-FR" sz="3000" dirty="0"/>
              <a:t>est supérieure à une certaine vitesse </a:t>
            </a:r>
            <a:r>
              <a:rPr lang="fr-FR" sz="3000" dirty="0" err="1"/>
              <a:t>ῼcut</a:t>
            </a:r>
            <a:r>
              <a:rPr lang="fr-FR" sz="3000" dirty="0"/>
              <a:t>-in. (C’est la vitesse mécanique </a:t>
            </a:r>
            <a:r>
              <a:rPr lang="fr-FR" sz="3000" dirty="0" smtClean="0"/>
              <a:t>de la </a:t>
            </a:r>
            <a:r>
              <a:rPr lang="fr-FR" sz="3000" dirty="0"/>
              <a:t>génératrice pour laquelle éolienne a démarré</a:t>
            </a:r>
            <a:r>
              <a:rPr lang="fr-FR" sz="3000" dirty="0" smtClean="0"/>
              <a:t>).</a:t>
            </a:r>
          </a:p>
          <a:p>
            <a:pPr algn="just"/>
            <a:r>
              <a:rPr lang="fr-FR" sz="3000" dirty="0" smtClean="0"/>
              <a:t> </a:t>
            </a:r>
            <a:r>
              <a:rPr lang="fr-FR" sz="3000" b="1" dirty="0"/>
              <a:t>Zone 2 : </a:t>
            </a:r>
            <a:r>
              <a:rPr lang="fr-FR" sz="3000" dirty="0"/>
              <a:t>Lorsque la vitesse de la génératrice atteint une valeur seuil, un algorithme </a:t>
            </a:r>
            <a:r>
              <a:rPr lang="fr-FR" sz="3000" dirty="0" smtClean="0"/>
              <a:t>de commande </a:t>
            </a:r>
            <a:r>
              <a:rPr lang="fr-FR" sz="3000" dirty="0"/>
              <a:t>permettant l’extraction de la puissance maximale du vent est </a:t>
            </a:r>
            <a:r>
              <a:rPr lang="fr-FR" sz="3000" dirty="0" smtClean="0"/>
              <a:t>appliqué « </a:t>
            </a:r>
            <a:r>
              <a:rPr lang="fr-FR" sz="3000" dirty="0"/>
              <a:t>MPPT » (Maximum Power Point </a:t>
            </a:r>
            <a:r>
              <a:rPr lang="fr-FR" sz="3000" dirty="0" err="1"/>
              <a:t>Tracking</a:t>
            </a:r>
            <a:r>
              <a:rPr lang="fr-FR" sz="3000" dirty="0"/>
              <a:t>). Pour extraire le maximum de puissance</a:t>
            </a:r>
            <a:r>
              <a:rPr lang="fr-FR" sz="3000" dirty="0" smtClean="0"/>
              <a:t>, l’angle </a:t>
            </a:r>
            <a:r>
              <a:rPr lang="fr-FR" sz="3000" dirty="0"/>
              <a:t>de la pale </a:t>
            </a:r>
            <a:r>
              <a:rPr lang="fr-FR" sz="3000" dirty="0" smtClean="0"/>
              <a:t>est maintenu constant à sa valeur minimale (</a:t>
            </a:r>
            <a:r>
              <a:rPr lang="fr-FR" sz="3000" dirty="0" err="1" smtClean="0"/>
              <a:t>exp</a:t>
            </a:r>
            <a:r>
              <a:rPr lang="fr-FR" sz="3000" dirty="0" smtClean="0"/>
              <a:t>: B=2°) afin d’obtenir un Cp maximal. Dans cette zone, la vitesse mécanique varie et peut atteindre une valeur </a:t>
            </a:r>
            <a:r>
              <a:rPr lang="en-US" sz="3000" dirty="0" err="1" smtClean="0"/>
              <a:t>proche</a:t>
            </a:r>
            <a:r>
              <a:rPr lang="en-US" sz="3000" dirty="0" smtClean="0"/>
              <a:t> de la </a:t>
            </a:r>
            <a:r>
              <a:rPr lang="en-US" sz="3000" dirty="0" err="1" smtClean="0"/>
              <a:t>vitesse</a:t>
            </a:r>
            <a:r>
              <a:rPr lang="en-US" sz="3000" dirty="0" smtClean="0"/>
              <a:t> </a:t>
            </a:r>
            <a:r>
              <a:rPr lang="en-US" sz="3000" dirty="0" err="1" smtClean="0"/>
              <a:t>nominale</a:t>
            </a:r>
            <a:r>
              <a:rPr lang="en-US" sz="3000" dirty="0" smtClean="0"/>
              <a:t>.</a:t>
            </a:r>
            <a:endParaRPr lang="en-US" sz="3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678751"/>
          </a:xfrm>
          <a:prstGeom prst="rect">
            <a:avLst/>
          </a:prstGeom>
        </p:spPr>
        <p:txBody>
          <a:bodyPr wrap="square">
            <a:spAutoFit/>
          </a:bodyPr>
          <a:lstStyle/>
          <a:p>
            <a:pPr lvl="0" algn="just"/>
            <a:r>
              <a:rPr lang="fr-FR" sz="3000" b="1" dirty="0" smtClean="0">
                <a:solidFill>
                  <a:prstClr val="black"/>
                </a:solidFill>
              </a:rPr>
              <a:t>Zone 3 : </a:t>
            </a:r>
            <a:r>
              <a:rPr lang="fr-FR" sz="3000" dirty="0" smtClean="0">
                <a:solidFill>
                  <a:prstClr val="black"/>
                </a:solidFill>
              </a:rPr>
              <a:t>Au-delà, l’éolienne fonctionne à vitesse constante. Dans cette zone, la puissance de la génératrice atteint des valeurs plus importantes, jusqu'à 90% de la </a:t>
            </a:r>
            <a:r>
              <a:rPr lang="en-US" sz="3000" dirty="0" smtClean="0">
                <a:solidFill>
                  <a:prstClr val="black"/>
                </a:solidFill>
              </a:rPr>
              <a:t>puissance </a:t>
            </a:r>
            <a:r>
              <a:rPr lang="en-US" sz="3000" dirty="0" err="1" smtClean="0">
                <a:solidFill>
                  <a:prstClr val="black"/>
                </a:solidFill>
              </a:rPr>
              <a:t>nominale</a:t>
            </a:r>
            <a:r>
              <a:rPr lang="en-US" sz="3000" dirty="0" smtClean="0">
                <a:solidFill>
                  <a:prstClr val="black"/>
                </a:solidFill>
              </a:rPr>
              <a:t> </a:t>
            </a:r>
            <a:r>
              <a:rPr lang="en-US" sz="3000" dirty="0" err="1" smtClean="0">
                <a:solidFill>
                  <a:prstClr val="black"/>
                </a:solidFill>
              </a:rPr>
              <a:t>Pnom</a:t>
            </a:r>
            <a:r>
              <a:rPr lang="en-US" sz="3000" dirty="0" smtClean="0">
                <a:solidFill>
                  <a:prstClr val="black"/>
                </a:solidFill>
              </a:rPr>
              <a:t>.</a:t>
            </a:r>
          </a:p>
          <a:p>
            <a:pPr algn="just"/>
            <a:r>
              <a:rPr lang="fr-FR" sz="3000" b="1" dirty="0" smtClean="0">
                <a:solidFill>
                  <a:prstClr val="black"/>
                </a:solidFill>
              </a:rPr>
              <a:t>Zone 4 : </a:t>
            </a:r>
            <a:r>
              <a:rPr lang="fr-FR" sz="3200" dirty="0" smtClean="0"/>
              <a:t>Arrivée à la puissance nominale </a:t>
            </a:r>
            <a:r>
              <a:rPr lang="fr-FR" sz="3200" dirty="0" err="1" smtClean="0"/>
              <a:t>Pnom</a:t>
            </a:r>
            <a:r>
              <a:rPr lang="fr-FR" sz="3200" dirty="0" smtClean="0"/>
              <a:t>, une limitation de la puissance générée est effectuée à l’aide d’un système d’orientation des pales : Le Pitch contrôle.</a:t>
            </a:r>
            <a:endParaRPr lang="en-US" sz="3000" dirty="0" smtClean="0">
              <a:solidFill>
                <a:prstClr val="black"/>
              </a:solidFill>
            </a:endParaRPr>
          </a:p>
          <a:p>
            <a:pPr lvl="0" algn="just"/>
            <a:r>
              <a:rPr lang="fr-FR" sz="3000" dirty="0" smtClean="0">
                <a:solidFill>
                  <a:prstClr val="black"/>
                </a:solidFill>
              </a:rPr>
              <a:t> </a:t>
            </a:r>
            <a:endParaRPr lang="en-US" sz="3000" dirty="0" smtClean="0">
              <a:solidFill>
                <a:prstClr val="black"/>
              </a:solidFill>
            </a:endParaRPr>
          </a:p>
          <a:p>
            <a:pPr lvl="0" algn="just"/>
            <a:r>
              <a:rPr lang="fr-FR" sz="3000" dirty="0" smtClean="0">
                <a:solidFill>
                  <a:prstClr val="black"/>
                </a:solidFill>
              </a:rPr>
              <a:t>Par sécurité, si la vitesse du vent devient trop importante et risque d’endommager l’éolienne, l’angle de calage des pales se fixe à 90°. C’est la mise en drapeau qui met fin au</a:t>
            </a:r>
          </a:p>
          <a:p>
            <a:pPr lvl="0" algn="just"/>
            <a:r>
              <a:rPr lang="fr-FR" sz="3000" dirty="0" smtClean="0">
                <a:solidFill>
                  <a:prstClr val="black"/>
                </a:solidFill>
              </a:rPr>
              <a:t>fonctionnement de l’éolienne jusqu’à ce que la vitesse du vent devienne moins importante,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740307"/>
          </a:xfrm>
          <a:prstGeom prst="rect">
            <a:avLst/>
          </a:prstGeom>
        </p:spPr>
        <p:txBody>
          <a:bodyPr wrap="square">
            <a:spAutoFit/>
          </a:bodyPr>
          <a:lstStyle/>
          <a:p>
            <a:r>
              <a:rPr lang="en-US" sz="3600" b="1" dirty="0" smtClean="0"/>
              <a:t>Application des </a:t>
            </a:r>
            <a:r>
              <a:rPr lang="en-US" sz="3600" b="1" dirty="0" err="1" smtClean="0"/>
              <a:t>éoliennes</a:t>
            </a:r>
            <a:endParaRPr lang="en-US" sz="3600" b="1" dirty="0" smtClean="0"/>
          </a:p>
          <a:p>
            <a:endParaRPr lang="en-US" sz="3600" b="1" dirty="0" smtClean="0"/>
          </a:p>
          <a:p>
            <a:r>
              <a:rPr lang="fr-FR" sz="3600" dirty="0" smtClean="0"/>
              <a:t>Un système éolien peut être utilisé en trois applications distinctes :</a:t>
            </a:r>
          </a:p>
          <a:p>
            <a:r>
              <a:rPr lang="en-US" sz="3600" dirty="0" smtClean="0"/>
              <a:t>- </a:t>
            </a:r>
            <a:r>
              <a:rPr lang="en-US" sz="3600" dirty="0" err="1" smtClean="0"/>
              <a:t>Systèmes</a:t>
            </a:r>
            <a:r>
              <a:rPr lang="en-US" sz="3600" dirty="0" smtClean="0"/>
              <a:t> </a:t>
            </a:r>
            <a:r>
              <a:rPr lang="en-US" sz="3600" dirty="0" err="1" smtClean="0"/>
              <a:t>isolés</a:t>
            </a:r>
            <a:r>
              <a:rPr lang="en-US" sz="3600" dirty="0" smtClean="0"/>
              <a:t>.</a:t>
            </a:r>
          </a:p>
          <a:p>
            <a:r>
              <a:rPr lang="en-US" sz="3600" dirty="0" smtClean="0"/>
              <a:t>- </a:t>
            </a:r>
            <a:r>
              <a:rPr lang="en-US" sz="3600" dirty="0" err="1" smtClean="0"/>
              <a:t>Systèmes</a:t>
            </a:r>
            <a:r>
              <a:rPr lang="en-US" sz="3600" dirty="0" smtClean="0"/>
              <a:t> </a:t>
            </a:r>
            <a:r>
              <a:rPr lang="en-US" sz="3600" dirty="0" err="1" smtClean="0"/>
              <a:t>hybrides</a:t>
            </a:r>
            <a:r>
              <a:rPr lang="en-US" sz="3600" dirty="0" smtClean="0"/>
              <a:t>.</a:t>
            </a:r>
          </a:p>
          <a:p>
            <a:pPr>
              <a:buFontTx/>
              <a:buChar char="-"/>
            </a:pPr>
            <a:r>
              <a:rPr lang="en-US" sz="3600" dirty="0" err="1" smtClean="0"/>
              <a:t>Systèmes</a:t>
            </a:r>
            <a:r>
              <a:rPr lang="en-US" sz="3600" dirty="0" smtClean="0"/>
              <a:t> </a:t>
            </a:r>
            <a:r>
              <a:rPr lang="en-US" sz="3600" dirty="0" err="1" smtClean="0"/>
              <a:t>reliés</a:t>
            </a:r>
            <a:r>
              <a:rPr lang="en-US" sz="3600" dirty="0" smtClean="0"/>
              <a:t> au </a:t>
            </a:r>
            <a:r>
              <a:rPr lang="en-US" sz="3600" dirty="0" err="1" smtClean="0"/>
              <a:t>réseau</a:t>
            </a:r>
            <a:r>
              <a:rPr lang="en-US" sz="3600" dirty="0" smtClean="0"/>
              <a:t>.</a:t>
            </a:r>
          </a:p>
          <a:p>
            <a:endParaRPr lang="en-US" sz="3600" dirty="0" smtClean="0"/>
          </a:p>
          <a:p>
            <a:r>
              <a:rPr lang="fr-FR" sz="3600" dirty="0" smtClean="0"/>
              <a:t>Les systèmes obéissent à une configuration de base : ils ont besoin d'une unité de</a:t>
            </a:r>
          </a:p>
          <a:p>
            <a:r>
              <a:rPr lang="fr-FR" sz="3600" dirty="0" smtClean="0"/>
              <a:t>contrôle de puissance et, dans certains cas, d'une unité de stockage.</a:t>
            </a:r>
            <a:endParaRPr lang="en-US" sz="3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847"/>
            <a:ext cx="9144000" cy="6093976"/>
          </a:xfrm>
          <a:prstGeom prst="rect">
            <a:avLst/>
          </a:prstGeom>
        </p:spPr>
        <p:txBody>
          <a:bodyPr wrap="square">
            <a:spAutoFit/>
          </a:bodyPr>
          <a:lstStyle/>
          <a:p>
            <a:pPr algn="just"/>
            <a:r>
              <a:rPr lang="fr-FR" sz="3000" b="1" dirty="0"/>
              <a:t>Avantages et inconvénients de l’énergie </a:t>
            </a:r>
            <a:r>
              <a:rPr lang="fr-FR" sz="3000" b="1" dirty="0" smtClean="0"/>
              <a:t>éolienne:</a:t>
            </a:r>
            <a:r>
              <a:rPr lang="en-US" sz="3000" b="1" dirty="0" smtClean="0"/>
              <a:t> </a:t>
            </a:r>
          </a:p>
          <a:p>
            <a:pPr algn="just"/>
            <a:endParaRPr lang="en-US" sz="3000" b="1" dirty="0" smtClean="0"/>
          </a:p>
          <a:p>
            <a:pPr algn="just"/>
            <a:r>
              <a:rPr lang="en-US" sz="3000" b="1" dirty="0" err="1" smtClean="0"/>
              <a:t>Avantages</a:t>
            </a:r>
            <a:r>
              <a:rPr lang="en-US" sz="3000" b="1" dirty="0" smtClean="0"/>
              <a:t> :</a:t>
            </a:r>
          </a:p>
          <a:p>
            <a:pPr algn="just"/>
            <a:endParaRPr lang="en-US" sz="3000" b="1" dirty="0"/>
          </a:p>
          <a:p>
            <a:pPr algn="just">
              <a:lnSpc>
                <a:spcPct val="150000"/>
              </a:lnSpc>
            </a:pPr>
            <a:r>
              <a:rPr lang="fr-FR" sz="3000" dirty="0"/>
              <a:t>- C’est une énergie renouvelable, le vent est gratuit, à 100 % renouvelable.</a:t>
            </a:r>
          </a:p>
          <a:p>
            <a:pPr algn="just">
              <a:lnSpc>
                <a:spcPct val="150000"/>
              </a:lnSpc>
            </a:pPr>
            <a:r>
              <a:rPr lang="fr-FR" sz="3000" dirty="0"/>
              <a:t>- C’est une énergie dont l’utilisation ne pollue pas, ni de gaz à effet de serre, ni </a:t>
            </a:r>
            <a:r>
              <a:rPr lang="fr-FR" sz="3000" dirty="0" smtClean="0"/>
              <a:t>de production </a:t>
            </a:r>
            <a:r>
              <a:rPr lang="fr-FR" sz="3000" dirty="0"/>
              <a:t>de déchets </a:t>
            </a:r>
            <a:r>
              <a:rPr lang="fr-FR" sz="3000" dirty="0" smtClean="0"/>
              <a:t>«déchets </a:t>
            </a:r>
            <a:r>
              <a:rPr lang="fr-FR" sz="3000" dirty="0"/>
              <a:t>radioactifs contrairement à l’énergie </a:t>
            </a:r>
            <a:r>
              <a:rPr lang="fr-FR" sz="3000" dirty="0" smtClean="0"/>
              <a:t>nucléaire».</a:t>
            </a:r>
            <a:endParaRPr lang="fr-FR" sz="3000" dirty="0"/>
          </a:p>
          <a:p>
            <a:pPr algn="just">
              <a:lnSpc>
                <a:spcPct val="150000"/>
              </a:lnSpc>
            </a:pPr>
            <a:r>
              <a:rPr lang="fr-FR" sz="3000" dirty="0"/>
              <a:t>- Les coûts d’installation ne sont pas très élevés</a:t>
            </a:r>
            <a:r>
              <a:rPr lang="fr-FR" sz="3000" dirty="0" smtClean="0"/>
              <a:t>.</a:t>
            </a:r>
            <a:endParaRPr lang="fr-FR" sz="3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7306"/>
          </a:xfrm>
          <a:prstGeom prst="rect">
            <a:avLst/>
          </a:prstGeom>
        </p:spPr>
        <p:txBody>
          <a:bodyPr wrap="square">
            <a:spAutoFit/>
          </a:bodyPr>
          <a:lstStyle/>
          <a:p>
            <a:pPr algn="just">
              <a:lnSpc>
                <a:spcPct val="150000"/>
              </a:lnSpc>
            </a:pPr>
            <a:r>
              <a:rPr lang="fr-FR" sz="3000" dirty="0" smtClean="0"/>
              <a:t>- Les principes techniques sont simples, même si leur mise en application technologique est relativement complexe et perfectionnée.</a:t>
            </a:r>
          </a:p>
          <a:p>
            <a:pPr algn="just">
              <a:lnSpc>
                <a:spcPct val="150000"/>
              </a:lnSpc>
            </a:pPr>
            <a:r>
              <a:rPr lang="fr-FR" sz="3000" dirty="0" smtClean="0"/>
              <a:t>- Utilisable dans tous les endroits fortement exposés aux vents.</a:t>
            </a:r>
          </a:p>
          <a:p>
            <a:pPr lvl="0" algn="just">
              <a:lnSpc>
                <a:spcPct val="150000"/>
              </a:lnSpc>
            </a:pPr>
            <a:r>
              <a:rPr lang="fr-FR" sz="3000" dirty="0" smtClean="0">
                <a:solidFill>
                  <a:prstClr val="black"/>
                </a:solidFill>
              </a:rPr>
              <a:t>- Le mode d’exploitation des éoliennes et la possibilité de les arrêter à n’importe quel moment, leur donne l’avantage d’avoir un bon rendement, contrairement aux</a:t>
            </a:r>
          </a:p>
          <a:p>
            <a:pPr lvl="0" algn="just">
              <a:lnSpc>
                <a:spcPct val="150000"/>
              </a:lnSpc>
            </a:pPr>
            <a:r>
              <a:rPr lang="fr-FR" sz="3000" dirty="0" smtClean="0">
                <a:solidFill>
                  <a:prstClr val="black"/>
                </a:solidFill>
              </a:rPr>
              <a:t>modes de fonctionnement continus de la plupart des centrales thermiques et </a:t>
            </a:r>
            <a:r>
              <a:rPr lang="en-US" sz="3000" dirty="0" err="1" smtClean="0">
                <a:solidFill>
                  <a:prstClr val="black"/>
                </a:solidFill>
              </a:rPr>
              <a:t>nucléaires</a:t>
            </a:r>
            <a:r>
              <a:rPr lang="en-US" sz="3000" dirty="0" smtClean="0">
                <a:solidFill>
                  <a:prstClr val="black"/>
                </a:solidFill>
              </a:rPr>
              <a:t>.</a:t>
            </a:r>
            <a:endParaRPr lang="en-US" sz="3000" dirty="0">
              <a:solidFill>
                <a:prstClr val="black"/>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p:spPr>
        <p:txBody>
          <a:bodyPr wrap="square">
            <a:spAutoFit/>
          </a:bodyPr>
          <a:lstStyle/>
          <a:p>
            <a:pPr algn="just"/>
            <a:r>
              <a:rPr lang="en-US" sz="3000" b="1" dirty="0" err="1" smtClean="0"/>
              <a:t>Inconvénients</a:t>
            </a:r>
            <a:r>
              <a:rPr lang="en-US" sz="3000" b="1" dirty="0" smtClean="0"/>
              <a:t>:</a:t>
            </a:r>
          </a:p>
          <a:p>
            <a:pPr algn="just"/>
            <a:endParaRPr lang="en-US" sz="3000" b="1" dirty="0"/>
          </a:p>
          <a:p>
            <a:pPr algn="just">
              <a:lnSpc>
                <a:spcPct val="150000"/>
              </a:lnSpc>
            </a:pPr>
            <a:r>
              <a:rPr lang="fr-FR" sz="3000" dirty="0"/>
              <a:t>- L’énergie change suivant la météo ; la nature du vent stochastique du vent a </a:t>
            </a:r>
            <a:r>
              <a:rPr lang="fr-FR" sz="3000" dirty="0" smtClean="0"/>
              <a:t>une influence </a:t>
            </a:r>
            <a:r>
              <a:rPr lang="fr-FR" sz="3000" dirty="0"/>
              <a:t>sur la qualité de la puissance électrique produite, ce qui représente </a:t>
            </a:r>
            <a:r>
              <a:rPr lang="fr-FR" sz="3000" dirty="0" smtClean="0"/>
              <a:t>une contrainte </a:t>
            </a:r>
            <a:r>
              <a:rPr lang="fr-FR" sz="3000" dirty="0"/>
              <a:t>pour les gérants des réseaux.</a:t>
            </a:r>
          </a:p>
          <a:p>
            <a:pPr algn="just">
              <a:lnSpc>
                <a:spcPct val="150000"/>
              </a:lnSpc>
            </a:pPr>
            <a:r>
              <a:rPr lang="fr-FR" sz="3000" dirty="0"/>
              <a:t>- Le bruit : la source essentielle du bruit dans les éoliennes c’est le multiplicateur, </a:t>
            </a:r>
            <a:r>
              <a:rPr lang="fr-FR" sz="3000" dirty="0" smtClean="0"/>
              <a:t>ce dernier </a:t>
            </a:r>
            <a:r>
              <a:rPr lang="fr-FR" sz="3000" dirty="0"/>
              <a:t>commence à disparaitre après l’apparition des éoliennes à attaque directe</a:t>
            </a:r>
            <a:r>
              <a:rPr lang="fr-FR" sz="3000" dirty="0" smtClean="0"/>
              <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4" y="214290"/>
            <a:ext cx="8858280" cy="6555641"/>
          </a:xfrm>
          <a:prstGeom prst="rect">
            <a:avLst/>
          </a:prstGeom>
        </p:spPr>
        <p:txBody>
          <a:bodyPr wrap="square">
            <a:spAutoFit/>
          </a:bodyPr>
          <a:lstStyle/>
          <a:p>
            <a:pPr lvl="0" algn="just"/>
            <a:r>
              <a:rPr lang="fr-FR" sz="3000" dirty="0" smtClean="0">
                <a:solidFill>
                  <a:prstClr val="black"/>
                </a:solidFill>
              </a:rPr>
              <a:t>Le coût de l’énergie éolienne reste plus élevé par rapport aux autres sources d’énergie classique surtout sur les sites moins ventés.</a:t>
            </a:r>
          </a:p>
          <a:p>
            <a:pPr lvl="0" algn="just"/>
            <a:r>
              <a:rPr lang="fr-FR" sz="3000" dirty="0" smtClean="0">
                <a:solidFill>
                  <a:prstClr val="black"/>
                </a:solidFill>
              </a:rPr>
              <a:t>- Le cas d'installations autonomes, il est nécessaire de recourir au stockage ou bien de doubler l'installation par un groupe électrogène Diesel, ce qui augmente le coût.</a:t>
            </a:r>
          </a:p>
          <a:p>
            <a:pPr lvl="0" algn="just"/>
            <a:r>
              <a:rPr lang="fr-FR" sz="3000" dirty="0" smtClean="0">
                <a:solidFill>
                  <a:prstClr val="black"/>
                </a:solidFill>
              </a:rPr>
              <a:t>- Impacte visuel: les éoliennes installées sur terre ont tendance à défigurer le </a:t>
            </a:r>
            <a:r>
              <a:rPr lang="en-US" sz="3000" dirty="0" err="1" smtClean="0">
                <a:solidFill>
                  <a:prstClr val="black"/>
                </a:solidFill>
              </a:rPr>
              <a:t>paysage</a:t>
            </a:r>
            <a:r>
              <a:rPr lang="en-US" sz="3000" dirty="0" smtClean="0">
                <a:solidFill>
                  <a:prstClr val="black"/>
                </a:solidFill>
              </a:rPr>
              <a:t>.</a:t>
            </a:r>
          </a:p>
          <a:p>
            <a:pPr lvl="0" algn="just"/>
            <a:r>
              <a:rPr lang="fr-FR" sz="3000" dirty="0" smtClean="0">
                <a:solidFill>
                  <a:prstClr val="black"/>
                </a:solidFill>
              </a:rPr>
              <a:t>- Les oiseaux: les éoliennes, selon certains, pourraient constituer pour la migration des oiseaux un obstacle mortel. En effet, les pales en rotation sont difficilement visibles par mauvais temps ou la nuit. Les oiseaux peuvent alors entrer en collision </a:t>
            </a:r>
            <a:r>
              <a:rPr lang="en-US" sz="3000" dirty="0" smtClean="0">
                <a:solidFill>
                  <a:prstClr val="black"/>
                </a:solidFill>
              </a:rPr>
              <a:t>avec </a:t>
            </a:r>
            <a:r>
              <a:rPr lang="en-US" sz="3000" dirty="0" err="1" smtClean="0">
                <a:solidFill>
                  <a:prstClr val="black"/>
                </a:solidFill>
              </a:rPr>
              <a:t>celles-ci</a:t>
            </a:r>
            <a:r>
              <a:rPr lang="en-US" sz="3000" dirty="0" smtClean="0">
                <a:solidFill>
                  <a:prstClr val="black"/>
                </a:solidFill>
              </a:rPr>
              <a:t>.</a:t>
            </a:r>
            <a:endParaRPr lang="en-US" sz="3000" dirty="0">
              <a:solidFill>
                <a:prstClr val="black"/>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a:stretch>
            <a:fillRect/>
          </a:stretch>
        </p:blipFill>
        <p:spPr bwMode="auto">
          <a:xfrm>
            <a:off x="0" y="4743450"/>
            <a:ext cx="3619512" cy="2114550"/>
          </a:xfrm>
          <a:prstGeom prst="rect">
            <a:avLst/>
          </a:prstGeom>
          <a:noFill/>
          <a:ln w="9525">
            <a:noFill/>
            <a:miter lim="800000"/>
            <a:headEnd/>
            <a:tailEnd/>
          </a:ln>
          <a:effectLst/>
        </p:spPr>
      </p:pic>
      <p:pic>
        <p:nvPicPr>
          <p:cNvPr id="6" name="Picture 2" descr="https://tse1.mm.bing.net/th?id=OIP.lBYkBTgYc90KnxoqAQ5IbgHaE7&amp;pid=15.1&amp;P=0&amp;w=267&amp;h=178"/>
          <p:cNvPicPr>
            <a:picLocks noChangeAspect="1" noChangeArrowheads="1"/>
          </p:cNvPicPr>
          <p:nvPr/>
        </p:nvPicPr>
        <p:blipFill>
          <a:blip r:embed="rId3"/>
          <a:srcRect/>
          <a:stretch>
            <a:fillRect/>
          </a:stretch>
        </p:blipFill>
        <p:spPr bwMode="auto">
          <a:xfrm>
            <a:off x="5000629" y="4429133"/>
            <a:ext cx="4143372" cy="2428868"/>
          </a:xfrm>
          <a:prstGeom prst="rect">
            <a:avLst/>
          </a:prstGeom>
          <a:noFill/>
        </p:spPr>
      </p:pic>
      <p:sp>
        <p:nvSpPr>
          <p:cNvPr id="7" name="Rectangle 6"/>
          <p:cNvSpPr/>
          <p:nvPr/>
        </p:nvSpPr>
        <p:spPr>
          <a:xfrm>
            <a:off x="0" y="-24"/>
            <a:ext cx="9144000" cy="4708981"/>
          </a:xfrm>
          <a:prstGeom prst="rect">
            <a:avLst/>
          </a:prstGeom>
        </p:spPr>
        <p:txBody>
          <a:bodyPr wrap="square">
            <a:spAutoFit/>
          </a:bodyPr>
          <a:lstStyle/>
          <a:p>
            <a:pPr lvl="0" algn="just"/>
            <a:r>
              <a:rPr lang="en-US" sz="3000" b="1" dirty="0" smtClean="0">
                <a:solidFill>
                  <a:prstClr val="black"/>
                </a:solidFill>
              </a:rPr>
              <a:t>1 </a:t>
            </a:r>
            <a:r>
              <a:rPr lang="en-US" sz="3000" b="1" dirty="0" err="1" smtClean="0">
                <a:solidFill>
                  <a:prstClr val="black"/>
                </a:solidFill>
              </a:rPr>
              <a:t>Anémomètre</a:t>
            </a:r>
            <a:endParaRPr lang="en-US" sz="3000" b="1" dirty="0" smtClean="0">
              <a:solidFill>
                <a:prstClr val="black"/>
              </a:solidFill>
            </a:endParaRPr>
          </a:p>
          <a:p>
            <a:pPr lvl="0" algn="just"/>
            <a:r>
              <a:rPr lang="fr-FR" sz="3000" dirty="0" smtClean="0">
                <a:solidFill>
                  <a:prstClr val="black"/>
                </a:solidFill>
              </a:rPr>
              <a:t>Fournit le module du vecteur vent (vitesse ou force du vent), on l’exprime en mètre/seconde ou en </a:t>
            </a:r>
            <a:r>
              <a:rPr lang="fr-FR" sz="3000" dirty="0" err="1" smtClean="0">
                <a:solidFill>
                  <a:prstClr val="black"/>
                </a:solidFill>
              </a:rPr>
              <a:t>noeud</a:t>
            </a:r>
            <a:r>
              <a:rPr lang="fr-FR" sz="3000" dirty="0" smtClean="0">
                <a:solidFill>
                  <a:prstClr val="black"/>
                </a:solidFill>
              </a:rPr>
              <a:t> (1 </a:t>
            </a:r>
            <a:r>
              <a:rPr lang="fr-FR" sz="3000" dirty="0" err="1" smtClean="0">
                <a:solidFill>
                  <a:prstClr val="black"/>
                </a:solidFill>
              </a:rPr>
              <a:t>noeud</a:t>
            </a:r>
            <a:r>
              <a:rPr lang="fr-FR" sz="3000" dirty="0" smtClean="0">
                <a:solidFill>
                  <a:prstClr val="black"/>
                </a:solidFill>
              </a:rPr>
              <a:t> = 0.515 m/s). Il existe plusieurs types d’anémomètre (à ultrason ou à laser, à fil chaud) mais l’anémomètre le plus utilisé c’est l’anémomètre à coupelle (moulinet) : Il est muni d’un rotor de trois coupelles en métal ou en plastique qui sous l’effet du vent se met à tourner autour d’un axe vertical. La vitesse est enregistrée </a:t>
            </a:r>
            <a:r>
              <a:rPr lang="en-US" sz="3000" dirty="0" err="1" smtClean="0">
                <a:solidFill>
                  <a:prstClr val="black"/>
                </a:solidFill>
              </a:rPr>
              <a:t>électroniquement</a:t>
            </a:r>
            <a:r>
              <a:rPr lang="en-US" sz="3000" dirty="0" smtClean="0">
                <a:solidFill>
                  <a:prstClr val="black"/>
                </a:solidFill>
              </a:rPr>
              <a:t>.</a:t>
            </a:r>
            <a:endParaRPr lang="en-US" sz="3000" dirty="0">
              <a:solidFill>
                <a:prstClr val="black"/>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4714876" y="2214554"/>
            <a:ext cx="4429124" cy="4643446"/>
          </a:xfrm>
          <a:prstGeom prst="rect">
            <a:avLst/>
          </a:prstGeom>
          <a:noFill/>
          <a:ln w="9525">
            <a:noFill/>
            <a:miter lim="800000"/>
            <a:headEnd/>
            <a:tailEnd/>
          </a:ln>
          <a:effectLst/>
        </p:spPr>
      </p:pic>
      <p:sp>
        <p:nvSpPr>
          <p:cNvPr id="4" name="Rectangle 3"/>
          <p:cNvSpPr/>
          <p:nvPr/>
        </p:nvSpPr>
        <p:spPr>
          <a:xfrm>
            <a:off x="0" y="0"/>
            <a:ext cx="9144000" cy="1938992"/>
          </a:xfrm>
          <a:prstGeom prst="rect">
            <a:avLst/>
          </a:prstGeom>
        </p:spPr>
        <p:txBody>
          <a:bodyPr wrap="square">
            <a:spAutoFit/>
          </a:bodyPr>
          <a:lstStyle/>
          <a:p>
            <a:pPr algn="just"/>
            <a:r>
              <a:rPr lang="en-US" sz="3000" b="1" dirty="0" err="1" smtClean="0"/>
              <a:t>Girouette</a:t>
            </a:r>
            <a:endParaRPr lang="en-US" sz="3000" dirty="0" smtClean="0"/>
          </a:p>
          <a:p>
            <a:pPr algn="just"/>
            <a:r>
              <a:rPr lang="fr-FR" sz="3000" dirty="0" smtClean="0"/>
              <a:t>Permet </a:t>
            </a:r>
            <a:r>
              <a:rPr lang="fr-FR" sz="3000" dirty="0"/>
              <a:t>de mesurer la direction du vent. Celle-ci est fixée sur un axe vertical à la </a:t>
            </a:r>
            <a:r>
              <a:rPr lang="fr-FR" sz="3000" dirty="0" smtClean="0"/>
              <a:t>base duquel </a:t>
            </a:r>
            <a:r>
              <a:rPr lang="fr-FR" sz="3000" dirty="0"/>
              <a:t>se trouve une rose des </a:t>
            </a:r>
            <a:r>
              <a:rPr lang="fr-FR" sz="3000" dirty="0" smtClean="0"/>
              <a:t>vents.</a:t>
            </a:r>
            <a:endParaRPr lang="en-US" sz="3000" dirty="0"/>
          </a:p>
        </p:txBody>
      </p:sp>
      <p:pic>
        <p:nvPicPr>
          <p:cNvPr id="96260" name="Picture 4" descr="https://tse4.mm.bing.net/th?id=OIP.jZq2Pl0KA_avDy9PqCsQjwHaHa&amp;pid=15.1&amp;P=0&amp;w=300&amp;h=300"/>
          <p:cNvPicPr>
            <a:picLocks noChangeAspect="1" noChangeArrowheads="1"/>
          </p:cNvPicPr>
          <p:nvPr/>
        </p:nvPicPr>
        <p:blipFill>
          <a:blip r:embed="rId3"/>
          <a:srcRect/>
          <a:stretch>
            <a:fillRect/>
          </a:stretch>
        </p:blipFill>
        <p:spPr bwMode="auto">
          <a:xfrm>
            <a:off x="0" y="2357430"/>
            <a:ext cx="4714876" cy="450057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571"/>
            <a:ext cx="9144000" cy="6957033"/>
          </a:xfrm>
          <a:prstGeom prst="rect">
            <a:avLst/>
          </a:prstGeom>
        </p:spPr>
        <p:txBody>
          <a:bodyPr wrap="square">
            <a:spAutoFit/>
          </a:bodyPr>
          <a:lstStyle/>
          <a:p>
            <a:pPr algn="just">
              <a:lnSpc>
                <a:spcPct val="130000"/>
              </a:lnSpc>
            </a:pPr>
            <a:r>
              <a:rPr lang="en-US" sz="2300" b="1" dirty="0" err="1"/>
              <a:t>Définition</a:t>
            </a:r>
            <a:endParaRPr lang="en-US" sz="2300" b="1" dirty="0"/>
          </a:p>
          <a:p>
            <a:pPr algn="just">
              <a:lnSpc>
                <a:spcPct val="130000"/>
              </a:lnSpc>
            </a:pPr>
            <a:r>
              <a:rPr lang="fr-FR" sz="2300" dirty="0"/>
              <a:t>L’énergie du vent ou l’énergie éolienne est le résultat des déplacements de l’air et </a:t>
            </a:r>
            <a:r>
              <a:rPr lang="fr-FR" sz="2300" dirty="0" smtClean="0"/>
              <a:t>plus spécifiquement</a:t>
            </a:r>
            <a:r>
              <a:rPr lang="fr-FR" sz="2300" dirty="0"/>
              <a:t>, l’énergie tirée du vent au moyen d’un dispositif aérogénérateur comme </a:t>
            </a:r>
            <a:r>
              <a:rPr lang="fr-FR" sz="2300" dirty="0" smtClean="0"/>
              <a:t>une éolienne </a:t>
            </a:r>
            <a:r>
              <a:rPr lang="fr-FR" sz="2300" dirty="0"/>
              <a:t>ou un moulin à vent. Elle peut être utilisée de deux manières : directe et indirecte.</a:t>
            </a:r>
          </a:p>
          <a:p>
            <a:pPr algn="just">
              <a:lnSpc>
                <a:spcPct val="130000"/>
              </a:lnSpc>
            </a:pPr>
            <a:r>
              <a:rPr lang="fr-FR" sz="2300" b="1" dirty="0"/>
              <a:t>Direct : Conservation de l’énergie mécanique : </a:t>
            </a:r>
            <a:r>
              <a:rPr lang="fr-FR" sz="2300" dirty="0"/>
              <a:t>le vent est utilisé pour faire </a:t>
            </a:r>
            <a:r>
              <a:rPr lang="fr-FR" sz="2300" dirty="0" smtClean="0"/>
              <a:t>avancer un </a:t>
            </a:r>
            <a:r>
              <a:rPr lang="fr-FR" sz="2300" dirty="0"/>
              <a:t>véhicule (navire à voile ou char à </a:t>
            </a:r>
            <a:r>
              <a:rPr lang="fr-FR" sz="2300" dirty="0" smtClean="0"/>
              <a:t>voile</a:t>
            </a:r>
            <a:r>
              <a:rPr lang="fr-FR" sz="2300" dirty="0"/>
              <a:t>), pour pomper de l’eau (moulins </a:t>
            </a:r>
            <a:r>
              <a:rPr lang="fr-FR" sz="2300" dirty="0" smtClean="0"/>
              <a:t>de Majorque</a:t>
            </a:r>
            <a:r>
              <a:rPr lang="fr-FR" sz="2300" dirty="0"/>
              <a:t>, éoliennes de pompage pour abreuver le bétail) ou pour faire tourner </a:t>
            </a:r>
            <a:r>
              <a:rPr lang="fr-FR" sz="2300" dirty="0" smtClean="0"/>
              <a:t>la </a:t>
            </a:r>
            <a:r>
              <a:rPr lang="en-US" sz="2300" dirty="0" err="1" smtClean="0"/>
              <a:t>meule</a:t>
            </a:r>
            <a:r>
              <a:rPr lang="en-US" sz="2300" dirty="0" smtClean="0"/>
              <a:t> </a:t>
            </a:r>
            <a:r>
              <a:rPr lang="en-US" sz="2300" dirty="0"/>
              <a:t>d’un </a:t>
            </a:r>
            <a:r>
              <a:rPr lang="en-US" sz="2300" dirty="0" err="1" smtClean="0"/>
              <a:t>moulin</a:t>
            </a:r>
            <a:r>
              <a:rPr lang="en-US" sz="2300" dirty="0" smtClean="0"/>
              <a:t>.</a:t>
            </a:r>
            <a:endParaRPr lang="en-US" sz="2300" dirty="0"/>
          </a:p>
          <a:p>
            <a:pPr algn="just">
              <a:lnSpc>
                <a:spcPct val="130000"/>
              </a:lnSpc>
            </a:pPr>
            <a:r>
              <a:rPr lang="fr-FR" sz="2300" b="1" dirty="0"/>
              <a:t>Indirect : Transformation en énergie électrique : </a:t>
            </a:r>
            <a:r>
              <a:rPr lang="fr-FR" sz="2300" dirty="0"/>
              <a:t>l’éolienne est accouplée à </a:t>
            </a:r>
            <a:r>
              <a:rPr lang="fr-FR" sz="2300" dirty="0" smtClean="0"/>
              <a:t>un générateur </a:t>
            </a:r>
            <a:r>
              <a:rPr lang="fr-FR" sz="2300" dirty="0"/>
              <a:t>électrique pour fabriquer un courant continu ou alternatif, le </a:t>
            </a:r>
            <a:r>
              <a:rPr lang="fr-FR" sz="2300" dirty="0" smtClean="0"/>
              <a:t>générateur est </a:t>
            </a:r>
            <a:r>
              <a:rPr lang="fr-FR" sz="2300" dirty="0"/>
              <a:t>relié à un réseau électrique ou bien il fonctionne de manière autonome avec </a:t>
            </a:r>
            <a:r>
              <a:rPr lang="fr-FR" sz="2300" dirty="0" smtClean="0"/>
              <a:t>un générateur </a:t>
            </a:r>
            <a:r>
              <a:rPr lang="fr-FR" sz="2300" dirty="0"/>
              <a:t>d’appoint (par exemple un groupe électrogène) ou un parc de batteries </a:t>
            </a:r>
            <a:r>
              <a:rPr lang="fr-FR" sz="2300" dirty="0" smtClean="0"/>
              <a:t>ou un </a:t>
            </a:r>
            <a:r>
              <a:rPr lang="fr-FR" sz="2300" dirty="0"/>
              <a:t>autre dispositif de stockage </a:t>
            </a:r>
            <a:r>
              <a:rPr lang="fr-FR" sz="2300" dirty="0" smtClean="0"/>
              <a:t>d’énergie.</a:t>
            </a:r>
            <a:endParaRPr lang="en-US" sz="23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356315"/>
            <a:ext cx="8715404" cy="6001643"/>
          </a:xfrm>
          <a:prstGeom prst="rect">
            <a:avLst/>
          </a:prstGeom>
        </p:spPr>
        <p:txBody>
          <a:bodyPr wrap="square">
            <a:spAutoFit/>
          </a:bodyPr>
          <a:lstStyle/>
          <a:p>
            <a:pPr algn="just">
              <a:lnSpc>
                <a:spcPct val="150000"/>
              </a:lnSpc>
            </a:pPr>
            <a:r>
              <a:rPr lang="en-US" sz="3200" b="1" dirty="0" err="1" smtClean="0"/>
              <a:t>Eolienne</a:t>
            </a:r>
            <a:r>
              <a:rPr lang="en-US" sz="3200" b="1" dirty="0" smtClean="0"/>
              <a:t> </a:t>
            </a:r>
            <a:r>
              <a:rPr lang="en-US" sz="3200" b="1" dirty="0" err="1"/>
              <a:t>dans</a:t>
            </a:r>
            <a:r>
              <a:rPr lang="en-US" sz="3200" b="1" dirty="0"/>
              <a:t> le monde</a:t>
            </a:r>
          </a:p>
          <a:p>
            <a:pPr algn="just">
              <a:lnSpc>
                <a:spcPct val="150000"/>
              </a:lnSpc>
            </a:pPr>
            <a:r>
              <a:rPr lang="fr-FR" sz="3200" dirty="0"/>
              <a:t>Fin 2010, 193 GW (milliards de watts) d'éoliens sont installés dans le monde. </a:t>
            </a:r>
            <a:endParaRPr lang="fr-FR" sz="3200" dirty="0" smtClean="0"/>
          </a:p>
          <a:p>
            <a:pPr algn="just">
              <a:lnSpc>
                <a:spcPct val="150000"/>
              </a:lnSpc>
            </a:pPr>
            <a:r>
              <a:rPr lang="fr-FR" sz="3200" dirty="0" smtClean="0"/>
              <a:t>En 2010</a:t>
            </a:r>
            <a:r>
              <a:rPr lang="fr-FR" sz="3200" dirty="0"/>
              <a:t>, la Chine a investi 63 milliards de dollars dans l'éolien, les USA 18 milliards de dollars.</a:t>
            </a:r>
          </a:p>
          <a:p>
            <a:pPr algn="just">
              <a:lnSpc>
                <a:spcPct val="150000"/>
              </a:lnSpc>
            </a:pPr>
            <a:r>
              <a:rPr lang="fr-FR" sz="3200" dirty="0"/>
              <a:t>La croissance des investissements dans l'éolien a été de 34% en 2010. Quand à la </a:t>
            </a:r>
            <a:r>
              <a:rPr lang="fr-FR" sz="3200" dirty="0" smtClean="0"/>
              <a:t>puissance, elle </a:t>
            </a:r>
            <a:r>
              <a:rPr lang="fr-FR" sz="3200" dirty="0"/>
              <a:t>a augmenté de 22% </a:t>
            </a:r>
            <a:r>
              <a:rPr lang="fr-FR" sz="3200" dirty="0" smtClean="0"/>
              <a:t>(soit </a:t>
            </a:r>
            <a:r>
              <a:rPr lang="fr-FR" sz="3200" dirty="0"/>
              <a:t>35,8 GW</a:t>
            </a:r>
            <a:r>
              <a:rPr lang="fr-FR" sz="3200" dirty="0" smtClean="0"/>
              <a:t>).</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6" y="46279"/>
            <a:ext cx="8929718" cy="6740307"/>
          </a:xfrm>
          <a:prstGeom prst="rect">
            <a:avLst/>
          </a:prstGeom>
        </p:spPr>
        <p:txBody>
          <a:bodyPr wrap="square">
            <a:spAutoFit/>
          </a:bodyPr>
          <a:lstStyle/>
          <a:p>
            <a:pPr algn="just">
              <a:lnSpc>
                <a:spcPct val="150000"/>
              </a:lnSpc>
            </a:pPr>
            <a:r>
              <a:rPr lang="fr-FR" sz="3200" b="1" dirty="0" smtClean="0"/>
              <a:t>L’éolienne en Algérie:</a:t>
            </a:r>
          </a:p>
          <a:p>
            <a:pPr algn="just"/>
            <a:endParaRPr lang="fr-FR" sz="3200" dirty="0" smtClean="0"/>
          </a:p>
          <a:p>
            <a:pPr algn="just">
              <a:lnSpc>
                <a:spcPct val="150000"/>
              </a:lnSpc>
            </a:pPr>
            <a:r>
              <a:rPr lang="fr-FR" sz="3200" dirty="0" smtClean="0"/>
              <a:t>La </a:t>
            </a:r>
            <a:r>
              <a:rPr lang="fr-FR" sz="3200" dirty="0"/>
              <a:t>première expérience du pompage d'eau avec une éolienne en Afrique a </a:t>
            </a:r>
            <a:r>
              <a:rPr lang="fr-FR" sz="3200" dirty="0" smtClean="0"/>
              <a:t>été effectuée </a:t>
            </a:r>
            <a:r>
              <a:rPr lang="fr-FR" sz="3200" dirty="0"/>
              <a:t>à Adrar en 1957 à ksar </a:t>
            </a:r>
            <a:r>
              <a:rPr lang="fr-FR" sz="3200" dirty="0" err="1"/>
              <a:t>Sidiaissa</a:t>
            </a:r>
            <a:r>
              <a:rPr lang="fr-FR" sz="3200" dirty="0"/>
              <a:t> pour l'irrigation de 50 </a:t>
            </a:r>
            <a:r>
              <a:rPr lang="fr-FR" sz="3200" dirty="0" err="1" smtClean="0"/>
              <a:t>Hec</a:t>
            </a:r>
            <a:r>
              <a:rPr lang="fr-FR" sz="3200" dirty="0" smtClean="0"/>
              <a:t>. </a:t>
            </a:r>
          </a:p>
          <a:p>
            <a:pPr algn="just">
              <a:lnSpc>
                <a:spcPct val="150000"/>
              </a:lnSpc>
            </a:pPr>
            <a:r>
              <a:rPr lang="fr-FR" sz="3200" dirty="0" smtClean="0"/>
              <a:t>L’Algérie </a:t>
            </a:r>
            <a:r>
              <a:rPr lang="fr-FR" sz="3200" dirty="0"/>
              <a:t>a </a:t>
            </a:r>
            <a:r>
              <a:rPr lang="fr-FR" sz="3200" dirty="0" smtClean="0"/>
              <a:t>un régime </a:t>
            </a:r>
            <a:r>
              <a:rPr lang="fr-FR" sz="3200" dirty="0"/>
              <a:t>de vent modéré (2 à 6 m/s), selon la carte des </a:t>
            </a:r>
            <a:r>
              <a:rPr lang="fr-FR" sz="3200" dirty="0" smtClean="0"/>
              <a:t>vents. </a:t>
            </a:r>
            <a:r>
              <a:rPr lang="fr-FR" sz="3200" dirty="0"/>
              <a:t>Ce potentiel </a:t>
            </a:r>
            <a:r>
              <a:rPr lang="fr-FR" sz="3200" dirty="0" smtClean="0"/>
              <a:t>énergétique convient </a:t>
            </a:r>
            <a:r>
              <a:rPr lang="fr-FR" sz="3200" dirty="0"/>
              <a:t>parfaitement pour le pompage de l’eau particulièrement sur les Hauts </a:t>
            </a:r>
            <a:r>
              <a:rPr lang="fr-FR" sz="3200" dirty="0" smtClean="0"/>
              <a:t>Plateaux.</a:t>
            </a:r>
            <a:endParaRPr 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TotalTime>
  <Words>2645</Words>
  <Application>Microsoft Office PowerPoint</Application>
  <PresentationFormat>Affichage à l'écran (4:3)</PresentationFormat>
  <Paragraphs>126</Paragraphs>
  <Slides>49</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49</vt:i4>
      </vt:variant>
    </vt:vector>
  </HeadingPairs>
  <TitlesOfParts>
    <vt:vector size="51" baseType="lpstr">
      <vt:lpstr>Thème Office</vt:lpstr>
      <vt:lpstr>Picture</vt:lpstr>
      <vt:lpstr>Chapitre III</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III</dc:title>
  <dc:creator>moi</dc:creator>
  <cp:lastModifiedBy>moi</cp:lastModifiedBy>
  <cp:revision>104</cp:revision>
  <dcterms:created xsi:type="dcterms:W3CDTF">2018-10-18T10:36:05Z</dcterms:created>
  <dcterms:modified xsi:type="dcterms:W3CDTF">2021-02-17T19:34:27Z</dcterms:modified>
</cp:coreProperties>
</file>