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81" r:id="rId4"/>
    <p:sldId id="258" r:id="rId5"/>
    <p:sldId id="259" r:id="rId6"/>
    <p:sldId id="260" r:id="rId7"/>
    <p:sldId id="282" r:id="rId8"/>
    <p:sldId id="283" r:id="rId9"/>
    <p:sldId id="284" r:id="rId10"/>
    <p:sldId id="285" r:id="rId11"/>
    <p:sldId id="306" r:id="rId12"/>
    <p:sldId id="307" r:id="rId13"/>
    <p:sldId id="308" r:id="rId14"/>
    <p:sldId id="309" r:id="rId15"/>
    <p:sldId id="310" r:id="rId16"/>
    <p:sldId id="311" r:id="rId17"/>
    <p:sldId id="312" r:id="rId18"/>
    <p:sldId id="287" r:id="rId19"/>
    <p:sldId id="286" r:id="rId20"/>
    <p:sldId id="302" r:id="rId21"/>
    <p:sldId id="303" r:id="rId22"/>
    <p:sldId id="304" r:id="rId23"/>
    <p:sldId id="305"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744666CE-F13E-433A-96D9-797239586A25}"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09C88C3-9928-4C1A-AC64-7332BB1D03FF}"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744666CE-F13E-433A-96D9-797239586A25}"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09C88C3-9928-4C1A-AC64-7332BB1D03FF}"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744666CE-F13E-433A-96D9-797239586A25}"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09C88C3-9928-4C1A-AC64-7332BB1D03FF}"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744666CE-F13E-433A-96D9-797239586A25}"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09C88C3-9928-4C1A-AC64-7332BB1D03FF}"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44666CE-F13E-433A-96D9-797239586A25}"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709C88C3-9928-4C1A-AC64-7332BB1D03FF}"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744666CE-F13E-433A-96D9-797239586A25}" type="datetimeFigureOut">
              <a:rPr lang="en-US" smtClean="0"/>
              <a:pPr/>
              <a:t>2/19/2021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709C88C3-9928-4C1A-AC64-7332BB1D03FF}"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744666CE-F13E-433A-96D9-797239586A25}" type="datetimeFigureOut">
              <a:rPr lang="en-US" smtClean="0"/>
              <a:pPr/>
              <a:t>2/19/2021</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709C88C3-9928-4C1A-AC64-7332BB1D03FF}"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744666CE-F13E-433A-96D9-797239586A25}" type="datetimeFigureOut">
              <a:rPr lang="en-US" smtClean="0"/>
              <a:pPr/>
              <a:t>2/19/2021</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709C88C3-9928-4C1A-AC64-7332BB1D03FF}"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44666CE-F13E-433A-96D9-797239586A25}" type="datetimeFigureOut">
              <a:rPr lang="en-US" smtClean="0"/>
              <a:pPr/>
              <a:t>2/19/2021</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709C88C3-9928-4C1A-AC64-7332BB1D03F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4666CE-F13E-433A-96D9-797239586A25}" type="datetimeFigureOut">
              <a:rPr lang="en-US" smtClean="0"/>
              <a:pPr/>
              <a:t>2/19/2021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709C88C3-9928-4C1A-AC64-7332BB1D03FF}"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44666CE-F13E-433A-96D9-797239586A25}" type="datetimeFigureOut">
              <a:rPr lang="en-US" smtClean="0"/>
              <a:pPr/>
              <a:t>2/19/2021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709C88C3-9928-4C1A-AC64-7332BB1D03FF}"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666CE-F13E-433A-96D9-797239586A25}" type="datetimeFigureOut">
              <a:rPr lang="en-US" smtClean="0"/>
              <a:pPr/>
              <a:t>2/19/2021</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9C88C3-9928-4C1A-AC64-7332BB1D03FF}"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1428736"/>
            <a:ext cx="8172480" cy="2357454"/>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fr-FR" b="1"/>
              <a:t>Chapitre </a:t>
            </a:r>
            <a:r>
              <a:rPr lang="fr-FR" b="1" smtClean="0"/>
              <a:t>Quatre: </a:t>
            </a:r>
            <a:r>
              <a:rPr lang="fr-FR" b="1" dirty="0"/>
              <a:t>Intégration </a:t>
            </a:r>
            <a:r>
              <a:rPr lang="fr-FR" b="1" dirty="0" smtClean="0"/>
              <a:t>et IMPACT DE LA PRODUCTION DECENTRALISEE SUR LE RESEAU DE DISTRIBUTION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3851"/>
            <a:ext cx="9144000" cy="6814173"/>
          </a:xfrm>
          <a:prstGeom prst="rect">
            <a:avLst/>
          </a:prstGeom>
        </p:spPr>
        <p:txBody>
          <a:bodyPr wrap="square">
            <a:spAutoFit/>
          </a:bodyPr>
          <a:lstStyle/>
          <a:p>
            <a:pPr algn="just">
              <a:lnSpc>
                <a:spcPct val="130000"/>
              </a:lnSpc>
            </a:pPr>
            <a:r>
              <a:rPr lang="fr-FR" sz="2800" dirty="0"/>
              <a:t>Une partie de ces GED produisant </a:t>
            </a:r>
            <a:r>
              <a:rPr lang="fr-FR" sz="2800" dirty="0" smtClean="0"/>
              <a:t>par construction </a:t>
            </a:r>
            <a:r>
              <a:rPr lang="fr-FR" sz="2800" dirty="0"/>
              <a:t>du courant continu (pile à combustible</a:t>
            </a:r>
            <a:r>
              <a:rPr lang="fr-FR" sz="2800" dirty="0" smtClean="0"/>
              <a:t>, panneau </a:t>
            </a:r>
            <a:r>
              <a:rPr lang="fr-FR" sz="2800" dirty="0"/>
              <a:t>solaire) doit être raccordée au réseau par l'intermédiaire d'interfaces d'électronique </a:t>
            </a:r>
            <a:r>
              <a:rPr lang="fr-FR" sz="2800" dirty="0" smtClean="0"/>
              <a:t>de puissance</a:t>
            </a:r>
            <a:r>
              <a:rPr lang="fr-FR" sz="2800" dirty="0"/>
              <a:t>, injectant ainsi des harmoniques nuisibles à la qualité de la tension délivrée.</a:t>
            </a:r>
          </a:p>
          <a:p>
            <a:pPr algn="just">
              <a:lnSpc>
                <a:spcPct val="130000"/>
              </a:lnSpc>
            </a:pPr>
            <a:r>
              <a:rPr lang="fr-FR" sz="2800" dirty="0"/>
              <a:t>Enfin, la présence de GED en aval d'un poste source dont le transformateur est équipé </a:t>
            </a:r>
            <a:r>
              <a:rPr lang="fr-FR" sz="2800" dirty="0" smtClean="0"/>
              <a:t>d'un régleur </a:t>
            </a:r>
            <a:r>
              <a:rPr lang="fr-FR" sz="2800" dirty="0"/>
              <a:t>en charge régulé par </a:t>
            </a:r>
            <a:r>
              <a:rPr lang="fr-FR" sz="2800" dirty="0" err="1"/>
              <a:t>compoundage</a:t>
            </a:r>
            <a:r>
              <a:rPr lang="fr-FR" sz="2800" dirty="0"/>
              <a:t> perturbe son fonctionnement </a:t>
            </a:r>
            <a:r>
              <a:rPr lang="fr-FR" sz="2800" dirty="0" smtClean="0"/>
              <a:t>basé </a:t>
            </a:r>
            <a:r>
              <a:rPr lang="fr-FR" sz="2800" dirty="0"/>
              <a:t>sur la mesure </a:t>
            </a:r>
            <a:r>
              <a:rPr lang="fr-FR" sz="2800" dirty="0" smtClean="0"/>
              <a:t>du courant absorbé</a:t>
            </a:r>
            <a:r>
              <a:rPr lang="fr-FR" sz="2800" dirty="0"/>
              <a:t>. En effet, la production de puissance par les GED réduit le courant </a:t>
            </a:r>
            <a:r>
              <a:rPr lang="fr-FR" sz="2800" dirty="0" smtClean="0"/>
              <a:t>traversant le </a:t>
            </a:r>
            <a:r>
              <a:rPr lang="fr-FR" sz="2800" dirty="0"/>
              <a:t>transformateur, provoquant une action du régleur en charge et diminuant ainsi la tension </a:t>
            </a:r>
            <a:r>
              <a:rPr lang="fr-FR" sz="2800" dirty="0" smtClean="0"/>
              <a:t>au </a:t>
            </a:r>
            <a:r>
              <a:rPr lang="en-US" sz="2800" dirty="0" err="1" smtClean="0"/>
              <a:t>niveau</a:t>
            </a:r>
            <a:r>
              <a:rPr lang="en-US" sz="2800" dirty="0" smtClean="0"/>
              <a:t> </a:t>
            </a:r>
            <a:r>
              <a:rPr lang="en-US" sz="2800" dirty="0"/>
              <a:t>du </a:t>
            </a:r>
            <a:r>
              <a:rPr lang="en-US" sz="2800" dirty="0" err="1"/>
              <a:t>poste</a:t>
            </a:r>
            <a:r>
              <a:rPr lang="en-US" sz="2800" dirty="0"/>
              <a:t> </a:t>
            </a:r>
            <a:r>
              <a:rPr lang="en-US" sz="2800" dirty="0" smtClean="0"/>
              <a:t>source.</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66325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tabLst/>
            </a:pPr>
            <a:r>
              <a:rPr kumimoji="0" lang="fr-FR" sz="25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1-</a:t>
            </a:r>
            <a:r>
              <a:rPr kumimoji="0" lang="fr-FR" sz="2500" b="1" i="0" u="none" strike="noStrike" cap="none" normalizeH="0" dirty="0" smtClean="0">
                <a:ln>
                  <a:noFill/>
                </a:ln>
                <a:solidFill>
                  <a:schemeClr val="tx1"/>
                </a:solidFill>
                <a:effectLst/>
                <a:latin typeface="Calibri" pitchFamily="34" charset="0"/>
                <a:ea typeface="Calibri" pitchFamily="34" charset="0"/>
                <a:cs typeface="Arial" pitchFamily="34" charset="0"/>
              </a:rPr>
              <a:t> </a:t>
            </a:r>
            <a:r>
              <a:rPr kumimoji="0" lang="fr-FR" sz="25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Impact sur le plan de tension :</a:t>
            </a:r>
            <a:endParaRPr kumimoji="0" lang="en-US"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5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Le réseau de distribution fonctionne sous une tension de (30kV et 10 kV). L’utilisation de conducteurs pour transporter l’énergie aux consommateurs est responsable d’une chute de tension c’est-à-dire que la tension relevée aux nœuds consommateurs est plus faible que la tension relevée au niveau du poste source.</a:t>
            </a:r>
            <a:endParaRPr kumimoji="0" lang="en-US"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5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Une tension plus faible provoque le dysfonctionnement du matériel chez le consommateur et une tension trop forte peut endommager les équipements du réseau et ceux du consommateur.</a:t>
            </a:r>
            <a:endParaRPr kumimoji="0" lang="en-US" sz="2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5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Ainsi un compromis technico-économique exige que la tension sur le réseau de distribution doit rester dans la limite +/- 5% de la tension nominale. Pour palier ce problème, on utilise des transformateurs régleurs en charge au niveau de poste source HTB/HTA. Ce sont des transformateurs dont on peut changer les prises c’est-à-dire faire varier le rapport de transformation et donc soit diminuer soit augmenter la tension. On rappelle que la chute de tension en régime triphasé s’exprime par la formule suivante :</a:t>
            </a:r>
            <a:endParaRPr kumimoji="0" lang="fr-FR" sz="25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7158" y="428604"/>
            <a:ext cx="4714908" cy="857256"/>
          </a:xfrm>
          <a:prstGeom prst="rect">
            <a:avLst/>
          </a:prstGeom>
          <a:noFill/>
        </p:spPr>
      </p:pic>
      <p:sp>
        <p:nvSpPr>
          <p:cNvPr id="16387" name="Rectangle 3"/>
          <p:cNvSpPr>
            <a:spLocks noChangeArrowheads="1"/>
          </p:cNvSpPr>
          <p:nvPr/>
        </p:nvSpPr>
        <p:spPr bwMode="auto">
          <a:xfrm>
            <a:off x="0" y="723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1638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4000504"/>
            <a:ext cx="500034" cy="400027"/>
          </a:xfrm>
          <a:prstGeom prst="rect">
            <a:avLst/>
          </a:prstGeom>
          <a:noFill/>
        </p:spPr>
      </p:pic>
      <p:sp>
        <p:nvSpPr>
          <p:cNvPr id="16390" name="Rectangle 6"/>
          <p:cNvSpPr>
            <a:spLocks noChangeArrowheads="1"/>
          </p:cNvSpPr>
          <p:nvPr/>
        </p:nvSpPr>
        <p:spPr bwMode="auto">
          <a:xfrm>
            <a:off x="0" y="1837457"/>
            <a:ext cx="8786842"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r : résistance de la ligne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x : réactance de la ligne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L : longueur de la ligne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91" name="Rectangle 7"/>
          <p:cNvSpPr>
            <a:spLocks noChangeArrowheads="1"/>
          </p:cNvSpPr>
          <p:nvPr/>
        </p:nvSpPr>
        <p:spPr bwMode="auto">
          <a:xfrm>
            <a:off x="642910" y="3286124"/>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Puissance active de la charge triphasée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92" name="Rectangle 8"/>
          <p:cNvSpPr>
            <a:spLocks noChangeArrowheads="1"/>
          </p:cNvSpPr>
          <p:nvPr/>
        </p:nvSpPr>
        <p:spPr bwMode="auto">
          <a:xfrm>
            <a:off x="642910" y="3929066"/>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Puissance réactive de la charge triphasée.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0" y="3429000"/>
            <a:ext cx="500034" cy="43481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892971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On constate donc que la chute de tension dépend directement des puissances active et réactive injectées mais également du type et de la longueur des conducteurs utilisés. Ainsi la connexion de GED sur le réseau peut faire varier le plan de tension. La tension peut alors dépasser les limites admissibles même avec le fonctionnement des régleurs en charge.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Pour montrer les effets de la GED sur le plan de tension, prenant l’exemple de la figure suivante. Le réseau est constitué de 5 charges régulièrement espacées de 5 km consommant au total 10MW. Les conducteurs utilisés sont en Aluminium et ont une section de 150 mm</a:t>
            </a:r>
            <a:r>
              <a:rPr kumimoji="0" lang="fr-FR" sz="2800"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2</a:t>
            </a: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Les paramètres du conducteur sont donc : r = 0.206 Ω/km et x = 0.1 Ω/km. Le nœud 1 représente le transformateur du poste source HTB/HTA (63 kV/20 kV) doté d’un régleur en charge.</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91" name="Rectangle 5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
          <p:cNvGrpSpPr>
            <a:grpSpLocks noChangeAspect="1"/>
          </p:cNvGrpSpPr>
          <p:nvPr/>
        </p:nvGrpSpPr>
        <p:grpSpPr bwMode="auto">
          <a:xfrm>
            <a:off x="0" y="457200"/>
            <a:ext cx="9144000" cy="4686312"/>
            <a:chOff x="1440" y="849"/>
            <a:chExt cx="9360" cy="3933"/>
          </a:xfrm>
        </p:grpSpPr>
        <p:sp>
          <p:nvSpPr>
            <p:cNvPr id="14390" name="AutoShape 54"/>
            <p:cNvSpPr>
              <a:spLocks noChangeAspect="1" noChangeArrowheads="1" noTextEdit="1"/>
            </p:cNvSpPr>
            <p:nvPr/>
          </p:nvSpPr>
          <p:spPr bwMode="auto">
            <a:xfrm>
              <a:off x="1440" y="849"/>
              <a:ext cx="9360" cy="3933"/>
            </a:xfrm>
            <a:prstGeom prst="rect">
              <a:avLst/>
            </a:prstGeom>
            <a:noFill/>
          </p:spPr>
          <p:txBody>
            <a:bodyPr vert="horz" wrap="square" lIns="91440" tIns="45720" rIns="91440" bIns="45720" numCol="1" anchor="t" anchorCtr="0" compatLnSpc="1">
              <a:prstTxWarp prst="textNoShape">
                <a:avLst/>
              </a:prstTxWarp>
            </a:bodyPr>
            <a:lstStyle/>
            <a:p>
              <a:endParaRPr lang="en-US" sz="2800"/>
            </a:p>
          </p:txBody>
        </p:sp>
        <p:sp>
          <p:nvSpPr>
            <p:cNvPr id="14389" name="Oval 53"/>
            <p:cNvSpPr>
              <a:spLocks noChangeArrowheads="1"/>
            </p:cNvSpPr>
            <p:nvPr/>
          </p:nvSpPr>
          <p:spPr bwMode="auto">
            <a:xfrm>
              <a:off x="2470" y="2437"/>
              <a:ext cx="687" cy="709"/>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88" name="Oval 52"/>
            <p:cNvSpPr>
              <a:spLocks noChangeArrowheads="1"/>
            </p:cNvSpPr>
            <p:nvPr/>
          </p:nvSpPr>
          <p:spPr bwMode="auto">
            <a:xfrm>
              <a:off x="2043" y="2450"/>
              <a:ext cx="687" cy="708"/>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nvGrpSpPr>
            <p:cNvPr id="3" name="Group 45"/>
            <p:cNvGrpSpPr>
              <a:grpSpLocks/>
            </p:cNvGrpSpPr>
            <p:nvPr/>
          </p:nvGrpSpPr>
          <p:grpSpPr bwMode="auto">
            <a:xfrm flipV="1">
              <a:off x="4991" y="1462"/>
              <a:ext cx="455" cy="1401"/>
              <a:chOff x="3647" y="2482"/>
              <a:chExt cx="455" cy="1401"/>
            </a:xfrm>
          </p:grpSpPr>
          <p:sp>
            <p:nvSpPr>
              <p:cNvPr id="14387" name="Oval 51"/>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nvGrpSpPr>
              <p:cNvPr id="4" name="Group 47"/>
              <p:cNvGrpSpPr>
                <a:grpSpLocks/>
              </p:cNvGrpSpPr>
              <p:nvPr/>
            </p:nvGrpSpPr>
            <p:grpSpPr bwMode="auto">
              <a:xfrm>
                <a:off x="3647" y="3388"/>
                <a:ext cx="455" cy="495"/>
                <a:chOff x="3410" y="2847"/>
                <a:chExt cx="588" cy="590"/>
              </a:xfrm>
            </p:grpSpPr>
            <p:sp>
              <p:nvSpPr>
                <p:cNvPr id="14386" name="Rectangle 50"/>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85" name="AutoShape 49"/>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84" name="AutoShape 48"/>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14382" name="AutoShape 46"/>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14380" name="AutoShape 44"/>
            <p:cNvSpPr>
              <a:spLocks noChangeShapeType="1"/>
            </p:cNvSpPr>
            <p:nvPr/>
          </p:nvSpPr>
          <p:spPr bwMode="auto">
            <a:xfrm flipV="1">
              <a:off x="2219" y="2236"/>
              <a:ext cx="881" cy="110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800"/>
            </a:p>
          </p:txBody>
        </p:sp>
        <p:sp>
          <p:nvSpPr>
            <p:cNvPr id="14379" name="Oval 43"/>
            <p:cNvSpPr>
              <a:spLocks noChangeArrowheads="1"/>
            </p:cNvSpPr>
            <p:nvPr/>
          </p:nvSpPr>
          <p:spPr bwMode="auto">
            <a:xfrm>
              <a:off x="1532" y="2726"/>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nvGrpSpPr>
            <p:cNvPr id="5" name="Group 36"/>
            <p:cNvGrpSpPr>
              <a:grpSpLocks/>
            </p:cNvGrpSpPr>
            <p:nvPr/>
          </p:nvGrpSpPr>
          <p:grpSpPr bwMode="auto">
            <a:xfrm>
              <a:off x="3451" y="2726"/>
              <a:ext cx="455" cy="1401"/>
              <a:chOff x="3154" y="2726"/>
              <a:chExt cx="455" cy="1401"/>
            </a:xfrm>
          </p:grpSpPr>
          <p:grpSp>
            <p:nvGrpSpPr>
              <p:cNvPr id="6" name="Group 39"/>
              <p:cNvGrpSpPr>
                <a:grpSpLocks/>
              </p:cNvGrpSpPr>
              <p:nvPr/>
            </p:nvGrpSpPr>
            <p:grpSpPr bwMode="auto">
              <a:xfrm>
                <a:off x="3154" y="3632"/>
                <a:ext cx="455" cy="495"/>
                <a:chOff x="3410" y="2847"/>
                <a:chExt cx="588" cy="590"/>
              </a:xfrm>
            </p:grpSpPr>
            <p:sp>
              <p:nvSpPr>
                <p:cNvPr id="14378" name="Rectangle 42"/>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77" name="AutoShape 41"/>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76" name="AutoShape 40"/>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14374" name="AutoShape 38"/>
              <p:cNvSpPr>
                <a:spLocks noChangeShapeType="1"/>
              </p:cNvSpPr>
              <p:nvPr/>
            </p:nvSpPr>
            <p:spPr bwMode="auto">
              <a:xfrm flipH="1">
                <a:off x="3379" y="2870"/>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73" name="Oval 37"/>
              <p:cNvSpPr>
                <a:spLocks noChangeArrowheads="1"/>
              </p:cNvSpPr>
              <p:nvPr/>
            </p:nvSpPr>
            <p:spPr bwMode="auto">
              <a:xfrm>
                <a:off x="3296" y="2726"/>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grpSp>
          <p:nvGrpSpPr>
            <p:cNvPr id="7" name="Group 29"/>
            <p:cNvGrpSpPr>
              <a:grpSpLocks/>
            </p:cNvGrpSpPr>
            <p:nvPr/>
          </p:nvGrpSpPr>
          <p:grpSpPr bwMode="auto">
            <a:xfrm flipV="1">
              <a:off x="8329" y="1462"/>
              <a:ext cx="455" cy="1401"/>
              <a:chOff x="3647" y="2482"/>
              <a:chExt cx="455" cy="1401"/>
            </a:xfrm>
          </p:grpSpPr>
          <p:sp>
            <p:nvSpPr>
              <p:cNvPr id="14371" name="Oval 35"/>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nvGrpSpPr>
              <p:cNvPr id="8" name="Group 31"/>
              <p:cNvGrpSpPr>
                <a:grpSpLocks/>
              </p:cNvGrpSpPr>
              <p:nvPr/>
            </p:nvGrpSpPr>
            <p:grpSpPr bwMode="auto">
              <a:xfrm>
                <a:off x="3647" y="3388"/>
                <a:ext cx="455" cy="495"/>
                <a:chOff x="3410" y="2847"/>
                <a:chExt cx="588" cy="590"/>
              </a:xfrm>
            </p:grpSpPr>
            <p:sp>
              <p:nvSpPr>
                <p:cNvPr id="14370" name="Rectangle 34"/>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69" name="AutoShape 33"/>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68" name="AutoShape 32"/>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14366" name="AutoShape 30"/>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grpSp>
          <p:nvGrpSpPr>
            <p:cNvPr id="9" name="Group 22"/>
            <p:cNvGrpSpPr>
              <a:grpSpLocks/>
            </p:cNvGrpSpPr>
            <p:nvPr/>
          </p:nvGrpSpPr>
          <p:grpSpPr bwMode="auto">
            <a:xfrm>
              <a:off x="6775" y="2719"/>
              <a:ext cx="455" cy="1401"/>
              <a:chOff x="3647" y="2482"/>
              <a:chExt cx="455" cy="1401"/>
            </a:xfrm>
          </p:grpSpPr>
          <p:sp>
            <p:nvSpPr>
              <p:cNvPr id="14364" name="Oval 28"/>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nvGrpSpPr>
              <p:cNvPr id="10" name="Group 24"/>
              <p:cNvGrpSpPr>
                <a:grpSpLocks/>
              </p:cNvGrpSpPr>
              <p:nvPr/>
            </p:nvGrpSpPr>
            <p:grpSpPr bwMode="auto">
              <a:xfrm>
                <a:off x="3647" y="3388"/>
                <a:ext cx="455" cy="495"/>
                <a:chOff x="3410" y="2847"/>
                <a:chExt cx="588" cy="590"/>
              </a:xfrm>
            </p:grpSpPr>
            <p:sp>
              <p:nvSpPr>
                <p:cNvPr id="14363" name="Rectangle 27"/>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62" name="AutoShape 26"/>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61" name="AutoShape 25"/>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14359" name="AutoShape 23"/>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grpSp>
          <p:nvGrpSpPr>
            <p:cNvPr id="11" name="Group 15"/>
            <p:cNvGrpSpPr>
              <a:grpSpLocks/>
            </p:cNvGrpSpPr>
            <p:nvPr/>
          </p:nvGrpSpPr>
          <p:grpSpPr bwMode="auto">
            <a:xfrm>
              <a:off x="9794" y="2726"/>
              <a:ext cx="455" cy="1401"/>
              <a:chOff x="3647" y="2482"/>
              <a:chExt cx="455" cy="1401"/>
            </a:xfrm>
          </p:grpSpPr>
          <p:sp>
            <p:nvSpPr>
              <p:cNvPr id="14357" name="Oval 21"/>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nvGrpSpPr>
              <p:cNvPr id="12" name="Group 17"/>
              <p:cNvGrpSpPr>
                <a:grpSpLocks/>
              </p:cNvGrpSpPr>
              <p:nvPr/>
            </p:nvGrpSpPr>
            <p:grpSpPr bwMode="auto">
              <a:xfrm>
                <a:off x="3647" y="3388"/>
                <a:ext cx="455" cy="495"/>
                <a:chOff x="3410" y="2847"/>
                <a:chExt cx="588" cy="590"/>
              </a:xfrm>
            </p:grpSpPr>
            <p:sp>
              <p:nvSpPr>
                <p:cNvPr id="14356" name="Rectangle 20"/>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55" name="AutoShape 19"/>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54" name="AutoShape 18"/>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14352" name="AutoShape 16"/>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14350" name="AutoShape 14"/>
            <p:cNvSpPr>
              <a:spLocks noChangeShapeType="1"/>
            </p:cNvSpPr>
            <p:nvPr/>
          </p:nvSpPr>
          <p:spPr bwMode="auto">
            <a:xfrm>
              <a:off x="3157" y="2792"/>
              <a:ext cx="6859" cy="1"/>
            </a:xfrm>
            <a:prstGeom prst="straightConnector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49" name="AutoShape 13"/>
            <p:cNvSpPr>
              <a:spLocks noChangeShapeType="1"/>
            </p:cNvSpPr>
            <p:nvPr/>
          </p:nvSpPr>
          <p:spPr bwMode="auto">
            <a:xfrm>
              <a:off x="1611" y="2792"/>
              <a:ext cx="432" cy="1"/>
            </a:xfrm>
            <a:prstGeom prst="straightConnector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14348" name="Text Box 12"/>
            <p:cNvSpPr txBox="1">
              <a:spLocks noChangeArrowheads="1"/>
            </p:cNvSpPr>
            <p:nvPr/>
          </p:nvSpPr>
          <p:spPr bwMode="auto">
            <a:xfrm>
              <a:off x="3593" y="2236"/>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2</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4347" name="Text Box 11"/>
            <p:cNvSpPr txBox="1">
              <a:spLocks noChangeArrowheads="1"/>
            </p:cNvSpPr>
            <p:nvPr/>
          </p:nvSpPr>
          <p:spPr bwMode="auto">
            <a:xfrm>
              <a:off x="1532" y="2388"/>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1</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4346" name="Text Box 10"/>
            <p:cNvSpPr txBox="1">
              <a:spLocks noChangeArrowheads="1"/>
            </p:cNvSpPr>
            <p:nvPr/>
          </p:nvSpPr>
          <p:spPr bwMode="auto">
            <a:xfrm>
              <a:off x="5288" y="2388"/>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3</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4345" name="Text Box 9"/>
            <p:cNvSpPr txBox="1">
              <a:spLocks noChangeArrowheads="1"/>
            </p:cNvSpPr>
            <p:nvPr/>
          </p:nvSpPr>
          <p:spPr bwMode="auto">
            <a:xfrm>
              <a:off x="6839" y="2330"/>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4</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4344" name="Text Box 8"/>
            <p:cNvSpPr txBox="1">
              <a:spLocks noChangeArrowheads="1"/>
            </p:cNvSpPr>
            <p:nvPr/>
          </p:nvSpPr>
          <p:spPr bwMode="auto">
            <a:xfrm>
              <a:off x="8626" y="2388"/>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5</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4343" name="Text Box 7"/>
            <p:cNvSpPr txBox="1">
              <a:spLocks noChangeArrowheads="1"/>
            </p:cNvSpPr>
            <p:nvPr/>
          </p:nvSpPr>
          <p:spPr bwMode="auto">
            <a:xfrm>
              <a:off x="9858" y="2330"/>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6</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4342" name="Text Box 6"/>
            <p:cNvSpPr txBox="1">
              <a:spLocks noChangeArrowheads="1"/>
            </p:cNvSpPr>
            <p:nvPr/>
          </p:nvSpPr>
          <p:spPr bwMode="auto">
            <a:xfrm>
              <a:off x="9572" y="4280"/>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Pc = 1 MW</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4341" name="Text Box 5"/>
            <p:cNvSpPr txBox="1">
              <a:spLocks noChangeArrowheads="1"/>
            </p:cNvSpPr>
            <p:nvPr/>
          </p:nvSpPr>
          <p:spPr bwMode="auto">
            <a:xfrm>
              <a:off x="6500" y="4280"/>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Pc = 1 MW</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4340" name="Text Box 4"/>
            <p:cNvSpPr txBox="1">
              <a:spLocks noChangeArrowheads="1"/>
            </p:cNvSpPr>
            <p:nvPr/>
          </p:nvSpPr>
          <p:spPr bwMode="auto">
            <a:xfrm>
              <a:off x="3100" y="4318"/>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Pc = 2 MW</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14339" name="Text Box 3"/>
            <p:cNvSpPr txBox="1">
              <a:spLocks noChangeArrowheads="1"/>
            </p:cNvSpPr>
            <p:nvPr/>
          </p:nvSpPr>
          <p:spPr bwMode="auto">
            <a:xfrm>
              <a:off x="8115" y="923"/>
              <a:ext cx="1734"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Pc = 1 MW</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338" name="Text Box 2"/>
            <p:cNvSpPr txBox="1">
              <a:spLocks noChangeArrowheads="1"/>
            </p:cNvSpPr>
            <p:nvPr/>
          </p:nvSpPr>
          <p:spPr bwMode="auto">
            <a:xfrm>
              <a:off x="4715" y="961"/>
              <a:ext cx="1771"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Pc = 5 MW</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4403" name="Rectangle 67"/>
          <p:cNvSpPr>
            <a:spLocks noChangeArrowheads="1"/>
          </p:cNvSpPr>
          <p:nvPr/>
        </p:nvSpPr>
        <p:spPr bwMode="auto">
          <a:xfrm>
            <a:off x="0" y="6357958"/>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Exemple de réseau test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357190" y="521216"/>
            <a:ext cx="850109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Cette figure qui suit illustre un exemple </a:t>
            </a:r>
            <a:r>
              <a:rPr kumimoji="0" lang="fr-FR" sz="28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d’impact bénéfique </a:t>
            </a: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de l’insertion de GED sur la tension. On peut constater qu’au nœud 2 la tension est de 1.02 pu. Cela correspond à la tension de consigne du régleur en charge. En connectant une GED de 2 MW au nœud 6, l’énergie est consommée plus localement que dans le cas sans GED. La puissance active injectée étant moins importante aux nœuds 3, 4, 5, la chute de tension est moins importante. Le plan de tension avec une GED connectée permet dans ce cas de remonter la tension tout en restant dans les limites admissibles. Ceci est bénéfique pour le réseau car cela permet de diminuer les pertes.</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24" name="Rectangle 3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
          <p:cNvGrpSpPr>
            <a:grpSpLocks noChangeAspect="1"/>
          </p:cNvGrpSpPr>
          <p:nvPr/>
        </p:nvGrpSpPr>
        <p:grpSpPr bwMode="auto">
          <a:xfrm>
            <a:off x="-142782" y="457200"/>
            <a:ext cx="9286785" cy="4686312"/>
            <a:chOff x="2236" y="8223"/>
            <a:chExt cx="9561" cy="4384"/>
          </a:xfrm>
        </p:grpSpPr>
        <p:sp>
          <p:nvSpPr>
            <p:cNvPr id="12323" name="AutoShape 35"/>
            <p:cNvSpPr>
              <a:spLocks noChangeAspect="1" noChangeArrowheads="1" noTextEdit="1"/>
            </p:cNvSpPr>
            <p:nvPr/>
          </p:nvSpPr>
          <p:spPr bwMode="auto">
            <a:xfrm>
              <a:off x="2383" y="8223"/>
              <a:ext cx="9414" cy="4384"/>
            </a:xfrm>
            <a:prstGeom prst="rect">
              <a:avLst/>
            </a:prstGeom>
            <a:noFill/>
          </p:spPr>
          <p:txBody>
            <a:bodyPr vert="horz" wrap="square" lIns="91440" tIns="45720" rIns="91440" bIns="45720" numCol="1" anchor="t" anchorCtr="0" compatLnSpc="1">
              <a:prstTxWarp prst="textNoShape">
                <a:avLst/>
              </a:prstTxWarp>
            </a:bodyPr>
            <a:lstStyle/>
            <a:p>
              <a:endParaRPr lang="en-US" sz="2000"/>
            </a:p>
          </p:txBody>
        </p:sp>
        <p:sp>
          <p:nvSpPr>
            <p:cNvPr id="12322" name="AutoShape 34"/>
            <p:cNvSpPr>
              <a:spLocks noChangeShapeType="1"/>
            </p:cNvSpPr>
            <p:nvPr/>
          </p:nvSpPr>
          <p:spPr bwMode="auto">
            <a:xfrm flipH="1">
              <a:off x="2896" y="8231"/>
              <a:ext cx="2" cy="39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321" name="AutoShape 33"/>
            <p:cNvSpPr>
              <a:spLocks noChangeShapeType="1"/>
            </p:cNvSpPr>
            <p:nvPr/>
          </p:nvSpPr>
          <p:spPr bwMode="auto">
            <a:xfrm rot="5400000" flipH="1">
              <a:off x="6483" y="8621"/>
              <a:ext cx="1" cy="72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320" name="AutoShape 32"/>
            <p:cNvSpPr>
              <a:spLocks noChangeShapeType="1"/>
            </p:cNvSpPr>
            <p:nvPr/>
          </p:nvSpPr>
          <p:spPr bwMode="auto">
            <a:xfrm rot="5400000" flipH="1">
              <a:off x="6511" y="8457"/>
              <a:ext cx="1" cy="7200"/>
            </a:xfrm>
            <a:prstGeom prst="straightConnector1">
              <a:avLst/>
            </a:prstGeom>
            <a:noFill/>
            <a:ln w="9525">
              <a:solidFill>
                <a:srgbClr val="FF0000"/>
              </a:solidFill>
              <a:prstDash val="sysDot"/>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319" name="AutoShape 31"/>
            <p:cNvSpPr>
              <a:spLocks noChangeShapeType="1"/>
            </p:cNvSpPr>
            <p:nvPr/>
          </p:nvSpPr>
          <p:spPr bwMode="auto">
            <a:xfrm rot="5400000" flipH="1">
              <a:off x="6511" y="5578"/>
              <a:ext cx="1" cy="7200"/>
            </a:xfrm>
            <a:prstGeom prst="straightConnector1">
              <a:avLst/>
            </a:prstGeom>
            <a:noFill/>
            <a:ln w="9525">
              <a:solidFill>
                <a:srgbClr val="FF0000"/>
              </a:solidFill>
              <a:prstDash val="sysDot"/>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318" name="AutoShape 30"/>
            <p:cNvSpPr>
              <a:spLocks noChangeShapeType="1"/>
            </p:cNvSpPr>
            <p:nvPr/>
          </p:nvSpPr>
          <p:spPr bwMode="auto">
            <a:xfrm flipH="1">
              <a:off x="4296" y="8231"/>
              <a:ext cx="2" cy="39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317" name="AutoShape 29"/>
            <p:cNvSpPr>
              <a:spLocks noChangeShapeType="1"/>
            </p:cNvSpPr>
            <p:nvPr/>
          </p:nvSpPr>
          <p:spPr bwMode="auto">
            <a:xfrm flipH="1">
              <a:off x="5774" y="8244"/>
              <a:ext cx="2" cy="39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316" name="AutoShape 28"/>
            <p:cNvSpPr>
              <a:spLocks noChangeShapeType="1"/>
            </p:cNvSpPr>
            <p:nvPr/>
          </p:nvSpPr>
          <p:spPr bwMode="auto">
            <a:xfrm flipH="1">
              <a:off x="7230" y="8235"/>
              <a:ext cx="2" cy="39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315" name="AutoShape 27"/>
            <p:cNvSpPr>
              <a:spLocks noChangeShapeType="1"/>
            </p:cNvSpPr>
            <p:nvPr/>
          </p:nvSpPr>
          <p:spPr bwMode="auto">
            <a:xfrm flipH="1">
              <a:off x="8634" y="8246"/>
              <a:ext cx="2" cy="39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314" name="AutoShape 26"/>
            <p:cNvSpPr>
              <a:spLocks noChangeShapeType="1"/>
            </p:cNvSpPr>
            <p:nvPr/>
          </p:nvSpPr>
          <p:spPr bwMode="auto">
            <a:xfrm flipH="1">
              <a:off x="10097" y="8223"/>
              <a:ext cx="2" cy="39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313" name="Text Box 25"/>
            <p:cNvSpPr txBox="1">
              <a:spLocks noChangeArrowheads="1"/>
            </p:cNvSpPr>
            <p:nvPr/>
          </p:nvSpPr>
          <p:spPr bwMode="auto">
            <a:xfrm>
              <a:off x="4167" y="12256"/>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2</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2312" name="Text Box 24"/>
            <p:cNvSpPr txBox="1">
              <a:spLocks noChangeArrowheads="1"/>
            </p:cNvSpPr>
            <p:nvPr/>
          </p:nvSpPr>
          <p:spPr bwMode="auto">
            <a:xfrm>
              <a:off x="2777" y="12276"/>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1</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2311" name="Text Box 23"/>
            <p:cNvSpPr txBox="1">
              <a:spLocks noChangeArrowheads="1"/>
            </p:cNvSpPr>
            <p:nvPr/>
          </p:nvSpPr>
          <p:spPr bwMode="auto">
            <a:xfrm>
              <a:off x="5633" y="12276"/>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3</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2310" name="Text Box 22"/>
            <p:cNvSpPr txBox="1">
              <a:spLocks noChangeArrowheads="1"/>
            </p:cNvSpPr>
            <p:nvPr/>
          </p:nvSpPr>
          <p:spPr bwMode="auto">
            <a:xfrm>
              <a:off x="8491" y="12276"/>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5</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2309" name="Text Box 21"/>
            <p:cNvSpPr txBox="1">
              <a:spLocks noChangeArrowheads="1"/>
            </p:cNvSpPr>
            <p:nvPr/>
          </p:nvSpPr>
          <p:spPr bwMode="auto">
            <a:xfrm>
              <a:off x="9956" y="12276"/>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6</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2308" name="Text Box 20"/>
            <p:cNvSpPr txBox="1">
              <a:spLocks noChangeArrowheads="1"/>
            </p:cNvSpPr>
            <p:nvPr/>
          </p:nvSpPr>
          <p:spPr bwMode="auto">
            <a:xfrm>
              <a:off x="7080" y="12276"/>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4</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2307" name="Text Box 19"/>
            <p:cNvSpPr txBox="1">
              <a:spLocks noChangeArrowheads="1"/>
            </p:cNvSpPr>
            <p:nvPr/>
          </p:nvSpPr>
          <p:spPr bwMode="auto">
            <a:xfrm>
              <a:off x="2599" y="10514"/>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1</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2306" name="Text Box 18"/>
            <p:cNvSpPr txBox="1">
              <a:spLocks noChangeArrowheads="1"/>
            </p:cNvSpPr>
            <p:nvPr/>
          </p:nvSpPr>
          <p:spPr bwMode="auto">
            <a:xfrm>
              <a:off x="2236" y="11087"/>
              <a:ext cx="735" cy="38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0.98</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05" name="Text Box 17"/>
            <p:cNvSpPr txBox="1">
              <a:spLocks noChangeArrowheads="1"/>
            </p:cNvSpPr>
            <p:nvPr/>
          </p:nvSpPr>
          <p:spPr bwMode="auto">
            <a:xfrm>
              <a:off x="2258" y="11657"/>
              <a:ext cx="713" cy="34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0.96</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04" name="Text Box 16"/>
            <p:cNvSpPr txBox="1">
              <a:spLocks noChangeArrowheads="1"/>
            </p:cNvSpPr>
            <p:nvPr/>
          </p:nvSpPr>
          <p:spPr bwMode="auto">
            <a:xfrm>
              <a:off x="2258" y="9875"/>
              <a:ext cx="640" cy="32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1.02</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03" name="Text Box 15"/>
            <p:cNvSpPr txBox="1">
              <a:spLocks noChangeArrowheads="1"/>
            </p:cNvSpPr>
            <p:nvPr/>
          </p:nvSpPr>
          <p:spPr bwMode="auto">
            <a:xfrm>
              <a:off x="2269" y="9237"/>
              <a:ext cx="702" cy="3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1.04</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02" name="AutoShape 14"/>
            <p:cNvSpPr>
              <a:spLocks noChangeShapeType="1"/>
            </p:cNvSpPr>
            <p:nvPr/>
          </p:nvSpPr>
          <p:spPr bwMode="auto">
            <a:xfrm flipV="1">
              <a:off x="2912" y="10026"/>
              <a:ext cx="1384" cy="65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301" name="AutoShape 13"/>
            <p:cNvSpPr>
              <a:spLocks noChangeShapeType="1"/>
            </p:cNvSpPr>
            <p:nvPr/>
          </p:nvSpPr>
          <p:spPr bwMode="auto">
            <a:xfrm flipH="1" flipV="1">
              <a:off x="4296" y="10026"/>
              <a:ext cx="1478" cy="81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300" name="AutoShape 12"/>
            <p:cNvSpPr>
              <a:spLocks noChangeShapeType="1"/>
            </p:cNvSpPr>
            <p:nvPr/>
          </p:nvSpPr>
          <p:spPr bwMode="auto">
            <a:xfrm flipH="1" flipV="1">
              <a:off x="5776" y="10845"/>
              <a:ext cx="2860" cy="39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299" name="AutoShape 11"/>
            <p:cNvSpPr>
              <a:spLocks noChangeShapeType="1"/>
            </p:cNvSpPr>
            <p:nvPr/>
          </p:nvSpPr>
          <p:spPr bwMode="auto">
            <a:xfrm flipH="1" flipV="1">
              <a:off x="8636" y="11241"/>
              <a:ext cx="1476"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298" name="AutoShape 10"/>
            <p:cNvSpPr>
              <a:spLocks noChangeShapeType="1"/>
            </p:cNvSpPr>
            <p:nvPr/>
          </p:nvSpPr>
          <p:spPr bwMode="auto">
            <a:xfrm flipV="1">
              <a:off x="2899" y="10013"/>
              <a:ext cx="1384" cy="654"/>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297" name="AutoShape 9"/>
            <p:cNvSpPr>
              <a:spLocks noChangeShapeType="1"/>
            </p:cNvSpPr>
            <p:nvPr/>
          </p:nvSpPr>
          <p:spPr bwMode="auto">
            <a:xfrm flipH="1" flipV="1">
              <a:off x="4294" y="10013"/>
              <a:ext cx="1478" cy="627"/>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296" name="AutoShape 8"/>
            <p:cNvSpPr>
              <a:spLocks noChangeShapeType="1"/>
            </p:cNvSpPr>
            <p:nvPr/>
          </p:nvSpPr>
          <p:spPr bwMode="auto">
            <a:xfrm flipH="1" flipV="1">
              <a:off x="5772" y="10640"/>
              <a:ext cx="2860" cy="144"/>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295" name="AutoShape 7"/>
            <p:cNvSpPr>
              <a:spLocks noChangeShapeType="1"/>
            </p:cNvSpPr>
            <p:nvPr/>
          </p:nvSpPr>
          <p:spPr bwMode="auto">
            <a:xfrm flipH="1" flipV="1">
              <a:off x="8632" y="10784"/>
              <a:ext cx="1476" cy="1"/>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294" name="Text Box 6"/>
            <p:cNvSpPr txBox="1">
              <a:spLocks noChangeArrowheads="1"/>
            </p:cNvSpPr>
            <p:nvPr/>
          </p:nvSpPr>
          <p:spPr bwMode="auto">
            <a:xfrm>
              <a:off x="10112" y="9038"/>
              <a:ext cx="1685" cy="331"/>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Tension maximale</a:t>
              </a:r>
              <a:endParaRPr kumimoji="0" lang="fr-FR" sz="2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2293" name="Text Box 5"/>
            <p:cNvSpPr txBox="1">
              <a:spLocks noChangeArrowheads="1"/>
            </p:cNvSpPr>
            <p:nvPr/>
          </p:nvSpPr>
          <p:spPr bwMode="auto">
            <a:xfrm>
              <a:off x="10112" y="11880"/>
              <a:ext cx="1631" cy="331"/>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Tension minimale</a:t>
              </a:r>
              <a:endParaRPr kumimoji="0" lang="fr-FR" sz="2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2292" name="Text Box 4"/>
            <p:cNvSpPr txBox="1">
              <a:spLocks noChangeArrowheads="1"/>
            </p:cNvSpPr>
            <p:nvPr/>
          </p:nvSpPr>
          <p:spPr bwMode="auto">
            <a:xfrm>
              <a:off x="8020" y="8402"/>
              <a:ext cx="3639" cy="636"/>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Plan de tension sans GED</a:t>
              </a:r>
              <a:endParaRPr kumimoji="0" lang="fr-FR" sz="20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Plan de tension avec GED</a:t>
              </a:r>
              <a:endParaRPr kumimoji="0" lang="fr-FR" sz="2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2291" name="AutoShape 3"/>
            <p:cNvSpPr>
              <a:spLocks noChangeShapeType="1"/>
            </p:cNvSpPr>
            <p:nvPr/>
          </p:nvSpPr>
          <p:spPr bwMode="auto">
            <a:xfrm flipH="1">
              <a:off x="7815" y="8543"/>
              <a:ext cx="432"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2290" name="AutoShape 2"/>
            <p:cNvSpPr>
              <a:spLocks noChangeShapeType="1"/>
            </p:cNvSpPr>
            <p:nvPr/>
          </p:nvSpPr>
          <p:spPr bwMode="auto">
            <a:xfrm flipH="1">
              <a:off x="7835" y="8860"/>
              <a:ext cx="432" cy="1"/>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12339" name="Rectangle 51"/>
          <p:cNvSpPr>
            <a:spLocks noChangeArrowheads="1"/>
          </p:cNvSpPr>
          <p:nvPr/>
        </p:nvSpPr>
        <p:spPr bwMode="auto">
          <a:xfrm>
            <a:off x="1" y="5786454"/>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Exemple d’effet bénéfique de l’insertion de GED dans le réseau test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00" name="Rectangle 36"/>
          <p:cNvSpPr>
            <a:spLocks noChangeArrowheads="1"/>
          </p:cNvSpPr>
          <p:nvPr/>
        </p:nvSpPr>
        <p:spPr bwMode="auto">
          <a:xfrm>
            <a:off x="0" y="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En revanche, l’insertion de la GED peut provoquer des surtension comme l’illustre la figure qui</a:t>
            </a:r>
            <a:r>
              <a:rPr kumimoji="0" lang="fr-FR" sz="2400" b="0" i="0" u="none" strike="noStrike" cap="none" normalizeH="0" dirty="0" smtClean="0">
                <a:ln>
                  <a:noFill/>
                </a:ln>
                <a:solidFill>
                  <a:schemeClr val="tx1"/>
                </a:solidFill>
                <a:effectLst/>
                <a:latin typeface="Calibri" pitchFamily="34" charset="0"/>
                <a:ea typeface="Calibri" pitchFamily="34" charset="0"/>
                <a:cs typeface="Arial" pitchFamily="34" charset="0"/>
              </a:rPr>
              <a:t> suit</a:t>
            </a:r>
            <a:r>
              <a:rPr lang="fr-FR" sz="2400" dirty="0" smtClean="0">
                <a:latin typeface="Calibri" pitchFamily="34" charset="0"/>
                <a:ea typeface="Calibri" pitchFamily="34" charset="0"/>
                <a:cs typeface="Arial" pitchFamily="34" charset="0"/>
              </a:rPr>
              <a:t>.</a:t>
            </a:r>
            <a:r>
              <a:rPr kumimoji="0" lang="fr-FR"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une GED de 10 MW est connecté au nœud 5. L’export de puissance provoque une augmentation de la tension qui dépasse la limite supérieure admissible.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 name="Group 1"/>
          <p:cNvGrpSpPr>
            <a:grpSpLocks noChangeAspect="1"/>
          </p:cNvGrpSpPr>
          <p:nvPr/>
        </p:nvGrpSpPr>
        <p:grpSpPr bwMode="auto">
          <a:xfrm>
            <a:off x="0" y="1714488"/>
            <a:ext cx="9144000" cy="4357718"/>
            <a:chOff x="2383" y="8223"/>
            <a:chExt cx="9414" cy="4384"/>
          </a:xfrm>
        </p:grpSpPr>
        <p:sp>
          <p:nvSpPr>
            <p:cNvPr id="11299" name="AutoShape 35"/>
            <p:cNvSpPr>
              <a:spLocks noChangeAspect="1" noChangeArrowheads="1" noTextEdit="1"/>
            </p:cNvSpPr>
            <p:nvPr/>
          </p:nvSpPr>
          <p:spPr bwMode="auto">
            <a:xfrm>
              <a:off x="2383" y="8223"/>
              <a:ext cx="9414" cy="4384"/>
            </a:xfrm>
            <a:prstGeom prst="rect">
              <a:avLst/>
            </a:prstGeom>
            <a:noFill/>
          </p:spPr>
          <p:txBody>
            <a:bodyPr vert="horz" wrap="square" lIns="91440" tIns="45720" rIns="91440" bIns="45720" numCol="1" anchor="t" anchorCtr="0" compatLnSpc="1">
              <a:prstTxWarp prst="textNoShape">
                <a:avLst/>
              </a:prstTxWarp>
            </a:bodyPr>
            <a:lstStyle/>
            <a:p>
              <a:endParaRPr lang="en-US" sz="2000"/>
            </a:p>
          </p:txBody>
        </p:sp>
        <p:sp>
          <p:nvSpPr>
            <p:cNvPr id="11298" name="AutoShape 34"/>
            <p:cNvSpPr>
              <a:spLocks noChangeShapeType="1"/>
            </p:cNvSpPr>
            <p:nvPr/>
          </p:nvSpPr>
          <p:spPr bwMode="auto">
            <a:xfrm flipH="1">
              <a:off x="2896" y="8231"/>
              <a:ext cx="2" cy="39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97" name="AutoShape 33"/>
            <p:cNvSpPr>
              <a:spLocks noChangeShapeType="1"/>
            </p:cNvSpPr>
            <p:nvPr/>
          </p:nvSpPr>
          <p:spPr bwMode="auto">
            <a:xfrm rot="5400000" flipH="1">
              <a:off x="6483" y="8621"/>
              <a:ext cx="1" cy="720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96" name="AutoShape 32"/>
            <p:cNvSpPr>
              <a:spLocks noChangeShapeType="1"/>
            </p:cNvSpPr>
            <p:nvPr/>
          </p:nvSpPr>
          <p:spPr bwMode="auto">
            <a:xfrm rot="5400000" flipH="1">
              <a:off x="6511" y="8457"/>
              <a:ext cx="1" cy="7200"/>
            </a:xfrm>
            <a:prstGeom prst="straightConnector1">
              <a:avLst/>
            </a:prstGeom>
            <a:noFill/>
            <a:ln w="9525">
              <a:solidFill>
                <a:srgbClr val="FF0000"/>
              </a:solidFill>
              <a:prstDash val="sysDot"/>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95" name="AutoShape 31"/>
            <p:cNvSpPr>
              <a:spLocks noChangeShapeType="1"/>
            </p:cNvSpPr>
            <p:nvPr/>
          </p:nvSpPr>
          <p:spPr bwMode="auto">
            <a:xfrm rot="5400000" flipH="1">
              <a:off x="6511" y="5578"/>
              <a:ext cx="1" cy="7200"/>
            </a:xfrm>
            <a:prstGeom prst="straightConnector1">
              <a:avLst/>
            </a:prstGeom>
            <a:noFill/>
            <a:ln w="9525">
              <a:solidFill>
                <a:srgbClr val="FF0000"/>
              </a:solidFill>
              <a:prstDash val="sysDot"/>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94" name="AutoShape 30"/>
            <p:cNvSpPr>
              <a:spLocks noChangeShapeType="1"/>
            </p:cNvSpPr>
            <p:nvPr/>
          </p:nvSpPr>
          <p:spPr bwMode="auto">
            <a:xfrm flipH="1">
              <a:off x="4296" y="8231"/>
              <a:ext cx="2" cy="39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93" name="AutoShape 29"/>
            <p:cNvSpPr>
              <a:spLocks noChangeShapeType="1"/>
            </p:cNvSpPr>
            <p:nvPr/>
          </p:nvSpPr>
          <p:spPr bwMode="auto">
            <a:xfrm flipH="1">
              <a:off x="5774" y="8244"/>
              <a:ext cx="2" cy="39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92" name="AutoShape 28"/>
            <p:cNvSpPr>
              <a:spLocks noChangeShapeType="1"/>
            </p:cNvSpPr>
            <p:nvPr/>
          </p:nvSpPr>
          <p:spPr bwMode="auto">
            <a:xfrm flipH="1">
              <a:off x="7230" y="8235"/>
              <a:ext cx="2" cy="39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91" name="AutoShape 27"/>
            <p:cNvSpPr>
              <a:spLocks noChangeShapeType="1"/>
            </p:cNvSpPr>
            <p:nvPr/>
          </p:nvSpPr>
          <p:spPr bwMode="auto">
            <a:xfrm flipH="1">
              <a:off x="8634" y="8246"/>
              <a:ext cx="2" cy="39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90" name="AutoShape 26"/>
            <p:cNvSpPr>
              <a:spLocks noChangeShapeType="1"/>
            </p:cNvSpPr>
            <p:nvPr/>
          </p:nvSpPr>
          <p:spPr bwMode="auto">
            <a:xfrm flipH="1">
              <a:off x="10097" y="8223"/>
              <a:ext cx="2" cy="398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89" name="Text Box 25"/>
            <p:cNvSpPr txBox="1">
              <a:spLocks noChangeArrowheads="1"/>
            </p:cNvSpPr>
            <p:nvPr/>
          </p:nvSpPr>
          <p:spPr bwMode="auto">
            <a:xfrm>
              <a:off x="4167" y="12256"/>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2</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288" name="Text Box 24"/>
            <p:cNvSpPr txBox="1">
              <a:spLocks noChangeArrowheads="1"/>
            </p:cNvSpPr>
            <p:nvPr/>
          </p:nvSpPr>
          <p:spPr bwMode="auto">
            <a:xfrm>
              <a:off x="2777" y="12276"/>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1</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287" name="Text Box 23"/>
            <p:cNvSpPr txBox="1">
              <a:spLocks noChangeArrowheads="1"/>
            </p:cNvSpPr>
            <p:nvPr/>
          </p:nvSpPr>
          <p:spPr bwMode="auto">
            <a:xfrm>
              <a:off x="5633" y="12276"/>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3</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286" name="Text Box 22"/>
            <p:cNvSpPr txBox="1">
              <a:spLocks noChangeArrowheads="1"/>
            </p:cNvSpPr>
            <p:nvPr/>
          </p:nvSpPr>
          <p:spPr bwMode="auto">
            <a:xfrm>
              <a:off x="8491" y="12276"/>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5</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285" name="Text Box 21"/>
            <p:cNvSpPr txBox="1">
              <a:spLocks noChangeArrowheads="1"/>
            </p:cNvSpPr>
            <p:nvPr/>
          </p:nvSpPr>
          <p:spPr bwMode="auto">
            <a:xfrm>
              <a:off x="9956" y="12276"/>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6</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284" name="Text Box 20"/>
            <p:cNvSpPr txBox="1">
              <a:spLocks noChangeArrowheads="1"/>
            </p:cNvSpPr>
            <p:nvPr/>
          </p:nvSpPr>
          <p:spPr bwMode="auto">
            <a:xfrm>
              <a:off x="7080" y="12276"/>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4</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283" name="Text Box 19"/>
            <p:cNvSpPr txBox="1">
              <a:spLocks noChangeArrowheads="1"/>
            </p:cNvSpPr>
            <p:nvPr/>
          </p:nvSpPr>
          <p:spPr bwMode="auto">
            <a:xfrm>
              <a:off x="2599" y="10514"/>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1</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282" name="Text Box 18"/>
            <p:cNvSpPr txBox="1">
              <a:spLocks noChangeArrowheads="1"/>
            </p:cNvSpPr>
            <p:nvPr/>
          </p:nvSpPr>
          <p:spPr bwMode="auto">
            <a:xfrm>
              <a:off x="2383" y="11087"/>
              <a:ext cx="438"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0.98</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281" name="Text Box 17"/>
            <p:cNvSpPr txBox="1">
              <a:spLocks noChangeArrowheads="1"/>
            </p:cNvSpPr>
            <p:nvPr/>
          </p:nvSpPr>
          <p:spPr bwMode="auto">
            <a:xfrm>
              <a:off x="2405" y="11657"/>
              <a:ext cx="414"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0.96</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280" name="Text Box 16"/>
            <p:cNvSpPr txBox="1">
              <a:spLocks noChangeArrowheads="1"/>
            </p:cNvSpPr>
            <p:nvPr/>
          </p:nvSpPr>
          <p:spPr bwMode="auto">
            <a:xfrm>
              <a:off x="2405" y="9875"/>
              <a:ext cx="436"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1.02</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279" name="Text Box 15"/>
            <p:cNvSpPr txBox="1">
              <a:spLocks noChangeArrowheads="1"/>
            </p:cNvSpPr>
            <p:nvPr/>
          </p:nvSpPr>
          <p:spPr bwMode="auto">
            <a:xfrm>
              <a:off x="2416" y="9237"/>
              <a:ext cx="436"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1.04</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278" name="AutoShape 14"/>
            <p:cNvSpPr>
              <a:spLocks noChangeShapeType="1"/>
            </p:cNvSpPr>
            <p:nvPr/>
          </p:nvSpPr>
          <p:spPr bwMode="auto">
            <a:xfrm flipV="1">
              <a:off x="2912" y="10026"/>
              <a:ext cx="1384" cy="654"/>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77" name="AutoShape 13"/>
            <p:cNvSpPr>
              <a:spLocks noChangeShapeType="1"/>
            </p:cNvSpPr>
            <p:nvPr/>
          </p:nvSpPr>
          <p:spPr bwMode="auto">
            <a:xfrm flipH="1" flipV="1">
              <a:off x="4296" y="10026"/>
              <a:ext cx="1478" cy="819"/>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76" name="AutoShape 12"/>
            <p:cNvSpPr>
              <a:spLocks noChangeShapeType="1"/>
            </p:cNvSpPr>
            <p:nvPr/>
          </p:nvSpPr>
          <p:spPr bwMode="auto">
            <a:xfrm flipH="1" flipV="1">
              <a:off x="5776" y="10845"/>
              <a:ext cx="2860" cy="39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75" name="AutoShape 11"/>
            <p:cNvSpPr>
              <a:spLocks noChangeShapeType="1"/>
            </p:cNvSpPr>
            <p:nvPr/>
          </p:nvSpPr>
          <p:spPr bwMode="auto">
            <a:xfrm flipH="1" flipV="1">
              <a:off x="8636" y="11241"/>
              <a:ext cx="1476"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74" name="AutoShape 10"/>
            <p:cNvSpPr>
              <a:spLocks noChangeShapeType="1"/>
            </p:cNvSpPr>
            <p:nvPr/>
          </p:nvSpPr>
          <p:spPr bwMode="auto">
            <a:xfrm flipV="1">
              <a:off x="2884" y="10086"/>
              <a:ext cx="1412" cy="594"/>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73" name="AutoShape 9"/>
            <p:cNvSpPr>
              <a:spLocks noChangeShapeType="1"/>
            </p:cNvSpPr>
            <p:nvPr/>
          </p:nvSpPr>
          <p:spPr bwMode="auto">
            <a:xfrm flipH="1">
              <a:off x="5735" y="9038"/>
              <a:ext cx="2899" cy="837"/>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72" name="AutoShape 8"/>
            <p:cNvSpPr>
              <a:spLocks noChangeShapeType="1"/>
            </p:cNvSpPr>
            <p:nvPr/>
          </p:nvSpPr>
          <p:spPr bwMode="auto">
            <a:xfrm flipH="1" flipV="1">
              <a:off x="8651" y="9038"/>
              <a:ext cx="1433" cy="24"/>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71" name="Text Box 7"/>
            <p:cNvSpPr txBox="1">
              <a:spLocks noChangeArrowheads="1"/>
            </p:cNvSpPr>
            <p:nvPr/>
          </p:nvSpPr>
          <p:spPr bwMode="auto">
            <a:xfrm>
              <a:off x="10112" y="9038"/>
              <a:ext cx="1685" cy="331"/>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Tension maximale</a:t>
              </a:r>
              <a:endParaRPr kumimoji="0" lang="fr-FR" sz="2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270" name="Text Box 6"/>
            <p:cNvSpPr txBox="1">
              <a:spLocks noChangeArrowheads="1"/>
            </p:cNvSpPr>
            <p:nvPr/>
          </p:nvSpPr>
          <p:spPr bwMode="auto">
            <a:xfrm>
              <a:off x="10112" y="11880"/>
              <a:ext cx="1631" cy="331"/>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Tension minimale</a:t>
              </a:r>
              <a:endParaRPr kumimoji="0" lang="fr-FR" sz="20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11269" name="Text Box 5"/>
            <p:cNvSpPr txBox="1">
              <a:spLocks noChangeArrowheads="1"/>
            </p:cNvSpPr>
            <p:nvPr/>
          </p:nvSpPr>
          <p:spPr bwMode="auto">
            <a:xfrm>
              <a:off x="8020" y="8281"/>
              <a:ext cx="3639" cy="636"/>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Plan de tension sans GED</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Plan de tension avec GED</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268" name="AutoShape 4"/>
            <p:cNvSpPr>
              <a:spLocks noChangeShapeType="1"/>
            </p:cNvSpPr>
            <p:nvPr/>
          </p:nvSpPr>
          <p:spPr bwMode="auto">
            <a:xfrm flipH="1">
              <a:off x="8163" y="8422"/>
              <a:ext cx="432"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67" name="AutoShape 3"/>
            <p:cNvSpPr>
              <a:spLocks noChangeShapeType="1"/>
            </p:cNvSpPr>
            <p:nvPr/>
          </p:nvSpPr>
          <p:spPr bwMode="auto">
            <a:xfrm flipH="1">
              <a:off x="8183" y="8739"/>
              <a:ext cx="432" cy="1"/>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11266" name="AutoShape 2"/>
            <p:cNvSpPr>
              <a:spLocks noChangeShapeType="1"/>
            </p:cNvSpPr>
            <p:nvPr/>
          </p:nvSpPr>
          <p:spPr bwMode="auto">
            <a:xfrm flipV="1">
              <a:off x="4296" y="9875"/>
              <a:ext cx="1480" cy="211"/>
            </a:xfrm>
            <a:prstGeom prst="straightConnector1">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11315" name="Rectangle 51"/>
          <p:cNvSpPr>
            <a:spLocks noChangeArrowheads="1"/>
          </p:cNvSpPr>
          <p:nvPr/>
        </p:nvSpPr>
        <p:spPr bwMode="auto">
          <a:xfrm>
            <a:off x="0" y="6396359"/>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Exemple de surtension provoquée par l’insertion de la GED</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
            <a:ext cx="9144000" cy="6986528"/>
          </a:xfrm>
          <a:prstGeom prst="rect">
            <a:avLst/>
          </a:prstGeom>
        </p:spPr>
        <p:txBody>
          <a:bodyPr wrap="square">
            <a:spAutoFit/>
          </a:bodyPr>
          <a:lstStyle/>
          <a:p>
            <a:pPr algn="just"/>
            <a:r>
              <a:rPr lang="fr-FR" sz="2800" b="1" dirty="0" smtClean="0"/>
              <a:t>2- </a:t>
            </a:r>
            <a:r>
              <a:rPr lang="fr-FR" sz="2800" b="1" dirty="0"/>
              <a:t>Impacts sur le sens de transit de puissance</a:t>
            </a:r>
          </a:p>
          <a:p>
            <a:pPr algn="just"/>
            <a:r>
              <a:rPr lang="fr-FR" sz="2800" dirty="0"/>
              <a:t>Les réseaux sont dimensionnés pour recevoir les </a:t>
            </a:r>
            <a:r>
              <a:rPr lang="fr-FR" sz="2800" dirty="0" smtClean="0"/>
              <a:t>flux d’énergie </a:t>
            </a:r>
            <a:r>
              <a:rPr lang="fr-FR" sz="2800" dirty="0"/>
              <a:t>du réseau de transport vers </a:t>
            </a:r>
            <a:r>
              <a:rPr lang="fr-FR" sz="2800" dirty="0" smtClean="0"/>
              <a:t>la distribution</a:t>
            </a:r>
            <a:r>
              <a:rPr lang="fr-FR" sz="2800" dirty="0"/>
              <a:t>. L’insertion des GED dans les niveaux de </a:t>
            </a:r>
            <a:r>
              <a:rPr lang="fr-FR" sz="2800" dirty="0">
                <a:solidFill>
                  <a:srgbClr val="FF0000"/>
                </a:solidFill>
              </a:rPr>
              <a:t>tension autres </a:t>
            </a:r>
            <a:r>
              <a:rPr lang="fr-FR" sz="2800" dirty="0"/>
              <a:t>que le </a:t>
            </a:r>
            <a:r>
              <a:rPr lang="fr-FR" sz="2800" dirty="0">
                <a:solidFill>
                  <a:srgbClr val="FF0000"/>
                </a:solidFill>
              </a:rPr>
              <a:t>réseau de </a:t>
            </a:r>
            <a:r>
              <a:rPr lang="fr-FR" sz="2800" dirty="0" smtClean="0">
                <a:solidFill>
                  <a:srgbClr val="FF0000"/>
                </a:solidFill>
              </a:rPr>
              <a:t>transport </a:t>
            </a:r>
            <a:r>
              <a:rPr lang="fr-FR" sz="2800" dirty="0" smtClean="0"/>
              <a:t>peut </a:t>
            </a:r>
            <a:r>
              <a:rPr lang="fr-FR" sz="2800" dirty="0"/>
              <a:t>créer une injection de puissance dans le </a:t>
            </a:r>
            <a:r>
              <a:rPr lang="fr-FR" sz="2800" dirty="0">
                <a:solidFill>
                  <a:srgbClr val="FF0000"/>
                </a:solidFill>
              </a:rPr>
              <a:t>sens contraire</a:t>
            </a:r>
            <a:r>
              <a:rPr lang="fr-FR" sz="2800" dirty="0"/>
              <a:t>, c'est-à-dire de la distribution vers</a:t>
            </a:r>
          </a:p>
          <a:p>
            <a:pPr algn="just"/>
            <a:r>
              <a:rPr lang="fr-FR" sz="2800" dirty="0"/>
              <a:t>le transport. Les </a:t>
            </a:r>
            <a:r>
              <a:rPr lang="fr-FR" sz="2800" dirty="0">
                <a:solidFill>
                  <a:srgbClr val="FF0000"/>
                </a:solidFill>
              </a:rPr>
              <a:t>équipements</a:t>
            </a:r>
            <a:r>
              <a:rPr lang="fr-FR" sz="2800" dirty="0"/>
              <a:t>, notamment les protections doivent alors être </a:t>
            </a:r>
            <a:r>
              <a:rPr lang="fr-FR" sz="2800" dirty="0">
                <a:solidFill>
                  <a:srgbClr val="FF0000"/>
                </a:solidFill>
              </a:rPr>
              <a:t>bidirectionnels</a:t>
            </a:r>
            <a:r>
              <a:rPr lang="fr-FR" sz="2800" dirty="0"/>
              <a:t>.</a:t>
            </a:r>
          </a:p>
          <a:p>
            <a:pPr algn="just"/>
            <a:r>
              <a:rPr lang="fr-FR" sz="2800" dirty="0"/>
              <a:t>Ainsi, sachant que les réseaux aux niveaux de tension inférieure sont </a:t>
            </a:r>
            <a:r>
              <a:rPr lang="fr-FR" sz="2800" dirty="0" smtClean="0"/>
              <a:t>normalement surdimensionnés </a:t>
            </a:r>
            <a:r>
              <a:rPr lang="fr-FR" sz="2800" dirty="0"/>
              <a:t>afin de faire face à l’accroissement de consommation, on n’aura peut-être</a:t>
            </a:r>
          </a:p>
          <a:p>
            <a:pPr algn="just"/>
            <a:r>
              <a:rPr lang="fr-FR" sz="2800" dirty="0"/>
              <a:t>pas, à court terme, de problèmes liés à des limites de la capacité de transfert d’énergie ; mais </a:t>
            </a:r>
            <a:r>
              <a:rPr lang="fr-FR" sz="2800" dirty="0" smtClean="0"/>
              <a:t>à plus </a:t>
            </a:r>
            <a:r>
              <a:rPr lang="fr-FR" sz="2800" dirty="0"/>
              <a:t>long terme, lorsque le taux de pénétration de GED augmentera, la modification du </a:t>
            </a:r>
            <a:r>
              <a:rPr lang="fr-FR" sz="2800" dirty="0" smtClean="0"/>
              <a:t>sens de </a:t>
            </a:r>
            <a:r>
              <a:rPr lang="fr-FR" sz="2800" dirty="0"/>
              <a:t>transit de puissance pourra éventuellement provoquer des congestions locales.</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55124" b="14215"/>
          <a:stretch>
            <a:fillRect/>
          </a:stretch>
        </p:blipFill>
        <p:spPr bwMode="auto">
          <a:xfrm>
            <a:off x="4643438" y="0"/>
            <a:ext cx="4486274" cy="5000636"/>
          </a:xfrm>
          <a:prstGeom prst="rect">
            <a:avLst/>
          </a:prstGeom>
          <a:noFill/>
          <a:ln w="9525">
            <a:noFill/>
            <a:miter lim="800000"/>
            <a:headEnd/>
            <a:tailEnd/>
          </a:ln>
          <a:effectLst/>
        </p:spPr>
      </p:pic>
      <p:pic>
        <p:nvPicPr>
          <p:cNvPr id="1027" name="Picture 3"/>
          <p:cNvPicPr>
            <a:picLocks noChangeAspect="1" noChangeArrowheads="1"/>
          </p:cNvPicPr>
          <p:nvPr/>
        </p:nvPicPr>
        <p:blipFill>
          <a:blip r:embed="rId2"/>
          <a:srcRect r="58540" b="14285"/>
          <a:stretch>
            <a:fillRect/>
          </a:stretch>
        </p:blipFill>
        <p:spPr bwMode="auto">
          <a:xfrm>
            <a:off x="42863" y="0"/>
            <a:ext cx="4529137" cy="5143512"/>
          </a:xfrm>
          <a:prstGeom prst="rect">
            <a:avLst/>
          </a:prstGeom>
          <a:noFill/>
          <a:ln w="9525">
            <a:noFill/>
            <a:miter lim="800000"/>
            <a:headEnd/>
            <a:tailEnd/>
          </a:ln>
          <a:effectLst/>
        </p:spPr>
      </p:pic>
      <p:sp>
        <p:nvSpPr>
          <p:cNvPr id="4" name="Rectangle 3"/>
          <p:cNvSpPr/>
          <p:nvPr/>
        </p:nvSpPr>
        <p:spPr>
          <a:xfrm>
            <a:off x="0" y="5997379"/>
            <a:ext cx="9144000" cy="954107"/>
          </a:xfrm>
          <a:prstGeom prst="rect">
            <a:avLst/>
          </a:prstGeom>
        </p:spPr>
        <p:txBody>
          <a:bodyPr wrap="square">
            <a:spAutoFit/>
          </a:bodyPr>
          <a:lstStyle/>
          <a:p>
            <a:pPr algn="ctr"/>
            <a:r>
              <a:rPr lang="fr-FR" sz="2800" dirty="0">
                <a:latin typeface="Times New Roman" pitchFamily="18" charset="0"/>
                <a:cs typeface="Times New Roman" pitchFamily="18" charset="0"/>
              </a:rPr>
              <a:t>Flux d'énergie sur un réseau de distribution en présence de GED.</a:t>
            </a:r>
            <a:endParaRPr lang="en-US" sz="2800" dirty="0">
              <a:latin typeface="Times New Roman" pitchFamily="18" charset="0"/>
              <a:cs typeface="Times New Roman" pitchFamily="18" charset="0"/>
            </a:endParaRPr>
          </a:p>
        </p:txBody>
      </p:sp>
      <p:sp>
        <p:nvSpPr>
          <p:cNvPr id="5" name="Rectangle 4"/>
          <p:cNvSpPr/>
          <p:nvPr/>
        </p:nvSpPr>
        <p:spPr>
          <a:xfrm>
            <a:off x="0" y="5143512"/>
            <a:ext cx="4786314" cy="1384995"/>
          </a:xfrm>
          <a:prstGeom prst="rect">
            <a:avLst/>
          </a:prstGeom>
        </p:spPr>
        <p:txBody>
          <a:bodyPr wrap="square">
            <a:spAutoFit/>
          </a:bodyPr>
          <a:lstStyle/>
          <a:p>
            <a:pPr algn="ctr"/>
            <a:r>
              <a:rPr lang="fr-FR" sz="2800" dirty="0" smtClean="0">
                <a:latin typeface="Times New Roman" pitchFamily="18" charset="0"/>
                <a:cs typeface="Times New Roman" pitchFamily="18" charset="0"/>
              </a:rPr>
              <a:t>Réseau de distribution sans GED</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6" name="Rectangle 5"/>
          <p:cNvSpPr/>
          <p:nvPr/>
        </p:nvSpPr>
        <p:spPr>
          <a:xfrm>
            <a:off x="4932697" y="5072074"/>
            <a:ext cx="4211303" cy="954107"/>
          </a:xfrm>
          <a:prstGeom prst="rect">
            <a:avLst/>
          </a:prstGeom>
        </p:spPr>
        <p:txBody>
          <a:bodyPr wrap="square">
            <a:spAutoFit/>
          </a:bodyPr>
          <a:lstStyle/>
          <a:p>
            <a:pPr algn="ctr"/>
            <a:r>
              <a:rPr lang="fr-FR" sz="2800" dirty="0" smtClean="0">
                <a:latin typeface="Times New Roman" pitchFamily="18" charset="0"/>
                <a:cs typeface="Times New Roman" pitchFamily="18" charset="0"/>
              </a:rPr>
              <a:t> Réseau de distribution avec GED</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642942" y="758684"/>
            <a:ext cx="8001024"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zh-CN" sz="30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3-1- Généralités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zh-CN"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zh-CN" sz="3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Le raccordement aux réseaux de distribution (MT) d’unités de production décentralisées doit respecter certaines contraintes techniques et impose généralement des aménagements dans le réseau pour assurer un fonctionnement correct de ce dernier, en particulier dans les réseaux de distribution qui n’ont pas été à l’origine conçus et développés pour accueillir des unités de production.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 name="Rectangle 71"/>
          <p:cNvSpPr>
            <a:spLocks noChangeArrowheads="1"/>
          </p:cNvSpPr>
          <p:nvPr/>
        </p:nvSpPr>
        <p:spPr bwMode="auto">
          <a:xfrm>
            <a:off x="0" y="0"/>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Exemple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En prennent l’exemple précédent, la figure montre le transite de puissance obtenu sur ce réseau test sans GED. Les flux de puissance sont unidirectionnels et proviennent du réseau amont. Le transformateur HTB/HTA symbolise la frontière entre le réseau de distribution et le réseau de transport.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 name="Group 1"/>
          <p:cNvGrpSpPr>
            <a:grpSpLocks noChangeAspect="1"/>
          </p:cNvGrpSpPr>
          <p:nvPr/>
        </p:nvGrpSpPr>
        <p:grpSpPr bwMode="auto">
          <a:xfrm>
            <a:off x="-71470" y="3071810"/>
            <a:ext cx="8858280" cy="3071834"/>
            <a:chOff x="1440" y="849"/>
            <a:chExt cx="9360" cy="3800"/>
          </a:xfrm>
        </p:grpSpPr>
        <p:sp>
          <p:nvSpPr>
            <p:cNvPr id="8262" name="AutoShape 70"/>
            <p:cNvSpPr>
              <a:spLocks noChangeAspect="1" noChangeArrowheads="1" noTextEdit="1"/>
            </p:cNvSpPr>
            <p:nvPr/>
          </p:nvSpPr>
          <p:spPr bwMode="auto">
            <a:xfrm>
              <a:off x="1440" y="849"/>
              <a:ext cx="9360" cy="3800"/>
            </a:xfrm>
            <a:prstGeom prst="rect">
              <a:avLst/>
            </a:prstGeom>
            <a:noFill/>
          </p:spPr>
          <p:txBody>
            <a:bodyPr vert="horz" wrap="square" lIns="91440" tIns="45720" rIns="91440" bIns="45720" numCol="1" anchor="t" anchorCtr="0" compatLnSpc="1">
              <a:prstTxWarp prst="textNoShape">
                <a:avLst/>
              </a:prstTxWarp>
            </a:bodyPr>
            <a:lstStyle/>
            <a:p>
              <a:endParaRPr lang="en-US" sz="2000"/>
            </a:p>
          </p:txBody>
        </p:sp>
        <p:grpSp>
          <p:nvGrpSpPr>
            <p:cNvPr id="3" name="Group 63"/>
            <p:cNvGrpSpPr>
              <a:grpSpLocks/>
            </p:cNvGrpSpPr>
            <p:nvPr/>
          </p:nvGrpSpPr>
          <p:grpSpPr bwMode="auto">
            <a:xfrm flipV="1">
              <a:off x="5079" y="1462"/>
              <a:ext cx="455" cy="1401"/>
              <a:chOff x="3647" y="2482"/>
              <a:chExt cx="455" cy="1401"/>
            </a:xfrm>
          </p:grpSpPr>
          <p:sp>
            <p:nvSpPr>
              <p:cNvPr id="8261" name="Oval 69"/>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nvGrpSpPr>
              <p:cNvPr id="4" name="Group 65"/>
              <p:cNvGrpSpPr>
                <a:grpSpLocks/>
              </p:cNvGrpSpPr>
              <p:nvPr/>
            </p:nvGrpSpPr>
            <p:grpSpPr bwMode="auto">
              <a:xfrm>
                <a:off x="3647" y="3388"/>
                <a:ext cx="455" cy="495"/>
                <a:chOff x="3410" y="2847"/>
                <a:chExt cx="588" cy="590"/>
              </a:xfrm>
            </p:grpSpPr>
            <p:sp>
              <p:nvSpPr>
                <p:cNvPr id="8260" name="Rectangle 68"/>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8259" name="AutoShape 67"/>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8258" name="AutoShape 66"/>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8256" name="AutoShape 64"/>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grpSp>
          <p:nvGrpSpPr>
            <p:cNvPr id="5" name="Group 59"/>
            <p:cNvGrpSpPr>
              <a:grpSpLocks/>
            </p:cNvGrpSpPr>
            <p:nvPr/>
          </p:nvGrpSpPr>
          <p:grpSpPr bwMode="auto">
            <a:xfrm>
              <a:off x="1856" y="2236"/>
              <a:ext cx="719" cy="1107"/>
              <a:chOff x="2043" y="2236"/>
              <a:chExt cx="1114" cy="1107"/>
            </a:xfrm>
          </p:grpSpPr>
          <p:sp>
            <p:nvSpPr>
              <p:cNvPr id="8254" name="Oval 62"/>
              <p:cNvSpPr>
                <a:spLocks noChangeArrowheads="1"/>
              </p:cNvSpPr>
              <p:nvPr/>
            </p:nvSpPr>
            <p:spPr bwMode="auto">
              <a:xfrm>
                <a:off x="2470" y="2437"/>
                <a:ext cx="687" cy="709"/>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8253" name="Oval 61"/>
              <p:cNvSpPr>
                <a:spLocks noChangeArrowheads="1"/>
              </p:cNvSpPr>
              <p:nvPr/>
            </p:nvSpPr>
            <p:spPr bwMode="auto">
              <a:xfrm>
                <a:off x="2043" y="2450"/>
                <a:ext cx="687" cy="708"/>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8252" name="AutoShape 60"/>
              <p:cNvSpPr>
                <a:spLocks noChangeShapeType="1"/>
              </p:cNvSpPr>
              <p:nvPr/>
            </p:nvSpPr>
            <p:spPr bwMode="auto">
              <a:xfrm flipV="1">
                <a:off x="2219" y="2236"/>
                <a:ext cx="881" cy="110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000"/>
              </a:p>
            </p:txBody>
          </p:sp>
        </p:grpSp>
        <p:sp>
          <p:nvSpPr>
            <p:cNvPr id="8250" name="Oval 58"/>
            <p:cNvSpPr>
              <a:spLocks noChangeArrowheads="1"/>
            </p:cNvSpPr>
            <p:nvPr/>
          </p:nvSpPr>
          <p:spPr bwMode="auto">
            <a:xfrm>
              <a:off x="1532" y="2726"/>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nvGrpSpPr>
            <p:cNvPr id="6" name="Group 51"/>
            <p:cNvGrpSpPr>
              <a:grpSpLocks/>
            </p:cNvGrpSpPr>
            <p:nvPr/>
          </p:nvGrpSpPr>
          <p:grpSpPr bwMode="auto">
            <a:xfrm>
              <a:off x="3539" y="2726"/>
              <a:ext cx="455" cy="1401"/>
              <a:chOff x="3154" y="2726"/>
              <a:chExt cx="455" cy="1401"/>
            </a:xfrm>
          </p:grpSpPr>
          <p:grpSp>
            <p:nvGrpSpPr>
              <p:cNvPr id="7" name="Group 54"/>
              <p:cNvGrpSpPr>
                <a:grpSpLocks/>
              </p:cNvGrpSpPr>
              <p:nvPr/>
            </p:nvGrpSpPr>
            <p:grpSpPr bwMode="auto">
              <a:xfrm>
                <a:off x="3154" y="3632"/>
                <a:ext cx="455" cy="495"/>
                <a:chOff x="3410" y="2847"/>
                <a:chExt cx="588" cy="590"/>
              </a:xfrm>
            </p:grpSpPr>
            <p:sp>
              <p:nvSpPr>
                <p:cNvPr id="8249" name="Rectangle 57"/>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8248" name="AutoShape 56"/>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8247" name="AutoShape 55"/>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8245" name="AutoShape 53"/>
              <p:cNvSpPr>
                <a:spLocks noChangeShapeType="1"/>
              </p:cNvSpPr>
              <p:nvPr/>
            </p:nvSpPr>
            <p:spPr bwMode="auto">
              <a:xfrm flipH="1">
                <a:off x="3379" y="2870"/>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8244" name="Oval 52"/>
              <p:cNvSpPr>
                <a:spLocks noChangeArrowheads="1"/>
              </p:cNvSpPr>
              <p:nvPr/>
            </p:nvSpPr>
            <p:spPr bwMode="auto">
              <a:xfrm>
                <a:off x="3296" y="2726"/>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grpSp>
          <p:nvGrpSpPr>
            <p:cNvPr id="8" name="Group 44"/>
            <p:cNvGrpSpPr>
              <a:grpSpLocks/>
            </p:cNvGrpSpPr>
            <p:nvPr/>
          </p:nvGrpSpPr>
          <p:grpSpPr bwMode="auto">
            <a:xfrm flipV="1">
              <a:off x="8615" y="1462"/>
              <a:ext cx="455" cy="1401"/>
              <a:chOff x="3647" y="2482"/>
              <a:chExt cx="455" cy="1401"/>
            </a:xfrm>
          </p:grpSpPr>
          <p:sp>
            <p:nvSpPr>
              <p:cNvPr id="8242" name="Oval 50"/>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nvGrpSpPr>
              <p:cNvPr id="9" name="Group 46"/>
              <p:cNvGrpSpPr>
                <a:grpSpLocks/>
              </p:cNvGrpSpPr>
              <p:nvPr/>
            </p:nvGrpSpPr>
            <p:grpSpPr bwMode="auto">
              <a:xfrm>
                <a:off x="3647" y="3388"/>
                <a:ext cx="455" cy="495"/>
                <a:chOff x="3410" y="2847"/>
                <a:chExt cx="588" cy="590"/>
              </a:xfrm>
            </p:grpSpPr>
            <p:sp>
              <p:nvSpPr>
                <p:cNvPr id="8241" name="Rectangle 49"/>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8240" name="AutoShape 48"/>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8239" name="AutoShape 47"/>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8237" name="AutoShape 45"/>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grpSp>
          <p:nvGrpSpPr>
            <p:cNvPr id="10" name="Group 37"/>
            <p:cNvGrpSpPr>
              <a:grpSpLocks/>
            </p:cNvGrpSpPr>
            <p:nvPr/>
          </p:nvGrpSpPr>
          <p:grpSpPr bwMode="auto">
            <a:xfrm>
              <a:off x="6874" y="2719"/>
              <a:ext cx="455" cy="1401"/>
              <a:chOff x="3647" y="2482"/>
              <a:chExt cx="455" cy="1401"/>
            </a:xfrm>
          </p:grpSpPr>
          <p:sp>
            <p:nvSpPr>
              <p:cNvPr id="8235" name="Oval 43"/>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nvGrpSpPr>
              <p:cNvPr id="11" name="Group 39"/>
              <p:cNvGrpSpPr>
                <a:grpSpLocks/>
              </p:cNvGrpSpPr>
              <p:nvPr/>
            </p:nvGrpSpPr>
            <p:grpSpPr bwMode="auto">
              <a:xfrm>
                <a:off x="3647" y="3388"/>
                <a:ext cx="455" cy="495"/>
                <a:chOff x="3410" y="2847"/>
                <a:chExt cx="588" cy="590"/>
              </a:xfrm>
            </p:grpSpPr>
            <p:sp>
              <p:nvSpPr>
                <p:cNvPr id="8234" name="Rectangle 42"/>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8233" name="AutoShape 41"/>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8232" name="AutoShape 40"/>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8230" name="AutoShape 38"/>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grpSp>
          <p:nvGrpSpPr>
            <p:cNvPr id="12" name="Group 30"/>
            <p:cNvGrpSpPr>
              <a:grpSpLocks/>
            </p:cNvGrpSpPr>
            <p:nvPr/>
          </p:nvGrpSpPr>
          <p:grpSpPr bwMode="auto">
            <a:xfrm>
              <a:off x="10344" y="2726"/>
              <a:ext cx="455" cy="1401"/>
              <a:chOff x="3647" y="2482"/>
              <a:chExt cx="455" cy="1401"/>
            </a:xfrm>
          </p:grpSpPr>
          <p:sp>
            <p:nvSpPr>
              <p:cNvPr id="8228" name="Oval 36"/>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nvGrpSpPr>
              <p:cNvPr id="13" name="Group 32"/>
              <p:cNvGrpSpPr>
                <a:grpSpLocks/>
              </p:cNvGrpSpPr>
              <p:nvPr/>
            </p:nvGrpSpPr>
            <p:grpSpPr bwMode="auto">
              <a:xfrm>
                <a:off x="3647" y="3388"/>
                <a:ext cx="455" cy="495"/>
                <a:chOff x="3410" y="2847"/>
                <a:chExt cx="588" cy="590"/>
              </a:xfrm>
            </p:grpSpPr>
            <p:sp>
              <p:nvSpPr>
                <p:cNvPr id="8227" name="Rectangle 35"/>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8226" name="AutoShape 34"/>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8225" name="AutoShape 33"/>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8223" name="AutoShape 31"/>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8221" name="AutoShape 29"/>
            <p:cNvSpPr>
              <a:spLocks noChangeShapeType="1"/>
            </p:cNvSpPr>
            <p:nvPr/>
          </p:nvSpPr>
          <p:spPr bwMode="auto">
            <a:xfrm>
              <a:off x="2575" y="2811"/>
              <a:ext cx="8066" cy="6"/>
            </a:xfrm>
            <a:prstGeom prst="straightConnector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8220" name="AutoShape 28"/>
            <p:cNvSpPr>
              <a:spLocks noChangeShapeType="1"/>
            </p:cNvSpPr>
            <p:nvPr/>
          </p:nvSpPr>
          <p:spPr bwMode="auto">
            <a:xfrm>
              <a:off x="1611" y="2792"/>
              <a:ext cx="259" cy="1"/>
            </a:xfrm>
            <a:prstGeom prst="straightConnector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8219" name="Text Box 27"/>
            <p:cNvSpPr txBox="1">
              <a:spLocks noChangeArrowheads="1"/>
            </p:cNvSpPr>
            <p:nvPr/>
          </p:nvSpPr>
          <p:spPr bwMode="auto">
            <a:xfrm>
              <a:off x="3648" y="2390"/>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2</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8218" name="Text Box 26"/>
            <p:cNvSpPr txBox="1">
              <a:spLocks noChangeArrowheads="1"/>
            </p:cNvSpPr>
            <p:nvPr/>
          </p:nvSpPr>
          <p:spPr bwMode="auto">
            <a:xfrm>
              <a:off x="1532" y="2388"/>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1</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8217" name="Text Box 25"/>
            <p:cNvSpPr txBox="1">
              <a:spLocks noChangeArrowheads="1"/>
            </p:cNvSpPr>
            <p:nvPr/>
          </p:nvSpPr>
          <p:spPr bwMode="auto">
            <a:xfrm>
              <a:off x="5288" y="2388"/>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3</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8216" name="Text Box 24"/>
            <p:cNvSpPr txBox="1">
              <a:spLocks noChangeArrowheads="1"/>
            </p:cNvSpPr>
            <p:nvPr/>
          </p:nvSpPr>
          <p:spPr bwMode="auto">
            <a:xfrm>
              <a:off x="6982" y="2330"/>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4</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8215" name="Text Box 23"/>
            <p:cNvSpPr txBox="1">
              <a:spLocks noChangeArrowheads="1"/>
            </p:cNvSpPr>
            <p:nvPr/>
          </p:nvSpPr>
          <p:spPr bwMode="auto">
            <a:xfrm>
              <a:off x="8813" y="2388"/>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5</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8214" name="Text Box 22"/>
            <p:cNvSpPr txBox="1">
              <a:spLocks noChangeArrowheads="1"/>
            </p:cNvSpPr>
            <p:nvPr/>
          </p:nvSpPr>
          <p:spPr bwMode="auto">
            <a:xfrm>
              <a:off x="10474" y="2330"/>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6</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8213" name="Text Box 21"/>
            <p:cNvSpPr txBox="1">
              <a:spLocks noChangeArrowheads="1"/>
            </p:cNvSpPr>
            <p:nvPr/>
          </p:nvSpPr>
          <p:spPr bwMode="auto">
            <a:xfrm>
              <a:off x="6500" y="4280"/>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Pc = 1 MW</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8212" name="Text Box 20"/>
            <p:cNvSpPr txBox="1">
              <a:spLocks noChangeArrowheads="1"/>
            </p:cNvSpPr>
            <p:nvPr/>
          </p:nvSpPr>
          <p:spPr bwMode="auto">
            <a:xfrm>
              <a:off x="3100" y="4318"/>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Pc = 2 MW</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8211" name="Text Box 19"/>
            <p:cNvSpPr txBox="1">
              <a:spLocks noChangeArrowheads="1"/>
            </p:cNvSpPr>
            <p:nvPr/>
          </p:nvSpPr>
          <p:spPr bwMode="auto">
            <a:xfrm>
              <a:off x="8115" y="966"/>
              <a:ext cx="1442" cy="2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Pc = 1 MW</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210" name="Text Box 18"/>
            <p:cNvSpPr txBox="1">
              <a:spLocks noChangeArrowheads="1"/>
            </p:cNvSpPr>
            <p:nvPr/>
          </p:nvSpPr>
          <p:spPr bwMode="auto">
            <a:xfrm>
              <a:off x="4715" y="961"/>
              <a:ext cx="1405" cy="34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Pc = 5 MW</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9" name="AutoShape 17"/>
            <p:cNvSpPr>
              <a:spLocks noChangeShapeType="1"/>
            </p:cNvSpPr>
            <p:nvPr/>
          </p:nvSpPr>
          <p:spPr bwMode="auto">
            <a:xfrm>
              <a:off x="2880" y="2661"/>
              <a:ext cx="365" cy="0"/>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000"/>
            </a:p>
          </p:txBody>
        </p:sp>
        <p:sp>
          <p:nvSpPr>
            <p:cNvPr id="8208" name="Text Box 16"/>
            <p:cNvSpPr txBox="1">
              <a:spLocks noChangeArrowheads="1"/>
            </p:cNvSpPr>
            <p:nvPr/>
          </p:nvSpPr>
          <p:spPr bwMode="auto">
            <a:xfrm>
              <a:off x="2542" y="1641"/>
              <a:ext cx="1071"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10.466 MW</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7" name="AutoShape 15"/>
            <p:cNvSpPr>
              <a:spLocks noChangeShapeType="1"/>
            </p:cNvSpPr>
            <p:nvPr/>
          </p:nvSpPr>
          <p:spPr bwMode="auto">
            <a:xfrm>
              <a:off x="4275" y="2659"/>
              <a:ext cx="365" cy="1"/>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000"/>
            </a:p>
          </p:txBody>
        </p:sp>
        <p:sp>
          <p:nvSpPr>
            <p:cNvPr id="8206" name="Text Box 14"/>
            <p:cNvSpPr txBox="1">
              <a:spLocks noChangeArrowheads="1"/>
            </p:cNvSpPr>
            <p:nvPr/>
          </p:nvSpPr>
          <p:spPr bwMode="auto">
            <a:xfrm>
              <a:off x="3937" y="1641"/>
              <a:ext cx="1071"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8.206 MW</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5" name="AutoShape 13"/>
            <p:cNvSpPr>
              <a:spLocks noChangeShapeType="1"/>
            </p:cNvSpPr>
            <p:nvPr/>
          </p:nvSpPr>
          <p:spPr bwMode="auto">
            <a:xfrm>
              <a:off x="6123" y="2681"/>
              <a:ext cx="365" cy="1"/>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000"/>
            </a:p>
          </p:txBody>
        </p:sp>
        <p:sp>
          <p:nvSpPr>
            <p:cNvPr id="8204" name="Text Box 12"/>
            <p:cNvSpPr txBox="1">
              <a:spLocks noChangeArrowheads="1"/>
            </p:cNvSpPr>
            <p:nvPr/>
          </p:nvSpPr>
          <p:spPr bwMode="auto">
            <a:xfrm>
              <a:off x="5785" y="1641"/>
              <a:ext cx="1071"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3.038 MW</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3" name="AutoShape 11"/>
            <p:cNvSpPr>
              <a:spLocks noChangeShapeType="1"/>
            </p:cNvSpPr>
            <p:nvPr/>
          </p:nvSpPr>
          <p:spPr bwMode="auto">
            <a:xfrm>
              <a:off x="7619" y="2681"/>
              <a:ext cx="365" cy="1"/>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000"/>
            </a:p>
          </p:txBody>
        </p:sp>
        <p:sp>
          <p:nvSpPr>
            <p:cNvPr id="8202" name="Text Box 10"/>
            <p:cNvSpPr txBox="1">
              <a:spLocks noChangeArrowheads="1"/>
            </p:cNvSpPr>
            <p:nvPr/>
          </p:nvSpPr>
          <p:spPr bwMode="auto">
            <a:xfrm>
              <a:off x="7281" y="1754"/>
              <a:ext cx="1071"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2.013 MW</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201" name="AutoShape 9"/>
            <p:cNvSpPr>
              <a:spLocks noChangeShapeType="1"/>
            </p:cNvSpPr>
            <p:nvPr/>
          </p:nvSpPr>
          <p:spPr bwMode="auto">
            <a:xfrm>
              <a:off x="9621" y="2681"/>
              <a:ext cx="365" cy="1"/>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000"/>
            </a:p>
          </p:txBody>
        </p:sp>
        <p:sp>
          <p:nvSpPr>
            <p:cNvPr id="8200" name="Text Box 8"/>
            <p:cNvSpPr txBox="1">
              <a:spLocks noChangeArrowheads="1"/>
            </p:cNvSpPr>
            <p:nvPr/>
          </p:nvSpPr>
          <p:spPr bwMode="auto">
            <a:xfrm>
              <a:off x="9264" y="1754"/>
              <a:ext cx="1101" cy="69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1.003 MW</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199" name="AutoShape 7"/>
            <p:cNvSpPr>
              <a:spLocks noChangeShapeType="1"/>
            </p:cNvSpPr>
            <p:nvPr/>
          </p:nvSpPr>
          <p:spPr bwMode="auto">
            <a:xfrm>
              <a:off x="3536" y="3075"/>
              <a:ext cx="0" cy="268"/>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000"/>
            </a:p>
          </p:txBody>
        </p:sp>
        <p:sp>
          <p:nvSpPr>
            <p:cNvPr id="8198" name="AutoShape 6"/>
            <p:cNvSpPr>
              <a:spLocks noChangeShapeType="1"/>
            </p:cNvSpPr>
            <p:nvPr/>
          </p:nvSpPr>
          <p:spPr bwMode="auto">
            <a:xfrm>
              <a:off x="6971" y="3075"/>
              <a:ext cx="1" cy="268"/>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000"/>
            </a:p>
          </p:txBody>
        </p:sp>
        <p:sp>
          <p:nvSpPr>
            <p:cNvPr id="8197" name="AutoShape 5"/>
            <p:cNvSpPr>
              <a:spLocks noChangeShapeType="1"/>
            </p:cNvSpPr>
            <p:nvPr/>
          </p:nvSpPr>
          <p:spPr bwMode="auto">
            <a:xfrm>
              <a:off x="10402" y="3146"/>
              <a:ext cx="1" cy="268"/>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000"/>
            </a:p>
          </p:txBody>
        </p:sp>
        <p:sp>
          <p:nvSpPr>
            <p:cNvPr id="8196" name="Text Box 4"/>
            <p:cNvSpPr txBox="1">
              <a:spLocks noChangeArrowheads="1"/>
            </p:cNvSpPr>
            <p:nvPr/>
          </p:nvSpPr>
          <p:spPr bwMode="auto">
            <a:xfrm>
              <a:off x="9759" y="4269"/>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Calibri" pitchFamily="34" charset="0"/>
                  <a:ea typeface="Calibri" pitchFamily="34" charset="0"/>
                  <a:cs typeface="Arial" pitchFamily="34" charset="0"/>
                </a:rPr>
                <a:t>Pc = 1 MW</a:t>
              </a:r>
              <a:endParaRPr kumimoji="0" lang="fr-FR" sz="2000" b="0" i="0" u="none" strike="noStrike" cap="none" normalizeH="0" baseline="0" smtClean="0">
                <a:ln>
                  <a:noFill/>
                </a:ln>
                <a:solidFill>
                  <a:schemeClr val="tx1"/>
                </a:solidFill>
                <a:effectLst/>
                <a:latin typeface="Arial" pitchFamily="34" charset="0"/>
                <a:cs typeface="Arial" pitchFamily="34" charset="0"/>
              </a:endParaRPr>
            </a:p>
          </p:txBody>
        </p:sp>
        <p:sp>
          <p:nvSpPr>
            <p:cNvPr id="8195" name="AutoShape 3"/>
            <p:cNvSpPr>
              <a:spLocks noChangeShapeType="1"/>
            </p:cNvSpPr>
            <p:nvPr/>
          </p:nvSpPr>
          <p:spPr bwMode="auto">
            <a:xfrm flipV="1">
              <a:off x="8768" y="2120"/>
              <a:ext cx="1" cy="268"/>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000"/>
            </a:p>
          </p:txBody>
        </p:sp>
        <p:sp>
          <p:nvSpPr>
            <p:cNvPr id="8194" name="AutoShape 2"/>
            <p:cNvSpPr>
              <a:spLocks noChangeShapeType="1"/>
            </p:cNvSpPr>
            <p:nvPr/>
          </p:nvSpPr>
          <p:spPr bwMode="auto">
            <a:xfrm flipV="1">
              <a:off x="5210" y="2087"/>
              <a:ext cx="1" cy="268"/>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000"/>
            </a:p>
          </p:txBody>
        </p:sp>
      </p:grpSp>
      <p:sp>
        <p:nvSpPr>
          <p:cNvPr id="8280" name="Rectangle 88"/>
          <p:cNvSpPr>
            <a:spLocks noChangeArrowheads="1"/>
          </p:cNvSpPr>
          <p:nvPr/>
        </p:nvSpPr>
        <p:spPr bwMode="auto">
          <a:xfrm>
            <a:off x="0" y="6457914"/>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transit des puissances dans le réseau test sans GED</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9144000" cy="5911873"/>
          </a:xfrm>
        </p:spPr>
        <p:txBody>
          <a:bodyPr>
            <a:noAutofit/>
          </a:bodyPr>
          <a:lstStyle/>
          <a:p>
            <a:pPr algn="just">
              <a:buNone/>
            </a:pPr>
            <a:r>
              <a:rPr lang="fr-FR" sz="2400" dirty="0"/>
              <a:t>On connecte une GED au nœud 5 de puissance 5 </a:t>
            </a:r>
            <a:r>
              <a:rPr lang="fr-FR" sz="2400" dirty="0" smtClean="0"/>
              <a:t>MW.</a:t>
            </a:r>
            <a:endParaRPr lang="en-US" sz="2400" dirty="0"/>
          </a:p>
          <a:p>
            <a:pPr algn="just">
              <a:buNone/>
            </a:pPr>
            <a:r>
              <a:rPr lang="fr-FR" sz="2400" dirty="0"/>
              <a:t>On suppose que cette GED fonctionne à sa </a:t>
            </a:r>
            <a:r>
              <a:rPr lang="fr-FR" sz="2400" dirty="0" smtClean="0"/>
              <a:t>puissance </a:t>
            </a:r>
            <a:r>
              <a:rPr lang="fr-FR" sz="2400" dirty="0"/>
              <a:t>maximale. Non seulement elle alimente la charge connectée au même nœud mais, en plus, elle va exporter de la puissance vers les autre charges.</a:t>
            </a:r>
            <a:endParaRPr lang="en-US" sz="2400" dirty="0"/>
          </a:p>
          <a:p>
            <a:pPr algn="just">
              <a:buNone/>
            </a:pPr>
            <a:r>
              <a:rPr lang="fr-FR" sz="2400" dirty="0"/>
              <a:t>Les flux de puissance deviennent alors bidirectionnels. La puissance provenant du réseau de répartition est alors de 5.123 MW. Par ailleurs, dans le cas précédent ou la puissance provenait intégralement réseau amont, les pertes sur le réseau de distribution étaient de 465.6 kW. Dans le cas d’une GED connectée au nœud 5, les pertes sont réduites à 122.5 kW. L’introduction de cette GED a donc diminué les pertes sur le réseau d’un facteur de 3.8.  Les pertes peuvent s’exprimer par la formule suivante :</a:t>
            </a:r>
            <a:endParaRPr lang="en-US" sz="2400" dirty="0"/>
          </a:p>
          <a:p>
            <a:pPr algn="just">
              <a:buNone/>
            </a:pPr>
            <a:r>
              <a:rPr lang="fr-FR" sz="2400" dirty="0"/>
              <a:t>     </a:t>
            </a:r>
            <a:endParaRPr lang="fr-FR" sz="2400" dirty="0" smtClean="0"/>
          </a:p>
          <a:p>
            <a:pPr algn="just">
              <a:buNone/>
            </a:pPr>
            <a:endParaRPr lang="en-US" sz="2400" dirty="0"/>
          </a:p>
          <a:p>
            <a:pPr algn="just">
              <a:buNone/>
            </a:pPr>
            <a:r>
              <a:rPr lang="fr-FR" sz="2400" dirty="0"/>
              <a:t>Ainsi grâce à la production locale de cette GED, les transits de puissance active ont diminué et par conséquent les pertes également.</a:t>
            </a:r>
            <a:endParaRPr lang="en-US" sz="2400" dirty="0"/>
          </a:p>
        </p:txBody>
      </p:sp>
      <p:sp>
        <p:nvSpPr>
          <p:cNvPr id="60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04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42910" y="5000636"/>
            <a:ext cx="2839555" cy="642918"/>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6" name="Rectangle 7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
          <p:cNvGrpSpPr>
            <a:grpSpLocks noChangeAspect="1"/>
          </p:cNvGrpSpPr>
          <p:nvPr/>
        </p:nvGrpSpPr>
        <p:grpSpPr bwMode="auto">
          <a:xfrm>
            <a:off x="0" y="457200"/>
            <a:ext cx="8929718" cy="5257816"/>
            <a:chOff x="1440" y="849"/>
            <a:chExt cx="9360" cy="3800"/>
          </a:xfrm>
        </p:grpSpPr>
        <p:sp>
          <p:nvSpPr>
            <p:cNvPr id="7245" name="AutoShape 77"/>
            <p:cNvSpPr>
              <a:spLocks noChangeAspect="1" noChangeArrowheads="1" noTextEdit="1"/>
            </p:cNvSpPr>
            <p:nvPr/>
          </p:nvSpPr>
          <p:spPr bwMode="auto">
            <a:xfrm>
              <a:off x="1440" y="849"/>
              <a:ext cx="9360" cy="3800"/>
            </a:xfrm>
            <a:prstGeom prst="rect">
              <a:avLst/>
            </a:prstGeom>
            <a:noFill/>
          </p:spPr>
          <p:txBody>
            <a:bodyPr vert="horz" wrap="square" lIns="91440" tIns="45720" rIns="91440" bIns="45720" numCol="1" anchor="t" anchorCtr="0" compatLnSpc="1">
              <a:prstTxWarp prst="textNoShape">
                <a:avLst/>
              </a:prstTxWarp>
            </a:bodyPr>
            <a:lstStyle/>
            <a:p>
              <a:endParaRPr lang="en-US" sz="2400"/>
            </a:p>
          </p:txBody>
        </p:sp>
        <p:grpSp>
          <p:nvGrpSpPr>
            <p:cNvPr id="3" name="Group 70"/>
            <p:cNvGrpSpPr>
              <a:grpSpLocks/>
            </p:cNvGrpSpPr>
            <p:nvPr/>
          </p:nvGrpSpPr>
          <p:grpSpPr bwMode="auto">
            <a:xfrm flipV="1">
              <a:off x="5079" y="1462"/>
              <a:ext cx="455" cy="1401"/>
              <a:chOff x="3647" y="2482"/>
              <a:chExt cx="455" cy="1401"/>
            </a:xfrm>
          </p:grpSpPr>
          <p:sp>
            <p:nvSpPr>
              <p:cNvPr id="7244" name="Oval 76"/>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nvGrpSpPr>
              <p:cNvPr id="4" name="Group 72"/>
              <p:cNvGrpSpPr>
                <a:grpSpLocks/>
              </p:cNvGrpSpPr>
              <p:nvPr/>
            </p:nvGrpSpPr>
            <p:grpSpPr bwMode="auto">
              <a:xfrm>
                <a:off x="3647" y="3388"/>
                <a:ext cx="455" cy="495"/>
                <a:chOff x="3410" y="2847"/>
                <a:chExt cx="588" cy="590"/>
              </a:xfrm>
            </p:grpSpPr>
            <p:sp>
              <p:nvSpPr>
                <p:cNvPr id="7243" name="Rectangle 75"/>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7242" name="AutoShape 74"/>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241" name="AutoShape 73"/>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7239" name="AutoShape 71"/>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grpSp>
          <p:nvGrpSpPr>
            <p:cNvPr id="5" name="Group 66"/>
            <p:cNvGrpSpPr>
              <a:grpSpLocks/>
            </p:cNvGrpSpPr>
            <p:nvPr/>
          </p:nvGrpSpPr>
          <p:grpSpPr bwMode="auto">
            <a:xfrm>
              <a:off x="1856" y="2236"/>
              <a:ext cx="719" cy="1107"/>
              <a:chOff x="2043" y="2236"/>
              <a:chExt cx="1114" cy="1107"/>
            </a:xfrm>
          </p:grpSpPr>
          <p:sp>
            <p:nvSpPr>
              <p:cNvPr id="7237" name="Oval 69"/>
              <p:cNvSpPr>
                <a:spLocks noChangeArrowheads="1"/>
              </p:cNvSpPr>
              <p:nvPr/>
            </p:nvSpPr>
            <p:spPr bwMode="auto">
              <a:xfrm>
                <a:off x="2470" y="2437"/>
                <a:ext cx="687" cy="709"/>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236" name="Oval 68"/>
              <p:cNvSpPr>
                <a:spLocks noChangeArrowheads="1"/>
              </p:cNvSpPr>
              <p:nvPr/>
            </p:nvSpPr>
            <p:spPr bwMode="auto">
              <a:xfrm>
                <a:off x="2043" y="2450"/>
                <a:ext cx="687" cy="708"/>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235" name="AutoShape 67"/>
              <p:cNvSpPr>
                <a:spLocks noChangeShapeType="1"/>
              </p:cNvSpPr>
              <p:nvPr/>
            </p:nvSpPr>
            <p:spPr bwMode="auto">
              <a:xfrm flipV="1">
                <a:off x="2219" y="2236"/>
                <a:ext cx="881" cy="110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grpSp>
        <p:sp>
          <p:nvSpPr>
            <p:cNvPr id="7233" name="Oval 65"/>
            <p:cNvSpPr>
              <a:spLocks noChangeArrowheads="1"/>
            </p:cNvSpPr>
            <p:nvPr/>
          </p:nvSpPr>
          <p:spPr bwMode="auto">
            <a:xfrm>
              <a:off x="1532" y="2726"/>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nvGrpSpPr>
            <p:cNvPr id="6" name="Group 58"/>
            <p:cNvGrpSpPr>
              <a:grpSpLocks/>
            </p:cNvGrpSpPr>
            <p:nvPr/>
          </p:nvGrpSpPr>
          <p:grpSpPr bwMode="auto">
            <a:xfrm>
              <a:off x="3539" y="2726"/>
              <a:ext cx="455" cy="1401"/>
              <a:chOff x="3154" y="2726"/>
              <a:chExt cx="455" cy="1401"/>
            </a:xfrm>
          </p:grpSpPr>
          <p:grpSp>
            <p:nvGrpSpPr>
              <p:cNvPr id="7" name="Group 61"/>
              <p:cNvGrpSpPr>
                <a:grpSpLocks/>
              </p:cNvGrpSpPr>
              <p:nvPr/>
            </p:nvGrpSpPr>
            <p:grpSpPr bwMode="auto">
              <a:xfrm>
                <a:off x="3154" y="3632"/>
                <a:ext cx="455" cy="495"/>
                <a:chOff x="3410" y="2847"/>
                <a:chExt cx="588" cy="590"/>
              </a:xfrm>
            </p:grpSpPr>
            <p:sp>
              <p:nvSpPr>
                <p:cNvPr id="7232" name="Rectangle 64"/>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7231" name="AutoShape 63"/>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230" name="AutoShape 62"/>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7228" name="AutoShape 60"/>
              <p:cNvSpPr>
                <a:spLocks noChangeShapeType="1"/>
              </p:cNvSpPr>
              <p:nvPr/>
            </p:nvSpPr>
            <p:spPr bwMode="auto">
              <a:xfrm flipH="1">
                <a:off x="3379" y="2870"/>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227" name="Oval 59"/>
              <p:cNvSpPr>
                <a:spLocks noChangeArrowheads="1"/>
              </p:cNvSpPr>
              <p:nvPr/>
            </p:nvSpPr>
            <p:spPr bwMode="auto">
              <a:xfrm>
                <a:off x="3296" y="2726"/>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grpSp>
          <p:nvGrpSpPr>
            <p:cNvPr id="8" name="Group 51"/>
            <p:cNvGrpSpPr>
              <a:grpSpLocks/>
            </p:cNvGrpSpPr>
            <p:nvPr/>
          </p:nvGrpSpPr>
          <p:grpSpPr bwMode="auto">
            <a:xfrm flipV="1">
              <a:off x="8615" y="1462"/>
              <a:ext cx="455" cy="1401"/>
              <a:chOff x="3647" y="2482"/>
              <a:chExt cx="455" cy="1401"/>
            </a:xfrm>
          </p:grpSpPr>
          <p:sp>
            <p:nvSpPr>
              <p:cNvPr id="7225" name="Oval 57"/>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nvGrpSpPr>
              <p:cNvPr id="9" name="Group 53"/>
              <p:cNvGrpSpPr>
                <a:grpSpLocks/>
              </p:cNvGrpSpPr>
              <p:nvPr/>
            </p:nvGrpSpPr>
            <p:grpSpPr bwMode="auto">
              <a:xfrm>
                <a:off x="3647" y="3388"/>
                <a:ext cx="455" cy="495"/>
                <a:chOff x="3410" y="2847"/>
                <a:chExt cx="588" cy="590"/>
              </a:xfrm>
            </p:grpSpPr>
            <p:sp>
              <p:nvSpPr>
                <p:cNvPr id="7224" name="Rectangle 56"/>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7223" name="AutoShape 55"/>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222" name="AutoShape 54"/>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7220" name="AutoShape 52"/>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grpSp>
          <p:nvGrpSpPr>
            <p:cNvPr id="10" name="Group 44"/>
            <p:cNvGrpSpPr>
              <a:grpSpLocks/>
            </p:cNvGrpSpPr>
            <p:nvPr/>
          </p:nvGrpSpPr>
          <p:grpSpPr bwMode="auto">
            <a:xfrm>
              <a:off x="6874" y="2719"/>
              <a:ext cx="455" cy="1401"/>
              <a:chOff x="3647" y="2482"/>
              <a:chExt cx="455" cy="1401"/>
            </a:xfrm>
          </p:grpSpPr>
          <p:sp>
            <p:nvSpPr>
              <p:cNvPr id="7218" name="Oval 50"/>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nvGrpSpPr>
              <p:cNvPr id="11" name="Group 46"/>
              <p:cNvGrpSpPr>
                <a:grpSpLocks/>
              </p:cNvGrpSpPr>
              <p:nvPr/>
            </p:nvGrpSpPr>
            <p:grpSpPr bwMode="auto">
              <a:xfrm>
                <a:off x="3647" y="3388"/>
                <a:ext cx="455" cy="495"/>
                <a:chOff x="3410" y="2847"/>
                <a:chExt cx="588" cy="590"/>
              </a:xfrm>
            </p:grpSpPr>
            <p:sp>
              <p:nvSpPr>
                <p:cNvPr id="7217" name="Rectangle 49"/>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7216" name="AutoShape 48"/>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215" name="AutoShape 47"/>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7213" name="AutoShape 45"/>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grpSp>
          <p:nvGrpSpPr>
            <p:cNvPr id="12" name="Group 37"/>
            <p:cNvGrpSpPr>
              <a:grpSpLocks/>
            </p:cNvGrpSpPr>
            <p:nvPr/>
          </p:nvGrpSpPr>
          <p:grpSpPr bwMode="auto">
            <a:xfrm>
              <a:off x="10344" y="2726"/>
              <a:ext cx="455" cy="1401"/>
              <a:chOff x="3647" y="2482"/>
              <a:chExt cx="455" cy="1401"/>
            </a:xfrm>
          </p:grpSpPr>
          <p:sp>
            <p:nvSpPr>
              <p:cNvPr id="7211" name="Oval 43"/>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nvGrpSpPr>
              <p:cNvPr id="13" name="Group 39"/>
              <p:cNvGrpSpPr>
                <a:grpSpLocks/>
              </p:cNvGrpSpPr>
              <p:nvPr/>
            </p:nvGrpSpPr>
            <p:grpSpPr bwMode="auto">
              <a:xfrm>
                <a:off x="3647" y="3388"/>
                <a:ext cx="455" cy="495"/>
                <a:chOff x="3410" y="2847"/>
                <a:chExt cx="588" cy="590"/>
              </a:xfrm>
            </p:grpSpPr>
            <p:sp>
              <p:nvSpPr>
                <p:cNvPr id="7210" name="Rectangle 42"/>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400"/>
                </a:p>
              </p:txBody>
            </p:sp>
            <p:sp>
              <p:nvSpPr>
                <p:cNvPr id="7209" name="AutoShape 41"/>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208" name="AutoShape 40"/>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7206" name="AutoShape 38"/>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7204" name="AutoShape 36"/>
            <p:cNvSpPr>
              <a:spLocks noChangeShapeType="1"/>
            </p:cNvSpPr>
            <p:nvPr/>
          </p:nvSpPr>
          <p:spPr bwMode="auto">
            <a:xfrm>
              <a:off x="2575" y="2792"/>
              <a:ext cx="8066" cy="6"/>
            </a:xfrm>
            <a:prstGeom prst="straightConnector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203" name="AutoShape 35"/>
            <p:cNvSpPr>
              <a:spLocks noChangeShapeType="1"/>
            </p:cNvSpPr>
            <p:nvPr/>
          </p:nvSpPr>
          <p:spPr bwMode="auto">
            <a:xfrm>
              <a:off x="1611" y="2792"/>
              <a:ext cx="259" cy="1"/>
            </a:xfrm>
            <a:prstGeom prst="straightConnector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202" name="Text Box 34"/>
            <p:cNvSpPr txBox="1">
              <a:spLocks noChangeArrowheads="1"/>
            </p:cNvSpPr>
            <p:nvPr/>
          </p:nvSpPr>
          <p:spPr bwMode="auto">
            <a:xfrm>
              <a:off x="3648" y="2390"/>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tx1"/>
                  </a:solidFill>
                  <a:effectLst/>
                  <a:latin typeface="Calibri" pitchFamily="34" charset="0"/>
                  <a:ea typeface="Calibri" pitchFamily="34" charset="0"/>
                  <a:cs typeface="Arial" pitchFamily="34" charset="0"/>
                </a:rPr>
                <a:t>2</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201" name="Text Box 33"/>
            <p:cNvSpPr txBox="1">
              <a:spLocks noChangeArrowheads="1"/>
            </p:cNvSpPr>
            <p:nvPr/>
          </p:nvSpPr>
          <p:spPr bwMode="auto">
            <a:xfrm>
              <a:off x="1532" y="2388"/>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tx1"/>
                  </a:solidFill>
                  <a:effectLst/>
                  <a:latin typeface="Calibri" pitchFamily="34" charset="0"/>
                  <a:ea typeface="Calibri" pitchFamily="34" charset="0"/>
                  <a:cs typeface="Arial" pitchFamily="34" charset="0"/>
                </a:rPr>
                <a:t>1</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200" name="Text Box 32"/>
            <p:cNvSpPr txBox="1">
              <a:spLocks noChangeArrowheads="1"/>
            </p:cNvSpPr>
            <p:nvPr/>
          </p:nvSpPr>
          <p:spPr bwMode="auto">
            <a:xfrm>
              <a:off x="5288" y="2388"/>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tx1"/>
                  </a:solidFill>
                  <a:effectLst/>
                  <a:latin typeface="Calibri" pitchFamily="34" charset="0"/>
                  <a:ea typeface="Calibri" pitchFamily="34" charset="0"/>
                  <a:cs typeface="Arial" pitchFamily="34" charset="0"/>
                </a:rPr>
                <a:t>3</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199" name="Text Box 31"/>
            <p:cNvSpPr txBox="1">
              <a:spLocks noChangeArrowheads="1"/>
            </p:cNvSpPr>
            <p:nvPr/>
          </p:nvSpPr>
          <p:spPr bwMode="auto">
            <a:xfrm>
              <a:off x="6982" y="2330"/>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tx1"/>
                  </a:solidFill>
                  <a:effectLst/>
                  <a:latin typeface="Calibri" pitchFamily="34" charset="0"/>
                  <a:ea typeface="Calibri" pitchFamily="34" charset="0"/>
                  <a:cs typeface="Arial" pitchFamily="34" charset="0"/>
                </a:rPr>
                <a:t>4</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198" name="Text Box 30"/>
            <p:cNvSpPr txBox="1">
              <a:spLocks noChangeArrowheads="1"/>
            </p:cNvSpPr>
            <p:nvPr/>
          </p:nvSpPr>
          <p:spPr bwMode="auto">
            <a:xfrm>
              <a:off x="8813" y="2388"/>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tx1"/>
                  </a:solidFill>
                  <a:effectLst/>
                  <a:latin typeface="Calibri" pitchFamily="34" charset="0"/>
                  <a:ea typeface="Calibri" pitchFamily="34" charset="0"/>
                  <a:cs typeface="Arial" pitchFamily="34" charset="0"/>
                </a:rPr>
                <a:t>5</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197" name="Text Box 29"/>
            <p:cNvSpPr txBox="1">
              <a:spLocks noChangeArrowheads="1"/>
            </p:cNvSpPr>
            <p:nvPr/>
          </p:nvSpPr>
          <p:spPr bwMode="auto">
            <a:xfrm>
              <a:off x="10474" y="2330"/>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tx1"/>
                  </a:solidFill>
                  <a:effectLst/>
                  <a:latin typeface="Calibri" pitchFamily="34" charset="0"/>
                  <a:ea typeface="Calibri" pitchFamily="34" charset="0"/>
                  <a:cs typeface="Arial" pitchFamily="34" charset="0"/>
                </a:rPr>
                <a:t>6</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196" name="Text Box 28"/>
            <p:cNvSpPr txBox="1">
              <a:spLocks noChangeArrowheads="1"/>
            </p:cNvSpPr>
            <p:nvPr/>
          </p:nvSpPr>
          <p:spPr bwMode="auto">
            <a:xfrm>
              <a:off x="6500" y="4280"/>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tx1"/>
                  </a:solidFill>
                  <a:effectLst/>
                  <a:latin typeface="Calibri" pitchFamily="34" charset="0"/>
                  <a:ea typeface="Calibri" pitchFamily="34" charset="0"/>
                  <a:cs typeface="Arial" pitchFamily="34" charset="0"/>
                </a:rPr>
                <a:t>Pc = 1 MW</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195" name="Text Box 27"/>
            <p:cNvSpPr txBox="1">
              <a:spLocks noChangeArrowheads="1"/>
            </p:cNvSpPr>
            <p:nvPr/>
          </p:nvSpPr>
          <p:spPr bwMode="auto">
            <a:xfrm>
              <a:off x="3100" y="4318"/>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tx1"/>
                  </a:solidFill>
                  <a:effectLst/>
                  <a:latin typeface="Calibri" pitchFamily="34" charset="0"/>
                  <a:ea typeface="Calibri" pitchFamily="34" charset="0"/>
                  <a:cs typeface="Arial" pitchFamily="34" charset="0"/>
                </a:rPr>
                <a:t>Pc = 2 MW</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194" name="Text Box 26"/>
            <p:cNvSpPr txBox="1">
              <a:spLocks noChangeArrowheads="1"/>
            </p:cNvSpPr>
            <p:nvPr/>
          </p:nvSpPr>
          <p:spPr bwMode="auto">
            <a:xfrm>
              <a:off x="8115" y="923"/>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tx1"/>
                  </a:solidFill>
                  <a:effectLst/>
                  <a:latin typeface="Calibri" pitchFamily="34" charset="0"/>
                  <a:ea typeface="Calibri" pitchFamily="34" charset="0"/>
                  <a:cs typeface="Arial" pitchFamily="34" charset="0"/>
                </a:rPr>
                <a:t>Pc = 1 MW</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193" name="Text Box 25"/>
            <p:cNvSpPr txBox="1">
              <a:spLocks noChangeArrowheads="1"/>
            </p:cNvSpPr>
            <p:nvPr/>
          </p:nvSpPr>
          <p:spPr bwMode="auto">
            <a:xfrm>
              <a:off x="4715" y="961"/>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tx1"/>
                  </a:solidFill>
                  <a:effectLst/>
                  <a:latin typeface="Calibri" pitchFamily="34" charset="0"/>
                  <a:ea typeface="Calibri" pitchFamily="34" charset="0"/>
                  <a:cs typeface="Arial" pitchFamily="34" charset="0"/>
                </a:rPr>
                <a:t>Pc = 5 MW</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192" name="AutoShape 24"/>
            <p:cNvSpPr>
              <a:spLocks noChangeShapeType="1"/>
            </p:cNvSpPr>
            <p:nvPr/>
          </p:nvSpPr>
          <p:spPr bwMode="auto">
            <a:xfrm>
              <a:off x="2880" y="2661"/>
              <a:ext cx="365" cy="0"/>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400"/>
            </a:p>
          </p:txBody>
        </p:sp>
        <p:sp>
          <p:nvSpPr>
            <p:cNvPr id="7191" name="Text Box 23"/>
            <p:cNvSpPr txBox="1">
              <a:spLocks noChangeArrowheads="1"/>
            </p:cNvSpPr>
            <p:nvPr/>
          </p:nvSpPr>
          <p:spPr bwMode="auto">
            <a:xfrm>
              <a:off x="2542" y="2132"/>
              <a:ext cx="1071" cy="55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rgbClr val="FF0000"/>
                  </a:solidFill>
                  <a:effectLst/>
                  <a:latin typeface="Calibri" pitchFamily="34" charset="0"/>
                  <a:ea typeface="Calibri" pitchFamily="34" charset="0"/>
                  <a:cs typeface="Arial" pitchFamily="34" charset="0"/>
                </a:rPr>
                <a:t>5.123 MW</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190" name="AutoShape 22"/>
            <p:cNvSpPr>
              <a:spLocks noChangeShapeType="1"/>
            </p:cNvSpPr>
            <p:nvPr/>
          </p:nvSpPr>
          <p:spPr bwMode="auto">
            <a:xfrm>
              <a:off x="4275" y="2659"/>
              <a:ext cx="365" cy="1"/>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400"/>
            </a:p>
          </p:txBody>
        </p:sp>
        <p:sp>
          <p:nvSpPr>
            <p:cNvPr id="7189" name="Text Box 21"/>
            <p:cNvSpPr txBox="1">
              <a:spLocks noChangeArrowheads="1"/>
            </p:cNvSpPr>
            <p:nvPr/>
          </p:nvSpPr>
          <p:spPr bwMode="auto">
            <a:xfrm>
              <a:off x="3937" y="2130"/>
              <a:ext cx="1071" cy="55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rgbClr val="FF0000"/>
                  </a:solidFill>
                  <a:effectLst/>
                  <a:latin typeface="Calibri" pitchFamily="34" charset="0"/>
                  <a:ea typeface="Calibri" pitchFamily="34" charset="0"/>
                  <a:cs typeface="Arial" pitchFamily="34" charset="0"/>
                </a:rPr>
                <a:t>3.058 MW</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188" name="AutoShape 20"/>
            <p:cNvSpPr>
              <a:spLocks noChangeShapeType="1"/>
            </p:cNvSpPr>
            <p:nvPr/>
          </p:nvSpPr>
          <p:spPr bwMode="auto">
            <a:xfrm flipH="1">
              <a:off x="6123" y="2681"/>
              <a:ext cx="365" cy="1"/>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400"/>
            </a:p>
          </p:txBody>
        </p:sp>
        <p:sp>
          <p:nvSpPr>
            <p:cNvPr id="7187" name="Text Box 19"/>
            <p:cNvSpPr txBox="1">
              <a:spLocks noChangeArrowheads="1"/>
            </p:cNvSpPr>
            <p:nvPr/>
          </p:nvSpPr>
          <p:spPr bwMode="auto">
            <a:xfrm>
              <a:off x="5785" y="2119"/>
              <a:ext cx="1071" cy="55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rgbClr val="00B050"/>
                  </a:solidFill>
                  <a:effectLst/>
                  <a:latin typeface="Calibri" pitchFamily="34" charset="0"/>
                  <a:ea typeface="Calibri" pitchFamily="34" charset="0"/>
                  <a:cs typeface="Arial" pitchFamily="34" charset="0"/>
                </a:rPr>
                <a:t>1.965 MW</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186" name="AutoShape 18"/>
            <p:cNvSpPr>
              <a:spLocks noChangeShapeType="1"/>
            </p:cNvSpPr>
            <p:nvPr/>
          </p:nvSpPr>
          <p:spPr bwMode="auto">
            <a:xfrm flipH="1">
              <a:off x="7619" y="2681"/>
              <a:ext cx="365" cy="1"/>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400"/>
            </a:p>
          </p:txBody>
        </p:sp>
        <p:sp>
          <p:nvSpPr>
            <p:cNvPr id="7185" name="Text Box 17"/>
            <p:cNvSpPr txBox="1">
              <a:spLocks noChangeArrowheads="1"/>
            </p:cNvSpPr>
            <p:nvPr/>
          </p:nvSpPr>
          <p:spPr bwMode="auto">
            <a:xfrm>
              <a:off x="7281" y="2119"/>
              <a:ext cx="1071" cy="55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00B050"/>
                  </a:solidFill>
                  <a:effectLst/>
                  <a:latin typeface="Calibri" pitchFamily="34" charset="0"/>
                  <a:ea typeface="Calibri" pitchFamily="34" charset="0"/>
                  <a:cs typeface="Arial" pitchFamily="34" charset="0"/>
                </a:rPr>
                <a:t>2.975 MW</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184" name="AutoShape 16"/>
            <p:cNvSpPr>
              <a:spLocks noChangeShapeType="1"/>
            </p:cNvSpPr>
            <p:nvPr/>
          </p:nvSpPr>
          <p:spPr bwMode="auto">
            <a:xfrm>
              <a:off x="9621" y="2681"/>
              <a:ext cx="365" cy="1"/>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400"/>
            </a:p>
          </p:txBody>
        </p:sp>
        <p:sp>
          <p:nvSpPr>
            <p:cNvPr id="7183" name="Text Box 15"/>
            <p:cNvSpPr txBox="1">
              <a:spLocks noChangeArrowheads="1"/>
            </p:cNvSpPr>
            <p:nvPr/>
          </p:nvSpPr>
          <p:spPr bwMode="auto">
            <a:xfrm>
              <a:off x="9294" y="2016"/>
              <a:ext cx="1071" cy="65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00B050"/>
                  </a:solidFill>
                  <a:effectLst/>
                  <a:latin typeface="Calibri" pitchFamily="34" charset="0"/>
                  <a:ea typeface="Calibri" pitchFamily="34" charset="0"/>
                  <a:cs typeface="Arial" pitchFamily="34" charset="0"/>
                </a:rPr>
                <a:t>1.002 MW</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182" name="AutoShape 14"/>
            <p:cNvSpPr>
              <a:spLocks noChangeShapeType="1"/>
            </p:cNvSpPr>
            <p:nvPr/>
          </p:nvSpPr>
          <p:spPr bwMode="auto">
            <a:xfrm>
              <a:off x="3536" y="3075"/>
              <a:ext cx="0" cy="268"/>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400"/>
            </a:p>
          </p:txBody>
        </p:sp>
        <p:sp>
          <p:nvSpPr>
            <p:cNvPr id="7181" name="AutoShape 13"/>
            <p:cNvSpPr>
              <a:spLocks noChangeShapeType="1"/>
            </p:cNvSpPr>
            <p:nvPr/>
          </p:nvSpPr>
          <p:spPr bwMode="auto">
            <a:xfrm>
              <a:off x="6971" y="3075"/>
              <a:ext cx="1" cy="268"/>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400"/>
            </a:p>
          </p:txBody>
        </p:sp>
        <p:sp>
          <p:nvSpPr>
            <p:cNvPr id="7180" name="AutoShape 12"/>
            <p:cNvSpPr>
              <a:spLocks noChangeShapeType="1"/>
            </p:cNvSpPr>
            <p:nvPr/>
          </p:nvSpPr>
          <p:spPr bwMode="auto">
            <a:xfrm>
              <a:off x="10402" y="3146"/>
              <a:ext cx="1" cy="268"/>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400"/>
            </a:p>
          </p:txBody>
        </p:sp>
        <p:sp>
          <p:nvSpPr>
            <p:cNvPr id="7179" name="Text Box 11"/>
            <p:cNvSpPr txBox="1">
              <a:spLocks noChangeArrowheads="1"/>
            </p:cNvSpPr>
            <p:nvPr/>
          </p:nvSpPr>
          <p:spPr bwMode="auto">
            <a:xfrm>
              <a:off x="9759" y="4269"/>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smtClean="0">
                  <a:ln>
                    <a:noFill/>
                  </a:ln>
                  <a:solidFill>
                    <a:schemeClr val="tx1"/>
                  </a:solidFill>
                  <a:effectLst/>
                  <a:latin typeface="Calibri" pitchFamily="34" charset="0"/>
                  <a:ea typeface="Calibri" pitchFamily="34" charset="0"/>
                  <a:cs typeface="Arial" pitchFamily="34" charset="0"/>
                </a:rPr>
                <a:t>Pc = 1 MW</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sp>
          <p:nvSpPr>
            <p:cNvPr id="7178" name="AutoShape 10"/>
            <p:cNvSpPr>
              <a:spLocks noChangeShapeType="1"/>
            </p:cNvSpPr>
            <p:nvPr/>
          </p:nvSpPr>
          <p:spPr bwMode="auto">
            <a:xfrm flipV="1">
              <a:off x="5187" y="2081"/>
              <a:ext cx="1" cy="268"/>
            </a:xfrm>
            <a:prstGeom prst="straightConnector1">
              <a:avLst/>
            </a:prstGeom>
            <a:noFill/>
            <a:ln w="25400">
              <a:solidFill>
                <a:srgbClr val="FF000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400"/>
            </a:p>
          </p:txBody>
        </p:sp>
        <p:sp>
          <p:nvSpPr>
            <p:cNvPr id="7177" name="AutoShape 9"/>
            <p:cNvSpPr>
              <a:spLocks noChangeShapeType="1"/>
            </p:cNvSpPr>
            <p:nvPr/>
          </p:nvSpPr>
          <p:spPr bwMode="auto">
            <a:xfrm flipV="1">
              <a:off x="5416" y="2079"/>
              <a:ext cx="1" cy="268"/>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400"/>
            </a:p>
          </p:txBody>
        </p:sp>
        <p:sp>
          <p:nvSpPr>
            <p:cNvPr id="7176" name="Oval 8"/>
            <p:cNvSpPr>
              <a:spLocks noChangeArrowheads="1"/>
            </p:cNvSpPr>
            <p:nvPr/>
          </p:nvSpPr>
          <p:spPr bwMode="auto">
            <a:xfrm>
              <a:off x="8453" y="3391"/>
              <a:ext cx="774" cy="773"/>
            </a:xfrm>
            <a:prstGeom prst="ellipse">
              <a:avLst/>
            </a:prstGeom>
            <a:solidFill>
              <a:srgbClr val="FFFFFF"/>
            </a:solidFill>
            <a:ln w="254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175" name="AutoShape 7"/>
            <p:cNvSpPr>
              <a:spLocks noChangeShapeType="1"/>
            </p:cNvSpPr>
            <p:nvPr/>
          </p:nvSpPr>
          <p:spPr bwMode="auto">
            <a:xfrm>
              <a:off x="8840" y="2719"/>
              <a:ext cx="1" cy="652"/>
            </a:xfrm>
            <a:prstGeom prst="straightConnector1">
              <a:avLst/>
            </a:prstGeom>
            <a:noFill/>
            <a:ln w="254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174" name="Text Box 6"/>
            <p:cNvSpPr txBox="1">
              <a:spLocks noChangeArrowheads="1"/>
            </p:cNvSpPr>
            <p:nvPr/>
          </p:nvSpPr>
          <p:spPr bwMode="auto">
            <a:xfrm>
              <a:off x="8181" y="4318"/>
              <a:ext cx="1178"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smtClean="0">
                  <a:ln>
                    <a:noFill/>
                  </a:ln>
                  <a:solidFill>
                    <a:srgbClr val="00B050"/>
                  </a:solidFill>
                  <a:effectLst/>
                  <a:latin typeface="Calibri" pitchFamily="34" charset="0"/>
                  <a:ea typeface="Calibri" pitchFamily="34" charset="0"/>
                  <a:cs typeface="Arial" pitchFamily="34" charset="0"/>
                </a:rPr>
                <a:t>GED 5 MW</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grpSp>
          <p:nvGrpSpPr>
            <p:cNvPr id="14" name="Group 3"/>
            <p:cNvGrpSpPr>
              <a:grpSpLocks/>
            </p:cNvGrpSpPr>
            <p:nvPr/>
          </p:nvGrpSpPr>
          <p:grpSpPr bwMode="auto">
            <a:xfrm>
              <a:off x="8635" y="3625"/>
              <a:ext cx="435" cy="297"/>
              <a:chOff x="4774" y="3581"/>
              <a:chExt cx="435" cy="297"/>
            </a:xfrm>
          </p:grpSpPr>
          <p:sp>
            <p:nvSpPr>
              <p:cNvPr id="7173" name="Arc 5"/>
              <p:cNvSpPr>
                <a:spLocks/>
              </p:cNvSpPr>
              <p:nvPr/>
            </p:nvSpPr>
            <p:spPr bwMode="auto">
              <a:xfrm rot="11277277" flipH="1" flipV="1">
                <a:off x="4774" y="3581"/>
                <a:ext cx="223" cy="185"/>
              </a:xfrm>
              <a:custGeom>
                <a:avLst/>
                <a:gdLst>
                  <a:gd name="G0" fmla="+- 21600 0 0"/>
                  <a:gd name="G1" fmla="+- 21600 0 0"/>
                  <a:gd name="G2" fmla="+- 21600 0 0"/>
                  <a:gd name="T0" fmla="*/ 164 w 43200"/>
                  <a:gd name="T1" fmla="*/ 24256 h 24256"/>
                  <a:gd name="T2" fmla="*/ 43200 w 43200"/>
                  <a:gd name="T3" fmla="*/ 21600 h 24256"/>
                  <a:gd name="T4" fmla="*/ 21600 w 43200"/>
                  <a:gd name="T5" fmla="*/ 21600 h 24256"/>
                </a:gdLst>
                <a:ahLst/>
                <a:cxnLst>
                  <a:cxn ang="0">
                    <a:pos x="T0" y="T1"/>
                  </a:cxn>
                  <a:cxn ang="0">
                    <a:pos x="T2" y="T3"/>
                  </a:cxn>
                  <a:cxn ang="0">
                    <a:pos x="T4" y="T5"/>
                  </a:cxn>
                </a:cxnLst>
                <a:rect l="0" t="0" r="r" b="b"/>
                <a:pathLst>
                  <a:path w="43200" h="24256" fill="none" extrusionOk="0">
                    <a:moveTo>
                      <a:pt x="163" y="24256"/>
                    </a:moveTo>
                    <a:cubicBezTo>
                      <a:pt x="54" y="23374"/>
                      <a:pt x="0" y="22487"/>
                      <a:pt x="0" y="21600"/>
                    </a:cubicBezTo>
                    <a:cubicBezTo>
                      <a:pt x="0" y="9670"/>
                      <a:pt x="9670" y="0"/>
                      <a:pt x="21600" y="0"/>
                    </a:cubicBezTo>
                    <a:cubicBezTo>
                      <a:pt x="33529" y="-1"/>
                      <a:pt x="43199" y="9670"/>
                      <a:pt x="43200" y="21599"/>
                    </a:cubicBezTo>
                  </a:path>
                  <a:path w="43200" h="24256" stroke="0" extrusionOk="0">
                    <a:moveTo>
                      <a:pt x="163" y="24256"/>
                    </a:moveTo>
                    <a:cubicBezTo>
                      <a:pt x="54" y="23374"/>
                      <a:pt x="0" y="22487"/>
                      <a:pt x="0" y="21600"/>
                    </a:cubicBezTo>
                    <a:cubicBezTo>
                      <a:pt x="0" y="9670"/>
                      <a:pt x="9670" y="0"/>
                      <a:pt x="21600" y="0"/>
                    </a:cubicBezTo>
                    <a:cubicBezTo>
                      <a:pt x="33529" y="-1"/>
                      <a:pt x="43199" y="9670"/>
                      <a:pt x="43200" y="21599"/>
                    </a:cubicBezTo>
                    <a:lnTo>
                      <a:pt x="21600" y="21600"/>
                    </a:lnTo>
                    <a:close/>
                  </a:path>
                </a:pathLst>
              </a:custGeom>
              <a:noFill/>
              <a:ln w="254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7172" name="Arc 4"/>
              <p:cNvSpPr>
                <a:spLocks/>
              </p:cNvSpPr>
              <p:nvPr/>
            </p:nvSpPr>
            <p:spPr bwMode="auto">
              <a:xfrm rot="11277277" flipH="1">
                <a:off x="4988" y="3686"/>
                <a:ext cx="221" cy="192"/>
              </a:xfrm>
              <a:custGeom>
                <a:avLst/>
                <a:gdLst>
                  <a:gd name="G0" fmla="+- 21236 0 0"/>
                  <a:gd name="G1" fmla="+- 21600 0 0"/>
                  <a:gd name="G2" fmla="+- 21600 0 0"/>
                  <a:gd name="T0" fmla="*/ 0 w 42836"/>
                  <a:gd name="T1" fmla="*/ 17654 h 25203"/>
                  <a:gd name="T2" fmla="*/ 42533 w 42836"/>
                  <a:gd name="T3" fmla="*/ 25203 h 25203"/>
                  <a:gd name="T4" fmla="*/ 21236 w 42836"/>
                  <a:gd name="T5" fmla="*/ 21600 h 25203"/>
                </a:gdLst>
                <a:ahLst/>
                <a:cxnLst>
                  <a:cxn ang="0">
                    <a:pos x="T0" y="T1"/>
                  </a:cxn>
                  <a:cxn ang="0">
                    <a:pos x="T2" y="T3"/>
                  </a:cxn>
                  <a:cxn ang="0">
                    <a:pos x="T4" y="T5"/>
                  </a:cxn>
                </a:cxnLst>
                <a:rect l="0" t="0" r="r" b="b"/>
                <a:pathLst>
                  <a:path w="42836" h="25203" fill="none" extrusionOk="0">
                    <a:moveTo>
                      <a:pt x="-1" y="17653"/>
                    </a:moveTo>
                    <a:cubicBezTo>
                      <a:pt x="1900" y="7421"/>
                      <a:pt x="10828" y="-1"/>
                      <a:pt x="21236" y="0"/>
                    </a:cubicBezTo>
                    <a:cubicBezTo>
                      <a:pt x="33165" y="0"/>
                      <a:pt x="42836" y="9670"/>
                      <a:pt x="42836" y="21600"/>
                    </a:cubicBezTo>
                    <a:cubicBezTo>
                      <a:pt x="42836" y="22807"/>
                      <a:pt x="42734" y="24012"/>
                      <a:pt x="42533" y="25203"/>
                    </a:cubicBezTo>
                  </a:path>
                  <a:path w="42836" h="25203" stroke="0" extrusionOk="0">
                    <a:moveTo>
                      <a:pt x="-1" y="17653"/>
                    </a:moveTo>
                    <a:cubicBezTo>
                      <a:pt x="1900" y="7421"/>
                      <a:pt x="10828" y="-1"/>
                      <a:pt x="21236" y="0"/>
                    </a:cubicBezTo>
                    <a:cubicBezTo>
                      <a:pt x="33165" y="0"/>
                      <a:pt x="42836" y="9670"/>
                      <a:pt x="42836" y="21600"/>
                    </a:cubicBezTo>
                    <a:cubicBezTo>
                      <a:pt x="42836" y="22807"/>
                      <a:pt x="42734" y="24012"/>
                      <a:pt x="42533" y="25203"/>
                    </a:cubicBezTo>
                    <a:lnTo>
                      <a:pt x="21236" y="21600"/>
                    </a:lnTo>
                    <a:close/>
                  </a:path>
                </a:pathLst>
              </a:custGeom>
              <a:noFill/>
              <a:ln w="254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7170" name="AutoShape 2"/>
            <p:cNvSpPr>
              <a:spLocks noChangeShapeType="1"/>
            </p:cNvSpPr>
            <p:nvPr/>
          </p:nvSpPr>
          <p:spPr bwMode="auto">
            <a:xfrm flipV="1">
              <a:off x="8768" y="2062"/>
              <a:ext cx="1" cy="268"/>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400"/>
            </a:p>
          </p:txBody>
        </p:sp>
      </p:grpSp>
      <p:sp>
        <p:nvSpPr>
          <p:cNvPr id="7264" name="Rectangle 96"/>
          <p:cNvSpPr>
            <a:spLocks noChangeArrowheads="1"/>
          </p:cNvSpPr>
          <p:nvPr/>
        </p:nvSpPr>
        <p:spPr bwMode="auto">
          <a:xfrm>
            <a:off x="0" y="5903893"/>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Transit de puissance dans le réseau test avec une GED connectée au nœud 5</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9" name="Rectangle 85"/>
          <p:cNvSpPr>
            <a:spLocks noChangeArrowheads="1"/>
          </p:cNvSpPr>
          <p:nvPr/>
        </p:nvSpPr>
        <p:spPr bwMode="auto">
          <a:xfrm>
            <a:off x="0" y="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Selon le nombre et la taille des GED connectées au réseau, on peut se trouver dans une situation d’export d’énergie vers le réseau de transport. La figure Illustre un exemple de ces d’export de puissance si on connecte, par exemple, 1 GED au nœud 3 de 5 MW et 1 GED au nœud 5 de 6 MW.</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 name="Group 1"/>
          <p:cNvGrpSpPr>
            <a:grpSpLocks noChangeAspect="1"/>
          </p:cNvGrpSpPr>
          <p:nvPr/>
        </p:nvGrpSpPr>
        <p:grpSpPr bwMode="auto">
          <a:xfrm>
            <a:off x="0" y="2143116"/>
            <a:ext cx="8929718" cy="3857652"/>
            <a:chOff x="1440" y="849"/>
            <a:chExt cx="9360" cy="3800"/>
          </a:xfrm>
        </p:grpSpPr>
        <p:sp>
          <p:nvSpPr>
            <p:cNvPr id="6228" name="AutoShape 84"/>
            <p:cNvSpPr>
              <a:spLocks noChangeAspect="1" noChangeArrowheads="1" noTextEdit="1"/>
            </p:cNvSpPr>
            <p:nvPr/>
          </p:nvSpPr>
          <p:spPr bwMode="auto">
            <a:xfrm>
              <a:off x="1440" y="849"/>
              <a:ext cx="9360" cy="3800"/>
            </a:xfrm>
            <a:prstGeom prst="rect">
              <a:avLst/>
            </a:prstGeom>
            <a:noFill/>
          </p:spPr>
          <p:txBody>
            <a:bodyPr vert="horz" wrap="square" lIns="91440" tIns="45720" rIns="91440" bIns="45720" numCol="1" anchor="t" anchorCtr="0" compatLnSpc="1">
              <a:prstTxWarp prst="textNoShape">
                <a:avLst/>
              </a:prstTxWarp>
            </a:bodyPr>
            <a:lstStyle/>
            <a:p>
              <a:endParaRPr lang="en-US" sz="2800"/>
            </a:p>
          </p:txBody>
        </p:sp>
        <p:grpSp>
          <p:nvGrpSpPr>
            <p:cNvPr id="3" name="Group 78"/>
            <p:cNvGrpSpPr>
              <a:grpSpLocks/>
            </p:cNvGrpSpPr>
            <p:nvPr/>
          </p:nvGrpSpPr>
          <p:grpSpPr bwMode="auto">
            <a:xfrm>
              <a:off x="8453" y="2719"/>
              <a:ext cx="774" cy="1445"/>
              <a:chOff x="8453" y="2719"/>
              <a:chExt cx="774" cy="1445"/>
            </a:xfrm>
          </p:grpSpPr>
          <p:sp>
            <p:nvSpPr>
              <p:cNvPr id="6227" name="Oval 83"/>
              <p:cNvSpPr>
                <a:spLocks noChangeArrowheads="1"/>
              </p:cNvSpPr>
              <p:nvPr/>
            </p:nvSpPr>
            <p:spPr bwMode="auto">
              <a:xfrm>
                <a:off x="8453" y="3391"/>
                <a:ext cx="774" cy="773"/>
              </a:xfrm>
              <a:prstGeom prst="ellipse">
                <a:avLst/>
              </a:prstGeom>
              <a:solidFill>
                <a:srgbClr val="FFFFFF"/>
              </a:solidFill>
              <a:ln w="254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226" name="AutoShape 82"/>
              <p:cNvSpPr>
                <a:spLocks noChangeShapeType="1"/>
              </p:cNvSpPr>
              <p:nvPr/>
            </p:nvSpPr>
            <p:spPr bwMode="auto">
              <a:xfrm>
                <a:off x="8840" y="2719"/>
                <a:ext cx="1" cy="652"/>
              </a:xfrm>
              <a:prstGeom prst="straightConnector1">
                <a:avLst/>
              </a:prstGeom>
              <a:noFill/>
              <a:ln w="254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nvGrpSpPr>
              <p:cNvPr id="4" name="Group 79"/>
              <p:cNvGrpSpPr>
                <a:grpSpLocks/>
              </p:cNvGrpSpPr>
              <p:nvPr/>
            </p:nvGrpSpPr>
            <p:grpSpPr bwMode="auto">
              <a:xfrm>
                <a:off x="8635" y="3625"/>
                <a:ext cx="435" cy="297"/>
                <a:chOff x="4774" y="3581"/>
                <a:chExt cx="435" cy="297"/>
              </a:xfrm>
            </p:grpSpPr>
            <p:sp>
              <p:nvSpPr>
                <p:cNvPr id="6225" name="Arc 81"/>
                <p:cNvSpPr>
                  <a:spLocks/>
                </p:cNvSpPr>
                <p:nvPr/>
              </p:nvSpPr>
              <p:spPr bwMode="auto">
                <a:xfrm rot="11277277" flipH="1" flipV="1">
                  <a:off x="4774" y="3581"/>
                  <a:ext cx="223" cy="185"/>
                </a:xfrm>
                <a:custGeom>
                  <a:avLst/>
                  <a:gdLst>
                    <a:gd name="G0" fmla="+- 21600 0 0"/>
                    <a:gd name="G1" fmla="+- 21600 0 0"/>
                    <a:gd name="G2" fmla="+- 21600 0 0"/>
                    <a:gd name="T0" fmla="*/ 164 w 43200"/>
                    <a:gd name="T1" fmla="*/ 24256 h 24256"/>
                    <a:gd name="T2" fmla="*/ 43200 w 43200"/>
                    <a:gd name="T3" fmla="*/ 21600 h 24256"/>
                    <a:gd name="T4" fmla="*/ 21600 w 43200"/>
                    <a:gd name="T5" fmla="*/ 21600 h 24256"/>
                  </a:gdLst>
                  <a:ahLst/>
                  <a:cxnLst>
                    <a:cxn ang="0">
                      <a:pos x="T0" y="T1"/>
                    </a:cxn>
                    <a:cxn ang="0">
                      <a:pos x="T2" y="T3"/>
                    </a:cxn>
                    <a:cxn ang="0">
                      <a:pos x="T4" y="T5"/>
                    </a:cxn>
                  </a:cxnLst>
                  <a:rect l="0" t="0" r="r" b="b"/>
                  <a:pathLst>
                    <a:path w="43200" h="24256" fill="none" extrusionOk="0">
                      <a:moveTo>
                        <a:pt x="163" y="24256"/>
                      </a:moveTo>
                      <a:cubicBezTo>
                        <a:pt x="54" y="23374"/>
                        <a:pt x="0" y="22487"/>
                        <a:pt x="0" y="21600"/>
                      </a:cubicBezTo>
                      <a:cubicBezTo>
                        <a:pt x="0" y="9670"/>
                        <a:pt x="9670" y="0"/>
                        <a:pt x="21600" y="0"/>
                      </a:cubicBezTo>
                      <a:cubicBezTo>
                        <a:pt x="33529" y="-1"/>
                        <a:pt x="43199" y="9670"/>
                        <a:pt x="43200" y="21599"/>
                      </a:cubicBezTo>
                    </a:path>
                    <a:path w="43200" h="24256" stroke="0" extrusionOk="0">
                      <a:moveTo>
                        <a:pt x="163" y="24256"/>
                      </a:moveTo>
                      <a:cubicBezTo>
                        <a:pt x="54" y="23374"/>
                        <a:pt x="0" y="22487"/>
                        <a:pt x="0" y="21600"/>
                      </a:cubicBezTo>
                      <a:cubicBezTo>
                        <a:pt x="0" y="9670"/>
                        <a:pt x="9670" y="0"/>
                        <a:pt x="21600" y="0"/>
                      </a:cubicBezTo>
                      <a:cubicBezTo>
                        <a:pt x="33529" y="-1"/>
                        <a:pt x="43199" y="9670"/>
                        <a:pt x="43200" y="21599"/>
                      </a:cubicBezTo>
                      <a:lnTo>
                        <a:pt x="21600" y="21600"/>
                      </a:lnTo>
                      <a:close/>
                    </a:path>
                  </a:pathLst>
                </a:custGeom>
                <a:noFill/>
                <a:ln w="254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224" name="Arc 80"/>
                <p:cNvSpPr>
                  <a:spLocks/>
                </p:cNvSpPr>
                <p:nvPr/>
              </p:nvSpPr>
              <p:spPr bwMode="auto">
                <a:xfrm rot="11277277" flipH="1">
                  <a:off x="4988" y="3686"/>
                  <a:ext cx="221" cy="192"/>
                </a:xfrm>
                <a:custGeom>
                  <a:avLst/>
                  <a:gdLst>
                    <a:gd name="G0" fmla="+- 21236 0 0"/>
                    <a:gd name="G1" fmla="+- 21600 0 0"/>
                    <a:gd name="G2" fmla="+- 21600 0 0"/>
                    <a:gd name="T0" fmla="*/ 0 w 42836"/>
                    <a:gd name="T1" fmla="*/ 17654 h 25203"/>
                    <a:gd name="T2" fmla="*/ 42533 w 42836"/>
                    <a:gd name="T3" fmla="*/ 25203 h 25203"/>
                    <a:gd name="T4" fmla="*/ 21236 w 42836"/>
                    <a:gd name="T5" fmla="*/ 21600 h 25203"/>
                  </a:gdLst>
                  <a:ahLst/>
                  <a:cxnLst>
                    <a:cxn ang="0">
                      <a:pos x="T0" y="T1"/>
                    </a:cxn>
                    <a:cxn ang="0">
                      <a:pos x="T2" y="T3"/>
                    </a:cxn>
                    <a:cxn ang="0">
                      <a:pos x="T4" y="T5"/>
                    </a:cxn>
                  </a:cxnLst>
                  <a:rect l="0" t="0" r="r" b="b"/>
                  <a:pathLst>
                    <a:path w="42836" h="25203" fill="none" extrusionOk="0">
                      <a:moveTo>
                        <a:pt x="-1" y="17653"/>
                      </a:moveTo>
                      <a:cubicBezTo>
                        <a:pt x="1900" y="7421"/>
                        <a:pt x="10828" y="-1"/>
                        <a:pt x="21236" y="0"/>
                      </a:cubicBezTo>
                      <a:cubicBezTo>
                        <a:pt x="33165" y="0"/>
                        <a:pt x="42836" y="9670"/>
                        <a:pt x="42836" y="21600"/>
                      </a:cubicBezTo>
                      <a:cubicBezTo>
                        <a:pt x="42836" y="22807"/>
                        <a:pt x="42734" y="24012"/>
                        <a:pt x="42533" y="25203"/>
                      </a:cubicBezTo>
                    </a:path>
                    <a:path w="42836" h="25203" stroke="0" extrusionOk="0">
                      <a:moveTo>
                        <a:pt x="-1" y="17653"/>
                      </a:moveTo>
                      <a:cubicBezTo>
                        <a:pt x="1900" y="7421"/>
                        <a:pt x="10828" y="-1"/>
                        <a:pt x="21236" y="0"/>
                      </a:cubicBezTo>
                      <a:cubicBezTo>
                        <a:pt x="33165" y="0"/>
                        <a:pt x="42836" y="9670"/>
                        <a:pt x="42836" y="21600"/>
                      </a:cubicBezTo>
                      <a:cubicBezTo>
                        <a:pt x="42836" y="22807"/>
                        <a:pt x="42734" y="24012"/>
                        <a:pt x="42533" y="25203"/>
                      </a:cubicBezTo>
                      <a:lnTo>
                        <a:pt x="21236" y="21600"/>
                      </a:lnTo>
                      <a:close/>
                    </a:path>
                  </a:pathLst>
                </a:custGeom>
                <a:noFill/>
                <a:ln w="254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grpSp>
        <p:grpSp>
          <p:nvGrpSpPr>
            <p:cNvPr id="5" name="Group 72"/>
            <p:cNvGrpSpPr>
              <a:grpSpLocks/>
            </p:cNvGrpSpPr>
            <p:nvPr/>
          </p:nvGrpSpPr>
          <p:grpSpPr bwMode="auto">
            <a:xfrm>
              <a:off x="4913" y="2704"/>
              <a:ext cx="774" cy="1445"/>
              <a:chOff x="8453" y="2719"/>
              <a:chExt cx="774" cy="1445"/>
            </a:xfrm>
          </p:grpSpPr>
          <p:sp>
            <p:nvSpPr>
              <p:cNvPr id="6221" name="Oval 77"/>
              <p:cNvSpPr>
                <a:spLocks noChangeArrowheads="1"/>
              </p:cNvSpPr>
              <p:nvPr/>
            </p:nvSpPr>
            <p:spPr bwMode="auto">
              <a:xfrm>
                <a:off x="8453" y="3391"/>
                <a:ext cx="774" cy="773"/>
              </a:xfrm>
              <a:prstGeom prst="ellipse">
                <a:avLst/>
              </a:prstGeom>
              <a:solidFill>
                <a:srgbClr val="FFFFFF"/>
              </a:solidFill>
              <a:ln w="254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220" name="AutoShape 76"/>
              <p:cNvSpPr>
                <a:spLocks noChangeShapeType="1"/>
              </p:cNvSpPr>
              <p:nvPr/>
            </p:nvSpPr>
            <p:spPr bwMode="auto">
              <a:xfrm>
                <a:off x="8840" y="2719"/>
                <a:ext cx="1" cy="652"/>
              </a:xfrm>
              <a:prstGeom prst="straightConnector1">
                <a:avLst/>
              </a:prstGeom>
              <a:noFill/>
              <a:ln w="254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nvGrpSpPr>
              <p:cNvPr id="6" name="Group 73"/>
              <p:cNvGrpSpPr>
                <a:grpSpLocks/>
              </p:cNvGrpSpPr>
              <p:nvPr/>
            </p:nvGrpSpPr>
            <p:grpSpPr bwMode="auto">
              <a:xfrm>
                <a:off x="8635" y="3625"/>
                <a:ext cx="435" cy="297"/>
                <a:chOff x="4774" y="3581"/>
                <a:chExt cx="435" cy="297"/>
              </a:xfrm>
            </p:grpSpPr>
            <p:sp>
              <p:nvSpPr>
                <p:cNvPr id="6219" name="Arc 75"/>
                <p:cNvSpPr>
                  <a:spLocks/>
                </p:cNvSpPr>
                <p:nvPr/>
              </p:nvSpPr>
              <p:spPr bwMode="auto">
                <a:xfrm rot="11277277" flipH="1" flipV="1">
                  <a:off x="4774" y="3581"/>
                  <a:ext cx="223" cy="185"/>
                </a:xfrm>
                <a:custGeom>
                  <a:avLst/>
                  <a:gdLst>
                    <a:gd name="G0" fmla="+- 21600 0 0"/>
                    <a:gd name="G1" fmla="+- 21600 0 0"/>
                    <a:gd name="G2" fmla="+- 21600 0 0"/>
                    <a:gd name="T0" fmla="*/ 164 w 43200"/>
                    <a:gd name="T1" fmla="*/ 24256 h 24256"/>
                    <a:gd name="T2" fmla="*/ 43200 w 43200"/>
                    <a:gd name="T3" fmla="*/ 21600 h 24256"/>
                    <a:gd name="T4" fmla="*/ 21600 w 43200"/>
                    <a:gd name="T5" fmla="*/ 21600 h 24256"/>
                  </a:gdLst>
                  <a:ahLst/>
                  <a:cxnLst>
                    <a:cxn ang="0">
                      <a:pos x="T0" y="T1"/>
                    </a:cxn>
                    <a:cxn ang="0">
                      <a:pos x="T2" y="T3"/>
                    </a:cxn>
                    <a:cxn ang="0">
                      <a:pos x="T4" y="T5"/>
                    </a:cxn>
                  </a:cxnLst>
                  <a:rect l="0" t="0" r="r" b="b"/>
                  <a:pathLst>
                    <a:path w="43200" h="24256" fill="none" extrusionOk="0">
                      <a:moveTo>
                        <a:pt x="163" y="24256"/>
                      </a:moveTo>
                      <a:cubicBezTo>
                        <a:pt x="54" y="23374"/>
                        <a:pt x="0" y="22487"/>
                        <a:pt x="0" y="21600"/>
                      </a:cubicBezTo>
                      <a:cubicBezTo>
                        <a:pt x="0" y="9670"/>
                        <a:pt x="9670" y="0"/>
                        <a:pt x="21600" y="0"/>
                      </a:cubicBezTo>
                      <a:cubicBezTo>
                        <a:pt x="33529" y="-1"/>
                        <a:pt x="43199" y="9670"/>
                        <a:pt x="43200" y="21599"/>
                      </a:cubicBezTo>
                    </a:path>
                    <a:path w="43200" h="24256" stroke="0" extrusionOk="0">
                      <a:moveTo>
                        <a:pt x="163" y="24256"/>
                      </a:moveTo>
                      <a:cubicBezTo>
                        <a:pt x="54" y="23374"/>
                        <a:pt x="0" y="22487"/>
                        <a:pt x="0" y="21600"/>
                      </a:cubicBezTo>
                      <a:cubicBezTo>
                        <a:pt x="0" y="9670"/>
                        <a:pt x="9670" y="0"/>
                        <a:pt x="21600" y="0"/>
                      </a:cubicBezTo>
                      <a:cubicBezTo>
                        <a:pt x="33529" y="-1"/>
                        <a:pt x="43199" y="9670"/>
                        <a:pt x="43200" y="21599"/>
                      </a:cubicBezTo>
                      <a:lnTo>
                        <a:pt x="21600" y="21600"/>
                      </a:lnTo>
                      <a:close/>
                    </a:path>
                  </a:pathLst>
                </a:custGeom>
                <a:noFill/>
                <a:ln w="254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218" name="Arc 74"/>
                <p:cNvSpPr>
                  <a:spLocks/>
                </p:cNvSpPr>
                <p:nvPr/>
              </p:nvSpPr>
              <p:spPr bwMode="auto">
                <a:xfrm rot="11277277" flipH="1">
                  <a:off x="4988" y="3686"/>
                  <a:ext cx="221" cy="192"/>
                </a:xfrm>
                <a:custGeom>
                  <a:avLst/>
                  <a:gdLst>
                    <a:gd name="G0" fmla="+- 21236 0 0"/>
                    <a:gd name="G1" fmla="+- 21600 0 0"/>
                    <a:gd name="G2" fmla="+- 21600 0 0"/>
                    <a:gd name="T0" fmla="*/ 0 w 42836"/>
                    <a:gd name="T1" fmla="*/ 17654 h 25203"/>
                    <a:gd name="T2" fmla="*/ 42533 w 42836"/>
                    <a:gd name="T3" fmla="*/ 25203 h 25203"/>
                    <a:gd name="T4" fmla="*/ 21236 w 42836"/>
                    <a:gd name="T5" fmla="*/ 21600 h 25203"/>
                  </a:gdLst>
                  <a:ahLst/>
                  <a:cxnLst>
                    <a:cxn ang="0">
                      <a:pos x="T0" y="T1"/>
                    </a:cxn>
                    <a:cxn ang="0">
                      <a:pos x="T2" y="T3"/>
                    </a:cxn>
                    <a:cxn ang="0">
                      <a:pos x="T4" y="T5"/>
                    </a:cxn>
                  </a:cxnLst>
                  <a:rect l="0" t="0" r="r" b="b"/>
                  <a:pathLst>
                    <a:path w="42836" h="25203" fill="none" extrusionOk="0">
                      <a:moveTo>
                        <a:pt x="-1" y="17653"/>
                      </a:moveTo>
                      <a:cubicBezTo>
                        <a:pt x="1900" y="7421"/>
                        <a:pt x="10828" y="-1"/>
                        <a:pt x="21236" y="0"/>
                      </a:cubicBezTo>
                      <a:cubicBezTo>
                        <a:pt x="33165" y="0"/>
                        <a:pt x="42836" y="9670"/>
                        <a:pt x="42836" y="21600"/>
                      </a:cubicBezTo>
                      <a:cubicBezTo>
                        <a:pt x="42836" y="22807"/>
                        <a:pt x="42734" y="24012"/>
                        <a:pt x="42533" y="25203"/>
                      </a:cubicBezTo>
                    </a:path>
                    <a:path w="42836" h="25203" stroke="0" extrusionOk="0">
                      <a:moveTo>
                        <a:pt x="-1" y="17653"/>
                      </a:moveTo>
                      <a:cubicBezTo>
                        <a:pt x="1900" y="7421"/>
                        <a:pt x="10828" y="-1"/>
                        <a:pt x="21236" y="0"/>
                      </a:cubicBezTo>
                      <a:cubicBezTo>
                        <a:pt x="33165" y="0"/>
                        <a:pt x="42836" y="9670"/>
                        <a:pt x="42836" y="21600"/>
                      </a:cubicBezTo>
                      <a:cubicBezTo>
                        <a:pt x="42836" y="22807"/>
                        <a:pt x="42734" y="24012"/>
                        <a:pt x="42533" y="25203"/>
                      </a:cubicBezTo>
                      <a:lnTo>
                        <a:pt x="21236" y="21600"/>
                      </a:lnTo>
                      <a:close/>
                    </a:path>
                  </a:pathLst>
                </a:custGeom>
                <a:noFill/>
                <a:ln w="25400">
                  <a:solidFill>
                    <a:srgbClr val="00B05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grpSp>
        <p:grpSp>
          <p:nvGrpSpPr>
            <p:cNvPr id="7" name="Group 65"/>
            <p:cNvGrpSpPr>
              <a:grpSpLocks/>
            </p:cNvGrpSpPr>
            <p:nvPr/>
          </p:nvGrpSpPr>
          <p:grpSpPr bwMode="auto">
            <a:xfrm flipV="1">
              <a:off x="5079" y="1462"/>
              <a:ext cx="455" cy="1401"/>
              <a:chOff x="3647" y="2482"/>
              <a:chExt cx="455" cy="1401"/>
            </a:xfrm>
          </p:grpSpPr>
          <p:sp>
            <p:nvSpPr>
              <p:cNvPr id="6215" name="Oval 71"/>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nvGrpSpPr>
              <p:cNvPr id="8" name="Group 67"/>
              <p:cNvGrpSpPr>
                <a:grpSpLocks/>
              </p:cNvGrpSpPr>
              <p:nvPr/>
            </p:nvGrpSpPr>
            <p:grpSpPr bwMode="auto">
              <a:xfrm>
                <a:off x="3647" y="3388"/>
                <a:ext cx="455" cy="495"/>
                <a:chOff x="3410" y="2847"/>
                <a:chExt cx="588" cy="590"/>
              </a:xfrm>
            </p:grpSpPr>
            <p:sp>
              <p:nvSpPr>
                <p:cNvPr id="6214" name="Rectangle 70"/>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6213" name="AutoShape 69"/>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212" name="AutoShape 68"/>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6210" name="AutoShape 66"/>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grpSp>
          <p:nvGrpSpPr>
            <p:cNvPr id="9" name="Group 61"/>
            <p:cNvGrpSpPr>
              <a:grpSpLocks/>
            </p:cNvGrpSpPr>
            <p:nvPr/>
          </p:nvGrpSpPr>
          <p:grpSpPr bwMode="auto">
            <a:xfrm>
              <a:off x="1856" y="2236"/>
              <a:ext cx="719" cy="1107"/>
              <a:chOff x="2043" y="2236"/>
              <a:chExt cx="1114" cy="1107"/>
            </a:xfrm>
          </p:grpSpPr>
          <p:sp>
            <p:nvSpPr>
              <p:cNvPr id="6208" name="Oval 64"/>
              <p:cNvSpPr>
                <a:spLocks noChangeArrowheads="1"/>
              </p:cNvSpPr>
              <p:nvPr/>
            </p:nvSpPr>
            <p:spPr bwMode="auto">
              <a:xfrm>
                <a:off x="2470" y="2437"/>
                <a:ext cx="687" cy="709"/>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207" name="Oval 63"/>
              <p:cNvSpPr>
                <a:spLocks noChangeArrowheads="1"/>
              </p:cNvSpPr>
              <p:nvPr/>
            </p:nvSpPr>
            <p:spPr bwMode="auto">
              <a:xfrm>
                <a:off x="2043" y="2450"/>
                <a:ext cx="687" cy="708"/>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206" name="AutoShape 62"/>
              <p:cNvSpPr>
                <a:spLocks noChangeShapeType="1"/>
              </p:cNvSpPr>
              <p:nvPr/>
            </p:nvSpPr>
            <p:spPr bwMode="auto">
              <a:xfrm flipV="1">
                <a:off x="2219" y="2236"/>
                <a:ext cx="881" cy="110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800"/>
              </a:p>
            </p:txBody>
          </p:sp>
        </p:grpSp>
        <p:sp>
          <p:nvSpPr>
            <p:cNvPr id="6204" name="Oval 60"/>
            <p:cNvSpPr>
              <a:spLocks noChangeArrowheads="1"/>
            </p:cNvSpPr>
            <p:nvPr/>
          </p:nvSpPr>
          <p:spPr bwMode="auto">
            <a:xfrm>
              <a:off x="1532" y="2726"/>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nvGrpSpPr>
            <p:cNvPr id="10" name="Group 53"/>
            <p:cNvGrpSpPr>
              <a:grpSpLocks/>
            </p:cNvGrpSpPr>
            <p:nvPr/>
          </p:nvGrpSpPr>
          <p:grpSpPr bwMode="auto">
            <a:xfrm>
              <a:off x="3539" y="2726"/>
              <a:ext cx="455" cy="1401"/>
              <a:chOff x="3154" y="2726"/>
              <a:chExt cx="455" cy="1401"/>
            </a:xfrm>
          </p:grpSpPr>
          <p:grpSp>
            <p:nvGrpSpPr>
              <p:cNvPr id="11" name="Group 56"/>
              <p:cNvGrpSpPr>
                <a:grpSpLocks/>
              </p:cNvGrpSpPr>
              <p:nvPr/>
            </p:nvGrpSpPr>
            <p:grpSpPr bwMode="auto">
              <a:xfrm>
                <a:off x="3154" y="3632"/>
                <a:ext cx="455" cy="495"/>
                <a:chOff x="3410" y="2847"/>
                <a:chExt cx="588" cy="590"/>
              </a:xfrm>
            </p:grpSpPr>
            <p:sp>
              <p:nvSpPr>
                <p:cNvPr id="6203" name="Rectangle 59"/>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6202" name="AutoShape 58"/>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201" name="AutoShape 57"/>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6199" name="AutoShape 55"/>
              <p:cNvSpPr>
                <a:spLocks noChangeShapeType="1"/>
              </p:cNvSpPr>
              <p:nvPr/>
            </p:nvSpPr>
            <p:spPr bwMode="auto">
              <a:xfrm flipH="1">
                <a:off x="3379" y="2870"/>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198" name="Oval 54"/>
              <p:cNvSpPr>
                <a:spLocks noChangeArrowheads="1"/>
              </p:cNvSpPr>
              <p:nvPr/>
            </p:nvSpPr>
            <p:spPr bwMode="auto">
              <a:xfrm>
                <a:off x="3296" y="2726"/>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grpSp>
          <p:nvGrpSpPr>
            <p:cNvPr id="12" name="Group 46"/>
            <p:cNvGrpSpPr>
              <a:grpSpLocks/>
            </p:cNvGrpSpPr>
            <p:nvPr/>
          </p:nvGrpSpPr>
          <p:grpSpPr bwMode="auto">
            <a:xfrm flipV="1">
              <a:off x="8615" y="1462"/>
              <a:ext cx="455" cy="1401"/>
              <a:chOff x="3647" y="2482"/>
              <a:chExt cx="455" cy="1401"/>
            </a:xfrm>
          </p:grpSpPr>
          <p:sp>
            <p:nvSpPr>
              <p:cNvPr id="6196" name="Oval 52"/>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nvGrpSpPr>
              <p:cNvPr id="13" name="Group 48"/>
              <p:cNvGrpSpPr>
                <a:grpSpLocks/>
              </p:cNvGrpSpPr>
              <p:nvPr/>
            </p:nvGrpSpPr>
            <p:grpSpPr bwMode="auto">
              <a:xfrm>
                <a:off x="3647" y="3388"/>
                <a:ext cx="455" cy="495"/>
                <a:chOff x="3410" y="2847"/>
                <a:chExt cx="588" cy="590"/>
              </a:xfrm>
            </p:grpSpPr>
            <p:sp>
              <p:nvSpPr>
                <p:cNvPr id="6195" name="Rectangle 51"/>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6194" name="AutoShape 50"/>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193" name="AutoShape 49"/>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6191" name="AutoShape 47"/>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grpSp>
          <p:nvGrpSpPr>
            <p:cNvPr id="14" name="Group 39"/>
            <p:cNvGrpSpPr>
              <a:grpSpLocks/>
            </p:cNvGrpSpPr>
            <p:nvPr/>
          </p:nvGrpSpPr>
          <p:grpSpPr bwMode="auto">
            <a:xfrm>
              <a:off x="6874" y="2719"/>
              <a:ext cx="455" cy="1401"/>
              <a:chOff x="3647" y="2482"/>
              <a:chExt cx="455" cy="1401"/>
            </a:xfrm>
          </p:grpSpPr>
          <p:sp>
            <p:nvSpPr>
              <p:cNvPr id="6189" name="Oval 45"/>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nvGrpSpPr>
              <p:cNvPr id="15" name="Group 41"/>
              <p:cNvGrpSpPr>
                <a:grpSpLocks/>
              </p:cNvGrpSpPr>
              <p:nvPr/>
            </p:nvGrpSpPr>
            <p:grpSpPr bwMode="auto">
              <a:xfrm>
                <a:off x="3647" y="3388"/>
                <a:ext cx="455" cy="495"/>
                <a:chOff x="3410" y="2847"/>
                <a:chExt cx="588" cy="590"/>
              </a:xfrm>
            </p:grpSpPr>
            <p:sp>
              <p:nvSpPr>
                <p:cNvPr id="6188" name="Rectangle 44"/>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6187" name="AutoShape 43"/>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186" name="AutoShape 42"/>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6184" name="AutoShape 40"/>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grpSp>
          <p:nvGrpSpPr>
            <p:cNvPr id="16" name="Group 32"/>
            <p:cNvGrpSpPr>
              <a:grpSpLocks/>
            </p:cNvGrpSpPr>
            <p:nvPr/>
          </p:nvGrpSpPr>
          <p:grpSpPr bwMode="auto">
            <a:xfrm>
              <a:off x="10344" y="2726"/>
              <a:ext cx="455" cy="1401"/>
              <a:chOff x="3647" y="2482"/>
              <a:chExt cx="455" cy="1401"/>
            </a:xfrm>
          </p:grpSpPr>
          <p:sp>
            <p:nvSpPr>
              <p:cNvPr id="6182" name="Oval 38"/>
              <p:cNvSpPr>
                <a:spLocks noChangeArrowheads="1"/>
              </p:cNvSpPr>
              <p:nvPr/>
            </p:nvSpPr>
            <p:spPr bwMode="auto">
              <a:xfrm>
                <a:off x="3801" y="2482"/>
                <a:ext cx="143" cy="144"/>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nvGrpSpPr>
              <p:cNvPr id="17" name="Group 34"/>
              <p:cNvGrpSpPr>
                <a:grpSpLocks/>
              </p:cNvGrpSpPr>
              <p:nvPr/>
            </p:nvGrpSpPr>
            <p:grpSpPr bwMode="auto">
              <a:xfrm>
                <a:off x="3647" y="3388"/>
                <a:ext cx="455" cy="495"/>
                <a:chOff x="3410" y="2847"/>
                <a:chExt cx="588" cy="590"/>
              </a:xfrm>
            </p:grpSpPr>
            <p:sp>
              <p:nvSpPr>
                <p:cNvPr id="6181" name="Rectangle 37"/>
                <p:cNvSpPr>
                  <a:spLocks noChangeArrowheads="1"/>
                </p:cNvSpPr>
                <p:nvPr/>
              </p:nvSpPr>
              <p:spPr bwMode="auto">
                <a:xfrm>
                  <a:off x="3410" y="2859"/>
                  <a:ext cx="580" cy="56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800"/>
                </a:p>
              </p:txBody>
            </p:sp>
            <p:sp>
              <p:nvSpPr>
                <p:cNvPr id="6180" name="AutoShape 36"/>
                <p:cNvSpPr>
                  <a:spLocks noChangeShapeType="1"/>
                </p:cNvSpPr>
                <p:nvPr/>
              </p:nvSpPr>
              <p:spPr bwMode="auto">
                <a:xfrm>
                  <a:off x="3410" y="2847"/>
                  <a:ext cx="588"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179" name="AutoShape 35"/>
                <p:cNvSpPr>
                  <a:spLocks noChangeShapeType="1"/>
                </p:cNvSpPr>
                <p:nvPr/>
              </p:nvSpPr>
              <p:spPr bwMode="auto">
                <a:xfrm rot="5400000">
                  <a:off x="3414" y="2861"/>
                  <a:ext cx="576" cy="57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6177" name="AutoShape 33"/>
              <p:cNvSpPr>
                <a:spLocks noChangeShapeType="1"/>
              </p:cNvSpPr>
              <p:nvPr/>
            </p:nvSpPr>
            <p:spPr bwMode="auto">
              <a:xfrm flipH="1">
                <a:off x="3872" y="2626"/>
                <a:ext cx="1" cy="77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grpSp>
        <p:sp>
          <p:nvSpPr>
            <p:cNvPr id="6175" name="AutoShape 31"/>
            <p:cNvSpPr>
              <a:spLocks noChangeShapeType="1"/>
            </p:cNvSpPr>
            <p:nvPr/>
          </p:nvSpPr>
          <p:spPr bwMode="auto">
            <a:xfrm>
              <a:off x="2575" y="2792"/>
              <a:ext cx="8066" cy="6"/>
            </a:xfrm>
            <a:prstGeom prst="straightConnector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174" name="AutoShape 30"/>
            <p:cNvSpPr>
              <a:spLocks noChangeShapeType="1"/>
            </p:cNvSpPr>
            <p:nvPr/>
          </p:nvSpPr>
          <p:spPr bwMode="auto">
            <a:xfrm>
              <a:off x="1611" y="2792"/>
              <a:ext cx="259" cy="1"/>
            </a:xfrm>
            <a:prstGeom prst="straightConnector1">
              <a:avLst/>
            </a:prstGeom>
            <a:noFill/>
            <a:ln w="127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800"/>
            </a:p>
          </p:txBody>
        </p:sp>
        <p:sp>
          <p:nvSpPr>
            <p:cNvPr id="6173" name="Text Box 29"/>
            <p:cNvSpPr txBox="1">
              <a:spLocks noChangeArrowheads="1"/>
            </p:cNvSpPr>
            <p:nvPr/>
          </p:nvSpPr>
          <p:spPr bwMode="auto">
            <a:xfrm>
              <a:off x="3648" y="2390"/>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2</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6172" name="Text Box 28"/>
            <p:cNvSpPr txBox="1">
              <a:spLocks noChangeArrowheads="1"/>
            </p:cNvSpPr>
            <p:nvPr/>
          </p:nvSpPr>
          <p:spPr bwMode="auto">
            <a:xfrm>
              <a:off x="1532" y="2388"/>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1</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6171" name="Text Box 27"/>
            <p:cNvSpPr txBox="1">
              <a:spLocks noChangeArrowheads="1"/>
            </p:cNvSpPr>
            <p:nvPr/>
          </p:nvSpPr>
          <p:spPr bwMode="auto">
            <a:xfrm>
              <a:off x="5288" y="2388"/>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3</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6170" name="Text Box 26"/>
            <p:cNvSpPr txBox="1">
              <a:spLocks noChangeArrowheads="1"/>
            </p:cNvSpPr>
            <p:nvPr/>
          </p:nvSpPr>
          <p:spPr bwMode="auto">
            <a:xfrm>
              <a:off x="6982" y="2330"/>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4</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6169" name="Text Box 25"/>
            <p:cNvSpPr txBox="1">
              <a:spLocks noChangeArrowheads="1"/>
            </p:cNvSpPr>
            <p:nvPr/>
          </p:nvSpPr>
          <p:spPr bwMode="auto">
            <a:xfrm>
              <a:off x="8813" y="2388"/>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5</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6168" name="Text Box 24"/>
            <p:cNvSpPr txBox="1">
              <a:spLocks noChangeArrowheads="1"/>
            </p:cNvSpPr>
            <p:nvPr/>
          </p:nvSpPr>
          <p:spPr bwMode="auto">
            <a:xfrm>
              <a:off x="10474" y="2330"/>
              <a:ext cx="233"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6</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67" name="Text Box 23"/>
            <p:cNvSpPr txBox="1">
              <a:spLocks noChangeArrowheads="1"/>
            </p:cNvSpPr>
            <p:nvPr/>
          </p:nvSpPr>
          <p:spPr bwMode="auto">
            <a:xfrm>
              <a:off x="6500" y="4280"/>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Pc = 1 MW</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6166" name="Text Box 22"/>
            <p:cNvSpPr txBox="1">
              <a:spLocks noChangeArrowheads="1"/>
            </p:cNvSpPr>
            <p:nvPr/>
          </p:nvSpPr>
          <p:spPr bwMode="auto">
            <a:xfrm>
              <a:off x="3100" y="4318"/>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Pc = 2 MW</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6165" name="Text Box 21"/>
            <p:cNvSpPr txBox="1">
              <a:spLocks noChangeArrowheads="1"/>
            </p:cNvSpPr>
            <p:nvPr/>
          </p:nvSpPr>
          <p:spPr bwMode="auto">
            <a:xfrm>
              <a:off x="8115" y="990"/>
              <a:ext cx="1734" cy="2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Pc = 1 MW</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64" name="Text Box 20"/>
            <p:cNvSpPr txBox="1">
              <a:spLocks noChangeArrowheads="1"/>
            </p:cNvSpPr>
            <p:nvPr/>
          </p:nvSpPr>
          <p:spPr bwMode="auto">
            <a:xfrm>
              <a:off x="3611" y="961"/>
              <a:ext cx="2076" cy="3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Pc = 5 MW</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63" name="AutoShape 19"/>
            <p:cNvSpPr>
              <a:spLocks noChangeShapeType="1"/>
            </p:cNvSpPr>
            <p:nvPr/>
          </p:nvSpPr>
          <p:spPr bwMode="auto">
            <a:xfrm flipH="1">
              <a:off x="2880" y="2661"/>
              <a:ext cx="365" cy="0"/>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800"/>
            </a:p>
          </p:txBody>
        </p:sp>
        <p:sp>
          <p:nvSpPr>
            <p:cNvPr id="6162" name="Text Box 18"/>
            <p:cNvSpPr txBox="1">
              <a:spLocks noChangeArrowheads="1"/>
            </p:cNvSpPr>
            <p:nvPr/>
          </p:nvSpPr>
          <p:spPr bwMode="auto">
            <a:xfrm>
              <a:off x="2542" y="1766"/>
              <a:ext cx="1071" cy="7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rgbClr val="00B050"/>
                  </a:solidFill>
                  <a:effectLst/>
                  <a:latin typeface="Calibri" pitchFamily="34" charset="0"/>
                  <a:ea typeface="Calibri" pitchFamily="34" charset="0"/>
                  <a:cs typeface="Arial" pitchFamily="34" charset="0"/>
                </a:rPr>
                <a:t>0.916 MW</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6161" name="AutoShape 17"/>
            <p:cNvSpPr>
              <a:spLocks noChangeShapeType="1"/>
            </p:cNvSpPr>
            <p:nvPr/>
          </p:nvSpPr>
          <p:spPr bwMode="auto">
            <a:xfrm flipH="1">
              <a:off x="4275" y="2659"/>
              <a:ext cx="365" cy="1"/>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800"/>
            </a:p>
          </p:txBody>
        </p:sp>
        <p:sp>
          <p:nvSpPr>
            <p:cNvPr id="6160" name="Text Box 16"/>
            <p:cNvSpPr txBox="1">
              <a:spLocks noChangeArrowheads="1"/>
            </p:cNvSpPr>
            <p:nvPr/>
          </p:nvSpPr>
          <p:spPr bwMode="auto">
            <a:xfrm>
              <a:off x="3937" y="1764"/>
              <a:ext cx="1071" cy="7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B050"/>
                  </a:solidFill>
                  <a:effectLst/>
                  <a:latin typeface="Calibri" pitchFamily="34" charset="0"/>
                  <a:ea typeface="Calibri" pitchFamily="34" charset="0"/>
                  <a:cs typeface="Arial" pitchFamily="34" charset="0"/>
                </a:rPr>
                <a:t>2.918 MW</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59" name="AutoShape 15"/>
            <p:cNvSpPr>
              <a:spLocks noChangeShapeType="1"/>
            </p:cNvSpPr>
            <p:nvPr/>
          </p:nvSpPr>
          <p:spPr bwMode="auto">
            <a:xfrm flipH="1">
              <a:off x="6123" y="2681"/>
              <a:ext cx="365" cy="1"/>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800"/>
            </a:p>
          </p:txBody>
        </p:sp>
        <p:sp>
          <p:nvSpPr>
            <p:cNvPr id="6158" name="Text Box 14"/>
            <p:cNvSpPr txBox="1">
              <a:spLocks noChangeArrowheads="1"/>
            </p:cNvSpPr>
            <p:nvPr/>
          </p:nvSpPr>
          <p:spPr bwMode="auto">
            <a:xfrm>
              <a:off x="5785" y="1834"/>
              <a:ext cx="1071" cy="84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B050"/>
                  </a:solidFill>
                  <a:effectLst/>
                  <a:latin typeface="Calibri" pitchFamily="34" charset="0"/>
                  <a:ea typeface="Calibri" pitchFamily="34" charset="0"/>
                  <a:cs typeface="Arial" pitchFamily="34" charset="0"/>
                </a:rPr>
                <a:t>2.939 MW</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57" name="AutoShape 13"/>
            <p:cNvSpPr>
              <a:spLocks noChangeShapeType="1"/>
            </p:cNvSpPr>
            <p:nvPr/>
          </p:nvSpPr>
          <p:spPr bwMode="auto">
            <a:xfrm flipH="1">
              <a:off x="7619" y="2681"/>
              <a:ext cx="365" cy="1"/>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800"/>
            </a:p>
          </p:txBody>
        </p:sp>
        <p:sp>
          <p:nvSpPr>
            <p:cNvPr id="6156" name="Text Box 12"/>
            <p:cNvSpPr txBox="1">
              <a:spLocks noChangeArrowheads="1"/>
            </p:cNvSpPr>
            <p:nvPr/>
          </p:nvSpPr>
          <p:spPr bwMode="auto">
            <a:xfrm>
              <a:off x="7281" y="1834"/>
              <a:ext cx="1071" cy="84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B050"/>
                  </a:solidFill>
                  <a:effectLst/>
                  <a:latin typeface="Calibri" pitchFamily="34" charset="0"/>
                  <a:ea typeface="Calibri" pitchFamily="34" charset="0"/>
                  <a:cs typeface="Arial" pitchFamily="34" charset="0"/>
                </a:rPr>
                <a:t>3.960 MW</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55" name="AutoShape 11"/>
            <p:cNvSpPr>
              <a:spLocks noChangeShapeType="1"/>
            </p:cNvSpPr>
            <p:nvPr/>
          </p:nvSpPr>
          <p:spPr bwMode="auto">
            <a:xfrm>
              <a:off x="9621" y="2681"/>
              <a:ext cx="365" cy="1"/>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800"/>
            </a:p>
          </p:txBody>
        </p:sp>
        <p:sp>
          <p:nvSpPr>
            <p:cNvPr id="6154" name="Text Box 10"/>
            <p:cNvSpPr txBox="1">
              <a:spLocks noChangeArrowheads="1"/>
            </p:cNvSpPr>
            <p:nvPr/>
          </p:nvSpPr>
          <p:spPr bwMode="auto">
            <a:xfrm>
              <a:off x="9294" y="1834"/>
              <a:ext cx="1071" cy="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B050"/>
                  </a:solidFill>
                  <a:effectLst/>
                  <a:latin typeface="Calibri" pitchFamily="34" charset="0"/>
                  <a:ea typeface="Calibri" pitchFamily="34" charset="0"/>
                  <a:cs typeface="Arial" pitchFamily="34" charset="0"/>
                </a:rPr>
                <a:t>1.002 MW</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53" name="AutoShape 9"/>
            <p:cNvSpPr>
              <a:spLocks noChangeShapeType="1"/>
            </p:cNvSpPr>
            <p:nvPr/>
          </p:nvSpPr>
          <p:spPr bwMode="auto">
            <a:xfrm>
              <a:off x="3542" y="3075"/>
              <a:ext cx="1" cy="268"/>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800"/>
            </a:p>
          </p:txBody>
        </p:sp>
        <p:sp>
          <p:nvSpPr>
            <p:cNvPr id="6152" name="AutoShape 8"/>
            <p:cNvSpPr>
              <a:spLocks noChangeShapeType="1"/>
            </p:cNvSpPr>
            <p:nvPr/>
          </p:nvSpPr>
          <p:spPr bwMode="auto">
            <a:xfrm>
              <a:off x="6971" y="3075"/>
              <a:ext cx="1" cy="268"/>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800"/>
            </a:p>
          </p:txBody>
        </p:sp>
        <p:sp>
          <p:nvSpPr>
            <p:cNvPr id="6151" name="AutoShape 7"/>
            <p:cNvSpPr>
              <a:spLocks noChangeShapeType="1"/>
            </p:cNvSpPr>
            <p:nvPr/>
          </p:nvSpPr>
          <p:spPr bwMode="auto">
            <a:xfrm>
              <a:off x="10402" y="3146"/>
              <a:ext cx="1" cy="268"/>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800"/>
            </a:p>
          </p:txBody>
        </p:sp>
        <p:sp>
          <p:nvSpPr>
            <p:cNvPr id="6150" name="Text Box 6"/>
            <p:cNvSpPr txBox="1">
              <a:spLocks noChangeArrowheads="1"/>
            </p:cNvSpPr>
            <p:nvPr/>
          </p:nvSpPr>
          <p:spPr bwMode="auto">
            <a:xfrm>
              <a:off x="9759" y="4269"/>
              <a:ext cx="972"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chemeClr val="tx1"/>
                  </a:solidFill>
                  <a:effectLst/>
                  <a:latin typeface="Calibri" pitchFamily="34" charset="0"/>
                  <a:ea typeface="Calibri" pitchFamily="34" charset="0"/>
                  <a:cs typeface="Arial" pitchFamily="34" charset="0"/>
                </a:rPr>
                <a:t>Pc = 1 MW</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6149" name="AutoShape 5"/>
            <p:cNvSpPr>
              <a:spLocks noChangeShapeType="1"/>
            </p:cNvSpPr>
            <p:nvPr/>
          </p:nvSpPr>
          <p:spPr bwMode="auto">
            <a:xfrm flipV="1">
              <a:off x="5416" y="2079"/>
              <a:ext cx="1" cy="268"/>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800"/>
            </a:p>
          </p:txBody>
        </p:sp>
        <p:sp>
          <p:nvSpPr>
            <p:cNvPr id="6148" name="Text Box 4"/>
            <p:cNvSpPr txBox="1">
              <a:spLocks noChangeArrowheads="1"/>
            </p:cNvSpPr>
            <p:nvPr/>
          </p:nvSpPr>
          <p:spPr bwMode="auto">
            <a:xfrm>
              <a:off x="8181" y="4318"/>
              <a:ext cx="1178"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smtClean="0">
                  <a:ln>
                    <a:noFill/>
                  </a:ln>
                  <a:solidFill>
                    <a:srgbClr val="00B050"/>
                  </a:solidFill>
                  <a:effectLst/>
                  <a:latin typeface="Calibri" pitchFamily="34" charset="0"/>
                  <a:ea typeface="Calibri" pitchFamily="34" charset="0"/>
                  <a:cs typeface="Arial" pitchFamily="34" charset="0"/>
                </a:rPr>
                <a:t>GED 6 MW</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sp>
          <p:nvSpPr>
            <p:cNvPr id="6147" name="AutoShape 3"/>
            <p:cNvSpPr>
              <a:spLocks noChangeShapeType="1"/>
            </p:cNvSpPr>
            <p:nvPr/>
          </p:nvSpPr>
          <p:spPr bwMode="auto">
            <a:xfrm flipV="1">
              <a:off x="8768" y="2062"/>
              <a:ext cx="1" cy="268"/>
            </a:xfrm>
            <a:prstGeom prst="straightConnector1">
              <a:avLst/>
            </a:prstGeom>
            <a:noFill/>
            <a:ln w="25400">
              <a:solidFill>
                <a:srgbClr val="00B050"/>
              </a:solidFill>
              <a:round/>
              <a:headEnd/>
              <a:tailEnd type="triangle" w="sm" len="med"/>
            </a:ln>
          </p:spPr>
          <p:txBody>
            <a:bodyPr vert="horz" wrap="square" lIns="91440" tIns="45720" rIns="91440" bIns="45720" numCol="1" anchor="t" anchorCtr="0" compatLnSpc="1">
              <a:prstTxWarp prst="textNoShape">
                <a:avLst/>
              </a:prstTxWarp>
            </a:bodyPr>
            <a:lstStyle/>
            <a:p>
              <a:endParaRPr lang="en-US" sz="2800"/>
            </a:p>
          </p:txBody>
        </p:sp>
        <p:sp>
          <p:nvSpPr>
            <p:cNvPr id="6146" name="Text Box 2"/>
            <p:cNvSpPr txBox="1">
              <a:spLocks noChangeArrowheads="1"/>
            </p:cNvSpPr>
            <p:nvPr/>
          </p:nvSpPr>
          <p:spPr bwMode="auto">
            <a:xfrm>
              <a:off x="4715" y="4318"/>
              <a:ext cx="1178" cy="33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smtClean="0">
                  <a:ln>
                    <a:noFill/>
                  </a:ln>
                  <a:solidFill>
                    <a:srgbClr val="00B050"/>
                  </a:solidFill>
                  <a:effectLst/>
                  <a:latin typeface="Calibri" pitchFamily="34" charset="0"/>
                  <a:ea typeface="Calibri" pitchFamily="34" charset="0"/>
                  <a:cs typeface="Arial" pitchFamily="34" charset="0"/>
                </a:rPr>
                <a:t>GED 5 MW</a:t>
              </a:r>
              <a:endParaRPr kumimoji="0" lang="fr-FR" sz="2800" b="0" i="0" u="none" strike="noStrike" cap="none" normalizeH="0" baseline="0" smtClean="0">
                <a:ln>
                  <a:noFill/>
                </a:ln>
                <a:solidFill>
                  <a:schemeClr val="tx1"/>
                </a:solidFill>
                <a:effectLst/>
                <a:latin typeface="Arial" pitchFamily="34" charset="0"/>
                <a:cs typeface="Arial" pitchFamily="34" charset="0"/>
              </a:endParaRPr>
            </a:p>
          </p:txBody>
        </p:sp>
      </p:grpSp>
      <p:sp>
        <p:nvSpPr>
          <p:cNvPr id="6248" name="Rectangle 104"/>
          <p:cNvSpPr>
            <a:spLocks noChangeArrowheads="1"/>
          </p:cNvSpPr>
          <p:nvPr/>
        </p:nvSpPr>
        <p:spPr bwMode="auto">
          <a:xfrm>
            <a:off x="0" y="633478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Exemple d’un export de puissance vers le réseau de transport</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2" y="586899"/>
            <a:ext cx="8643966" cy="5909310"/>
          </a:xfrm>
          <a:prstGeom prst="rect">
            <a:avLst/>
          </a:prstGeom>
        </p:spPr>
        <p:txBody>
          <a:bodyPr wrap="square">
            <a:spAutoFit/>
          </a:bodyPr>
          <a:lstStyle/>
          <a:p>
            <a:pPr algn="just">
              <a:lnSpc>
                <a:spcPct val="150000"/>
              </a:lnSpc>
            </a:pPr>
            <a:r>
              <a:rPr lang="fr-FR" sz="2800" b="1" dirty="0" smtClean="0"/>
              <a:t>3- </a:t>
            </a:r>
            <a:r>
              <a:rPr lang="fr-FR" sz="2800" b="1" dirty="0"/>
              <a:t>Impacts sur la stabilité du système</a:t>
            </a:r>
          </a:p>
          <a:p>
            <a:pPr algn="just">
              <a:lnSpc>
                <a:spcPct val="150000"/>
              </a:lnSpc>
            </a:pPr>
            <a:r>
              <a:rPr lang="fr-FR" sz="2800" dirty="0"/>
              <a:t>Les génératrices de productions décentralisées peuvent être de type synchrone ou asynchrone.</a:t>
            </a:r>
          </a:p>
          <a:p>
            <a:pPr algn="just">
              <a:lnSpc>
                <a:spcPct val="150000"/>
              </a:lnSpc>
            </a:pPr>
            <a:r>
              <a:rPr lang="fr-FR" sz="2800" dirty="0"/>
              <a:t>L’insertion de générateurs synchrones dans le réseau va changer le temps </a:t>
            </a:r>
            <a:r>
              <a:rPr lang="fr-FR" sz="2800" dirty="0" smtClean="0"/>
              <a:t>critique d’élimination </a:t>
            </a:r>
            <a:r>
              <a:rPr lang="fr-FR" sz="2800" dirty="0"/>
              <a:t>de défaut </a:t>
            </a:r>
            <a:r>
              <a:rPr lang="fr-FR" sz="2800" dirty="0" smtClean="0"/>
              <a:t> (</a:t>
            </a:r>
            <a:r>
              <a:rPr lang="fr-FR" sz="2800" dirty="0"/>
              <a:t>correspondant à la durée maximale d’une perturbation à laquelle </a:t>
            </a:r>
            <a:r>
              <a:rPr lang="fr-FR" sz="2800" dirty="0" smtClean="0"/>
              <a:t>le système </a:t>
            </a:r>
            <a:r>
              <a:rPr lang="fr-FR" sz="2800" dirty="0"/>
              <a:t>peut résister sans perte de stabilité). Ceci influencera directement la limite de </a:t>
            </a:r>
            <a:r>
              <a:rPr lang="fr-FR" sz="2800" dirty="0" smtClean="0"/>
              <a:t>la stabilité </a:t>
            </a:r>
            <a:r>
              <a:rPr lang="fr-FR" sz="2800" dirty="0"/>
              <a:t>dynamique du système en considération.</a:t>
            </a: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42405"/>
          </a:xfrm>
          <a:prstGeom prst="rect">
            <a:avLst/>
          </a:prstGeom>
        </p:spPr>
        <p:txBody>
          <a:bodyPr wrap="square">
            <a:spAutoFit/>
          </a:bodyPr>
          <a:lstStyle/>
          <a:p>
            <a:pPr algn="just">
              <a:lnSpc>
                <a:spcPct val="130000"/>
              </a:lnSpc>
            </a:pPr>
            <a:r>
              <a:rPr lang="fr-FR" sz="3200" b="1" dirty="0" smtClean="0"/>
              <a:t>4- </a:t>
            </a:r>
            <a:r>
              <a:rPr lang="fr-FR" sz="3200" b="1" dirty="0"/>
              <a:t>Impacts sur la qualité de service</a:t>
            </a:r>
          </a:p>
          <a:p>
            <a:pPr algn="just">
              <a:lnSpc>
                <a:spcPct val="130000"/>
              </a:lnSpc>
            </a:pPr>
            <a:r>
              <a:rPr lang="fr-FR" sz="3200" dirty="0"/>
              <a:t>Les GED de type asynchrone consomment de la puissance réactive afin de magnétiser </a:t>
            </a:r>
            <a:r>
              <a:rPr lang="fr-FR" sz="3200" dirty="0" smtClean="0"/>
              <a:t>leur circuit </a:t>
            </a:r>
            <a:r>
              <a:rPr lang="fr-FR" sz="3200" dirty="0"/>
              <a:t>magnétique. Lors de la connexion au réseau, elles appellent un courant fort, ce </a:t>
            </a:r>
            <a:r>
              <a:rPr lang="fr-FR" sz="3200" dirty="0" smtClean="0"/>
              <a:t>qui contribue </a:t>
            </a:r>
            <a:r>
              <a:rPr lang="fr-FR" sz="3200" dirty="0"/>
              <a:t>au creux de tension (en profondeur).</a:t>
            </a:r>
          </a:p>
          <a:p>
            <a:pPr algn="just">
              <a:lnSpc>
                <a:spcPct val="130000"/>
              </a:lnSpc>
            </a:pPr>
            <a:r>
              <a:rPr lang="fr-FR" sz="3200" dirty="0"/>
              <a:t>D’ailleurs, la présence d’interfaces d’électronique de puissance peut faire augmenter le </a:t>
            </a:r>
            <a:r>
              <a:rPr lang="fr-FR" sz="3200" dirty="0" smtClean="0"/>
              <a:t>taux des </a:t>
            </a:r>
            <a:r>
              <a:rPr lang="fr-FR" sz="3200" dirty="0"/>
              <a:t>harmoniques qui nuisent gravement à la qualité de service fournie.</a:t>
            </a:r>
            <a:endParaRPr lang="en-US"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628" y="428604"/>
            <a:ext cx="8286776" cy="6001643"/>
          </a:xfrm>
          <a:prstGeom prst="rect">
            <a:avLst/>
          </a:prstGeom>
        </p:spPr>
        <p:txBody>
          <a:bodyPr wrap="square">
            <a:spAutoFit/>
          </a:bodyPr>
          <a:lstStyle/>
          <a:p>
            <a:pPr algn="just">
              <a:lnSpc>
                <a:spcPct val="150000"/>
              </a:lnSpc>
            </a:pPr>
            <a:r>
              <a:rPr lang="fr-FR" sz="3200" b="1" dirty="0" smtClean="0"/>
              <a:t>5- </a:t>
            </a:r>
            <a:r>
              <a:rPr lang="fr-FR" sz="3200" b="1" dirty="0"/>
              <a:t>Impacts sur l’observabilité et de contrôlabilité du système</a:t>
            </a:r>
          </a:p>
          <a:p>
            <a:pPr algn="just">
              <a:lnSpc>
                <a:spcPct val="150000"/>
              </a:lnSpc>
            </a:pPr>
            <a:r>
              <a:rPr lang="fr-FR" sz="3200" dirty="0"/>
              <a:t>Les GED, notamment celles à type énergie nouvelle et renouvelable, sont caractérisées </a:t>
            </a:r>
            <a:r>
              <a:rPr lang="fr-FR" sz="3200" dirty="0" smtClean="0"/>
              <a:t>par l’intermittence </a:t>
            </a:r>
            <a:r>
              <a:rPr lang="fr-FR" sz="3200" dirty="0"/>
              <a:t>des sources primaires. Cela sera difficile pour l’opérateur d’estimer </a:t>
            </a:r>
            <a:r>
              <a:rPr lang="fr-FR" sz="3200" dirty="0" smtClean="0"/>
              <a:t>la puissance </a:t>
            </a:r>
            <a:r>
              <a:rPr lang="fr-FR" sz="3200" dirty="0"/>
              <a:t>de sortie de ces producteurs, donc la puissance fournie du système, par conséquent.</a:t>
            </a:r>
            <a:endParaRPr lang="en-U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500042"/>
            <a:ext cx="8143932" cy="5262979"/>
          </a:xfrm>
          <a:prstGeom prst="rect">
            <a:avLst/>
          </a:prstGeom>
        </p:spPr>
        <p:txBody>
          <a:bodyPr wrap="square">
            <a:spAutoFit/>
          </a:bodyPr>
          <a:lstStyle/>
          <a:p>
            <a:pPr algn="just">
              <a:lnSpc>
                <a:spcPct val="150000"/>
              </a:lnSpc>
            </a:pPr>
            <a:r>
              <a:rPr lang="fr-FR" sz="3200" b="1" dirty="0" smtClean="0"/>
              <a:t>6- </a:t>
            </a:r>
            <a:r>
              <a:rPr lang="fr-FR" sz="3200" b="1" dirty="0"/>
              <a:t>Impacts sur la continuité de </a:t>
            </a:r>
            <a:r>
              <a:rPr lang="fr-FR" sz="3200" b="1" dirty="0" smtClean="0"/>
              <a:t>service</a:t>
            </a:r>
          </a:p>
          <a:p>
            <a:pPr algn="just">
              <a:lnSpc>
                <a:spcPct val="150000"/>
              </a:lnSpc>
            </a:pPr>
            <a:endParaRPr lang="fr-FR" sz="3200" b="1" dirty="0"/>
          </a:p>
          <a:p>
            <a:pPr algn="just">
              <a:lnSpc>
                <a:spcPct val="150000"/>
              </a:lnSpc>
            </a:pPr>
            <a:r>
              <a:rPr lang="fr-FR" sz="3200" dirty="0"/>
              <a:t>Pour la même raison concernant la caractéristique d’intermittence, l’indisponibilité des </a:t>
            </a:r>
            <a:r>
              <a:rPr lang="fr-FR" sz="3200" dirty="0" smtClean="0"/>
              <a:t>GED lors </a:t>
            </a:r>
            <a:r>
              <a:rPr lang="fr-FR" sz="3200" dirty="0"/>
              <a:t>que le système les sollicite peut occasionner la rupture d’électricité par manque </a:t>
            </a:r>
            <a:r>
              <a:rPr lang="fr-FR" sz="3200" dirty="0" smtClean="0"/>
              <a:t>de </a:t>
            </a:r>
            <a:r>
              <a:rPr lang="en-US" sz="3200" dirty="0" smtClean="0"/>
              <a:t>puissance</a:t>
            </a:r>
            <a:r>
              <a:rPr lang="en-US" sz="3200" dirty="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33"/>
            <a:ext cx="9144000" cy="6709529"/>
          </a:xfrm>
          <a:prstGeom prst="rect">
            <a:avLst/>
          </a:prstGeom>
        </p:spPr>
        <p:txBody>
          <a:bodyPr wrap="square">
            <a:spAutoFit/>
          </a:bodyPr>
          <a:lstStyle/>
          <a:p>
            <a:pPr algn="just">
              <a:spcAft>
                <a:spcPts val="600"/>
              </a:spcAft>
            </a:pPr>
            <a:r>
              <a:rPr lang="fr-FR" sz="2800" b="1" dirty="0" smtClean="0"/>
              <a:t>7- </a:t>
            </a:r>
            <a:r>
              <a:rPr lang="fr-FR" sz="2800" b="1" dirty="0"/>
              <a:t>Impacts sur le plan de </a:t>
            </a:r>
            <a:r>
              <a:rPr lang="fr-FR" sz="2800" b="1" dirty="0" smtClean="0"/>
              <a:t>protection</a:t>
            </a:r>
          </a:p>
          <a:p>
            <a:pPr algn="just">
              <a:spcAft>
                <a:spcPts val="600"/>
              </a:spcAft>
            </a:pPr>
            <a:endParaRPr lang="fr-FR" sz="2800" b="1" dirty="0"/>
          </a:p>
          <a:p>
            <a:pPr algn="just"/>
            <a:r>
              <a:rPr lang="fr-FR" sz="2800" dirty="0"/>
              <a:t>Lorsqu’un défaut apparaît sur un départ MT, le distributeur doit, pour des raisons de sécurité</a:t>
            </a:r>
            <a:r>
              <a:rPr lang="fr-FR" sz="2800" dirty="0" smtClean="0"/>
              <a:t>, éliminer </a:t>
            </a:r>
            <a:r>
              <a:rPr lang="fr-FR" sz="2800" dirty="0"/>
              <a:t>ce défaut en ouvrant le disjoncteur du départ. Assurant ainsi la mise hors tension </a:t>
            </a:r>
            <a:r>
              <a:rPr lang="fr-FR" sz="2800" dirty="0" smtClean="0"/>
              <a:t>du défaut</a:t>
            </a:r>
            <a:r>
              <a:rPr lang="fr-FR" sz="2800" dirty="0"/>
              <a:t>. Dans le cas de défauts fugitifs sur un réseau aérien, une mise hors tension très </a:t>
            </a:r>
            <a:r>
              <a:rPr lang="fr-FR" sz="2800" dirty="0" smtClean="0"/>
              <a:t>courte (0.3s</a:t>
            </a:r>
            <a:r>
              <a:rPr lang="fr-FR" sz="2800" dirty="0"/>
              <a:t>) est suffisante pour éliminer le défaut et permettre le succès d’un cycle de </a:t>
            </a:r>
            <a:r>
              <a:rPr lang="fr-FR" sz="2800" dirty="0" err="1" smtClean="0"/>
              <a:t>réenclenchement</a:t>
            </a:r>
            <a:r>
              <a:rPr lang="fr-FR" sz="2800" dirty="0" smtClean="0"/>
              <a:t> </a:t>
            </a:r>
            <a:r>
              <a:rPr lang="fr-FR" sz="2800" dirty="0"/>
              <a:t>rapide. La présence d’une installation de production ne doit pas perturber </a:t>
            </a:r>
            <a:r>
              <a:rPr lang="fr-FR" sz="2800" dirty="0" smtClean="0"/>
              <a:t>le fonctionnement </a:t>
            </a:r>
            <a:r>
              <a:rPr lang="fr-FR" sz="2800" dirty="0"/>
              <a:t>du plan de protection du distributeur en sensibilité et en sélectivité lors </a:t>
            </a:r>
            <a:r>
              <a:rPr lang="fr-FR" sz="2800" dirty="0" smtClean="0"/>
              <a:t>d’un défaut </a:t>
            </a:r>
            <a:r>
              <a:rPr lang="fr-FR" sz="2800" dirty="0"/>
              <a:t>sur le départ auquel elle est raccordée, l’installation de production doit se </a:t>
            </a:r>
            <a:r>
              <a:rPr lang="fr-FR" sz="2800" dirty="0" smtClean="0"/>
              <a:t>découpler pour </a:t>
            </a:r>
            <a:r>
              <a:rPr lang="fr-FR" sz="2800" dirty="0"/>
              <a:t>ne pas maintenir sous tension le défaut : c’est le rôle de la protection de </a:t>
            </a:r>
            <a:r>
              <a:rPr lang="fr-FR" sz="2800" dirty="0" smtClean="0"/>
              <a:t>découplage.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70" y="46279"/>
            <a:ext cx="9001124" cy="6740307"/>
          </a:xfrm>
          <a:prstGeom prst="rect">
            <a:avLst/>
          </a:prstGeom>
        </p:spPr>
        <p:txBody>
          <a:bodyPr wrap="square">
            <a:spAutoFit/>
          </a:bodyPr>
          <a:lstStyle/>
          <a:p>
            <a:pPr algn="just">
              <a:lnSpc>
                <a:spcPct val="150000"/>
              </a:lnSpc>
            </a:pPr>
            <a:r>
              <a:rPr lang="fr-FR" sz="3200" b="1" dirty="0" smtClean="0"/>
              <a:t>7-1- </a:t>
            </a:r>
            <a:r>
              <a:rPr lang="fr-FR" sz="3200" b="1" dirty="0"/>
              <a:t>Influence du producteur sur la sensibilité et la sélectivité du plan de protection</a:t>
            </a:r>
          </a:p>
          <a:p>
            <a:pPr algn="just">
              <a:lnSpc>
                <a:spcPct val="150000"/>
              </a:lnSpc>
            </a:pPr>
            <a:r>
              <a:rPr lang="fr-FR" sz="3200" dirty="0"/>
              <a:t>Lorsqu’un défaut se produit sur un départ, les groupes de production participent </a:t>
            </a:r>
            <a:r>
              <a:rPr lang="fr-FR" sz="3200" dirty="0" smtClean="0"/>
              <a:t>à l’alimentation </a:t>
            </a:r>
            <a:r>
              <a:rPr lang="fr-FR" sz="3200" dirty="0"/>
              <a:t>du défaut. Cette injection de courant peut altérer la sélectivité et la </a:t>
            </a:r>
            <a:r>
              <a:rPr lang="fr-FR" sz="3200" dirty="0" smtClean="0"/>
              <a:t>sensibilité des </a:t>
            </a:r>
            <a:r>
              <a:rPr lang="fr-FR" sz="3200" dirty="0"/>
              <a:t>protections existantes de deux manières :</a:t>
            </a:r>
          </a:p>
          <a:p>
            <a:pPr algn="just">
              <a:lnSpc>
                <a:spcPct val="150000"/>
              </a:lnSpc>
              <a:buFont typeface="Wingdings" pitchFamily="2" charset="2"/>
              <a:buChar char="ü"/>
            </a:pPr>
            <a:r>
              <a:rPr lang="fr-FR" sz="3200" dirty="0"/>
              <a:t> </a:t>
            </a:r>
            <a:r>
              <a:rPr lang="fr-FR" sz="3200" dirty="0" smtClean="0"/>
              <a:t>déclenchement </a:t>
            </a:r>
            <a:r>
              <a:rPr lang="fr-FR" sz="3200" dirty="0"/>
              <a:t>intempestif d’un départ sain,</a:t>
            </a:r>
          </a:p>
          <a:p>
            <a:pPr algn="just">
              <a:lnSpc>
                <a:spcPct val="150000"/>
              </a:lnSpc>
              <a:buFont typeface="Wingdings" pitchFamily="2" charset="2"/>
              <a:buChar char="ü"/>
            </a:pPr>
            <a:r>
              <a:rPr lang="fr-FR" sz="3200" dirty="0"/>
              <a:t> </a:t>
            </a:r>
            <a:r>
              <a:rPr lang="fr-FR" sz="3200" dirty="0" smtClean="0"/>
              <a:t>aveuglement </a:t>
            </a:r>
            <a:r>
              <a:rPr lang="fr-FR" sz="3200" dirty="0"/>
              <a:t>de la protection du départ en défaut.</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314" y="357166"/>
            <a:ext cx="8715404" cy="6124754"/>
          </a:xfrm>
          <a:prstGeom prst="rect">
            <a:avLst/>
          </a:prstGeom>
        </p:spPr>
        <p:txBody>
          <a:bodyPr wrap="square">
            <a:spAutoFit/>
          </a:bodyPr>
          <a:lstStyle/>
          <a:p>
            <a:pPr lvl="0" algn="just"/>
            <a:r>
              <a:rPr lang="fr-FR" sz="2800" dirty="0">
                <a:solidFill>
                  <a:prstClr val="black"/>
                </a:solidFill>
              </a:rPr>
              <a:t>Le concept actuel des réseaux de distribution n’étant pas adapté à la production décentralisée, l’augmentation, dans l’avenir, de ce type de production laisse penser que des modifications de l’architecture de la distribution pourraient être avantageuses dans la mesure où une structure plus adaptée pourrait permettre une meilleure exploitation de ces unités de production pour le fonctionnement du réseau :</a:t>
            </a:r>
            <a:endParaRPr lang="en-US" sz="2800" dirty="0">
              <a:solidFill>
                <a:prstClr val="black"/>
              </a:solidFill>
            </a:endParaRPr>
          </a:p>
          <a:p>
            <a:pPr lvl="0" algn="just"/>
            <a:r>
              <a:rPr lang="fr-FR" sz="2800" dirty="0">
                <a:solidFill>
                  <a:prstClr val="black"/>
                </a:solidFill>
              </a:rPr>
              <a:t>• Une topologie comportant des boucles fermées.</a:t>
            </a:r>
            <a:endParaRPr lang="en-US" sz="2800" dirty="0">
              <a:solidFill>
                <a:prstClr val="black"/>
              </a:solidFill>
            </a:endParaRPr>
          </a:p>
          <a:p>
            <a:pPr lvl="0" algn="just"/>
            <a:r>
              <a:rPr lang="fr-FR" sz="2800" dirty="0">
                <a:solidFill>
                  <a:prstClr val="black"/>
                </a:solidFill>
              </a:rPr>
              <a:t>• L’utilisation des GED en tant que secours ou soutien du poste source. </a:t>
            </a:r>
            <a:endParaRPr lang="en-US" sz="2800" dirty="0">
              <a:solidFill>
                <a:prstClr val="black"/>
              </a:solidFill>
            </a:endParaRPr>
          </a:p>
          <a:p>
            <a:pPr lvl="0" algn="just"/>
            <a:r>
              <a:rPr lang="fr-FR" sz="2800" dirty="0">
                <a:solidFill>
                  <a:prstClr val="black"/>
                </a:solidFill>
              </a:rPr>
              <a:t>Ces mesures pourraient améliorer la fiabilité du réseau de distribution. Mais il faut considérer les coûts de ces innovations et la rentabilité d’un tel système</a:t>
            </a:r>
            <a:r>
              <a:rPr lang="fr-FR" sz="2800" dirty="0" smtClean="0">
                <a:solidFill>
                  <a:prstClr val="black"/>
                </a:solidFill>
              </a:rPr>
              <a:t>.</a:t>
            </a:r>
            <a:endParaRPr lang="fr-FR" altLang="zh-CN" sz="2800" dirty="0">
              <a:solidFill>
                <a:prstClr val="black"/>
              </a:solidFill>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6645665"/>
          </a:xfrm>
          <a:prstGeom prst="rect">
            <a:avLst/>
          </a:prstGeom>
        </p:spPr>
        <p:txBody>
          <a:bodyPr wrap="square">
            <a:spAutoFit/>
          </a:bodyPr>
          <a:lstStyle/>
          <a:p>
            <a:pPr algn="just">
              <a:lnSpc>
                <a:spcPct val="130000"/>
              </a:lnSpc>
            </a:pPr>
            <a:r>
              <a:rPr lang="fr-FR" sz="3000" b="1" dirty="0" smtClean="0"/>
              <a:t>7-2- </a:t>
            </a:r>
            <a:r>
              <a:rPr lang="fr-FR" sz="3000" b="1" dirty="0"/>
              <a:t>Déclenchement intempestif d’un départ sain</a:t>
            </a:r>
          </a:p>
          <a:p>
            <a:pPr algn="just">
              <a:lnSpc>
                <a:spcPct val="130000"/>
              </a:lnSpc>
            </a:pPr>
            <a:r>
              <a:rPr lang="fr-FR" sz="3000" dirty="0"/>
              <a:t>La protection contre les défauts polyphasés utilisée par les gestionnaires des </a:t>
            </a:r>
            <a:r>
              <a:rPr lang="fr-FR" sz="3000" dirty="0" smtClean="0"/>
              <a:t>réseaux électriques </a:t>
            </a:r>
            <a:r>
              <a:rPr lang="fr-FR" sz="3000" dirty="0"/>
              <a:t>est une protection ampère métrique à temps constant. Elle est réglée à 0.8 fois </a:t>
            </a:r>
            <a:r>
              <a:rPr lang="fr-FR" sz="3000" dirty="0" smtClean="0"/>
              <a:t>le courant </a:t>
            </a:r>
            <a:r>
              <a:rPr lang="fr-FR" sz="3000" dirty="0"/>
              <a:t>de court-circuit biphasé calculé au point le plus éloigné du départ. Dans </a:t>
            </a:r>
            <a:r>
              <a:rPr lang="fr-FR" sz="3000" dirty="0" smtClean="0"/>
              <a:t>ces conditions</a:t>
            </a:r>
            <a:r>
              <a:rPr lang="fr-FR" sz="3000" dirty="0"/>
              <a:t>, il faut s’assurer que le courant de court-circuit injecté par les groupes </a:t>
            </a:r>
            <a:r>
              <a:rPr lang="fr-FR" sz="3000" dirty="0" smtClean="0"/>
              <a:t>de production </a:t>
            </a:r>
            <a:r>
              <a:rPr lang="fr-FR" sz="3000" dirty="0"/>
              <a:t>connectés sur un départ sain reste inférieur à ce réglage pour un défaut situé sur </a:t>
            </a:r>
            <a:r>
              <a:rPr lang="fr-FR" sz="3000" dirty="0" smtClean="0"/>
              <a:t>un départ </a:t>
            </a:r>
            <a:r>
              <a:rPr lang="fr-FR" sz="3000" dirty="0"/>
              <a:t>adjacent. Dans le cas contraire on observera un déclenchement intempestif.</a:t>
            </a:r>
            <a:endParaRPr lang="en-US" sz="3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52" y="-24"/>
            <a:ext cx="8572528" cy="6894195"/>
          </a:xfrm>
          <a:prstGeom prst="rect">
            <a:avLst/>
          </a:prstGeom>
        </p:spPr>
        <p:txBody>
          <a:bodyPr wrap="square">
            <a:spAutoFit/>
          </a:bodyPr>
          <a:lstStyle/>
          <a:p>
            <a:pPr algn="just"/>
            <a:r>
              <a:rPr lang="fr-FR" sz="2600" dirty="0"/>
              <a:t>Considérons le schéma de la figure </a:t>
            </a:r>
            <a:r>
              <a:rPr lang="fr-FR" sz="2600" dirty="0" smtClean="0"/>
              <a:t>d’alimentation </a:t>
            </a:r>
            <a:r>
              <a:rPr lang="fr-FR" sz="2600" dirty="0"/>
              <a:t>par une sous station du réseau </a:t>
            </a:r>
            <a:r>
              <a:rPr lang="fr-FR" sz="2600" dirty="0" smtClean="0"/>
              <a:t>d’une charge </a:t>
            </a:r>
            <a:r>
              <a:rPr lang="fr-FR" sz="2600" dirty="0"/>
              <a:t>par la liaison 2 et la connexion à la sous station par la liaison 1 d’une unité </a:t>
            </a:r>
            <a:r>
              <a:rPr lang="fr-FR" sz="2600" dirty="0" smtClean="0"/>
              <a:t>de production </a:t>
            </a:r>
            <a:r>
              <a:rPr lang="fr-FR" sz="2600" dirty="0"/>
              <a:t>décentralisée. Ces deux liaisons sont chacune protégées par un disjoncteur </a:t>
            </a:r>
            <a:r>
              <a:rPr lang="fr-FR" sz="2600" dirty="0" smtClean="0"/>
              <a:t>contre les </a:t>
            </a:r>
            <a:r>
              <a:rPr lang="fr-FR" sz="2600" dirty="0"/>
              <a:t>surintensités (protection ampère métrique) comme c’est l’usage. En effet, tout </a:t>
            </a:r>
            <a:r>
              <a:rPr lang="fr-FR" sz="2600" dirty="0" smtClean="0"/>
              <a:t>défaut survenant </a:t>
            </a:r>
            <a:r>
              <a:rPr lang="fr-FR" sz="2600" dirty="0"/>
              <a:t>sur un départ MT doit être éliminé par ouverture du disjoncteur de départ. Dans </a:t>
            </a:r>
            <a:r>
              <a:rPr lang="fr-FR" sz="2600" dirty="0" smtClean="0"/>
              <a:t>cet exemple </a:t>
            </a:r>
            <a:r>
              <a:rPr lang="fr-FR" sz="2600" dirty="0"/>
              <a:t>extrêmement simple le disjoncteur de la ligne 1 peut débrancher </a:t>
            </a:r>
            <a:r>
              <a:rPr lang="fr-FR" sz="2600" dirty="0" smtClean="0"/>
              <a:t>intempestivement cette </a:t>
            </a:r>
            <a:r>
              <a:rPr lang="fr-FR" sz="2600" dirty="0"/>
              <a:t>ligne en cas de défaut sur la ligne 2, car le courant du générateur lors de ce défaut </a:t>
            </a:r>
            <a:r>
              <a:rPr lang="fr-FR" sz="2600" dirty="0" smtClean="0"/>
              <a:t>peut être </a:t>
            </a:r>
            <a:r>
              <a:rPr lang="fr-FR" sz="2600" dirty="0"/>
              <a:t>supérieur au seuil de protection. Ceci pour autant que la puissance des unités </a:t>
            </a:r>
            <a:r>
              <a:rPr lang="fr-FR" sz="2600" dirty="0" smtClean="0"/>
              <a:t>de production </a:t>
            </a:r>
            <a:r>
              <a:rPr lang="fr-FR" sz="2600" dirty="0"/>
              <a:t>décentralisée soit importante et arrivera d’autant plus que le défaut soit proche </a:t>
            </a:r>
            <a:r>
              <a:rPr lang="fr-FR" sz="2600" dirty="0" smtClean="0"/>
              <a:t>du poste</a:t>
            </a:r>
            <a:r>
              <a:rPr lang="fr-FR" sz="2600" dirty="0"/>
              <a:t>. La sélectivité de la protection est ainsi mise en défaut. Les seuils de protection </a:t>
            </a:r>
            <a:r>
              <a:rPr lang="fr-FR" sz="2600" dirty="0" smtClean="0"/>
              <a:t>doivent donc </a:t>
            </a:r>
            <a:r>
              <a:rPr lang="fr-FR" sz="2600" dirty="0"/>
              <a:t>être revus pour que seule la ligne en défaut soit déconnecté</a:t>
            </a:r>
            <a:r>
              <a:rPr lang="fr-FR" sz="2600" dirty="0" smtClean="0"/>
              <a:t>.</a:t>
            </a:r>
            <a:endParaRPr lang="fr-FR" sz="2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00042"/>
            <a:ext cx="8072494" cy="6001643"/>
          </a:xfrm>
          <a:prstGeom prst="rect">
            <a:avLst/>
          </a:prstGeom>
        </p:spPr>
        <p:txBody>
          <a:bodyPr wrap="square">
            <a:spAutoFit/>
          </a:bodyPr>
          <a:lstStyle/>
          <a:p>
            <a:pPr algn="just">
              <a:lnSpc>
                <a:spcPct val="150000"/>
              </a:lnSpc>
            </a:pPr>
            <a:r>
              <a:rPr lang="fr-FR" sz="3200" i="1" dirty="0"/>
              <a:t>Pour toute implantation d’une unité de production décentralisée dans le réseau </a:t>
            </a:r>
            <a:r>
              <a:rPr lang="fr-FR" sz="3200" i="1" dirty="0" smtClean="0"/>
              <a:t>de distribution</a:t>
            </a:r>
            <a:r>
              <a:rPr lang="fr-FR" sz="3200" i="1" dirty="0"/>
              <a:t>, il faut impérativement vérifier la sélectivité des protections et le cas échéant </a:t>
            </a:r>
            <a:r>
              <a:rPr lang="fr-FR" sz="3200" i="1" dirty="0" smtClean="0"/>
              <a:t>les ajuster</a:t>
            </a:r>
            <a:r>
              <a:rPr lang="fr-FR" sz="3200" i="1" dirty="0"/>
              <a:t>. Ou bien requérir la mise en </a:t>
            </a:r>
            <a:r>
              <a:rPr lang="fr-FR" sz="3200" i="1" dirty="0" smtClean="0"/>
              <a:t>œuvre </a:t>
            </a:r>
            <a:r>
              <a:rPr lang="fr-FR" sz="3200" i="1" dirty="0"/>
              <a:t>d’</a:t>
            </a:r>
            <a:r>
              <a:rPr lang="fr-FR" sz="3200" b="1" i="1" dirty="0"/>
              <a:t>une protection de courant directionnelle, </a:t>
            </a:r>
            <a:r>
              <a:rPr lang="fr-FR" sz="3200" i="1" dirty="0"/>
              <a:t>qui</a:t>
            </a:r>
          </a:p>
          <a:p>
            <a:pPr algn="just">
              <a:lnSpc>
                <a:spcPct val="150000"/>
              </a:lnSpc>
            </a:pPr>
            <a:r>
              <a:rPr lang="fr-FR" sz="3200" i="1" dirty="0"/>
              <a:t>doit détecter si le défaut est en amont et non pas déclencher intempestivement.</a:t>
            </a:r>
            <a:endParaRPr lang="en-US"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14282" y="423874"/>
            <a:ext cx="8715436" cy="4648200"/>
          </a:xfrm>
          <a:prstGeom prst="rect">
            <a:avLst/>
          </a:prstGeom>
          <a:noFill/>
          <a:ln w="9525">
            <a:noFill/>
            <a:miter lim="800000"/>
            <a:headEnd/>
            <a:tailEnd/>
          </a:ln>
          <a:effectLst/>
        </p:spPr>
      </p:pic>
      <p:sp>
        <p:nvSpPr>
          <p:cNvPr id="3" name="Rectangle 2"/>
          <p:cNvSpPr/>
          <p:nvPr/>
        </p:nvSpPr>
        <p:spPr>
          <a:xfrm>
            <a:off x="0" y="5572140"/>
            <a:ext cx="9144000" cy="1077218"/>
          </a:xfrm>
          <a:prstGeom prst="rect">
            <a:avLst/>
          </a:prstGeom>
        </p:spPr>
        <p:txBody>
          <a:bodyPr wrap="square">
            <a:spAutoFit/>
          </a:bodyPr>
          <a:lstStyle/>
          <a:p>
            <a:pPr algn="ctr"/>
            <a:r>
              <a:rPr lang="fr-FR" sz="3200" dirty="0"/>
              <a:t>Influence de la production </a:t>
            </a:r>
            <a:r>
              <a:rPr lang="fr-FR" sz="3200" dirty="0" smtClean="0"/>
              <a:t>décentralisée sur </a:t>
            </a:r>
            <a:r>
              <a:rPr lang="fr-FR" sz="3200" dirty="0"/>
              <a:t>la sélectivité de la protection des réseaux de distribution</a:t>
            </a:r>
            <a:endParaRPr lang="en-US" sz="3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9144000" cy="6494085"/>
          </a:xfrm>
          <a:prstGeom prst="rect">
            <a:avLst/>
          </a:prstGeom>
        </p:spPr>
        <p:txBody>
          <a:bodyPr wrap="square">
            <a:spAutoFit/>
          </a:bodyPr>
          <a:lstStyle/>
          <a:p>
            <a:pPr algn="just"/>
            <a:r>
              <a:rPr lang="fr-FR" sz="3200" b="1" dirty="0" smtClean="0"/>
              <a:t>7-3- </a:t>
            </a:r>
            <a:r>
              <a:rPr lang="fr-FR" sz="3200" b="1" dirty="0"/>
              <a:t>Aveuglement de la protection du départ en défaut</a:t>
            </a:r>
          </a:p>
          <a:p>
            <a:pPr algn="just"/>
            <a:r>
              <a:rPr lang="fr-FR" sz="3200" dirty="0"/>
              <a:t>Lorsque la production décentralisée est loin du poste source HT/MT et qu’un défaut </a:t>
            </a:r>
            <a:r>
              <a:rPr lang="fr-FR" sz="3200" dirty="0" smtClean="0"/>
              <a:t>apparaît sur </a:t>
            </a:r>
            <a:r>
              <a:rPr lang="fr-FR" sz="3200" dirty="0"/>
              <a:t>une dérivation proche de la centrale, il peut arriver que l’impédance de la ligne entre </a:t>
            </a:r>
            <a:r>
              <a:rPr lang="fr-FR" sz="3200" dirty="0" smtClean="0"/>
              <a:t>le poste </a:t>
            </a:r>
            <a:r>
              <a:rPr lang="fr-FR" sz="3200" dirty="0"/>
              <a:t>source et le défaut devienne très importante devant l’impédance entre la centrale et </a:t>
            </a:r>
            <a:r>
              <a:rPr lang="fr-FR" sz="3200" dirty="0" smtClean="0"/>
              <a:t>le défaut </a:t>
            </a:r>
            <a:r>
              <a:rPr lang="fr-FR" sz="3200" dirty="0"/>
              <a:t>; On observe alors une diminution du courant de défaut injecté au niveau du </a:t>
            </a:r>
            <a:r>
              <a:rPr lang="fr-FR" sz="3200" dirty="0" smtClean="0"/>
              <a:t>poste source </a:t>
            </a:r>
            <a:r>
              <a:rPr lang="fr-FR" sz="3200" dirty="0"/>
              <a:t>par rapport au cas où la centrale n’est pas en </a:t>
            </a:r>
            <a:r>
              <a:rPr lang="fr-FR" sz="3200" dirty="0" smtClean="0"/>
              <a:t>fonctionnement. </a:t>
            </a:r>
            <a:r>
              <a:rPr lang="fr-FR" sz="3200" dirty="0"/>
              <a:t>Il peut </a:t>
            </a:r>
            <a:r>
              <a:rPr lang="fr-FR" sz="3200" dirty="0" smtClean="0"/>
              <a:t>donc arriver </a:t>
            </a:r>
            <a:r>
              <a:rPr lang="fr-FR" sz="3200" dirty="0"/>
              <a:t>que la protection au niveau du poste source ne détecte plus dans un premier temps </a:t>
            </a:r>
            <a:r>
              <a:rPr lang="fr-FR" sz="3200" dirty="0" smtClean="0"/>
              <a:t>le </a:t>
            </a:r>
            <a:r>
              <a:rPr lang="en-US" sz="3200" dirty="0" err="1" smtClean="0"/>
              <a:t>défaut</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0"/>
            <a:ext cx="9144000" cy="6143644"/>
          </a:xfrm>
          <a:prstGeom prst="rect">
            <a:avLst/>
          </a:prstGeom>
          <a:noFill/>
          <a:ln w="9525">
            <a:noFill/>
            <a:miter lim="800000"/>
            <a:headEnd/>
            <a:tailEnd/>
          </a:ln>
          <a:effectLst/>
        </p:spPr>
      </p:pic>
      <p:sp>
        <p:nvSpPr>
          <p:cNvPr id="3" name="Rectangle 2"/>
          <p:cNvSpPr/>
          <p:nvPr/>
        </p:nvSpPr>
        <p:spPr>
          <a:xfrm>
            <a:off x="0" y="6140255"/>
            <a:ext cx="9144000" cy="584775"/>
          </a:xfrm>
          <a:prstGeom prst="rect">
            <a:avLst/>
          </a:prstGeom>
        </p:spPr>
        <p:txBody>
          <a:bodyPr wrap="square">
            <a:spAutoFit/>
          </a:bodyPr>
          <a:lstStyle/>
          <a:p>
            <a:pPr algn="ctr"/>
            <a:r>
              <a:rPr lang="fr-FR" sz="3200" dirty="0"/>
              <a:t>Aveuglement de la protection du départ en défaut</a:t>
            </a:r>
            <a:endParaRPr lang="en-US" sz="32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314" y="129867"/>
            <a:ext cx="8786842" cy="6442405"/>
          </a:xfrm>
          <a:prstGeom prst="rect">
            <a:avLst/>
          </a:prstGeom>
        </p:spPr>
        <p:txBody>
          <a:bodyPr wrap="square">
            <a:spAutoFit/>
          </a:bodyPr>
          <a:lstStyle/>
          <a:p>
            <a:pPr algn="just">
              <a:lnSpc>
                <a:spcPct val="130000"/>
              </a:lnSpc>
            </a:pPr>
            <a:r>
              <a:rPr lang="fr-FR" sz="3200" dirty="0"/>
              <a:t>Dans ce cas il faudra attendre que la centrale se déconnecte par les relais minimums </a:t>
            </a:r>
            <a:r>
              <a:rPr lang="fr-FR" sz="3200" dirty="0" smtClean="0"/>
              <a:t>de tension </a:t>
            </a:r>
            <a:r>
              <a:rPr lang="fr-FR" sz="3200" dirty="0"/>
              <a:t>entre phases de sa protection de découplage pour que la protection au poste </a:t>
            </a:r>
            <a:r>
              <a:rPr lang="fr-FR" sz="3200" dirty="0" smtClean="0"/>
              <a:t>source retrouve </a:t>
            </a:r>
            <a:r>
              <a:rPr lang="fr-FR" sz="3200" dirty="0"/>
              <a:t>sa sensibilité. L’élimination des défauts est donc retardée de la temporisation </a:t>
            </a:r>
            <a:r>
              <a:rPr lang="fr-FR" sz="3200" dirty="0" smtClean="0"/>
              <a:t>du relais </a:t>
            </a:r>
            <a:r>
              <a:rPr lang="fr-FR" sz="3200" dirty="0"/>
              <a:t>à minimum, de tension (1 à 1.5 s). Pour s’affranchir de ce problème, le raccordement </a:t>
            </a:r>
            <a:r>
              <a:rPr lang="fr-FR" sz="3200" dirty="0" smtClean="0"/>
              <a:t>du producteur </a:t>
            </a:r>
            <a:r>
              <a:rPr lang="fr-FR" sz="3200" dirty="0"/>
              <a:t>sur un autre départ de caractéristique différente ou sur un départ dédié constitue </a:t>
            </a:r>
            <a:r>
              <a:rPr lang="fr-FR" sz="3200" dirty="0" smtClean="0"/>
              <a:t>la </a:t>
            </a:r>
            <a:r>
              <a:rPr lang="en-US" sz="3200" dirty="0" smtClean="0"/>
              <a:t>solution. </a:t>
            </a:r>
            <a:endParaRPr lang="en-US" sz="3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4706"/>
            <a:ext cx="9144000" cy="6530442"/>
          </a:xfrm>
          <a:prstGeom prst="rect">
            <a:avLst/>
          </a:prstGeom>
        </p:spPr>
        <p:txBody>
          <a:bodyPr wrap="square">
            <a:spAutoFit/>
          </a:bodyPr>
          <a:lstStyle/>
          <a:p>
            <a:pPr algn="just">
              <a:lnSpc>
                <a:spcPct val="130000"/>
              </a:lnSpc>
            </a:pPr>
            <a:r>
              <a:rPr lang="en-US" sz="2700" b="1" dirty="0" smtClean="0"/>
              <a:t>7-4- </a:t>
            </a:r>
            <a:r>
              <a:rPr lang="en-US" sz="2700" b="1" dirty="0"/>
              <a:t>Protection de </a:t>
            </a:r>
            <a:r>
              <a:rPr lang="en-US" sz="2700" b="1" dirty="0" err="1"/>
              <a:t>découplage</a:t>
            </a:r>
            <a:endParaRPr lang="en-US" sz="2700" b="1" dirty="0"/>
          </a:p>
          <a:p>
            <a:pPr algn="just">
              <a:lnSpc>
                <a:spcPct val="130000"/>
              </a:lnSpc>
            </a:pPr>
            <a:r>
              <a:rPr lang="fr-FR" sz="2700" dirty="0"/>
              <a:t>En cas de défaut sur la ligne à laquelle est raccordée une installation de </a:t>
            </a:r>
            <a:r>
              <a:rPr lang="fr-FR" sz="2700" dirty="0" smtClean="0"/>
              <a:t>production décentralisée</a:t>
            </a:r>
            <a:r>
              <a:rPr lang="fr-FR" sz="2700" dirty="0"/>
              <a:t>, cette dernière doit impérativement se découpler automatiquement et </a:t>
            </a:r>
            <a:r>
              <a:rPr lang="fr-FR" sz="2700" dirty="0" smtClean="0"/>
              <a:t>rapidement pour </a:t>
            </a:r>
            <a:r>
              <a:rPr lang="fr-FR" sz="2700" dirty="0"/>
              <a:t>ne pas maintenir le défaut sous tension. Cette fonction est assurée par la protection </a:t>
            </a:r>
            <a:r>
              <a:rPr lang="fr-FR" sz="2700" dirty="0" smtClean="0"/>
              <a:t>dite de découplage</a:t>
            </a:r>
            <a:r>
              <a:rPr lang="fr-FR" sz="2700" dirty="0"/>
              <a:t>. Cette protection comporte généralement un ensemble de relais (</a:t>
            </a:r>
            <a:r>
              <a:rPr lang="fr-FR" sz="2700" dirty="0" smtClean="0"/>
              <a:t>relais homopolaire </a:t>
            </a:r>
            <a:r>
              <a:rPr lang="fr-FR" sz="2700" dirty="0"/>
              <a:t>de tension, relais à saut de vecteur, etc.) et constitue un dispositif </a:t>
            </a:r>
            <a:r>
              <a:rPr lang="fr-FR" sz="2700" dirty="0" smtClean="0"/>
              <a:t>relativement </a:t>
            </a:r>
            <a:r>
              <a:rPr lang="en-US" sz="2700" dirty="0" err="1" smtClean="0"/>
              <a:t>complexe</a:t>
            </a:r>
            <a:r>
              <a:rPr lang="en-US" sz="2700" dirty="0"/>
              <a:t>.</a:t>
            </a:r>
          </a:p>
          <a:p>
            <a:pPr algn="just">
              <a:lnSpc>
                <a:spcPct val="130000"/>
              </a:lnSpc>
            </a:pPr>
            <a:r>
              <a:rPr lang="fr-FR" sz="2700" dirty="0"/>
              <a:t>L'ouverture du disjoncteur au poste de départ provoque ainsi le découplage des unités </a:t>
            </a:r>
            <a:r>
              <a:rPr lang="fr-FR" sz="2700" dirty="0" smtClean="0"/>
              <a:t>de production </a:t>
            </a:r>
            <a:r>
              <a:rPr lang="fr-FR" sz="2700" dirty="0"/>
              <a:t>décentralisée raccordées sur ce départ, ceci même en l'absence de défaut.</a:t>
            </a:r>
            <a:endParaRPr lang="en-US" sz="27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9507"/>
            <a:ext cx="9144000" cy="6555641"/>
          </a:xfrm>
          <a:prstGeom prst="rect">
            <a:avLst/>
          </a:prstGeom>
        </p:spPr>
        <p:txBody>
          <a:bodyPr wrap="square">
            <a:spAutoFit/>
          </a:bodyPr>
          <a:lstStyle/>
          <a:p>
            <a:pPr algn="just"/>
            <a:r>
              <a:rPr lang="fr-FR" sz="3000" b="1" dirty="0"/>
              <a:t>3-2 Étude de raccordement d’une installation</a:t>
            </a:r>
            <a:endParaRPr lang="en-US" sz="3000" dirty="0"/>
          </a:p>
          <a:p>
            <a:pPr algn="just"/>
            <a:r>
              <a:rPr lang="fr-FR" sz="3000" dirty="0"/>
              <a:t>Les différentes étapes de l’étude de raccordement ont pour objet de concourir à la détermination des ouvrages à établir ou à modifier pour assurer une desserte dans des conditions techniques et économiques optimales. Chacun des domaines d’interaction du site avec le réseau ou les autres utilisateurs est exploré et le dimensionnement du raccordement projeté doit assurer le maintien du réseau existant et futur dans un domaine de fonctionnement acceptable. </a:t>
            </a:r>
            <a:endParaRPr lang="en-US" sz="3000" dirty="0"/>
          </a:p>
          <a:p>
            <a:pPr algn="just"/>
            <a:r>
              <a:rPr lang="fr-FR" sz="3000" dirty="0"/>
              <a:t>Les vérifications à mener pour vérifier l’impact du raccordement et déterminer les solutions de raccordement de tous les utilisateurs producteur ou consommateur sont les suivantes </a:t>
            </a:r>
            <a:r>
              <a:rPr lang="fr-FR" sz="3000" dirty="0" smtClean="0"/>
              <a:t>:</a:t>
            </a:r>
            <a:endParaRPr lang="en-US"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1063"/>
            <a:ext cx="9144000" cy="6494085"/>
          </a:xfrm>
          <a:prstGeom prst="rect">
            <a:avLst/>
          </a:prstGeom>
        </p:spPr>
        <p:txBody>
          <a:bodyPr wrap="square">
            <a:spAutoFit/>
          </a:bodyPr>
          <a:lstStyle/>
          <a:p>
            <a:pPr marL="179388" lvl="0" indent="-179388" algn="just">
              <a:buFont typeface="Arial" pitchFamily="34" charset="0"/>
              <a:buChar char="•"/>
            </a:pPr>
            <a:r>
              <a:rPr lang="fr-FR" sz="2600" dirty="0">
                <a:solidFill>
                  <a:prstClr val="black"/>
                </a:solidFill>
              </a:rPr>
              <a:t>Tenue thermique des éléments du réseau : vérification des capacités de transit,</a:t>
            </a:r>
            <a:endParaRPr lang="en-US" sz="2600" dirty="0">
              <a:solidFill>
                <a:prstClr val="black"/>
              </a:solidFill>
            </a:endParaRPr>
          </a:p>
          <a:p>
            <a:pPr marL="179388" lvl="0" indent="-179388" algn="just">
              <a:buFont typeface="Arial" pitchFamily="34" charset="0"/>
              <a:buChar char="•"/>
            </a:pPr>
            <a:r>
              <a:rPr lang="fr-FR" sz="2600" dirty="0">
                <a:solidFill>
                  <a:prstClr val="black"/>
                </a:solidFill>
              </a:rPr>
              <a:t> Vérification des conséquences sur les plans de tension des réseaux HTA et BT. </a:t>
            </a:r>
            <a:endParaRPr lang="en-US" sz="2600" dirty="0">
              <a:solidFill>
                <a:prstClr val="black"/>
              </a:solidFill>
            </a:endParaRPr>
          </a:p>
          <a:p>
            <a:pPr marL="179388" lvl="0" indent="-179388" algn="just">
              <a:buFont typeface="Arial" pitchFamily="34" charset="0"/>
              <a:buChar char="•"/>
            </a:pPr>
            <a:r>
              <a:rPr lang="fr-FR" sz="2600" dirty="0">
                <a:solidFill>
                  <a:prstClr val="black"/>
                </a:solidFill>
              </a:rPr>
              <a:t>Pour les utilisateurs producteurs, les vérifications complémentaires suivantes sont à effectuer :</a:t>
            </a:r>
            <a:endParaRPr lang="en-US" sz="2600" dirty="0">
              <a:solidFill>
                <a:prstClr val="black"/>
              </a:solidFill>
            </a:endParaRPr>
          </a:p>
          <a:p>
            <a:pPr marL="179388" lvl="0" indent="-179388" algn="just">
              <a:buFont typeface="Arial" pitchFamily="34" charset="0"/>
              <a:buChar char="•"/>
            </a:pPr>
            <a:r>
              <a:rPr lang="fr-FR" sz="2600" dirty="0">
                <a:solidFill>
                  <a:prstClr val="black"/>
                </a:solidFill>
              </a:rPr>
              <a:t> Vérification de la tenue de la tension au poste source : </a:t>
            </a:r>
            <a:r>
              <a:rPr lang="fr-FR" sz="2600" dirty="0">
                <a:solidFill>
                  <a:srgbClr val="FF0000"/>
                </a:solidFill>
              </a:rPr>
              <a:t>risque de butée régleur,</a:t>
            </a:r>
            <a:endParaRPr lang="en-US" sz="2600" dirty="0">
              <a:solidFill>
                <a:srgbClr val="FF0000"/>
              </a:solidFill>
            </a:endParaRPr>
          </a:p>
          <a:p>
            <a:pPr marL="179388" lvl="0" indent="-179388" algn="just">
              <a:buFont typeface="Arial" pitchFamily="34" charset="0"/>
              <a:buChar char="•"/>
            </a:pPr>
            <a:r>
              <a:rPr lang="fr-FR" sz="2600" dirty="0">
                <a:solidFill>
                  <a:prstClr val="black"/>
                </a:solidFill>
              </a:rPr>
              <a:t> Modification des comptages au poste source,</a:t>
            </a:r>
            <a:endParaRPr lang="en-US" sz="2600" dirty="0">
              <a:solidFill>
                <a:prstClr val="black"/>
              </a:solidFill>
            </a:endParaRPr>
          </a:p>
          <a:p>
            <a:pPr marL="179388" lvl="0" indent="-179388" algn="just">
              <a:buFont typeface="Arial" pitchFamily="34" charset="0"/>
              <a:buChar char="•"/>
            </a:pPr>
            <a:r>
              <a:rPr lang="fr-FR" sz="2600" dirty="0">
                <a:solidFill>
                  <a:prstClr val="black"/>
                </a:solidFill>
              </a:rPr>
              <a:t> Vérification de la tenue des matériels aux courants de court-circuit supplémentaires apportés par l’installation de production,</a:t>
            </a:r>
            <a:endParaRPr lang="en-US" sz="2600" dirty="0">
              <a:solidFill>
                <a:prstClr val="black"/>
              </a:solidFill>
            </a:endParaRPr>
          </a:p>
          <a:p>
            <a:pPr marL="179388" lvl="0" indent="-179388" algn="just">
              <a:buFont typeface="Arial" pitchFamily="34" charset="0"/>
              <a:buChar char="•"/>
            </a:pPr>
            <a:r>
              <a:rPr lang="fr-FR" sz="2600" dirty="0">
                <a:solidFill>
                  <a:prstClr val="black"/>
                </a:solidFill>
              </a:rPr>
              <a:t> Vérification du fonctionnement du plan de protection contre les défauts entre phases du réseau HTA et du poste de livraison,</a:t>
            </a:r>
            <a:endParaRPr lang="en-US" sz="2600" dirty="0">
              <a:solidFill>
                <a:prstClr val="black"/>
              </a:solidFill>
            </a:endParaRPr>
          </a:p>
          <a:p>
            <a:pPr marL="179388" lvl="0" indent="-179388" algn="just">
              <a:buFont typeface="Arial" pitchFamily="34" charset="0"/>
              <a:buChar char="•"/>
            </a:pPr>
            <a:r>
              <a:rPr lang="fr-FR" sz="2600" dirty="0">
                <a:solidFill>
                  <a:prstClr val="black"/>
                </a:solidFill>
              </a:rPr>
              <a:t> Choix de la protection de découplage,</a:t>
            </a:r>
            <a:endParaRPr lang="en-US" sz="2600" dirty="0">
              <a:solidFill>
                <a:prstClr val="black"/>
              </a:solidFill>
            </a:endParaRPr>
          </a:p>
          <a:p>
            <a:pPr marL="179388" lvl="0" indent="-179388" algn="just">
              <a:buFont typeface="Arial" pitchFamily="34" charset="0"/>
              <a:buChar char="•"/>
            </a:pPr>
            <a:r>
              <a:rPr lang="fr-FR" sz="2600" dirty="0">
                <a:solidFill>
                  <a:prstClr val="black"/>
                </a:solidFill>
              </a:rPr>
              <a:t> Évaluation de la nécessité d’installation d'un dispositif d'échange d'informations d'exploitation.</a:t>
            </a:r>
            <a:endParaRPr lang="en-US" sz="2600" dirty="0">
              <a:solidFill>
                <a:prstClr val="black"/>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449778"/>
            <a:ext cx="8572528" cy="5693866"/>
          </a:xfrm>
          <a:prstGeom prst="rect">
            <a:avLst/>
          </a:prstGeom>
        </p:spPr>
        <p:txBody>
          <a:bodyPr wrap="square">
            <a:spAutoFit/>
          </a:bodyPr>
          <a:lstStyle/>
          <a:p>
            <a:pPr algn="just"/>
            <a:r>
              <a:rPr lang="fr-FR" sz="2800" dirty="0"/>
              <a:t>Certaines installations de consommation ou de production particulières peuvent nécessiter des études complémentaires compte tenu de leur impact possible sur la qualité. Ces études ne sont pas systématiques et sont engagées selon la nature et les caractéristiques de l'installation (en soutirage ou en injection) envisagée et les caractéristiques du réseau d'accueil :</a:t>
            </a:r>
            <a:endParaRPr lang="en-US" sz="2800" dirty="0"/>
          </a:p>
          <a:p>
            <a:pPr marL="179388" lvl="0" indent="-179388" algn="just">
              <a:buFont typeface="Arial" pitchFamily="34" charset="0"/>
              <a:buChar char="•"/>
            </a:pPr>
            <a:r>
              <a:rPr lang="fr-FR" sz="2800" dirty="0"/>
              <a:t> Évaluation du niveau de variations rapides de tension,</a:t>
            </a:r>
            <a:endParaRPr lang="en-US" sz="2800" dirty="0"/>
          </a:p>
          <a:p>
            <a:pPr marL="179388" lvl="0" indent="-179388" algn="just">
              <a:buFont typeface="Arial" pitchFamily="34" charset="0"/>
              <a:buChar char="•"/>
            </a:pPr>
            <a:r>
              <a:rPr lang="fr-FR" sz="2800" dirty="0"/>
              <a:t> Évaluation des niveaux de courants harmoniques injectés,</a:t>
            </a:r>
            <a:endParaRPr lang="en-US" sz="2800" dirty="0"/>
          </a:p>
          <a:p>
            <a:pPr marL="179388" lvl="0" indent="-179388" algn="just">
              <a:buFont typeface="Arial" pitchFamily="34" charset="0"/>
              <a:buChar char="•"/>
            </a:pPr>
            <a:r>
              <a:rPr lang="fr-FR" sz="2800" dirty="0"/>
              <a:t> Évaluation du déséquilibre des charges,</a:t>
            </a:r>
            <a:endParaRPr lang="en-US" sz="2800" dirty="0"/>
          </a:p>
          <a:p>
            <a:pPr marL="179388" lvl="0" indent="-179388" algn="just">
              <a:buFont typeface="Arial" pitchFamily="34" charset="0"/>
              <a:buChar char="•"/>
            </a:pPr>
            <a:r>
              <a:rPr lang="fr-FR" sz="2800" dirty="0"/>
              <a:t> Évaluation de l’affaiblissement du signal de transmission tarifaire.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 y="142852"/>
            <a:ext cx="9144000" cy="6555641"/>
          </a:xfrm>
          <a:prstGeom prst="rect">
            <a:avLst/>
          </a:prstGeom>
        </p:spPr>
        <p:txBody>
          <a:bodyPr wrap="square">
            <a:spAutoFit/>
          </a:bodyPr>
          <a:lstStyle/>
          <a:p>
            <a:pPr algn="just"/>
            <a:r>
              <a:rPr lang="fr-FR" sz="2800" b="1" dirty="0"/>
              <a:t>IMPACT DE LA PRODUCTION DECENTRALISEE SUR LE RESEAU </a:t>
            </a:r>
            <a:r>
              <a:rPr lang="fr-FR" sz="2800" b="1" dirty="0" smtClean="0"/>
              <a:t>DE </a:t>
            </a:r>
            <a:r>
              <a:rPr lang="en-US" sz="2800" b="1" dirty="0" smtClean="0"/>
              <a:t>DISTRIBUTION</a:t>
            </a:r>
            <a:endParaRPr lang="en-US" sz="2800" b="1" dirty="0"/>
          </a:p>
          <a:p>
            <a:pPr algn="just"/>
            <a:r>
              <a:rPr lang="fr-FR" sz="2800" dirty="0"/>
              <a:t>Les études montrent qu'un taux de pénétration croissant de production décentralisée n'est </a:t>
            </a:r>
            <a:r>
              <a:rPr lang="fr-FR" sz="2800" dirty="0" smtClean="0"/>
              <a:t>pas sans </a:t>
            </a:r>
            <a:r>
              <a:rPr lang="fr-FR" sz="2800" dirty="0"/>
              <a:t>impacts prévisibles sur l'exploitation future des réseaux de distribution. En particulier, </a:t>
            </a:r>
            <a:r>
              <a:rPr lang="fr-FR" sz="2800" dirty="0" smtClean="0"/>
              <a:t>le plan </a:t>
            </a:r>
            <a:r>
              <a:rPr lang="fr-FR" sz="2800" dirty="0"/>
              <a:t>de tension peut être grandement </a:t>
            </a:r>
            <a:r>
              <a:rPr lang="fr-FR" sz="2800" dirty="0" smtClean="0"/>
              <a:t>modifié </a:t>
            </a:r>
            <a:r>
              <a:rPr lang="fr-FR" sz="2800" dirty="0"/>
              <a:t>par la présence de GED, au point que la </a:t>
            </a:r>
            <a:r>
              <a:rPr lang="fr-FR" sz="2800" dirty="0" smtClean="0"/>
              <a:t>tension risque </a:t>
            </a:r>
            <a:r>
              <a:rPr lang="fr-FR" sz="2800" dirty="0"/>
              <a:t>de dépasser la limite supérieure en certains </a:t>
            </a:r>
            <a:r>
              <a:rPr lang="fr-FR" sz="2800" dirty="0" smtClean="0"/>
              <a:t>nœuds </a:t>
            </a:r>
            <a:r>
              <a:rPr lang="fr-FR" sz="2800" dirty="0"/>
              <a:t>du réseau alors qu'elle est </a:t>
            </a:r>
            <a:r>
              <a:rPr lang="fr-FR" sz="2800" dirty="0" smtClean="0"/>
              <a:t>maintenue à </a:t>
            </a:r>
            <a:r>
              <a:rPr lang="fr-FR" sz="2800" dirty="0"/>
              <a:t>une valeur normale au poste source. Le plan de protection risque également d'être </a:t>
            </a:r>
            <a:r>
              <a:rPr lang="fr-FR" sz="2800" dirty="0" smtClean="0"/>
              <a:t>affecté par </a:t>
            </a:r>
            <a:r>
              <a:rPr lang="fr-FR" sz="2800" dirty="0"/>
              <a:t>un fort taux de pénétration des GED du fait de la puissance de court-circuit </a:t>
            </a:r>
            <a:r>
              <a:rPr lang="fr-FR" sz="2800" dirty="0" smtClean="0"/>
              <a:t>qu'elles </a:t>
            </a:r>
            <a:r>
              <a:rPr lang="fr-FR" sz="2800" dirty="0"/>
              <a:t>apportent en aval des protections, et de l'inversion possible des flux de puissance active </a:t>
            </a:r>
            <a:r>
              <a:rPr lang="fr-FR" sz="2800" dirty="0" smtClean="0"/>
              <a:t>sur certaines </a:t>
            </a:r>
            <a:r>
              <a:rPr lang="fr-FR" sz="2800" dirty="0"/>
              <a:t>lignes, ainsi que de la diminution du temps d'élimination critique de défauts.</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314" y="-24"/>
            <a:ext cx="8786842" cy="6740307"/>
          </a:xfrm>
          <a:prstGeom prst="rect">
            <a:avLst/>
          </a:prstGeom>
        </p:spPr>
        <p:txBody>
          <a:bodyPr wrap="square">
            <a:spAutoFit/>
          </a:bodyPr>
          <a:lstStyle/>
          <a:p>
            <a:pPr algn="just">
              <a:lnSpc>
                <a:spcPct val="150000"/>
              </a:lnSpc>
            </a:pPr>
            <a:r>
              <a:rPr lang="fr-FR" sz="3200" dirty="0" smtClean="0"/>
              <a:t>Les </a:t>
            </a:r>
            <a:r>
              <a:rPr lang="fr-FR" sz="3200" dirty="0"/>
              <a:t>GED fournissent de l'énergie près des points de consommation, diminuant ainsi </a:t>
            </a:r>
            <a:r>
              <a:rPr lang="fr-FR" sz="3200" dirty="0" smtClean="0"/>
              <a:t>les transits </a:t>
            </a:r>
            <a:r>
              <a:rPr lang="fr-FR" sz="3200" dirty="0"/>
              <a:t>de puissance active et donc les pertes en ligne sur le réseau de transport, mais </a:t>
            </a:r>
            <a:r>
              <a:rPr lang="fr-FR" sz="3200" dirty="0" smtClean="0"/>
              <a:t>sont pénalisantes </a:t>
            </a:r>
            <a:r>
              <a:rPr lang="fr-FR" sz="3200" dirty="0"/>
              <a:t>du point de vue de l'exploitation des réseaux de distribution pour les </a:t>
            </a:r>
            <a:r>
              <a:rPr lang="fr-FR" sz="3200" dirty="0" smtClean="0"/>
              <a:t>raisons citées </a:t>
            </a:r>
            <a:r>
              <a:rPr lang="fr-FR" sz="3200" dirty="0"/>
              <a:t>plus haut ajoutées aux risques d'oscillations de puissance active et leur </a:t>
            </a:r>
            <a:r>
              <a:rPr lang="fr-FR" sz="3200" dirty="0" smtClean="0"/>
              <a:t>corollaire (les </a:t>
            </a:r>
            <a:r>
              <a:rPr lang="en-US" sz="3200" dirty="0" err="1" smtClean="0"/>
              <a:t>Conséquences</a:t>
            </a:r>
            <a:r>
              <a:rPr lang="en-US" sz="3200" dirty="0" smtClean="0"/>
              <a:t> </a:t>
            </a:r>
            <a:r>
              <a:rPr lang="en-US" sz="3200" dirty="0" err="1" smtClean="0"/>
              <a:t>logiques</a:t>
            </a:r>
            <a:r>
              <a:rPr lang="en-US" sz="3200" dirty="0" smtClean="0"/>
              <a:t>)</a:t>
            </a:r>
            <a:r>
              <a:rPr lang="fr-FR" sz="3200" dirty="0" smtClean="0"/>
              <a:t> </a:t>
            </a:r>
            <a:r>
              <a:rPr lang="fr-FR" sz="3200" dirty="0"/>
              <a:t>qui </a:t>
            </a:r>
            <a:r>
              <a:rPr lang="fr-FR" sz="3200" dirty="0" smtClean="0"/>
              <a:t>est </a:t>
            </a:r>
            <a:r>
              <a:rPr lang="en-US" sz="3200" dirty="0" err="1" smtClean="0"/>
              <a:t>une</a:t>
            </a:r>
            <a:r>
              <a:rPr lang="en-US" sz="3200" dirty="0" smtClean="0"/>
              <a:t> </a:t>
            </a:r>
            <a:r>
              <a:rPr lang="en-US" sz="3200" dirty="0" err="1"/>
              <a:t>stabilité</a:t>
            </a:r>
            <a:r>
              <a:rPr lang="en-US" sz="3200" dirty="0"/>
              <a:t> </a:t>
            </a:r>
            <a:r>
              <a:rPr lang="en-US" sz="3200" dirty="0" err="1"/>
              <a:t>dégradée</a:t>
            </a:r>
            <a:r>
              <a:rPr lang="en-US" sz="3200" dirty="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214290"/>
            <a:ext cx="8929718" cy="6555641"/>
          </a:xfrm>
          <a:prstGeom prst="rect">
            <a:avLst/>
          </a:prstGeom>
        </p:spPr>
        <p:txBody>
          <a:bodyPr wrap="square">
            <a:spAutoFit/>
          </a:bodyPr>
          <a:lstStyle/>
          <a:p>
            <a:pPr algn="just"/>
            <a:r>
              <a:rPr lang="fr-FR" sz="2800" dirty="0"/>
              <a:t>Une partie de ces GED à, de plus, des sources d’énergie primaire intermittente (</a:t>
            </a:r>
            <a:r>
              <a:rPr lang="fr-FR" sz="2800" dirty="0" smtClean="0"/>
              <a:t>éolienne, solaire</a:t>
            </a:r>
            <a:r>
              <a:rPr lang="fr-FR" sz="2800" dirty="0"/>
              <a:t>) qui ne permettent pas de prévoir aisément la production disponible à court terme.</a:t>
            </a:r>
          </a:p>
          <a:p>
            <a:pPr algn="just"/>
            <a:r>
              <a:rPr lang="fr-FR" sz="2800" dirty="0"/>
              <a:t>Elles ne peuvent donc pas garantir une puissance de sortie et proposer toute la </a:t>
            </a:r>
            <a:r>
              <a:rPr lang="fr-FR" sz="2800" dirty="0" smtClean="0"/>
              <a:t>puissance disponible </a:t>
            </a:r>
            <a:r>
              <a:rPr lang="fr-FR" sz="2800" dirty="0"/>
              <a:t>sur le marché. D'autre part, ces nombreuses sources sont trop petites pour </a:t>
            </a:r>
            <a:r>
              <a:rPr lang="fr-FR" sz="2800" dirty="0" smtClean="0"/>
              <a:t>être observables </a:t>
            </a:r>
            <a:r>
              <a:rPr lang="fr-FR" sz="2800" dirty="0"/>
              <a:t>et </a:t>
            </a:r>
            <a:r>
              <a:rPr lang="fr-FR" sz="2800" dirty="0" err="1"/>
              <a:t>dispatchables</a:t>
            </a:r>
            <a:r>
              <a:rPr lang="fr-FR" sz="2800" dirty="0"/>
              <a:t> par les gestionnaires de réseaux de distribution et ne </a:t>
            </a:r>
            <a:r>
              <a:rPr lang="fr-FR" sz="2800" dirty="0" smtClean="0"/>
              <a:t>participent donc </a:t>
            </a:r>
            <a:r>
              <a:rPr lang="fr-FR" sz="2800" dirty="0"/>
              <a:t>pas, aujourd'hui, aux services système. Cela peut poser des problèmes en cas de fort </a:t>
            </a:r>
            <a:r>
              <a:rPr lang="fr-FR" sz="2800" dirty="0" smtClean="0"/>
              <a:t>taux de </a:t>
            </a:r>
            <a:r>
              <a:rPr lang="fr-FR" sz="2800" dirty="0"/>
              <a:t>pénétration si les moyens de réglage classiques de la distribution deviennent inaptes </a:t>
            </a:r>
            <a:r>
              <a:rPr lang="fr-FR" sz="2800" dirty="0" smtClean="0"/>
              <a:t>à assurer </a:t>
            </a:r>
            <a:r>
              <a:rPr lang="fr-FR" sz="2800" dirty="0"/>
              <a:t>la tenue en tension. Cela peut contraindre par exemple les gestionnaires de réseaux </a:t>
            </a:r>
            <a:r>
              <a:rPr lang="fr-FR" sz="2800" dirty="0" smtClean="0"/>
              <a:t>à engager </a:t>
            </a:r>
            <a:r>
              <a:rPr lang="fr-FR" sz="2800" dirty="0"/>
              <a:t>des investissements non prévus initialement</a:t>
            </a:r>
            <a:r>
              <a:rPr lang="fr-FR" sz="2800" dirty="0" smtClean="0"/>
              <a:t>.</a:t>
            </a:r>
            <a:endParaRPr lang="fr-FR"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3012</Words>
  <Application>Microsoft Office PowerPoint</Application>
  <PresentationFormat>Affichage à l'écran (4:3)</PresentationFormat>
  <Paragraphs>192</Paragraphs>
  <Slides>37</Slides>
  <Notes>0</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Thème Office</vt:lpstr>
      <vt:lpstr>Chapitre Quatre: Intégration et IMPACT DE LA PRODUCTION DECENTRALISEE SUR LE RESEAU DE DISTRIBUTION</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cinq: Intégration de la GED sur les réseaux de distribution</dc:title>
  <dc:creator>moi</dc:creator>
  <cp:lastModifiedBy>moi</cp:lastModifiedBy>
  <cp:revision>24</cp:revision>
  <dcterms:created xsi:type="dcterms:W3CDTF">2020-01-27T12:39:13Z</dcterms:created>
  <dcterms:modified xsi:type="dcterms:W3CDTF">2021-02-19T15:01:28Z</dcterms:modified>
</cp:coreProperties>
</file>