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6"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598ACB13-ACDF-42F9-818D-8D3A2FE6351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98ACB13-ACDF-42F9-818D-8D3A2FE6351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98ACB13-ACDF-42F9-818D-8D3A2FE6351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98ACB13-ACDF-42F9-818D-8D3A2FE6351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98ACB13-ACDF-42F9-818D-8D3A2FE6351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598ACB13-ACDF-42F9-818D-8D3A2FE6351F}"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598ACB13-ACDF-42F9-818D-8D3A2FE6351F}" type="datetimeFigureOut">
              <a:rPr lang="en-US" smtClean="0"/>
              <a:pPr/>
              <a:t>2/19/2021</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598ACB13-ACDF-42F9-818D-8D3A2FE6351F}" type="datetimeFigureOut">
              <a:rPr lang="en-US" smtClean="0"/>
              <a:pPr/>
              <a:t>2/19/2021</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98ACB13-ACDF-42F9-818D-8D3A2FE6351F}" type="datetimeFigureOut">
              <a:rPr lang="en-US" smtClean="0"/>
              <a:pPr/>
              <a:t>2/19/2021</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98ACB13-ACDF-42F9-818D-8D3A2FE6351F}"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98ACB13-ACDF-42F9-818D-8D3A2FE6351F}"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BB56C54F-98E6-4282-B7BA-FD28783ED5AD}"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ACB13-ACDF-42F9-818D-8D3A2FE6351F}" type="datetimeFigureOut">
              <a:rPr lang="en-US" smtClean="0"/>
              <a:pPr/>
              <a:t>2/19/2021</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6C54F-98E6-4282-B7BA-FD28783ED5AD}"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3214686"/>
            <a:ext cx="7772400" cy="1470025"/>
          </a:xfrm>
        </p:spPr>
        <p:txBody>
          <a:bodyPr>
            <a:normAutofit fontScale="90000"/>
          </a:bodyPr>
          <a:lstStyle/>
          <a:p>
            <a:r>
              <a:rPr lang="fr-FR" b="1" dirty="0" smtClean="0"/>
              <a:t>RESEAUX </a:t>
            </a:r>
            <a:r>
              <a:rPr lang="fr-FR" b="1" dirty="0"/>
              <a:t>ELECTRIQUES DU </a:t>
            </a:r>
            <a:r>
              <a:rPr lang="fr-FR" b="1" dirty="0" smtClean="0"/>
              <a:t>FUTUR</a:t>
            </a:r>
            <a:br>
              <a:rPr lang="fr-FR" b="1" dirty="0" smtClean="0"/>
            </a:br>
            <a:r>
              <a:rPr lang="fr-FR" b="1" dirty="0"/>
              <a:t>-</a:t>
            </a:r>
            <a:r>
              <a:rPr lang="fr-FR" b="1" dirty="0" smtClean="0"/>
              <a:t>SMART GRID-</a:t>
            </a:r>
            <a:endParaRPr lang="en-US" dirty="0"/>
          </a:p>
        </p:txBody>
      </p:sp>
      <p:sp>
        <p:nvSpPr>
          <p:cNvPr id="3" name="Sous-titre 2"/>
          <p:cNvSpPr>
            <a:spLocks noGrp="1"/>
          </p:cNvSpPr>
          <p:nvPr>
            <p:ph type="subTitle" idx="1"/>
          </p:nvPr>
        </p:nvSpPr>
        <p:spPr>
          <a:xfrm>
            <a:off x="1357290" y="1071546"/>
            <a:ext cx="6400800" cy="1285884"/>
          </a:xfrm>
        </p:spPr>
        <p:txBody>
          <a:bodyPr>
            <a:noAutofit/>
          </a:bodyPr>
          <a:lstStyle/>
          <a:p>
            <a:r>
              <a:rPr lang="fr-FR" sz="8000" smtClean="0">
                <a:solidFill>
                  <a:srgbClr val="FF0000"/>
                </a:solidFill>
              </a:rPr>
              <a:t>Chapitre </a:t>
            </a:r>
            <a:r>
              <a:rPr lang="fr-FR" sz="8000" smtClean="0">
                <a:solidFill>
                  <a:srgbClr val="FF0000"/>
                </a:solidFill>
              </a:rPr>
              <a:t>Cinq</a:t>
            </a:r>
            <a:endParaRPr lang="en-US" sz="8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upload.wikimedia.org/wikipedia/commons/thumb/8/84/Staying_big_or_getting_smaller.jpg/330px-Staying_big_or_getting_smaller.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7417415"/>
          </a:xfrm>
          <a:prstGeom prst="rect">
            <a:avLst/>
          </a:prstGeom>
        </p:spPr>
        <p:txBody>
          <a:bodyPr wrap="square">
            <a:spAutoFit/>
          </a:bodyPr>
          <a:lstStyle/>
          <a:p>
            <a:pPr algn="just"/>
            <a:r>
              <a:rPr lang="fr-FR" sz="2800" b="1" dirty="0" smtClean="0"/>
              <a:t>Intérêt du réseau intelligent</a:t>
            </a:r>
          </a:p>
          <a:p>
            <a:pPr algn="just"/>
            <a:r>
              <a:rPr lang="fr-FR" sz="2800" dirty="0" smtClean="0"/>
              <a:t>les technologies du « réseau intelligent » cherchent à ajuster en temps réel la production et la distribution (offre et demande) de l’électricité en </a:t>
            </a:r>
            <a:r>
              <a:rPr lang="fr-FR" sz="2800" b="1" dirty="0" smtClean="0"/>
              <a:t>hiérarchisant</a:t>
            </a:r>
            <a:r>
              <a:rPr lang="fr-FR" sz="2800" dirty="0" smtClean="0"/>
              <a:t> les </a:t>
            </a:r>
            <a:r>
              <a:rPr lang="fr-FR" sz="2800" b="1" dirty="0" smtClean="0"/>
              <a:t>besoins de consommation</a:t>
            </a:r>
            <a:r>
              <a:rPr lang="fr-FR" sz="2800" dirty="0" smtClean="0"/>
              <a:t> (quantité et localisation) selon leur urgence afin de :</a:t>
            </a:r>
          </a:p>
          <a:p>
            <a:pPr algn="just"/>
            <a:r>
              <a:rPr lang="fr-FR" sz="2800" dirty="0" smtClean="0"/>
              <a:t>1- optimiser le rendement des centrales et/ou petites unités de production ;</a:t>
            </a:r>
          </a:p>
          <a:p>
            <a:pPr algn="just"/>
            <a:r>
              <a:rPr lang="fr-FR" sz="2800" dirty="0" smtClean="0"/>
              <a:t>2- éviter d'avoir à construire régulièrement de nouvelles lignes ;</a:t>
            </a:r>
          </a:p>
          <a:p>
            <a:pPr algn="just"/>
            <a:r>
              <a:rPr lang="fr-FR" sz="2800" dirty="0" smtClean="0"/>
              <a:t>3- minimiser les pertes en ligne ;</a:t>
            </a:r>
          </a:p>
          <a:p>
            <a:pPr algn="just"/>
            <a:r>
              <a:rPr lang="fr-FR" sz="2800" dirty="0" smtClean="0"/>
              <a:t>4- optimiser l'insertion de la production décentralisée et diminuer ou éliminer les problèmes induits par l'intermittence des énergies renouvelables.</a:t>
            </a:r>
          </a:p>
          <a:p>
            <a:pPr lvl="0" algn="just"/>
            <a:r>
              <a:rPr lang="fr-FR" sz="2800" dirty="0" smtClean="0"/>
              <a:t>5- </a:t>
            </a:r>
            <a:r>
              <a:rPr lang="fr-FR" sz="2800" dirty="0" smtClean="0">
                <a:solidFill>
                  <a:prstClr val="black"/>
                </a:solidFill>
                <a:ea typeface="Calibri" pitchFamily="34" charset="0"/>
                <a:cs typeface="Times New Roman" pitchFamily="18" charset="0"/>
              </a:rPr>
              <a:t>Une alternative au remplacement et la construction de nouvelles lignes électriques.</a:t>
            </a:r>
          </a:p>
          <a:p>
            <a:pPr algn="just"/>
            <a:endParaRPr lang="fr-F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tse3.mm.bing.net/th?id=OIP.15ZibP5kZ9YzDHLaAF0JvAHaE8&amp;pid=Api&amp;P=0&amp;w=253&amp;h=170"/>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149625"/>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Description générale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smart </a:t>
            </a:r>
            <a:r>
              <a:rPr kumimoji="0" lang="fr-FR" sz="32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grids</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sont une technologie qui permettrait d’affronter les changements actuels dans le paysage énergétique comme </a:t>
            </a:r>
            <a:r>
              <a:rPr kumimoji="0" lang="fr-FR" sz="32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l’intégration des énergies renouvelables au réseau</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32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gestion de l’augmentation de la consommation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 encore </a:t>
            </a:r>
            <a:r>
              <a:rPr kumimoji="0" lang="fr-FR" sz="3200" b="0" i="0" u="none" strike="noStrike" cap="none" normalizeH="0" baseline="0" dirty="0" smtClean="0">
                <a:ln>
                  <a:noFill/>
                </a:ln>
                <a:solidFill>
                  <a:schemeClr val="accent5">
                    <a:lumMod val="75000"/>
                  </a:schemeClr>
                </a:solidFill>
                <a:effectLst/>
                <a:latin typeface="Times New Roman" pitchFamily="18" charset="0"/>
                <a:ea typeface="Calibri" pitchFamily="34" charset="0"/>
                <a:cs typeface="Times New Roman" pitchFamily="18" charset="0"/>
              </a:rPr>
              <a:t>le développement des voitures électriques</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effet ce réseau de distribution intelligent basé sur des </a:t>
            </a:r>
            <a:r>
              <a:rPr kumimoji="0" lang="fr-FR" sz="32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technologies informatiques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augmenterait l’efficacité de la gestion entre l’offre et la demande d’électricité. Ce nouvel équilibre engendrerait une optimisation du réseau de distribution mais aussi de la production.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6" y="-71462"/>
            <a:ext cx="8858280" cy="7017306"/>
          </a:xfrm>
          <a:prstGeom prst="rect">
            <a:avLst/>
          </a:prstGeom>
        </p:spPr>
        <p:txBody>
          <a:bodyPr wrap="square">
            <a:spAutoFit/>
          </a:bodyPr>
          <a:lstStyle/>
          <a:p>
            <a:pPr algn="just"/>
            <a:r>
              <a:rPr lang="fr-FR" sz="3000" dirty="0" smtClean="0">
                <a:latin typeface="Times New Roman" pitchFamily="18" charset="0"/>
                <a:cs typeface="Times New Roman" pitchFamily="18" charset="0"/>
              </a:rPr>
              <a:t>La </a:t>
            </a:r>
            <a:r>
              <a:rPr lang="fr-FR" sz="3000" dirty="0">
                <a:latin typeface="Times New Roman" pitchFamily="18" charset="0"/>
                <a:cs typeface="Times New Roman" pitchFamily="18" charset="0"/>
              </a:rPr>
              <a:t>notion de Smart </a:t>
            </a:r>
            <a:r>
              <a:rPr lang="fr-FR" sz="3000" dirty="0" err="1">
                <a:latin typeface="Times New Roman" pitchFamily="18" charset="0"/>
                <a:cs typeface="Times New Roman" pitchFamily="18" charset="0"/>
              </a:rPr>
              <a:t>grids</a:t>
            </a:r>
            <a:r>
              <a:rPr lang="fr-FR" sz="3000" dirty="0">
                <a:latin typeface="Times New Roman" pitchFamily="18" charset="0"/>
                <a:cs typeface="Times New Roman" pitchFamily="18" charset="0"/>
              </a:rPr>
              <a:t> combine </a:t>
            </a:r>
            <a:r>
              <a:rPr lang="fr-FR" sz="3000" dirty="0">
                <a:solidFill>
                  <a:srgbClr val="FF0000"/>
                </a:solidFill>
                <a:latin typeface="Times New Roman" pitchFamily="18" charset="0"/>
                <a:cs typeface="Times New Roman" pitchFamily="18" charset="0"/>
              </a:rPr>
              <a:t>deux idées </a:t>
            </a:r>
            <a:r>
              <a:rPr lang="fr-FR" sz="3000" dirty="0">
                <a:latin typeface="Times New Roman" pitchFamily="18" charset="0"/>
                <a:cs typeface="Times New Roman" pitchFamily="18" charset="0"/>
              </a:rPr>
              <a:t>: d’une part, rendre plus </a:t>
            </a:r>
            <a:r>
              <a:rPr lang="fr-FR" sz="3000" b="1" dirty="0">
                <a:latin typeface="Times New Roman" pitchFamily="18" charset="0"/>
                <a:cs typeface="Times New Roman" pitchFamily="18" charset="0"/>
              </a:rPr>
              <a:t>intelligents les </a:t>
            </a:r>
            <a:r>
              <a:rPr lang="fr-FR" sz="3000" b="1" dirty="0" smtClean="0">
                <a:latin typeface="Times New Roman" pitchFamily="18" charset="0"/>
                <a:cs typeface="Times New Roman" pitchFamily="18" charset="0"/>
              </a:rPr>
              <a:t>réseaux électriques </a:t>
            </a:r>
            <a:r>
              <a:rPr lang="fr-FR" sz="3000" dirty="0">
                <a:latin typeface="Times New Roman" pitchFamily="18" charset="0"/>
                <a:cs typeface="Times New Roman" pitchFamily="18" charset="0"/>
              </a:rPr>
              <a:t>et, d’autre part, créer des </a:t>
            </a:r>
            <a:r>
              <a:rPr lang="fr-FR" sz="3000" b="1" dirty="0">
                <a:latin typeface="Times New Roman" pitchFamily="18" charset="0"/>
                <a:cs typeface="Times New Roman" pitchFamily="18" charset="0"/>
              </a:rPr>
              <a:t>mini-réseaux autonomes </a:t>
            </a:r>
            <a:r>
              <a:rPr lang="fr-FR" sz="3000" dirty="0">
                <a:latin typeface="Times New Roman" pitchFamily="18" charset="0"/>
                <a:cs typeface="Times New Roman" pitchFamily="18" charset="0"/>
              </a:rPr>
              <a:t>et dans lesquels on </a:t>
            </a:r>
            <a:r>
              <a:rPr lang="fr-FR" sz="3000" dirty="0" smtClean="0">
                <a:latin typeface="Times New Roman" pitchFamily="18" charset="0"/>
                <a:cs typeface="Times New Roman" pitchFamily="18" charset="0"/>
              </a:rPr>
              <a:t>pourra associer </a:t>
            </a:r>
            <a:r>
              <a:rPr lang="fr-FR" sz="3000" dirty="0">
                <a:latin typeface="Times New Roman" pitchFamily="18" charset="0"/>
                <a:cs typeface="Times New Roman" pitchFamily="18" charset="0"/>
              </a:rPr>
              <a:t>aisément différentes sources d’énergie.</a:t>
            </a:r>
            <a:endParaRPr lang="en-US" sz="3000" dirty="0">
              <a:latin typeface="Times New Roman" pitchFamily="18" charset="0"/>
              <a:cs typeface="Times New Roman" pitchFamily="18" charset="0"/>
            </a:endParaRPr>
          </a:p>
          <a:p>
            <a:pPr algn="just"/>
            <a:r>
              <a:rPr lang="fr-FR" sz="3000" dirty="0">
                <a:latin typeface="Times New Roman" pitchFamily="18" charset="0"/>
                <a:cs typeface="Times New Roman" pitchFamily="18" charset="0"/>
              </a:rPr>
              <a:t>Le réseau intelligent possédera donc des caractéristiques différentes de celles du </a:t>
            </a:r>
            <a:r>
              <a:rPr lang="fr-FR" sz="3000" dirty="0" smtClean="0">
                <a:latin typeface="Times New Roman" pitchFamily="18" charset="0"/>
                <a:cs typeface="Times New Roman" pitchFamily="18" charset="0"/>
              </a:rPr>
              <a:t>réseau électrique </a:t>
            </a:r>
            <a:r>
              <a:rPr lang="fr-FR" sz="3000" dirty="0">
                <a:latin typeface="Times New Roman" pitchFamily="18" charset="0"/>
                <a:cs typeface="Times New Roman" pitchFamily="18" charset="0"/>
              </a:rPr>
              <a:t>actuel qui nécessiteront des installations plus ou moins importantes. Son réseau </a:t>
            </a:r>
            <a:r>
              <a:rPr lang="fr-FR" sz="3000" dirty="0" smtClean="0">
                <a:latin typeface="Times New Roman" pitchFamily="18" charset="0"/>
                <a:cs typeface="Times New Roman" pitchFamily="18" charset="0"/>
              </a:rPr>
              <a:t>ne sera </a:t>
            </a:r>
            <a:r>
              <a:rPr lang="fr-FR" sz="3000" dirty="0">
                <a:latin typeface="Times New Roman" pitchFamily="18" charset="0"/>
                <a:cs typeface="Times New Roman" pitchFamily="18" charset="0"/>
              </a:rPr>
              <a:t>pas </a:t>
            </a:r>
            <a:r>
              <a:rPr lang="fr-FR" sz="3000" b="1" dirty="0">
                <a:latin typeface="Times New Roman" pitchFamily="18" charset="0"/>
                <a:cs typeface="Times New Roman" pitchFamily="18" charset="0"/>
              </a:rPr>
              <a:t>linéaire</a:t>
            </a:r>
            <a:r>
              <a:rPr lang="fr-FR" sz="3000" dirty="0">
                <a:latin typeface="Times New Roman" pitchFamily="18" charset="0"/>
                <a:cs typeface="Times New Roman" pitchFamily="18" charset="0"/>
              </a:rPr>
              <a:t> mais </a:t>
            </a:r>
            <a:r>
              <a:rPr lang="fr-FR" sz="3000" b="1" dirty="0">
                <a:latin typeface="Times New Roman" pitchFamily="18" charset="0"/>
                <a:cs typeface="Times New Roman" pitchFamily="18" charset="0"/>
              </a:rPr>
              <a:t>bidirectionnel</a:t>
            </a:r>
            <a:r>
              <a:rPr lang="fr-FR" sz="3000" dirty="0">
                <a:latin typeface="Times New Roman" pitchFamily="18" charset="0"/>
                <a:cs typeface="Times New Roman" pitchFamily="18" charset="0"/>
              </a:rPr>
              <a:t> (l’ensemble des acteurs sera en interaction). Il </a:t>
            </a:r>
            <a:r>
              <a:rPr lang="fr-FR" sz="3000" dirty="0" smtClean="0">
                <a:latin typeface="Times New Roman" pitchFamily="18" charset="0"/>
                <a:cs typeface="Times New Roman" pitchFamily="18" charset="0"/>
              </a:rPr>
              <a:t>se concentrera </a:t>
            </a:r>
            <a:r>
              <a:rPr lang="fr-FR" sz="3000" dirty="0">
                <a:latin typeface="Times New Roman" pitchFamily="18" charset="0"/>
                <a:cs typeface="Times New Roman" pitchFamily="18" charset="0"/>
              </a:rPr>
              <a:t>principalement sur </a:t>
            </a:r>
            <a:r>
              <a:rPr lang="fr-FR" sz="3000" b="1" dirty="0">
                <a:latin typeface="Times New Roman" pitchFamily="18" charset="0"/>
                <a:cs typeface="Times New Roman" pitchFamily="18" charset="0"/>
              </a:rPr>
              <a:t>le réseau de distribution </a:t>
            </a:r>
            <a:r>
              <a:rPr lang="fr-FR" sz="3000" dirty="0">
                <a:latin typeface="Times New Roman" pitchFamily="18" charset="0"/>
                <a:cs typeface="Times New Roman" pitchFamily="18" charset="0"/>
              </a:rPr>
              <a:t>car celui-ci n’est que faiblement </a:t>
            </a:r>
            <a:r>
              <a:rPr lang="fr-FR" sz="3000" dirty="0" smtClean="0">
                <a:latin typeface="Times New Roman" pitchFamily="18" charset="0"/>
                <a:cs typeface="Times New Roman" pitchFamily="18" charset="0"/>
              </a:rPr>
              <a:t>doté de </a:t>
            </a:r>
            <a:r>
              <a:rPr lang="fr-FR" sz="3000" dirty="0">
                <a:latin typeface="Times New Roman" pitchFamily="18" charset="0"/>
                <a:cs typeface="Times New Roman" pitchFamily="18" charset="0"/>
              </a:rPr>
              <a:t>technologies de communication et gérera l’équilibre du système électrique par la </a:t>
            </a:r>
            <a:r>
              <a:rPr lang="fr-FR" sz="3000" dirty="0" smtClean="0">
                <a:latin typeface="Times New Roman" pitchFamily="18" charset="0"/>
                <a:cs typeface="Times New Roman" pitchFamily="18" charset="0"/>
              </a:rPr>
              <a:t>demande (</a:t>
            </a:r>
            <a:r>
              <a:rPr lang="fr-FR" sz="3000" dirty="0">
                <a:latin typeface="Times New Roman" pitchFamily="18" charset="0"/>
                <a:cs typeface="Times New Roman" pitchFamily="18" charset="0"/>
              </a:rPr>
              <a:t>consommation) et non par </a:t>
            </a:r>
            <a:r>
              <a:rPr lang="fr-FR" sz="3000" dirty="0" smtClean="0">
                <a:latin typeface="Times New Roman" pitchFamily="18" charset="0"/>
                <a:cs typeface="Times New Roman" pitchFamily="18" charset="0"/>
              </a:rPr>
              <a:t>l’offre. </a:t>
            </a:r>
            <a:endParaRPr lang="fr-FR" sz="3000" dirty="0">
              <a:solidFill>
                <a:prstClr val="black"/>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42876" y="159507"/>
            <a:ext cx="892971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Compteurs intelligents (</a:t>
            </a:r>
            <a:r>
              <a:rPr lang="fr-FR" sz="2800" b="1" dirty="0" smtClean="0"/>
              <a:t>compteur communicant)</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L'un des éléments principaux du dispositif des smart </a:t>
            </a:r>
            <a:r>
              <a:rPr kumimoji="0" lang="fr-FR"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grids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est le compteur intelligent. Il doit permettre de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collecter</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transmettre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données relatives à la consommation d'électricité du consommateur, mais également de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recevoir</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ordres à distance de la part du gestionnaire de réseau et, dans certains cas, de la production décentralisée d'électricité par le consommateur.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conséquences de l'installation de tels compteurs sont doubles : d'une part, évidemment, mieux gérer à l'échelle nationale le rapport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production/demande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temps réel, mais également d'un point de vue financier pour le consommateur, il permettra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baisser la facture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(grille tarifaire mieux adaptée au mode de consommation réel du client, messages d'alerte aux heures de pointe,...).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42876" y="159507"/>
            <a:ext cx="892971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Maison intelligente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Qui pourraient gérer leur consommation d’énergie elles-mêmes. L’idée d’une maison intelligente est notamment de réduire les pics de consommation : La maison pourra directement gérer l’utilisation du chauffage, des appareils électroménagers, etc. Afin de réduire la consommation à toute heure, et spécialement aux heures de pointe. Du point de vue des énergies renouvelables, cela peut aussi permettre d’utiliser les appareils quand l’énergie est disponible (la maison devra donc être connectée au réseau pour suivre la production d’énergie en temps réel). Les appareils électroménagers pourraient par exemple se mettre en marche le midi, lorsque la production des panneaux solaires est la plus forte, et ainsi créer des pics de consommation correspondant aux pics de production, évitant le stockage.</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fr-FR" sz="2800" b="1" dirty="0" smtClean="0">
                <a:latin typeface="Times New Roman" pitchFamily="18" charset="0"/>
                <a:ea typeface="Calibri" pitchFamily="34" charset="0"/>
                <a:cs typeface="Times New Roman" pitchFamily="18" charset="0"/>
              </a:rPr>
              <a:t>4- voitures électriques: </a:t>
            </a:r>
          </a:p>
          <a:p>
            <a:pPr lvl="0" algn="just" fontAlgn="base">
              <a:spcBef>
                <a:spcPct val="0"/>
              </a:spcBef>
              <a:spcAft>
                <a:spcPct val="0"/>
              </a:spcAft>
            </a:pPr>
            <a:r>
              <a:rPr lang="fr-FR" sz="2800" dirty="0" smtClean="0">
                <a:latin typeface="Times New Roman" pitchFamily="18" charset="0"/>
                <a:ea typeface="Calibri" pitchFamily="34" charset="0"/>
                <a:cs typeface="Times New Roman" pitchFamily="18" charset="0"/>
              </a:rPr>
              <a:t>La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maison intelligente va même plus loin en s’intégrant directement au réseau : les voitures électriques, une fois branchées sur leur prise, ne resteraient pas inertes. Après avoir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emmagasiné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l'énergie, elles pourraient la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restituer</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lors des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pics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consommation, en alimentant le réseau ou la maison, directement. Elles serviraient ainsi à soutenir le réseau et à aplatir les pics de consommation, se rechargeant lorsque l’énergie est disponible puis la rendant ensuite. En plus de la gestion de la consommation, les maisons intelligentes peuvent aussi gérer leur propre production d’énergie. Cette production peut venir d’énergie renouvelables (solaire, éolien) mais aussi de la cogénération : il s’agit de produire avec le même appareil du chauffage et de l’électricité. La décentralisation de la production d’énergie sera gérable à grande échelle grâce aux compteurs communicants.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2" name="Picture 10" descr="Connaître les prix des voitures électriques"/>
          <p:cNvPicPr>
            <a:picLocks noChangeAspect="1" noChangeArrowheads="1"/>
          </p:cNvPicPr>
          <p:nvPr/>
        </p:nvPicPr>
        <p:blipFill>
          <a:blip r:embed="rId2"/>
          <a:srcRect/>
          <a:stretch>
            <a:fillRect/>
          </a:stretch>
        </p:blipFill>
        <p:spPr bwMode="auto">
          <a:xfrm>
            <a:off x="0" y="0"/>
            <a:ext cx="9144000" cy="3905251"/>
          </a:xfrm>
          <a:prstGeom prst="rect">
            <a:avLst/>
          </a:prstGeom>
          <a:noFill/>
        </p:spPr>
      </p:pic>
      <p:pic>
        <p:nvPicPr>
          <p:cNvPr id="23566" name="Picture 14" descr="Résultat de recherche d'images pour &quot;véhicule électrique&quot;"/>
          <p:cNvPicPr>
            <a:picLocks noChangeAspect="1" noChangeArrowheads="1"/>
          </p:cNvPicPr>
          <p:nvPr/>
        </p:nvPicPr>
        <p:blipFill>
          <a:blip r:embed="rId3"/>
          <a:srcRect/>
          <a:stretch>
            <a:fillRect/>
          </a:stretch>
        </p:blipFill>
        <p:spPr bwMode="auto">
          <a:xfrm>
            <a:off x="571472" y="3929066"/>
            <a:ext cx="6934200" cy="292893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500042"/>
            <a:ext cx="8429684" cy="5693866"/>
          </a:xfrm>
          <a:prstGeom prst="rect">
            <a:avLst/>
          </a:prstGeom>
        </p:spPr>
        <p:txBody>
          <a:bodyPr wrap="square">
            <a:spAutoFit/>
          </a:bodyPr>
          <a:lstStyle/>
          <a:p>
            <a:pPr lvl="0" algn="just" eaLnBrk="0" fontAlgn="base" hangingPunct="0">
              <a:spcBef>
                <a:spcPct val="0"/>
              </a:spcBef>
              <a:spcAft>
                <a:spcPct val="0"/>
              </a:spcAft>
            </a:pPr>
            <a:r>
              <a:rPr lang="fr-FR" sz="2800" dirty="0" smtClean="0">
                <a:latin typeface="Times New Roman" pitchFamily="18" charset="0"/>
                <a:ea typeface="Calibri" pitchFamily="34" charset="0"/>
                <a:cs typeface="Times New Roman" pitchFamily="18" charset="0"/>
              </a:rPr>
              <a:t>La maison intelligente s’appuiera donc sur un réseau domestique intelligent, reliant ensemble toutes les fonctions (chauffage, appareils électriques, éclairage, systèmes de sécurité, production d’énergie, voitures électriques, …). Ce réseau devra être géré par un ordinateur, que l’on pourra paramétrer soi-même (température et heure d’allumage du chauffage, ouverture des volets, ….). Elle peut aussi posséder différents procédés ou gadgets connectés permettant de réduire la consommation d’énergie. On peut notamment citer la poignée intelligente : réglée grâce à une simple molette, elle éteint les lumières lorsque l’utilisateur sort, et rallume quand il rentre !</a:t>
            </a:r>
            <a:endParaRPr lang="fr-FR" sz="2800" dirty="0" smtClean="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732</Words>
  <Application>Microsoft Office PowerPoint</Application>
  <PresentationFormat>Affichage à l'écran (4:3)</PresentationFormat>
  <Paragraphs>22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RESEAUX ELECTRIQUES DU FUTUR -SMART GRID-</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RESEAUX ELECTRIQUES DU FUTUR -SMART GRID-</dc:title>
  <dc:creator>moi</dc:creator>
  <cp:lastModifiedBy>moi</cp:lastModifiedBy>
  <cp:revision>18</cp:revision>
  <dcterms:created xsi:type="dcterms:W3CDTF">2020-01-27T18:14:12Z</dcterms:created>
  <dcterms:modified xsi:type="dcterms:W3CDTF">2021-02-19T15:01:43Z</dcterms:modified>
</cp:coreProperties>
</file>