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0" r:id="rId6"/>
    <p:sldId id="271" r:id="rId7"/>
    <p:sldId id="272" r:id="rId8"/>
    <p:sldId id="273" r:id="rId9"/>
    <p:sldId id="287" r:id="rId10"/>
    <p:sldId id="288" r:id="rId11"/>
    <p:sldId id="289" r:id="rId12"/>
    <p:sldId id="290" r:id="rId13"/>
    <p:sldId id="291" r:id="rId14"/>
    <p:sldId id="292" r:id="rId15"/>
    <p:sldId id="295" r:id="rId16"/>
    <p:sldId id="296" r:id="rId17"/>
    <p:sldId id="297" r:id="rId18"/>
    <p:sldId id="298" r:id="rId19"/>
    <p:sldId id="299" r:id="rId20"/>
    <p:sldId id="300" r:id="rId21"/>
    <p:sldId id="301"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BCE068F2-B951-4A95-A59D-DCE36E0F3857}"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CE068F2-B951-4A95-A59D-DCE36E0F3857}"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CE068F2-B951-4A95-A59D-DCE36E0F3857}"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CE068F2-B951-4A95-A59D-DCE36E0F3857}"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CE068F2-B951-4A95-A59D-DCE36E0F3857}"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BCE068F2-B951-4A95-A59D-DCE36E0F3857}" type="datetimeFigureOut">
              <a:rPr lang="en-US" smtClean="0"/>
              <a:pPr/>
              <a:t>2/17/2021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CE068F2-B951-4A95-A59D-DCE36E0F3857}" type="datetimeFigureOut">
              <a:rPr lang="en-US" smtClean="0"/>
              <a:pPr/>
              <a:t>2/17/2021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BCE068F2-B951-4A95-A59D-DCE36E0F3857}" type="datetimeFigureOut">
              <a:rPr lang="en-US" smtClean="0"/>
              <a:pPr/>
              <a:t>2/17/2021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E068F2-B951-4A95-A59D-DCE36E0F3857}" type="datetimeFigureOut">
              <a:rPr lang="en-US" smtClean="0"/>
              <a:pPr/>
              <a:t>2/17/2021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CE068F2-B951-4A95-A59D-DCE36E0F3857}" type="datetimeFigureOut">
              <a:rPr lang="en-US" smtClean="0"/>
              <a:pPr/>
              <a:t>2/17/2021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CE068F2-B951-4A95-A59D-DCE36E0F3857}" type="datetimeFigureOut">
              <a:rPr lang="en-US" smtClean="0"/>
              <a:pPr/>
              <a:t>2/17/2021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F82D7ED-4F75-4439-AA4B-CE52590A9B9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068F2-B951-4A95-A59D-DCE36E0F3857}" type="datetimeFigureOut">
              <a:rPr lang="en-US" smtClean="0"/>
              <a:pPr/>
              <a:t>2/17/2021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2D7ED-4F75-4439-AA4B-CE52590A9B9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fr-FR" sz="4000" b="1" u="sng" dirty="0" smtClean="0"/>
              <a:t>Définition </a:t>
            </a:r>
            <a:r>
              <a:rPr lang="fr-FR" sz="4000" b="1" dirty="0" smtClean="0"/>
              <a:t>:</a:t>
            </a:r>
          </a:p>
          <a:p>
            <a:pPr algn="just">
              <a:buNone/>
            </a:pPr>
            <a:r>
              <a:rPr lang="fr-FR" sz="4100" dirty="0" smtClean="0">
                <a:latin typeface="Angsana New" pitchFamily="18" charset="-34"/>
                <a:cs typeface="Angsana New" pitchFamily="18" charset="-34"/>
              </a:rPr>
              <a:t> </a:t>
            </a:r>
            <a:r>
              <a:rPr lang="fr-FR" sz="3800" b="1" dirty="0" smtClean="0">
                <a:cs typeface="Angsana New" pitchFamily="18" charset="-34"/>
              </a:rPr>
              <a:t>La biomasse est l'ensemble de la matière organique d'origine végétale ou animale. </a:t>
            </a:r>
          </a:p>
          <a:p>
            <a:pPr algn="just">
              <a:buNone/>
            </a:pPr>
            <a:r>
              <a:rPr lang="fr-FR" sz="3800" b="1" dirty="0" smtClean="0">
                <a:cs typeface="Angsana New" pitchFamily="18" charset="-34"/>
              </a:rPr>
              <a:t>Cette matière peut être valorisée de différentes manières: </a:t>
            </a:r>
          </a:p>
          <a:p>
            <a:pPr lvl="1" algn="just">
              <a:buFont typeface="Wingdings" pitchFamily="2" charset="2"/>
              <a:buChar char="Ø"/>
            </a:pPr>
            <a:r>
              <a:rPr lang="fr-FR" sz="3400" b="1" dirty="0" smtClean="0">
                <a:cs typeface="Angsana New" pitchFamily="18" charset="-34"/>
              </a:rPr>
              <a:t>industrielle (bois de construction, papier, chimie végétale…),</a:t>
            </a:r>
          </a:p>
          <a:p>
            <a:pPr lvl="1" algn="just">
              <a:buFont typeface="Wingdings" pitchFamily="2" charset="2"/>
              <a:buChar char="Ø"/>
            </a:pPr>
            <a:r>
              <a:rPr lang="fr-FR" sz="3400" b="1" dirty="0" smtClean="0">
                <a:cs typeface="Angsana New" pitchFamily="18" charset="-34"/>
              </a:rPr>
              <a:t> énergétique (chaleur, électricité, carburant,…),</a:t>
            </a:r>
          </a:p>
          <a:p>
            <a:pPr lvl="1" algn="just">
              <a:buFont typeface="Wingdings" pitchFamily="2" charset="2"/>
              <a:buChar char="Ø"/>
            </a:pPr>
            <a:r>
              <a:rPr lang="fr-FR" sz="3400" b="1" dirty="0" smtClean="0">
                <a:cs typeface="Angsana New" pitchFamily="18" charset="-34"/>
              </a:rPr>
              <a:t>alimentaire et esthétique,</a:t>
            </a:r>
          </a:p>
          <a:p>
            <a:pPr lvl="1" algn="just">
              <a:buFont typeface="Wingdings" pitchFamily="2" charset="2"/>
              <a:buChar char="Ø"/>
            </a:pPr>
            <a:r>
              <a:rPr lang="fr-FR" sz="3400" b="1" dirty="0" smtClean="0">
                <a:cs typeface="Angsana New" pitchFamily="18" charset="-34"/>
              </a:rPr>
              <a:t>participer à l'équilibre écologique</a:t>
            </a:r>
            <a:r>
              <a:rPr lang="fr-FR" sz="3400" b="1" dirty="0" smtClean="0"/>
              <a:t>.</a:t>
            </a:r>
            <a:endParaRPr lang="fr-FR" sz="3400" b="1" dirty="0"/>
          </a:p>
        </p:txBody>
      </p:sp>
      <p:sp>
        <p:nvSpPr>
          <p:cNvPr id="2" name="Titre 1"/>
          <p:cNvSpPr>
            <a:spLocks noGrp="1"/>
          </p:cNvSpPr>
          <p:nvPr>
            <p:ph type="title"/>
          </p:nvPr>
        </p:nvSpPr>
        <p:spPr/>
        <p:txBody>
          <a:bodyPr>
            <a:normAutofit/>
          </a:bodyPr>
          <a:lstStyle/>
          <a:p>
            <a:pPr algn="ctr"/>
            <a:r>
              <a:rPr lang="fr-FR" sz="6600" cap="none" dirty="0" smtClean="0">
                <a:ln w="18415" cmpd="sng">
                  <a:solidFill>
                    <a:schemeClr val="accent2">
                      <a:lumMod val="50000"/>
                    </a:schemeClr>
                  </a:solidFill>
                  <a:prstDash val="solid"/>
                </a:ln>
                <a:solidFill>
                  <a:schemeClr val="accent3">
                    <a:lumMod val="75000"/>
                  </a:schemeClr>
                </a:solidFill>
                <a:effectLst>
                  <a:outerShdw blurRad="63500" dir="3600000" algn="tl" rotWithShape="0">
                    <a:srgbClr val="000000">
                      <a:alpha val="70000"/>
                    </a:srgbClr>
                  </a:outerShdw>
                </a:effectLst>
              </a:rPr>
              <a:t>La biomasse</a:t>
            </a:r>
            <a:endParaRPr lang="fr-FR" sz="6600" cap="none" dirty="0">
              <a:ln w="18415" cmpd="sng">
                <a:solidFill>
                  <a:schemeClr val="accent2">
                    <a:lumMod val="50000"/>
                  </a:schemeClr>
                </a:solidFill>
                <a:prstDash val="solid"/>
              </a:ln>
              <a:solidFill>
                <a:schemeClr val="accent3">
                  <a:lumMod val="75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14348" y="357166"/>
            <a:ext cx="7500990" cy="5281634"/>
          </a:xfrm>
        </p:spPr>
        <p:txBody>
          <a:bodyPr>
            <a:normAutofit/>
          </a:bodyPr>
          <a:lstStyle/>
          <a:p>
            <a:pPr rtl="0"/>
            <a:r>
              <a:rPr lang="fr-FR" sz="4400" b="1" dirty="0">
                <a:solidFill>
                  <a:srgbClr val="FF0000"/>
                </a:solidFill>
              </a:rPr>
              <a:t>	</a:t>
            </a:r>
            <a:r>
              <a:rPr lang="fr-FR" sz="4400" b="1" dirty="0" smtClean="0">
                <a:solidFill>
                  <a:srgbClr val="FF0000"/>
                </a:solidFill>
              </a:rPr>
              <a:t>B- le </a:t>
            </a:r>
            <a:r>
              <a:rPr lang="fr-FR" sz="4400" b="1" dirty="0">
                <a:solidFill>
                  <a:srgbClr val="FF0000"/>
                </a:solidFill>
              </a:rPr>
              <a:t>biogaz </a:t>
            </a:r>
            <a:endParaRPr lang="en-US" sz="4400" dirty="0">
              <a:solidFill>
                <a:srgbClr val="FF0000"/>
              </a:solidFill>
            </a:endParaRPr>
          </a:p>
          <a:p>
            <a:pPr algn="just" rtl="0"/>
            <a:endParaRPr lang="fr-FR" dirty="0" smtClean="0">
              <a:solidFill>
                <a:schemeClr val="tx1"/>
              </a:solidFill>
            </a:endParaRPr>
          </a:p>
          <a:p>
            <a:pPr algn="just" rtl="0">
              <a:lnSpc>
                <a:spcPct val="150000"/>
              </a:lnSpc>
            </a:pPr>
            <a:r>
              <a:rPr lang="fr-FR" sz="4000" b="1" dirty="0" smtClean="0">
                <a:solidFill>
                  <a:schemeClr val="tx1"/>
                </a:solidFill>
              </a:rPr>
              <a:t>biogaz </a:t>
            </a:r>
            <a:r>
              <a:rPr lang="fr-FR" sz="4000" b="1" dirty="0">
                <a:solidFill>
                  <a:schemeClr val="tx1"/>
                </a:solidFill>
              </a:rPr>
              <a:t>est une source d’énergie qui provient de la dégradation de la matière organique en l’absence d’oxygène </a:t>
            </a:r>
            <a:endParaRPr lang="en-US" sz="4000" b="1" dirty="0">
              <a:solidFill>
                <a:schemeClr val="tx1"/>
              </a:solidFill>
            </a:endParaRPr>
          </a:p>
          <a:p>
            <a:endParaRPr lang="ar-D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a:bodyPr>
          <a:lstStyle/>
          <a:p>
            <a:pPr algn="just" rtl="0">
              <a:lnSpc>
                <a:spcPct val="150000"/>
              </a:lnSpc>
              <a:buNone/>
            </a:pPr>
            <a:r>
              <a:rPr lang="fr-FR" dirty="0" smtClean="0"/>
              <a:t>	</a:t>
            </a:r>
          </a:p>
          <a:p>
            <a:pPr algn="just" rtl="0">
              <a:lnSpc>
                <a:spcPct val="150000"/>
              </a:lnSpc>
              <a:buNone/>
            </a:pPr>
            <a:r>
              <a:rPr lang="fr-FR" sz="3600" b="1" dirty="0"/>
              <a:t>	</a:t>
            </a:r>
            <a:r>
              <a:rPr lang="fr-FR" sz="3600" b="1" dirty="0" smtClean="0"/>
              <a:t>Ce phénomène naturel peut être observé dans les marais ou les décharges d’ordures ménagères.</a:t>
            </a:r>
          </a:p>
          <a:p>
            <a:pPr algn="just" rtl="0">
              <a:lnSpc>
                <a:spcPct val="150000"/>
              </a:lnSpc>
              <a:buNone/>
            </a:pPr>
            <a:r>
              <a:rPr lang="fr-FR" dirty="0" smtClean="0"/>
              <a:t>            </a:t>
            </a:r>
            <a:br>
              <a:rPr lang="fr-FR" dirty="0" smtClean="0"/>
            </a:br>
            <a:r>
              <a:rPr lang="fr-FR" dirty="0" smtClean="0"/>
              <a:t>.</a:t>
            </a:r>
            <a:endParaRPr lang="en-US" dirty="0" smtClean="0"/>
          </a:p>
          <a:p>
            <a:pPr algn="l" rtl="0"/>
            <a:endParaRPr lang="ar-D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just" rtl="0">
              <a:lnSpc>
                <a:spcPct val="150000"/>
              </a:lnSpc>
              <a:buNone/>
            </a:pPr>
            <a:r>
              <a:rPr lang="fr-FR" dirty="0" smtClean="0"/>
              <a:t>	</a:t>
            </a:r>
          </a:p>
          <a:p>
            <a:pPr algn="just" rtl="0">
              <a:lnSpc>
                <a:spcPct val="150000"/>
              </a:lnSpc>
              <a:buNone/>
            </a:pPr>
            <a:r>
              <a:rPr lang="fr-FR" sz="4000" b="1" dirty="0" smtClean="0"/>
              <a:t>On peut le provoquer et l’intensifier en faisant de la méthanisation en digesteurs (sorte de gros silos) où cette dégradation est contrôlée</a:t>
            </a:r>
            <a:r>
              <a:rPr lang="fr-FR" dirty="0" smtClean="0"/>
              <a:t>.</a:t>
            </a:r>
            <a:endParaRPr lang="ar-D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286544"/>
          </a:xfrm>
        </p:spPr>
        <p:txBody>
          <a:bodyPr>
            <a:normAutofit fontScale="92500" lnSpcReduction="10000"/>
          </a:bodyPr>
          <a:lstStyle/>
          <a:p>
            <a:pPr algn="just" rtl="0">
              <a:buNone/>
            </a:pPr>
            <a:r>
              <a:rPr lang="fr-FR" dirty="0" smtClean="0"/>
              <a:t>	Constitué </a:t>
            </a:r>
            <a:r>
              <a:rPr lang="fr-FR" dirty="0"/>
              <a:t>principalement de méthane et de gaz carbonique, c’est un puissant gaz à effet de serre, c’est pourquoi : </a:t>
            </a:r>
            <a:endParaRPr lang="fr-FR" dirty="0" smtClean="0"/>
          </a:p>
          <a:p>
            <a:pPr algn="just" rtl="0">
              <a:buNone/>
            </a:pPr>
            <a:endParaRPr lang="en-US" dirty="0"/>
          </a:p>
          <a:p>
            <a:pPr lvl="0" algn="just" rtl="0">
              <a:buFont typeface="Wingdings" pitchFamily="2" charset="2"/>
              <a:buChar char="Ø"/>
            </a:pPr>
            <a:r>
              <a:rPr lang="fr-FR" b="1" dirty="0"/>
              <a:t>Valoriser les déchets organiques, c’est avoir un effet bénéfique sur notre environnement en évitant bien des pollutions et des nuisances (eaux, sols, odeurs…) </a:t>
            </a:r>
            <a:r>
              <a:rPr lang="fr-FR" b="1" dirty="0" smtClean="0"/>
              <a:t>;</a:t>
            </a:r>
          </a:p>
          <a:p>
            <a:pPr lvl="0" algn="just" rtl="0">
              <a:buNone/>
            </a:pPr>
            <a:endParaRPr lang="en-US" dirty="0" smtClean="0"/>
          </a:p>
          <a:p>
            <a:pPr lvl="0" algn="just" rtl="0">
              <a:buFont typeface="Wingdings" pitchFamily="2" charset="2"/>
              <a:buChar char="Ø"/>
            </a:pPr>
            <a:r>
              <a:rPr lang="fr-FR" b="1" dirty="0" smtClean="0"/>
              <a:t>Produire </a:t>
            </a:r>
            <a:r>
              <a:rPr lang="fr-FR" b="1" dirty="0"/>
              <a:t>et valoriser du biogaz, c’est - en plus - avoir un effet bénéfique sur l’effet de serre en évitant la libération de méthane et en économisant des énergies fossiles</a:t>
            </a:r>
            <a:r>
              <a:rPr lang="fr-FR" b="1" dirty="0" smtClean="0"/>
              <a:t>.</a:t>
            </a:r>
            <a:endParaRPr lang="ar-DZ"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142"/>
            <a:ext cx="9144000" cy="6247864"/>
          </a:xfrm>
          <a:prstGeom prst="rect">
            <a:avLst/>
          </a:prstGeom>
        </p:spPr>
        <p:txBody>
          <a:bodyPr wrap="square">
            <a:spAutoFit/>
          </a:bodyPr>
          <a:lstStyle/>
          <a:p>
            <a:pPr algn="just" rtl="0">
              <a:lnSpc>
                <a:spcPct val="150000"/>
              </a:lnSpc>
              <a:spcAft>
                <a:spcPts val="1000"/>
              </a:spcAft>
            </a:pPr>
            <a:r>
              <a:rPr lang="fr-FR" sz="2500" dirty="0">
                <a:latin typeface="Bookman Old Style" panose="02050604050505020204" pitchFamily="18" charset="0"/>
                <a:ea typeface="Calibri" panose="020F0502020204030204" pitchFamily="34" charset="0"/>
                <a:cs typeface="Arial" panose="020B0604020202020204" pitchFamily="34" charset="0"/>
              </a:rPr>
              <a:t>En exploitant au maximum les 3 ressources que sont :</a:t>
            </a:r>
          </a:p>
          <a:p>
            <a:pPr marL="342900" lvl="0" indent="-342900" algn="just" rtl="0">
              <a:lnSpc>
                <a:spcPct val="150000"/>
              </a:lnSpc>
              <a:spcAft>
                <a:spcPts val="0"/>
              </a:spcAft>
              <a:buFont typeface="Symbol" panose="05050102010706020507" pitchFamily="18" charset="2"/>
              <a:buChar char=""/>
            </a:pPr>
            <a:r>
              <a:rPr lang="fr-FR" sz="2500" b="1" dirty="0">
                <a:latin typeface="Bookman Old Style" panose="02050604050505020204" pitchFamily="18" charset="0"/>
                <a:ea typeface="Calibri" panose="020F0502020204030204" pitchFamily="34" charset="0"/>
                <a:cs typeface="Arial" panose="020B0604020202020204" pitchFamily="34" charset="0"/>
              </a:rPr>
              <a:t>les centres d’enfouissement techniques aux normes (décharges pour ordures ménagères</a:t>
            </a:r>
            <a:r>
              <a:rPr lang="fr-FR" sz="2500" b="1" dirty="0" smtClean="0">
                <a:latin typeface="Bookman Old Style" panose="02050604050505020204" pitchFamily="18" charset="0"/>
                <a:ea typeface="Calibri" panose="020F0502020204030204" pitchFamily="34" charset="0"/>
                <a:cs typeface="Arial" panose="020B0604020202020204" pitchFamily="34" charset="0"/>
              </a:rPr>
              <a:t>),</a:t>
            </a:r>
          </a:p>
          <a:p>
            <a:pPr marL="342900" lvl="0" indent="-342900" algn="just" rtl="0">
              <a:lnSpc>
                <a:spcPct val="150000"/>
              </a:lnSpc>
              <a:spcAft>
                <a:spcPts val="0"/>
              </a:spcAft>
              <a:buFont typeface="Symbol" panose="05050102010706020507" pitchFamily="18" charset="2"/>
              <a:buChar char=""/>
            </a:pPr>
            <a:r>
              <a:rPr lang="fr-FR" sz="2500" b="1" dirty="0" smtClean="0">
                <a:latin typeface="Bookman Old Style" panose="02050604050505020204" pitchFamily="18" charset="0"/>
                <a:ea typeface="Calibri" panose="020F0502020204030204" pitchFamily="34" charset="0"/>
                <a:cs typeface="Arial" panose="020B0604020202020204" pitchFamily="34" charset="0"/>
              </a:rPr>
              <a:t>la </a:t>
            </a:r>
            <a:r>
              <a:rPr lang="fr-FR" sz="2500" b="1" dirty="0">
                <a:latin typeface="Bookman Old Style" panose="02050604050505020204" pitchFamily="18" charset="0"/>
                <a:ea typeface="Calibri" panose="020F0502020204030204" pitchFamily="34" charset="0"/>
                <a:cs typeface="Arial" panose="020B0604020202020204" pitchFamily="34" charset="0"/>
              </a:rPr>
              <a:t>méthanisation des boues de stations d’épuration</a:t>
            </a:r>
            <a:r>
              <a:rPr lang="fr-FR" sz="2500" b="1" dirty="0" smtClean="0">
                <a:latin typeface="Bookman Old Style" panose="02050604050505020204" pitchFamily="18" charset="0"/>
                <a:ea typeface="Calibri" panose="020F0502020204030204" pitchFamily="34" charset="0"/>
                <a:cs typeface="Arial" panose="020B0604020202020204" pitchFamily="34" charset="0"/>
              </a:rPr>
              <a:t>,</a:t>
            </a:r>
          </a:p>
          <a:p>
            <a:pPr marL="342900" lvl="0" indent="-342900" rtl="0">
              <a:lnSpc>
                <a:spcPct val="150000"/>
              </a:lnSpc>
              <a:spcAft>
                <a:spcPts val="1000"/>
              </a:spcAft>
              <a:buFont typeface="Symbol" panose="05050102010706020507" pitchFamily="18" charset="2"/>
              <a:buChar char=""/>
            </a:pPr>
            <a:r>
              <a:rPr lang="fr-FR" sz="2500" b="1" dirty="0" smtClean="0">
                <a:latin typeface="Bookman Old Style" panose="02050604050505020204" pitchFamily="18" charset="0"/>
                <a:ea typeface="Calibri" panose="020F0502020204030204" pitchFamily="34" charset="0"/>
                <a:cs typeface="Arial" panose="020B0604020202020204" pitchFamily="34" charset="0"/>
              </a:rPr>
              <a:t>la </a:t>
            </a:r>
            <a:r>
              <a:rPr lang="fr-FR" sz="2500" b="1" dirty="0">
                <a:latin typeface="Bookman Old Style" panose="02050604050505020204" pitchFamily="18" charset="0"/>
                <a:ea typeface="Calibri" panose="020F0502020204030204" pitchFamily="34" charset="0"/>
                <a:cs typeface="Arial" panose="020B0604020202020204" pitchFamily="34" charset="0"/>
              </a:rPr>
              <a:t>méthanisation de déchets organiques agricoles, industriels et ménagers,</a:t>
            </a:r>
            <a:br>
              <a:rPr lang="fr-FR" sz="2500" b="1" dirty="0">
                <a:latin typeface="Bookman Old Style" panose="02050604050505020204" pitchFamily="18" charset="0"/>
                <a:ea typeface="Calibri" panose="020F0502020204030204" pitchFamily="34" charset="0"/>
                <a:cs typeface="Arial" panose="020B0604020202020204" pitchFamily="34" charset="0"/>
              </a:rPr>
            </a:br>
            <a:endParaRPr lang="fr-FR" sz="2500" b="1" dirty="0" smtClean="0">
              <a:latin typeface="Bookman Old Style" panose="02050604050505020204" pitchFamily="18" charset="0"/>
              <a:ea typeface="Calibri" panose="020F0502020204030204" pitchFamily="34" charset="0"/>
              <a:cs typeface="Arial" panose="020B0604020202020204" pitchFamily="34" charset="0"/>
            </a:endParaRPr>
          </a:p>
          <a:p>
            <a:pPr marL="342900" lvl="0" indent="-342900" algn="just" rtl="0">
              <a:lnSpc>
                <a:spcPct val="150000"/>
              </a:lnSpc>
              <a:spcAft>
                <a:spcPts val="1000"/>
              </a:spcAft>
            </a:pPr>
            <a:endParaRPr lang="fr-FR" sz="2500" b="1" dirty="0" smtClean="0">
              <a:latin typeface="Bookman Old Style" panose="02050604050505020204" pitchFamily="18" charset="0"/>
              <a:ea typeface="Calibri" panose="020F0502020204030204" pitchFamily="34" charset="0"/>
              <a:cs typeface="Arial" panose="020B0604020202020204" pitchFamily="34" charset="0"/>
            </a:endParaRPr>
          </a:p>
          <a:p>
            <a:pPr marL="342900" lvl="0" indent="-342900" algn="just" rtl="0">
              <a:lnSpc>
                <a:spcPct val="150000"/>
              </a:lnSpc>
              <a:spcAft>
                <a:spcPts val="1000"/>
              </a:spcAft>
            </a:pPr>
            <a:r>
              <a:rPr lang="fr-FR" sz="2500" b="1" dirty="0" smtClean="0">
                <a:latin typeface="Bookman Old Style" panose="02050604050505020204" pitchFamily="18" charset="0"/>
                <a:ea typeface="Calibri" panose="020F0502020204030204" pitchFamily="34" charset="0"/>
                <a:cs typeface="Arial" panose="020B0604020202020204" pitchFamily="34" charset="0"/>
              </a:rPr>
              <a:t>on </a:t>
            </a:r>
            <a:r>
              <a:rPr lang="fr-FR" sz="2500" b="1" dirty="0">
                <a:latin typeface="Bookman Old Style" panose="02050604050505020204" pitchFamily="18" charset="0"/>
                <a:ea typeface="Calibri" panose="020F0502020204030204" pitchFamily="34" charset="0"/>
                <a:cs typeface="Arial" panose="020B0604020202020204" pitchFamily="34" charset="0"/>
              </a:rPr>
              <a:t>estime que le biogaz en résultant pourrait couvrir 10% de la consommation nationale de gaz .</a:t>
            </a:r>
            <a:endParaRPr lang="fr-FR" sz="2500" b="1" dirty="0">
              <a:effectLst/>
              <a:latin typeface="Bookman Old Style" panose="02050604050505020204" pitchFamily="18" charset="0"/>
              <a:ea typeface="Calibri" panose="020F0502020204030204" pitchFamily="34" charset="0"/>
              <a:cs typeface="Arial" panose="020B0604020202020204" pitchFamily="34" charset="0"/>
            </a:endParaRPr>
          </a:p>
        </p:txBody>
      </p:sp>
      <p:sp>
        <p:nvSpPr>
          <p:cNvPr id="3" name="Down Arrow 2"/>
          <p:cNvSpPr/>
          <p:nvPr/>
        </p:nvSpPr>
        <p:spPr>
          <a:xfrm>
            <a:off x="4500562" y="3571876"/>
            <a:ext cx="214314" cy="171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59518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0" indent="0" algn="l" rtl="0">
              <a:buNone/>
            </a:pPr>
            <a:r>
              <a:rPr lang="fr-FR" dirty="0"/>
              <a:t>Le biogaz en résultant est un mélange composé essentiellement </a:t>
            </a:r>
            <a:r>
              <a:rPr lang="fr-FR" dirty="0" smtClean="0"/>
              <a:t>:</a:t>
            </a:r>
          </a:p>
          <a:p>
            <a:pPr marL="0" indent="0" algn="l" rtl="0">
              <a:buNone/>
            </a:pPr>
            <a:endParaRPr lang="fr-FR" dirty="0"/>
          </a:p>
          <a:p>
            <a:pPr lvl="0" algn="l" rtl="0"/>
            <a:r>
              <a:rPr lang="fr-FR" dirty="0"/>
              <a:t>de méthane </a:t>
            </a:r>
            <a:r>
              <a:rPr lang="fr-FR" b="1" dirty="0"/>
              <a:t>(CH4),</a:t>
            </a:r>
            <a:endParaRPr lang="fr-FR" dirty="0"/>
          </a:p>
          <a:p>
            <a:pPr lvl="0" algn="l" rtl="0"/>
            <a:r>
              <a:rPr lang="fr-FR" dirty="0"/>
              <a:t>de gaz carbonique </a:t>
            </a:r>
            <a:r>
              <a:rPr lang="fr-FR" b="1" dirty="0"/>
              <a:t>(CO2),</a:t>
            </a:r>
            <a:endParaRPr lang="fr-FR" dirty="0"/>
          </a:p>
          <a:p>
            <a:pPr lvl="0" algn="l" rtl="0"/>
            <a:r>
              <a:rPr lang="fr-FR" dirty="0"/>
              <a:t>de l’eau (en moindre proportion) ,</a:t>
            </a:r>
          </a:p>
          <a:p>
            <a:pPr lvl="0" algn="l" rtl="0"/>
            <a:r>
              <a:rPr lang="fr-FR" dirty="0"/>
              <a:t>d’azote,</a:t>
            </a:r>
          </a:p>
          <a:p>
            <a:pPr lvl="0" algn="l" rtl="0"/>
            <a:r>
              <a:rPr lang="fr-FR" dirty="0"/>
              <a:t> d’hydrogène sulfuré, </a:t>
            </a:r>
          </a:p>
          <a:p>
            <a:pPr lvl="0" algn="l" rtl="0"/>
            <a:r>
              <a:rPr lang="fr-FR" dirty="0"/>
              <a:t>d’oxygène,</a:t>
            </a:r>
          </a:p>
          <a:p>
            <a:pPr lvl="0"/>
            <a:r>
              <a:rPr lang="fr-FR" dirty="0"/>
              <a:t> de composés aromatiques </a:t>
            </a:r>
            <a:r>
              <a:rPr lang="fr-FR" dirty="0" err="1"/>
              <a:t>organo</a:t>
            </a:r>
            <a:r>
              <a:rPr lang="fr-FR" dirty="0"/>
              <a:t>-halogénés</a:t>
            </a:r>
            <a:r>
              <a:rPr lang="fr-FR" dirty="0" smtClean="0"/>
              <a:t>,</a:t>
            </a:r>
            <a:r>
              <a:rPr lang="ar-DZ" dirty="0" smtClean="0"/>
              <a:t> مركبات عطرية عضوية مضغوطة</a:t>
            </a:r>
            <a:endParaRPr lang="fr-FR" dirty="0"/>
          </a:p>
          <a:p>
            <a:pPr marL="0" indent="0" algn="l" rtl="0">
              <a:buNone/>
            </a:pPr>
            <a:endParaRPr lang="fr-FR" dirty="0" smtClean="0"/>
          </a:p>
          <a:p>
            <a:pPr marL="0" indent="0" algn="l" rtl="0">
              <a:buNone/>
            </a:pPr>
            <a:r>
              <a:rPr lang="fr-FR" dirty="0" smtClean="0"/>
              <a:t>Selon </a:t>
            </a:r>
            <a:r>
              <a:rPr lang="fr-FR" dirty="0"/>
              <a:t>la matière organique et la technique </a:t>
            </a:r>
            <a:r>
              <a:rPr lang="fr-FR" dirty="0" smtClean="0"/>
              <a:t>utilisée, </a:t>
            </a:r>
            <a:r>
              <a:rPr lang="fr-FR" dirty="0"/>
              <a:t>les proportions de tous ces composés diffèrent</a:t>
            </a:r>
            <a:r>
              <a:rPr lang="fr-FR" dirty="0" smtClean="0"/>
              <a:t>.</a:t>
            </a:r>
            <a:endParaRPr lang="fr-FR" dirty="0"/>
          </a:p>
        </p:txBody>
      </p:sp>
    </p:spTree>
    <p:extLst>
      <p:ext uri="{BB962C8B-B14F-4D97-AF65-F5344CB8AC3E}">
        <p14:creationId xmlns="" xmlns:p14="http://schemas.microsoft.com/office/powerpoint/2010/main" val="14531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
            <a:ext cx="9144000" cy="5937523"/>
          </a:xfrm>
        </p:spPr>
        <p:txBody>
          <a:bodyPr>
            <a:noAutofit/>
          </a:bodyPr>
          <a:lstStyle/>
          <a:p>
            <a:pPr marL="0" indent="0" algn="just" rtl="0">
              <a:buNone/>
            </a:pPr>
            <a:r>
              <a:rPr lang="fr-FR" sz="3000" b="1" dirty="0"/>
              <a:t>Les </a:t>
            </a:r>
            <a:r>
              <a:rPr lang="fr-FR" sz="3000" b="1" dirty="0" smtClean="0"/>
              <a:t>avantages</a:t>
            </a:r>
          </a:p>
          <a:p>
            <a:pPr algn="just" rtl="0">
              <a:buFont typeface="Wingdings" panose="05000000000000000000" pitchFamily="2" charset="2"/>
              <a:buChar char="Ø"/>
            </a:pPr>
            <a:r>
              <a:rPr lang="fr-FR" sz="3000" dirty="0" smtClean="0"/>
              <a:t>La </a:t>
            </a:r>
            <a:r>
              <a:rPr lang="fr-FR" sz="3000" dirty="0"/>
              <a:t>méthanisation est une alternative à  l'enfouissement et aux rejets des déchets</a:t>
            </a:r>
            <a:r>
              <a:rPr lang="fr-FR" sz="3000" dirty="0" smtClean="0"/>
              <a:t>.</a:t>
            </a:r>
          </a:p>
          <a:p>
            <a:pPr algn="just" rtl="0">
              <a:buFont typeface="Wingdings" panose="05000000000000000000" pitchFamily="2" charset="2"/>
              <a:buChar char="Ø"/>
            </a:pPr>
            <a:r>
              <a:rPr lang="fr-FR" sz="3000" dirty="0" smtClean="0"/>
              <a:t> </a:t>
            </a:r>
            <a:r>
              <a:rPr lang="fr-FR" sz="3000" dirty="0"/>
              <a:t>La méthanisation permet d'éviter les nuisances olfactives liées au traitement des déchets. </a:t>
            </a:r>
            <a:endParaRPr lang="fr-FR" sz="3000" dirty="0" smtClean="0"/>
          </a:p>
          <a:p>
            <a:pPr algn="just" rtl="0">
              <a:buFont typeface="Wingdings" panose="05000000000000000000" pitchFamily="2" charset="2"/>
              <a:buChar char="Ø"/>
            </a:pPr>
            <a:r>
              <a:rPr lang="fr-FR" sz="3000" dirty="0"/>
              <a:t>  la production </a:t>
            </a:r>
            <a:r>
              <a:rPr lang="fr-FR" sz="3000" dirty="0" smtClean="0"/>
              <a:t>d'une </a:t>
            </a:r>
            <a:r>
              <a:rPr lang="fr-FR" sz="3000" dirty="0"/>
              <a:t>énergie renouvelable locale.</a:t>
            </a:r>
          </a:p>
          <a:p>
            <a:pPr marL="0" indent="0" algn="just" rtl="0">
              <a:buNone/>
            </a:pPr>
            <a:r>
              <a:rPr lang="fr-FR" sz="3000" dirty="0"/>
              <a:t> </a:t>
            </a:r>
            <a:endParaRPr lang="fr-FR" sz="3000" dirty="0" smtClean="0"/>
          </a:p>
          <a:p>
            <a:pPr marL="0" indent="0" algn="just" rtl="0">
              <a:buNone/>
            </a:pPr>
            <a:r>
              <a:rPr lang="fr-FR" sz="3000" b="1" dirty="0" smtClean="0"/>
              <a:t>Les </a:t>
            </a:r>
            <a:r>
              <a:rPr lang="fr-FR" sz="3000" b="1" dirty="0"/>
              <a:t>inconvénients</a:t>
            </a:r>
            <a:endParaRPr lang="fr-FR" sz="3000" dirty="0"/>
          </a:p>
          <a:p>
            <a:pPr algn="just" rtl="0">
              <a:buFont typeface="Wingdings" panose="05000000000000000000" pitchFamily="2" charset="2"/>
              <a:buChar char="Ø"/>
            </a:pPr>
            <a:r>
              <a:rPr lang="fr-FR" sz="3000" dirty="0" smtClean="0"/>
              <a:t>La </a:t>
            </a:r>
            <a:r>
              <a:rPr lang="fr-FR" sz="3000" dirty="0"/>
              <a:t>production de biogaz est onéreuse</a:t>
            </a:r>
            <a:r>
              <a:rPr lang="fr-FR" sz="3000" dirty="0" smtClean="0"/>
              <a:t>.</a:t>
            </a:r>
          </a:p>
          <a:p>
            <a:pPr algn="just" rtl="0">
              <a:buFont typeface="Wingdings" panose="05000000000000000000" pitchFamily="2" charset="2"/>
              <a:buChar char="Ø"/>
            </a:pPr>
            <a:r>
              <a:rPr lang="fr-FR" sz="3000" dirty="0" smtClean="0"/>
              <a:t> </a:t>
            </a:r>
            <a:r>
              <a:rPr lang="fr-FR" sz="3000" dirty="0"/>
              <a:t>Les techniques de méthanisation sont souvent méconnues</a:t>
            </a:r>
            <a:r>
              <a:rPr lang="fr-FR" sz="3000" dirty="0" smtClean="0"/>
              <a:t>.</a:t>
            </a:r>
          </a:p>
          <a:p>
            <a:pPr algn="just" rtl="0">
              <a:buFont typeface="Wingdings" panose="05000000000000000000" pitchFamily="2" charset="2"/>
              <a:buChar char="Ø"/>
            </a:pPr>
            <a:r>
              <a:rPr lang="fr-FR" sz="3000" dirty="0" smtClean="0"/>
              <a:t> </a:t>
            </a:r>
            <a:r>
              <a:rPr lang="fr-FR" sz="3000" dirty="0"/>
              <a:t>Les biogaz sont produit loin des lieux de consommation et donc difficile à  valoriser</a:t>
            </a:r>
            <a:r>
              <a:rPr lang="fr-FR" sz="3000" dirty="0" smtClean="0"/>
              <a:t>.</a:t>
            </a:r>
            <a:endParaRPr lang="fr-FR" sz="3000" dirty="0"/>
          </a:p>
        </p:txBody>
      </p:sp>
    </p:spTree>
    <p:extLst>
      <p:ext uri="{BB962C8B-B14F-4D97-AF65-F5344CB8AC3E}">
        <p14:creationId xmlns="" xmlns:p14="http://schemas.microsoft.com/office/powerpoint/2010/main" val="223667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tse2.mm.bing.net/th?id=OIP.P3V4z_3TDawTpON8pnftIgHaEh&amp;pid=15.1&amp;P=0&amp;w=278&amp;h=171"/>
          <p:cNvPicPr>
            <a:picLocks noChangeAspect="1" noChangeArrowheads="1"/>
          </p:cNvPicPr>
          <p:nvPr/>
        </p:nvPicPr>
        <p:blipFill>
          <a:blip r:embed="rId2"/>
          <a:srcRect/>
          <a:stretch>
            <a:fillRect/>
          </a:stretch>
        </p:blipFill>
        <p:spPr bwMode="auto">
          <a:xfrm>
            <a:off x="3143240" y="4667269"/>
            <a:ext cx="2647950" cy="1619251"/>
          </a:xfrm>
          <a:prstGeom prst="rect">
            <a:avLst/>
          </a:prstGeom>
          <a:noFill/>
        </p:spPr>
      </p:pic>
      <p:sp>
        <p:nvSpPr>
          <p:cNvPr id="3" name="Content Placeholder 2"/>
          <p:cNvSpPr>
            <a:spLocks noGrp="1"/>
          </p:cNvSpPr>
          <p:nvPr>
            <p:ph idx="1"/>
          </p:nvPr>
        </p:nvSpPr>
        <p:spPr>
          <a:xfrm>
            <a:off x="0" y="0"/>
            <a:ext cx="9144000" cy="6858000"/>
          </a:xfrm>
        </p:spPr>
        <p:txBody>
          <a:bodyPr>
            <a:noAutofit/>
          </a:bodyPr>
          <a:lstStyle/>
          <a:p>
            <a:pPr marL="0" indent="0" algn="ctr" rtl="0">
              <a:buNone/>
            </a:pPr>
            <a:r>
              <a:rPr lang="fr-FR" sz="4000" b="1" dirty="0" smtClean="0">
                <a:solidFill>
                  <a:srgbClr val="FF0000"/>
                </a:solidFill>
              </a:rPr>
              <a:t>C- le </a:t>
            </a:r>
            <a:r>
              <a:rPr lang="fr-FR" sz="4000" b="1" dirty="0">
                <a:solidFill>
                  <a:srgbClr val="FF0000"/>
                </a:solidFill>
              </a:rPr>
              <a:t>biocarburant</a:t>
            </a:r>
            <a:r>
              <a:rPr lang="fr-FR" sz="4000" dirty="0">
                <a:solidFill>
                  <a:srgbClr val="FF0000"/>
                </a:solidFill>
              </a:rPr>
              <a:t> </a:t>
            </a:r>
            <a:r>
              <a:rPr lang="fr-FR" sz="4000" dirty="0" smtClean="0">
                <a:solidFill>
                  <a:srgbClr val="FF0000"/>
                </a:solidFill>
              </a:rPr>
              <a:t>:</a:t>
            </a:r>
          </a:p>
          <a:p>
            <a:pPr marL="0" lvl="0" indent="0" algn="just" rtl="0">
              <a:buNone/>
            </a:pPr>
            <a:r>
              <a:rPr lang="fr-FR" sz="2400" dirty="0" smtClean="0"/>
              <a:t>Les </a:t>
            </a:r>
            <a:r>
              <a:rPr lang="fr-FR" sz="2400" dirty="0"/>
              <a:t>biocarburants (aussi appelés agro carburants) sont composés de plusieurs filières: biodiesel, éthanol</a:t>
            </a:r>
            <a:r>
              <a:rPr lang="fr-FR" sz="2400" dirty="0" smtClean="0"/>
              <a:t>.</a:t>
            </a:r>
          </a:p>
          <a:p>
            <a:pPr marL="0" lvl="0" indent="0" algn="l" rtl="0">
              <a:buNone/>
            </a:pPr>
            <a:r>
              <a:rPr lang="fr-FR" sz="2400" dirty="0" smtClean="0"/>
              <a:t>Ils </a:t>
            </a:r>
            <a:r>
              <a:rPr lang="fr-FR" sz="2400" dirty="0"/>
              <a:t>sont issus de la transformation de différentes cultures :</a:t>
            </a:r>
          </a:p>
          <a:p>
            <a:pPr lvl="1" algn="l" rtl="0">
              <a:buFont typeface="Wingdings" panose="05000000000000000000" pitchFamily="2" charset="2"/>
              <a:buChar char="v"/>
            </a:pPr>
            <a:r>
              <a:rPr lang="fr-FR" sz="2400" dirty="0"/>
              <a:t>canne à  sucre, </a:t>
            </a:r>
            <a:endParaRPr lang="fr-FR" sz="2400" dirty="0" smtClean="0"/>
          </a:p>
          <a:p>
            <a:pPr lvl="1" algn="l" rtl="0">
              <a:buFont typeface="Wingdings" panose="05000000000000000000" pitchFamily="2" charset="2"/>
              <a:buChar char="v"/>
            </a:pPr>
            <a:r>
              <a:rPr lang="fr-FR" sz="2400" dirty="0" smtClean="0"/>
              <a:t>maïs</a:t>
            </a:r>
            <a:r>
              <a:rPr lang="fr-FR" sz="2400" dirty="0"/>
              <a:t>, </a:t>
            </a:r>
            <a:endParaRPr lang="fr-FR" sz="2400" dirty="0" smtClean="0"/>
          </a:p>
          <a:p>
            <a:pPr lvl="1" algn="l" rtl="0">
              <a:buFont typeface="Wingdings" panose="05000000000000000000" pitchFamily="2" charset="2"/>
              <a:buChar char="v"/>
            </a:pPr>
            <a:r>
              <a:rPr lang="fr-FR" sz="2400" dirty="0" smtClean="0"/>
              <a:t>colza</a:t>
            </a:r>
            <a:r>
              <a:rPr lang="fr-FR" sz="2400" dirty="0"/>
              <a:t>, </a:t>
            </a:r>
            <a:endParaRPr lang="fr-FR" sz="2400" dirty="0" smtClean="0"/>
          </a:p>
          <a:p>
            <a:pPr lvl="1" algn="l" rtl="0">
              <a:buFont typeface="Wingdings" panose="05000000000000000000" pitchFamily="2" charset="2"/>
              <a:buChar char="v"/>
            </a:pPr>
            <a:r>
              <a:rPr lang="fr-FR" sz="2400" dirty="0" smtClean="0"/>
              <a:t>tournesol,</a:t>
            </a:r>
          </a:p>
          <a:p>
            <a:pPr lvl="1" algn="l" rtl="0">
              <a:buFont typeface="Wingdings" panose="05000000000000000000" pitchFamily="2" charset="2"/>
              <a:buChar char="v"/>
            </a:pPr>
            <a:r>
              <a:rPr lang="fr-FR" sz="2400" dirty="0" smtClean="0"/>
              <a:t>palmiers </a:t>
            </a:r>
            <a:r>
              <a:rPr lang="fr-FR" sz="2400" dirty="0"/>
              <a:t>à huile</a:t>
            </a:r>
            <a:r>
              <a:rPr lang="fr-FR" sz="2400" dirty="0" smtClean="0"/>
              <a:t>,</a:t>
            </a:r>
          </a:p>
          <a:p>
            <a:pPr lvl="1" algn="l" rtl="0">
              <a:buFont typeface="Wingdings" panose="05000000000000000000" pitchFamily="2" charset="2"/>
              <a:buChar char="v"/>
            </a:pPr>
            <a:r>
              <a:rPr lang="fr-FR" sz="2400" dirty="0" smtClean="0"/>
              <a:t> </a:t>
            </a:r>
            <a:r>
              <a:rPr lang="fr-FR" sz="2400" dirty="0"/>
              <a:t>sorgho, </a:t>
            </a:r>
            <a:endParaRPr lang="fr-FR" sz="2400" dirty="0" smtClean="0"/>
          </a:p>
          <a:p>
            <a:pPr lvl="1" algn="l" rtl="0">
              <a:buFont typeface="Wingdings" panose="05000000000000000000" pitchFamily="2" charset="2"/>
              <a:buChar char="v"/>
            </a:pPr>
            <a:r>
              <a:rPr lang="fr-FR" sz="2400" dirty="0" smtClean="0"/>
              <a:t>manioc</a:t>
            </a:r>
            <a:r>
              <a:rPr lang="fr-FR" sz="2400" dirty="0"/>
              <a:t>. </a:t>
            </a:r>
          </a:p>
          <a:p>
            <a:pPr marL="0" indent="0" algn="l" rtl="0">
              <a:buNone/>
            </a:pPr>
            <a:endParaRPr lang="fr-FR" sz="2400" dirty="0" smtClean="0"/>
          </a:p>
          <a:p>
            <a:pPr marL="0" indent="0" algn="l" rtl="0">
              <a:buNone/>
            </a:pPr>
            <a:endParaRPr lang="fr-FR" sz="2400" dirty="0" smtClean="0"/>
          </a:p>
          <a:p>
            <a:pPr marL="0" indent="0" algn="l" rtl="0">
              <a:buNone/>
            </a:pPr>
            <a:r>
              <a:rPr lang="fr-FR" sz="2400" dirty="0" smtClean="0"/>
              <a:t>Ils </a:t>
            </a:r>
            <a:r>
              <a:rPr lang="fr-FR" sz="2400" dirty="0"/>
              <a:t>sont surtout utilisés pour le transport mais peuvent avoir d'autres usages</a:t>
            </a:r>
            <a:r>
              <a:rPr lang="fr-FR" sz="2400" dirty="0" smtClean="0"/>
              <a:t>.</a:t>
            </a:r>
            <a:endParaRPr lang="fr-FR" sz="2400" dirty="0"/>
          </a:p>
        </p:txBody>
      </p:sp>
      <p:pic>
        <p:nvPicPr>
          <p:cNvPr id="8196" name="Picture 4" descr="https://tse1.mm.bing.net/th?id=OIP.9UbQgSrFSfELYlMOlAeWXQHaE6&amp;pid=15.1&amp;P=0&amp;w=262&amp;h=174"/>
          <p:cNvPicPr>
            <a:picLocks noChangeAspect="1" noChangeArrowheads="1"/>
          </p:cNvPicPr>
          <p:nvPr/>
        </p:nvPicPr>
        <p:blipFill>
          <a:blip r:embed="rId3"/>
          <a:srcRect b="30435"/>
          <a:stretch>
            <a:fillRect/>
          </a:stretch>
        </p:blipFill>
        <p:spPr bwMode="auto">
          <a:xfrm>
            <a:off x="3000364" y="2500307"/>
            <a:ext cx="2495550" cy="1214446"/>
          </a:xfrm>
          <a:prstGeom prst="rect">
            <a:avLst/>
          </a:prstGeom>
          <a:noFill/>
        </p:spPr>
      </p:pic>
      <p:pic>
        <p:nvPicPr>
          <p:cNvPr id="8194" name="Picture 2" descr="https://tse1.mm.bing.net/th?id=OIP.55cUSI2rRp5jK4HdeXtZdAHaE8&amp;pid=15.1&amp;P=0&amp;w=236&amp;h=159"/>
          <p:cNvPicPr>
            <a:picLocks noChangeAspect="1" noChangeArrowheads="1"/>
          </p:cNvPicPr>
          <p:nvPr/>
        </p:nvPicPr>
        <p:blipFill>
          <a:blip r:embed="rId4"/>
          <a:srcRect/>
          <a:stretch>
            <a:fillRect/>
          </a:stretch>
        </p:blipFill>
        <p:spPr bwMode="auto">
          <a:xfrm>
            <a:off x="5857884" y="3429000"/>
            <a:ext cx="2247900" cy="1504951"/>
          </a:xfrm>
          <a:prstGeom prst="rect">
            <a:avLst/>
          </a:prstGeom>
          <a:noFill/>
        </p:spPr>
      </p:pic>
      <p:sp>
        <p:nvSpPr>
          <p:cNvPr id="6" name="Down Arrow 2"/>
          <p:cNvSpPr/>
          <p:nvPr/>
        </p:nvSpPr>
        <p:spPr>
          <a:xfrm rot="16200000" flipH="1">
            <a:off x="2214546" y="2714620"/>
            <a:ext cx="28575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wn Arrow 2"/>
          <p:cNvSpPr/>
          <p:nvPr/>
        </p:nvSpPr>
        <p:spPr>
          <a:xfrm rot="16200000" flipH="1">
            <a:off x="2500298" y="4357694"/>
            <a:ext cx="214314"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21107389" flipV="1">
            <a:off x="2070935" y="4048866"/>
            <a:ext cx="3697106" cy="25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83254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408712"/>
          </a:xfrm>
        </p:spPr>
        <p:txBody>
          <a:bodyPr>
            <a:normAutofit/>
          </a:bodyPr>
          <a:lstStyle/>
          <a:p>
            <a:pPr marL="0" indent="0" algn="just" rtl="0">
              <a:buNone/>
            </a:pPr>
            <a:r>
              <a:rPr lang="fr-FR" sz="2600" b="1" dirty="0" smtClean="0"/>
              <a:t>Avantages</a:t>
            </a:r>
            <a:r>
              <a:rPr lang="fr-FR" sz="2600" dirty="0"/>
              <a:t> : </a:t>
            </a:r>
            <a:endParaRPr lang="fr-FR" sz="2600" dirty="0" smtClean="0"/>
          </a:p>
          <a:p>
            <a:pPr algn="just" rtl="0">
              <a:buFont typeface="Wingdings" panose="05000000000000000000" pitchFamily="2" charset="2"/>
              <a:buChar char="§"/>
            </a:pPr>
            <a:r>
              <a:rPr lang="fr-FR" sz="2600" dirty="0" smtClean="0"/>
              <a:t>le </a:t>
            </a:r>
            <a:r>
              <a:rPr lang="fr-FR" sz="2600" dirty="0"/>
              <a:t>dioxyde de carbone rejeté lors de la combustion n'augmente pas l'effet de serre. </a:t>
            </a:r>
            <a:endParaRPr lang="fr-FR" sz="2600" dirty="0" smtClean="0"/>
          </a:p>
          <a:p>
            <a:pPr algn="just" rtl="0">
              <a:buFont typeface="Wingdings" panose="05000000000000000000" pitchFamily="2" charset="2"/>
              <a:buChar char="§"/>
            </a:pPr>
            <a:r>
              <a:rPr lang="fr-FR" sz="2600" dirty="0" smtClean="0"/>
              <a:t>L'oxygène </a:t>
            </a:r>
            <a:r>
              <a:rPr lang="fr-FR" sz="2600" dirty="0"/>
              <a:t>compris dans les plantes améliore la combustion et diminue le taux d'hydrocarbures imbrûlés ainsi que le taux de monoxyde de </a:t>
            </a:r>
            <a:r>
              <a:rPr lang="fr-FR" sz="2600" dirty="0" smtClean="0"/>
              <a:t>carbone.</a:t>
            </a:r>
          </a:p>
          <a:p>
            <a:pPr algn="just" rtl="0">
              <a:buFont typeface="Wingdings" panose="05000000000000000000" pitchFamily="2" charset="2"/>
              <a:buChar char="§"/>
            </a:pPr>
            <a:r>
              <a:rPr lang="fr-FR" sz="2600" dirty="0" smtClean="0"/>
              <a:t>La </a:t>
            </a:r>
            <a:r>
              <a:rPr lang="fr-FR" sz="2600" dirty="0"/>
              <a:t>culture pour les biocarburants est très précieuse pour le développement de l'agriculture</a:t>
            </a:r>
            <a:r>
              <a:rPr lang="fr-FR" sz="2600" dirty="0" smtClean="0"/>
              <a:t>.</a:t>
            </a:r>
          </a:p>
          <a:p>
            <a:pPr algn="just" rtl="0"/>
            <a:endParaRPr lang="fr-FR" sz="2600" dirty="0"/>
          </a:p>
          <a:p>
            <a:pPr marL="0" indent="0" algn="just" rtl="0">
              <a:buNone/>
            </a:pPr>
            <a:r>
              <a:rPr lang="fr-FR" sz="2600" b="1" dirty="0"/>
              <a:t> Inconvénients :</a:t>
            </a:r>
            <a:r>
              <a:rPr lang="fr-FR" sz="2600" dirty="0"/>
              <a:t>  </a:t>
            </a:r>
            <a:endParaRPr lang="fr-FR" sz="2600" dirty="0" smtClean="0"/>
          </a:p>
          <a:p>
            <a:pPr algn="just" rtl="0"/>
            <a:r>
              <a:rPr lang="fr-FR" sz="2600" dirty="0" smtClean="0"/>
              <a:t>une </a:t>
            </a:r>
            <a:r>
              <a:rPr lang="fr-FR" sz="2600" dirty="0"/>
              <a:t>utilisation excessive d'engrais peut entraîner une pollution des sols et des eaux. </a:t>
            </a:r>
            <a:endParaRPr lang="fr-FR" sz="2600" dirty="0" smtClean="0"/>
          </a:p>
          <a:p>
            <a:pPr algn="just" rtl="0"/>
            <a:r>
              <a:rPr lang="fr-FR" sz="2600" dirty="0" smtClean="0"/>
              <a:t>La </a:t>
            </a:r>
            <a:r>
              <a:rPr lang="fr-FR" sz="2600" dirty="0"/>
              <a:t>fabrication de biocarburant est encore relativement </a:t>
            </a:r>
            <a:r>
              <a:rPr lang="fr-FR" sz="2600" dirty="0" smtClean="0"/>
              <a:t>complexe</a:t>
            </a:r>
            <a:r>
              <a:rPr lang="fr-FR" sz="2600" dirty="0"/>
              <a:t>.</a:t>
            </a:r>
          </a:p>
        </p:txBody>
      </p:sp>
    </p:spTree>
    <p:extLst>
      <p:ext uri="{BB962C8B-B14F-4D97-AF65-F5344CB8AC3E}">
        <p14:creationId xmlns="" xmlns:p14="http://schemas.microsoft.com/office/powerpoint/2010/main" val="2059917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
            <a:ext cx="9144000" cy="6858024"/>
          </a:xfrm>
        </p:spPr>
        <p:txBody>
          <a:bodyPr>
            <a:noAutofit/>
          </a:bodyPr>
          <a:lstStyle/>
          <a:p>
            <a:pPr marL="0" indent="0" algn="just" rtl="0">
              <a:buNone/>
            </a:pPr>
            <a:r>
              <a:rPr lang="fr-FR" sz="2800" b="1" dirty="0"/>
              <a:t>Le  potentiel de la biomasse</a:t>
            </a:r>
            <a:r>
              <a:rPr lang="fr-FR" sz="2800" b="1" dirty="0" smtClean="0"/>
              <a:t>.</a:t>
            </a:r>
            <a:endParaRPr lang="fr-FR" sz="2800" dirty="0" smtClean="0"/>
          </a:p>
          <a:p>
            <a:pPr marL="0" indent="0" algn="just" rtl="0" hangingPunct="0">
              <a:buNone/>
            </a:pPr>
            <a:r>
              <a:rPr lang="fr-FR" sz="2800" dirty="0" smtClean="0"/>
              <a:t>Pour </a:t>
            </a:r>
            <a:r>
              <a:rPr lang="fr-FR" sz="2800" dirty="0"/>
              <a:t>situer les ordres de grandeur au niveau du globe, il est important de remarquer deux chiffres qui caractérisent la place de la biomasse dans notre écosystème </a:t>
            </a:r>
            <a:r>
              <a:rPr lang="fr-FR" sz="2800" dirty="0" smtClean="0"/>
              <a:t>:</a:t>
            </a:r>
          </a:p>
          <a:p>
            <a:pPr marL="0" indent="0" algn="just" rtl="0" hangingPunct="0">
              <a:buNone/>
            </a:pPr>
            <a:endParaRPr lang="fr-FR" sz="2800" dirty="0"/>
          </a:p>
          <a:p>
            <a:pPr marL="0" indent="0" algn="just" rtl="0" hangingPunct="0">
              <a:buFont typeface="Courier New" pitchFamily="49" charset="0"/>
              <a:buChar char="o"/>
            </a:pPr>
            <a:r>
              <a:rPr lang="fr-FR" sz="2800" dirty="0"/>
              <a:t> </a:t>
            </a:r>
            <a:r>
              <a:rPr lang="fr-FR" sz="2800" dirty="0" smtClean="0"/>
              <a:t>La </a:t>
            </a:r>
            <a:r>
              <a:rPr lang="fr-FR" sz="2800" dirty="0"/>
              <a:t>production annuelle de biomasse est estimée à 172 milliards de tonnes de matière sèche, soit l'équivalent en énergie primaire de 15 fois l'énergie fossile consommée</a:t>
            </a:r>
            <a:r>
              <a:rPr lang="fr-FR" sz="2800" dirty="0" smtClean="0"/>
              <a:t>.</a:t>
            </a:r>
            <a:r>
              <a:rPr lang="fr-FR" sz="2800" dirty="0"/>
              <a:t> </a:t>
            </a:r>
            <a:endParaRPr lang="fr-FR" sz="2800" dirty="0" smtClean="0"/>
          </a:p>
          <a:p>
            <a:pPr marL="0" indent="0" algn="just" rtl="0" hangingPunct="0">
              <a:buFont typeface="Courier New" pitchFamily="49" charset="0"/>
              <a:buChar char="o"/>
            </a:pPr>
            <a:endParaRPr lang="fr-FR" sz="2800" dirty="0" smtClean="0"/>
          </a:p>
          <a:p>
            <a:pPr lvl="0" algn="just" rtl="0" hangingPunct="0">
              <a:buFont typeface="Courier New" panose="02070309020205020404" pitchFamily="49" charset="0"/>
              <a:buChar char="o"/>
            </a:pPr>
            <a:r>
              <a:rPr lang="fr-FR" sz="2800" dirty="0" smtClean="0"/>
              <a:t>La </a:t>
            </a:r>
            <a:r>
              <a:rPr lang="fr-FR" sz="2800" dirty="0"/>
              <a:t>quantité stockée sur l'ensemble du globe est de l'ordre de 1800 milliards de tonnes de matière sèche, représentant une énergie équivalente à celle des énergies fossiles connues</a:t>
            </a:r>
            <a:r>
              <a:rPr lang="fr-FR" sz="2800" dirty="0" smtClean="0"/>
              <a:t>.</a:t>
            </a:r>
            <a:endParaRPr lang="fr-FR" sz="2800" dirty="0"/>
          </a:p>
        </p:txBody>
      </p:sp>
    </p:spTree>
    <p:extLst>
      <p:ext uri="{BB962C8B-B14F-4D97-AF65-F5344CB8AC3E}">
        <p14:creationId xmlns="" xmlns:p14="http://schemas.microsoft.com/office/powerpoint/2010/main" val="26723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lnSpcReduction="10000"/>
          </a:bodyPr>
          <a:lstStyle/>
          <a:p>
            <a:pPr algn="just"/>
            <a:r>
              <a:rPr lang="fr-FR" b="1" i="1" u="sng" dirty="0"/>
              <a:t>Remarque :  </a:t>
            </a:r>
            <a:endParaRPr lang="fr-FR" b="1" i="1" u="sng" dirty="0" smtClean="0"/>
          </a:p>
          <a:p>
            <a:pPr algn="just">
              <a:buNone/>
            </a:pPr>
            <a:r>
              <a:rPr lang="fr-FR" dirty="0"/>
              <a:t>	</a:t>
            </a:r>
            <a:endParaRPr lang="fr-FR" dirty="0" smtClean="0"/>
          </a:p>
          <a:p>
            <a:pPr algn="just">
              <a:buNone/>
            </a:pPr>
            <a:r>
              <a:rPr lang="fr-FR" dirty="0"/>
              <a:t>	</a:t>
            </a:r>
            <a:r>
              <a:rPr lang="fr-FR" b="1" dirty="0" smtClean="0"/>
              <a:t>L'énergie </a:t>
            </a:r>
            <a:r>
              <a:rPr lang="fr-FR" b="1" dirty="0"/>
              <a:t>de la biomasse, ou bioénergie  provient de </a:t>
            </a:r>
            <a:r>
              <a:rPr lang="fr-FR" b="1" dirty="0" smtClean="0"/>
              <a:t>l’énergie </a:t>
            </a:r>
            <a:r>
              <a:rPr lang="fr-FR" b="1" dirty="0"/>
              <a:t>solaire emmagasinée dans les plantes par la photosynthèse (La photosynthèse est la principale voie de transformation du carbone </a:t>
            </a:r>
            <a:r>
              <a:rPr lang="fr-FR" b="1" dirty="0" smtClean="0"/>
              <a:t>minéral</a:t>
            </a:r>
            <a:r>
              <a:rPr lang="fr-FR" b="1" dirty="0"/>
              <a:t> </a:t>
            </a:r>
            <a:r>
              <a:rPr lang="fr-FR" b="1" dirty="0" smtClean="0"/>
              <a:t>en </a:t>
            </a:r>
            <a:r>
              <a:rPr lang="fr-FR" b="1" dirty="0"/>
              <a:t>carbone </a:t>
            </a:r>
            <a:r>
              <a:rPr lang="fr-FR" b="1" dirty="0" smtClean="0"/>
              <a:t>organique.</a:t>
            </a:r>
          </a:p>
          <a:p>
            <a:pPr algn="just">
              <a:buNone/>
            </a:pPr>
            <a:r>
              <a:rPr lang="fr-FR" dirty="0" smtClean="0"/>
              <a:t>La biomasse est le produit de la photosynthèse du gaz carbonique et de l'eau, réalisée par le captage de l'énergie solaire par les plantes. </a:t>
            </a:r>
          </a:p>
          <a:p>
            <a:pPr algn="just">
              <a:buNone/>
            </a:pPr>
            <a:endParaRPr lang="fr-FR" b="1"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009531"/>
          </a:xfrm>
        </p:spPr>
        <p:txBody>
          <a:bodyPr>
            <a:normAutofit fontScale="92500" lnSpcReduction="10000"/>
          </a:bodyPr>
          <a:lstStyle/>
          <a:p>
            <a:pPr marL="0" indent="0" algn="ctr" rtl="0">
              <a:buNone/>
            </a:pPr>
            <a:r>
              <a:rPr lang="fr-FR" b="1" dirty="0"/>
              <a:t>Les inconvénients de la biomasse</a:t>
            </a:r>
            <a:endParaRPr lang="fr-FR" dirty="0"/>
          </a:p>
          <a:p>
            <a:pPr lvl="0" algn="l" rtl="0"/>
            <a:endParaRPr lang="fr-FR" dirty="0" smtClean="0"/>
          </a:p>
          <a:p>
            <a:pPr lvl="0" algn="just" rtl="0">
              <a:buFont typeface="Wingdings" panose="05000000000000000000" pitchFamily="2" charset="2"/>
              <a:buChar char="ü"/>
            </a:pPr>
            <a:r>
              <a:rPr lang="fr-FR" dirty="0" smtClean="0"/>
              <a:t>Leur </a:t>
            </a:r>
            <a:r>
              <a:rPr lang="fr-FR" dirty="0"/>
              <a:t>rendement énergétique est assez </a:t>
            </a:r>
            <a:r>
              <a:rPr lang="fr-FR" dirty="0" smtClean="0"/>
              <a:t>faible.</a:t>
            </a:r>
          </a:p>
          <a:p>
            <a:pPr lvl="0" algn="just" rtl="0">
              <a:buFont typeface="Wingdings" panose="05000000000000000000" pitchFamily="2" charset="2"/>
              <a:buChar char="ü"/>
            </a:pPr>
            <a:r>
              <a:rPr lang="fr-FR" dirty="0" smtClean="0"/>
              <a:t>Pour </a:t>
            </a:r>
            <a:r>
              <a:rPr lang="fr-FR" dirty="0"/>
              <a:t>produire de l’énergie biomasse il faut occuper des terres arables et donc baisser la production agricole</a:t>
            </a:r>
            <a:r>
              <a:rPr lang="fr-FR" dirty="0" smtClean="0"/>
              <a:t>.</a:t>
            </a:r>
          </a:p>
          <a:p>
            <a:pPr lvl="0" algn="just" rtl="0">
              <a:buFont typeface="Wingdings" panose="05000000000000000000" pitchFamily="2" charset="2"/>
              <a:buChar char="ü"/>
            </a:pPr>
            <a:r>
              <a:rPr lang="fr-FR" dirty="0" smtClean="0"/>
              <a:t> </a:t>
            </a:r>
            <a:r>
              <a:rPr lang="fr-FR" dirty="0"/>
              <a:t>Dégage du </a:t>
            </a:r>
            <a:r>
              <a:rPr lang="fr-FR" dirty="0" smtClean="0"/>
              <a:t>CO2</a:t>
            </a:r>
          </a:p>
          <a:p>
            <a:pPr lvl="0" algn="just" rtl="0">
              <a:buFont typeface="Wingdings" panose="05000000000000000000" pitchFamily="2" charset="2"/>
              <a:buChar char="ü"/>
            </a:pPr>
            <a:r>
              <a:rPr lang="fr-FR" dirty="0" smtClean="0"/>
              <a:t>Une </a:t>
            </a:r>
            <a:r>
              <a:rPr lang="fr-FR" dirty="0"/>
              <a:t>surexploitation  de la biomasse peut entrainer une déforestation importante et donc un danger pour </a:t>
            </a:r>
            <a:r>
              <a:rPr lang="fr-FR" dirty="0" smtClean="0"/>
              <a:t>l'environnement.</a:t>
            </a:r>
          </a:p>
          <a:p>
            <a:pPr lvl="0" algn="just" rtl="0">
              <a:buFont typeface="Wingdings" panose="05000000000000000000" pitchFamily="2" charset="2"/>
              <a:buChar char="ü"/>
            </a:pPr>
            <a:r>
              <a:rPr lang="fr-FR" dirty="0" smtClean="0"/>
              <a:t>Provoque </a:t>
            </a:r>
            <a:r>
              <a:rPr lang="fr-FR" dirty="0"/>
              <a:t>la pollution des eaux et des </a:t>
            </a:r>
            <a:r>
              <a:rPr lang="fr-FR" dirty="0" smtClean="0"/>
              <a:t>sols</a:t>
            </a:r>
          </a:p>
          <a:p>
            <a:pPr lvl="0" algn="just" rtl="0">
              <a:buFont typeface="Wingdings" panose="05000000000000000000" pitchFamily="2" charset="2"/>
              <a:buChar char="ü"/>
            </a:pPr>
            <a:r>
              <a:rPr lang="fr-FR" dirty="0" smtClean="0"/>
              <a:t> </a:t>
            </a:r>
            <a:r>
              <a:rPr lang="fr-FR" dirty="0"/>
              <a:t>Les coûts et les impacts du transport pour amener le bois là où la ressource manque</a:t>
            </a:r>
          </a:p>
        </p:txBody>
      </p:sp>
    </p:spTree>
    <p:extLst>
      <p:ext uri="{BB962C8B-B14F-4D97-AF65-F5344CB8AC3E}">
        <p14:creationId xmlns="" xmlns:p14="http://schemas.microsoft.com/office/powerpoint/2010/main" val="2094332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a:bodyPr>
          <a:lstStyle/>
          <a:p>
            <a:pPr lvl="0" algn="just" rtl="0">
              <a:buFont typeface="Wingdings" panose="05000000000000000000" pitchFamily="2" charset="2"/>
              <a:buChar char="ü"/>
            </a:pPr>
            <a:r>
              <a:rPr lang="fr-FR" dirty="0" smtClean="0"/>
              <a:t>La </a:t>
            </a:r>
            <a:r>
              <a:rPr lang="fr-FR" dirty="0"/>
              <a:t>biomasse est une ressource limitée. Le développement de la filière biocarburant pourrait entrainer dans certains pays le défrichement de forêts vierges et la réduction de la biodiversité. </a:t>
            </a:r>
            <a:endParaRPr lang="fr-FR" dirty="0" smtClean="0"/>
          </a:p>
          <a:p>
            <a:pPr marL="0" lvl="0" indent="0" algn="just" rtl="0">
              <a:buNone/>
            </a:pPr>
            <a:endParaRPr lang="fr-FR" dirty="0" smtClean="0"/>
          </a:p>
          <a:p>
            <a:pPr lvl="0" algn="just" rtl="0">
              <a:buFont typeface="Wingdings" panose="05000000000000000000" pitchFamily="2" charset="2"/>
              <a:buChar char="ü"/>
            </a:pPr>
            <a:r>
              <a:rPr lang="fr-FR" dirty="0" smtClean="0"/>
              <a:t>La </a:t>
            </a:r>
            <a:r>
              <a:rPr lang="fr-FR" dirty="0"/>
              <a:t>production massive d’éthanol pourrait augmenter la pression sur les terres cultivables, faire monter les prix de la nourriture. Pour remplacer totalement la consommation de carburant fossile par des biocarburants il faudrait plusieurs fois la surface terrestre. </a:t>
            </a:r>
          </a:p>
        </p:txBody>
      </p:sp>
    </p:spTree>
    <p:extLst>
      <p:ext uri="{BB962C8B-B14F-4D97-AF65-F5344CB8AC3E}">
        <p14:creationId xmlns="" xmlns:p14="http://schemas.microsoft.com/office/powerpoint/2010/main" val="3254102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9459"/>
          <a:stretch>
            <a:fillRect/>
          </a:stretch>
        </p:blipFill>
        <p:spPr bwMode="auto">
          <a:xfrm>
            <a:off x="-32" y="0"/>
            <a:ext cx="9144032" cy="6000768"/>
          </a:xfrm>
          <a:prstGeom prst="rect">
            <a:avLst/>
          </a:prstGeom>
          <a:noFill/>
          <a:ln w="9525">
            <a:noFill/>
            <a:miter lim="800000"/>
            <a:headEnd/>
            <a:tailEnd/>
          </a:ln>
          <a:effectLst/>
        </p:spPr>
      </p:pic>
      <p:sp>
        <p:nvSpPr>
          <p:cNvPr id="3" name="Rectangle 2"/>
          <p:cNvSpPr/>
          <p:nvPr/>
        </p:nvSpPr>
        <p:spPr>
          <a:xfrm>
            <a:off x="1071538" y="6060064"/>
            <a:ext cx="7150291" cy="584775"/>
          </a:xfrm>
          <a:prstGeom prst="rect">
            <a:avLst/>
          </a:prstGeom>
        </p:spPr>
        <p:txBody>
          <a:bodyPr wrap="none">
            <a:spAutoFit/>
          </a:bodyPr>
          <a:lstStyle/>
          <a:p>
            <a:r>
              <a:rPr lang="fr-FR" sz="3200" dirty="0" smtClean="0"/>
              <a:t>Schéma de principe d’une usine biomasse</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a:t>Cycle du carbone</a:t>
            </a:r>
            <a:br>
              <a:rPr lang="fr-FR" b="1" i="1" dirty="0"/>
            </a:br>
            <a:endParaRPr lang="fr-FR" b="1" i="1" dirty="0"/>
          </a:p>
        </p:txBody>
      </p:sp>
      <p:pic>
        <p:nvPicPr>
          <p:cNvPr id="4" name="Espace réservé du contenu 3"/>
          <p:cNvPicPr>
            <a:picLocks noGrp="1"/>
          </p:cNvPicPr>
          <p:nvPr>
            <p:ph idx="1"/>
          </p:nvPr>
        </p:nvPicPr>
        <p:blipFill>
          <a:blip r:embed="rId2"/>
          <a:srcRect/>
          <a:stretch>
            <a:fillRect/>
          </a:stretch>
        </p:blipFill>
        <p:spPr bwMode="auto">
          <a:xfrm>
            <a:off x="428596" y="1357298"/>
            <a:ext cx="8429684" cy="502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r>
              <a:rPr lang="fr-FR" b="1" i="1" dirty="0"/>
              <a:t>Dans le cas des carburants fossiles</a:t>
            </a:r>
            <a:r>
              <a:rPr lang="fr-FR" dirty="0"/>
              <a:t>, le cycle du carbone est ouvert car les dioxydes produits par la combustion des pétroles sont surnuméraires aux dioxydes produit </a:t>
            </a:r>
            <a:r>
              <a:rPr lang="fr-FR" dirty="0" smtClean="0"/>
              <a:t>naturellement. Ceux </a:t>
            </a:r>
            <a:r>
              <a:rPr lang="fr-FR" dirty="0"/>
              <a:t>ci sont trop importants pour être récupérés dans le cycle et s’accumulent donc dans l’atmosphère </a:t>
            </a:r>
            <a:r>
              <a:rPr lang="fr-FR" dirty="0" smtClean="0"/>
              <a:t>.</a:t>
            </a:r>
          </a:p>
          <a:p>
            <a:r>
              <a:rPr lang="fr-FR" dirty="0" smtClean="0"/>
              <a:t>Par </a:t>
            </a:r>
            <a:r>
              <a:rPr lang="fr-FR" dirty="0"/>
              <a:t>contre, le dioxyde de carbone rejeté lors de la </a:t>
            </a:r>
            <a:r>
              <a:rPr lang="fr-FR" b="1" i="1" dirty="0"/>
              <a:t>combustion de la biomasse </a:t>
            </a:r>
            <a:r>
              <a:rPr lang="fr-FR" dirty="0"/>
              <a:t>est compensé par les dioxydes de carbone absorbés par les plantes lors de la photosynthèse</a:t>
            </a:r>
            <a:r>
              <a:rPr lang="fr-FR" dirty="0" smtClean="0"/>
              <a:t>.</a:t>
            </a:r>
          </a:p>
          <a:p>
            <a:pPr algn="just">
              <a:buNone/>
            </a:pPr>
            <a:r>
              <a:rPr lang="fr-FR" dirty="0" smtClean="0"/>
              <a:t>			</a:t>
            </a:r>
            <a:r>
              <a:rPr lang="fr-FR" b="1" i="1" dirty="0" smtClean="0"/>
              <a:t> </a:t>
            </a:r>
            <a:r>
              <a:rPr lang="fr-FR" b="1" i="1" dirty="0"/>
              <a:t>Le cycle du carbone est fermé et donc sans conséquences aggravantes sur l’effet de serre</a:t>
            </a:r>
            <a:r>
              <a:rPr lang="fr-FR" dirty="0"/>
              <a:t>. </a:t>
            </a:r>
          </a:p>
        </p:txBody>
      </p:sp>
      <p:sp>
        <p:nvSpPr>
          <p:cNvPr id="4" name="Flèche droite 3"/>
          <p:cNvSpPr/>
          <p:nvPr/>
        </p:nvSpPr>
        <p:spPr>
          <a:xfrm>
            <a:off x="357158" y="5286388"/>
            <a:ext cx="150019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solidFill>
                  <a:srgbClr val="FF0000"/>
                </a:solidFill>
              </a:rPr>
              <a:t/>
            </a:r>
            <a:br>
              <a:rPr lang="fr-FR" b="1" dirty="0" smtClean="0">
                <a:solidFill>
                  <a:srgbClr val="FF0000"/>
                </a:solidFill>
              </a:rPr>
            </a:br>
            <a:r>
              <a:rPr lang="fr-FR" b="1" dirty="0" smtClean="0">
                <a:solidFill>
                  <a:srgbClr val="FF0000"/>
                </a:solidFill>
              </a:rPr>
              <a:t>A- les bois énergies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1000108"/>
            <a:ext cx="9144000" cy="5286412"/>
          </a:xfrm>
        </p:spPr>
        <p:txBody>
          <a:bodyPr>
            <a:noAutofit/>
          </a:bodyPr>
          <a:lstStyle/>
          <a:p>
            <a:r>
              <a:rPr lang="fr-FR" dirty="0" smtClean="0"/>
              <a:t>Le </a:t>
            </a:r>
            <a:r>
              <a:rPr lang="fr-FR" b="1" dirty="0" smtClean="0"/>
              <a:t>bois</a:t>
            </a:r>
            <a:r>
              <a:rPr lang="fr-FR" dirty="0" smtClean="0"/>
              <a:t> fait partie des </a:t>
            </a:r>
            <a:r>
              <a:rPr lang="fr-FR" b="1" u="sng" dirty="0" smtClean="0"/>
              <a:t>bioénergie</a:t>
            </a:r>
            <a:r>
              <a:rPr lang="fr-FR" dirty="0" smtClean="0"/>
              <a:t> C’est une énergie disponible</a:t>
            </a:r>
            <a:r>
              <a:rPr lang="fr-FR" b="1" dirty="0" smtClean="0"/>
              <a:t> </a:t>
            </a:r>
            <a:r>
              <a:rPr lang="fr-FR" dirty="0" smtClean="0"/>
              <a:t>avec 3 sources principales :</a:t>
            </a:r>
          </a:p>
          <a:p>
            <a:endParaRPr lang="fr-FR" dirty="0" smtClean="0"/>
          </a:p>
          <a:p>
            <a:pPr lvl="2">
              <a:buFont typeface="Wingdings" pitchFamily="2" charset="2"/>
              <a:buChar char="v"/>
            </a:pPr>
            <a:r>
              <a:rPr lang="fr-FR" sz="3200" dirty="0" smtClean="0"/>
              <a:t>Le bois issu de la </a:t>
            </a:r>
            <a:r>
              <a:rPr lang="fr-FR" sz="3200" b="1" dirty="0" smtClean="0"/>
              <a:t>forêt</a:t>
            </a:r>
            <a:r>
              <a:rPr lang="fr-FR" sz="3200" dirty="0" smtClean="0"/>
              <a:t> .</a:t>
            </a:r>
          </a:p>
          <a:p>
            <a:pPr lvl="2">
              <a:buNone/>
            </a:pPr>
            <a:endParaRPr lang="fr-FR" sz="3200" dirty="0" smtClean="0"/>
          </a:p>
          <a:p>
            <a:pPr lvl="2">
              <a:buFont typeface="Wingdings" pitchFamily="2" charset="2"/>
              <a:buChar char="v"/>
            </a:pPr>
            <a:r>
              <a:rPr lang="fr-FR" sz="3200" dirty="0" smtClean="0"/>
              <a:t>Les résidus des </a:t>
            </a:r>
            <a:r>
              <a:rPr lang="fr-FR" sz="3200" b="1" dirty="0" smtClean="0"/>
              <a:t>entreprises</a:t>
            </a:r>
            <a:r>
              <a:rPr lang="fr-FR" sz="3200" dirty="0" smtClean="0"/>
              <a:t> de transformation du bois</a:t>
            </a:r>
          </a:p>
          <a:p>
            <a:pPr lvl="2">
              <a:buNone/>
            </a:pPr>
            <a:endParaRPr lang="fr-FR" sz="3200" dirty="0" smtClean="0"/>
          </a:p>
          <a:p>
            <a:pPr lvl="2">
              <a:buFont typeface="Wingdings" pitchFamily="2" charset="2"/>
              <a:buChar char="v"/>
            </a:pPr>
            <a:r>
              <a:rPr lang="fr-FR" sz="3200" dirty="0" smtClean="0"/>
              <a:t>Le bois récupéré, provenant des </a:t>
            </a:r>
            <a:r>
              <a:rPr lang="fr-FR" sz="3200" b="1" dirty="0" smtClean="0"/>
              <a:t>déchetteries.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lstStyle/>
          <a:p>
            <a:pPr>
              <a:buNone/>
            </a:pPr>
            <a:r>
              <a:rPr lang="fr-FR" dirty="0" smtClean="0"/>
              <a:t>Le bois est :</a:t>
            </a:r>
          </a:p>
          <a:p>
            <a:pPr>
              <a:buNone/>
            </a:pPr>
            <a:endParaRPr lang="fr-FR" dirty="0" smtClean="0"/>
          </a:p>
          <a:p>
            <a:pPr lvl="0"/>
            <a:r>
              <a:rPr lang="fr-FR" dirty="0" smtClean="0"/>
              <a:t>une énergie </a:t>
            </a:r>
            <a:r>
              <a:rPr lang="fr-FR" b="1" dirty="0" smtClean="0"/>
              <a:t>économique</a:t>
            </a:r>
            <a:r>
              <a:rPr lang="fr-FR" dirty="0" smtClean="0"/>
              <a:t> : jusqu’à 6 fois moins cher que le fioul ou le gaz naturel.</a:t>
            </a:r>
          </a:p>
          <a:p>
            <a:pPr lvl="0">
              <a:buNone/>
            </a:pPr>
            <a:endParaRPr lang="fr-FR" dirty="0" smtClean="0"/>
          </a:p>
          <a:p>
            <a:pPr lvl="0">
              <a:buNone/>
            </a:pPr>
            <a:endParaRPr lang="fr-FR" dirty="0" smtClean="0"/>
          </a:p>
          <a:p>
            <a:pPr lvl="0"/>
            <a:r>
              <a:rPr lang="fr-FR" dirty="0" smtClean="0"/>
              <a:t> une énergie </a:t>
            </a:r>
            <a:r>
              <a:rPr lang="fr-FR" b="1" dirty="0" smtClean="0"/>
              <a:t>génératrice d’activité locale</a:t>
            </a:r>
            <a:r>
              <a:rPr lang="fr-FR" dirty="0" smtClean="0"/>
              <a:t> : 4 fois plus d’emplois créés que le gaz ou le pétrole, permettant également l’entretien des espaces verts et des forêts.</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401080" cy="1143000"/>
          </a:xfrm>
        </p:spPr>
        <p:txBody>
          <a:bodyPr>
            <a:normAutofit/>
          </a:bodyPr>
          <a:lstStyle/>
          <a:p>
            <a:r>
              <a:rPr lang="fr-FR" sz="3200" b="1" dirty="0" smtClean="0"/>
              <a:t>les différentes formes de combustibles bois </a:t>
            </a:r>
            <a:endParaRPr lang="fr-FR" sz="3200" dirty="0"/>
          </a:p>
        </p:txBody>
      </p:sp>
      <p:sp>
        <p:nvSpPr>
          <p:cNvPr id="3" name="Espace réservé du contenu 2"/>
          <p:cNvSpPr>
            <a:spLocks noGrp="1"/>
          </p:cNvSpPr>
          <p:nvPr>
            <p:ph idx="1"/>
          </p:nvPr>
        </p:nvSpPr>
        <p:spPr>
          <a:xfrm>
            <a:off x="457200" y="1000108"/>
            <a:ext cx="8229600" cy="5126055"/>
          </a:xfrm>
        </p:spPr>
        <p:txBody>
          <a:bodyPr/>
          <a:lstStyle/>
          <a:p>
            <a:pPr lvl="0"/>
            <a:r>
              <a:rPr lang="fr-FR" b="1" dirty="0" smtClean="0"/>
              <a:t>La bûche</a:t>
            </a:r>
          </a:p>
          <a:p>
            <a:pPr lvl="0"/>
            <a:endParaRPr lang="fr-FR" b="1" dirty="0" smtClean="0"/>
          </a:p>
          <a:p>
            <a:endParaRPr lang="fr-FR" b="1" dirty="0" smtClean="0"/>
          </a:p>
          <a:p>
            <a:endParaRPr lang="fr-FR" b="1" dirty="0" smtClean="0"/>
          </a:p>
          <a:p>
            <a:r>
              <a:rPr lang="fr-FR" b="1" dirty="0" smtClean="0"/>
              <a:t>Les briquettes ou bûches reconstituées</a:t>
            </a:r>
            <a:endParaRPr lang="fr-FR" dirty="0" smtClean="0"/>
          </a:p>
          <a:p>
            <a:pPr lvl="0">
              <a:buNone/>
            </a:pPr>
            <a:endParaRPr lang="fr-FR" dirty="0" smtClean="0"/>
          </a:p>
          <a:p>
            <a:endParaRPr lang="fr-FR" dirty="0"/>
          </a:p>
        </p:txBody>
      </p:sp>
      <p:pic>
        <p:nvPicPr>
          <p:cNvPr id="5" name="Picture 2"/>
          <p:cNvPicPr>
            <a:picLocks noChangeAspect="1" noChangeArrowheads="1"/>
          </p:cNvPicPr>
          <p:nvPr/>
        </p:nvPicPr>
        <p:blipFill>
          <a:blip r:embed="rId2"/>
          <a:srcRect/>
          <a:stretch>
            <a:fillRect/>
          </a:stretch>
        </p:blipFill>
        <p:spPr bwMode="auto">
          <a:xfrm>
            <a:off x="4929190" y="1142984"/>
            <a:ext cx="3810000" cy="2286016"/>
          </a:xfrm>
          <a:prstGeom prst="rect">
            <a:avLst/>
          </a:prstGeom>
          <a:noFill/>
          <a:ln w="9525">
            <a:noFill/>
            <a:miter lim="800000"/>
            <a:headEnd/>
            <a:tailEnd/>
          </a:ln>
          <a:effectLst/>
        </p:spPr>
      </p:pic>
      <p:sp>
        <p:nvSpPr>
          <p:cNvPr id="6" name="Flèche droite 5"/>
          <p:cNvSpPr/>
          <p:nvPr/>
        </p:nvSpPr>
        <p:spPr>
          <a:xfrm>
            <a:off x="2714612" y="2000240"/>
            <a:ext cx="171451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3"/>
          <p:cNvPicPr>
            <a:picLocks noChangeAspect="1" noChangeArrowheads="1"/>
          </p:cNvPicPr>
          <p:nvPr/>
        </p:nvPicPr>
        <p:blipFill>
          <a:blip r:embed="rId3"/>
          <a:srcRect/>
          <a:stretch>
            <a:fillRect/>
          </a:stretch>
        </p:blipFill>
        <p:spPr bwMode="auto">
          <a:xfrm>
            <a:off x="4857752" y="4000504"/>
            <a:ext cx="3857652" cy="2428892"/>
          </a:xfrm>
          <a:prstGeom prst="rect">
            <a:avLst/>
          </a:prstGeom>
          <a:noFill/>
          <a:ln w="9525">
            <a:noFill/>
            <a:miter lim="800000"/>
            <a:headEnd/>
            <a:tailEnd/>
          </a:ln>
          <a:effectLst/>
        </p:spPr>
      </p:pic>
      <p:sp>
        <p:nvSpPr>
          <p:cNvPr id="14" name="Rectangle 13"/>
          <p:cNvSpPr/>
          <p:nvPr/>
        </p:nvSpPr>
        <p:spPr>
          <a:xfrm>
            <a:off x="1714480" y="6286520"/>
            <a:ext cx="1928826" cy="357190"/>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ctr"/>
          <a:lstStyle/>
          <a:p>
            <a:pPr algn="ctr"/>
            <a:r>
              <a:rPr lang="fr-FR" dirty="0" smtClean="0">
                <a:ln>
                  <a:solidFill>
                    <a:schemeClr val="bg1"/>
                  </a:solidFill>
                </a:ln>
                <a:noFill/>
              </a:rPr>
              <a:t>220</a:t>
            </a:r>
            <a:endParaRPr lang="fr-FR" dirty="0">
              <a:ln>
                <a:solidFill>
                  <a:schemeClr val="bg1"/>
                </a:solidFill>
              </a:ln>
              <a:noFill/>
            </a:endParaRPr>
          </a:p>
        </p:txBody>
      </p:sp>
      <p:sp>
        <p:nvSpPr>
          <p:cNvPr id="33" name="Rectangle 32"/>
          <p:cNvSpPr/>
          <p:nvPr/>
        </p:nvSpPr>
        <p:spPr>
          <a:xfrm>
            <a:off x="4000496" y="4143380"/>
            <a:ext cx="1285884" cy="3571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noFill/>
              </a:rPr>
              <a:t>33</a:t>
            </a:r>
            <a:endParaRPr lang="fr-FR" dirty="0">
              <a:noFill/>
            </a:endParaRPr>
          </a:p>
        </p:txBody>
      </p:sp>
      <p:grpSp>
        <p:nvGrpSpPr>
          <p:cNvPr id="4" name="Groupe 36"/>
          <p:cNvGrpSpPr/>
          <p:nvPr/>
        </p:nvGrpSpPr>
        <p:grpSpPr>
          <a:xfrm>
            <a:off x="714348" y="3857628"/>
            <a:ext cx="3587487" cy="2287604"/>
            <a:chOff x="714348" y="3857628"/>
            <a:chExt cx="3587487" cy="2287604"/>
          </a:xfrm>
        </p:grpSpPr>
        <p:sp>
          <p:nvSpPr>
            <p:cNvPr id="34" name="ZoneTexte 33"/>
            <p:cNvSpPr txBox="1"/>
            <p:nvPr/>
          </p:nvSpPr>
          <p:spPr>
            <a:xfrm>
              <a:off x="3214678" y="3857628"/>
              <a:ext cx="1087157" cy="369332"/>
            </a:xfrm>
            <a:prstGeom prst="rect">
              <a:avLst/>
            </a:prstGeom>
            <a:noFill/>
          </p:spPr>
          <p:txBody>
            <a:bodyPr wrap="none" rtlCol="0">
              <a:spAutoFit/>
            </a:bodyPr>
            <a:lstStyle/>
            <a:p>
              <a:r>
                <a:rPr lang="fr-FR" dirty="0" smtClean="0"/>
                <a:t>3 à 12 cm</a:t>
              </a:r>
              <a:endParaRPr lang="fr-FR" dirty="0"/>
            </a:p>
          </p:txBody>
        </p:sp>
        <p:sp>
          <p:nvSpPr>
            <p:cNvPr id="11" name="Organigramme : Stockage à accès direct 10"/>
            <p:cNvSpPr/>
            <p:nvPr/>
          </p:nvSpPr>
          <p:spPr>
            <a:xfrm>
              <a:off x="1402691" y="4714884"/>
              <a:ext cx="2667330" cy="64294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1402691" y="6143644"/>
              <a:ext cx="232315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918949" y="5715016"/>
              <a:ext cx="1386646" cy="369332"/>
            </a:xfrm>
            <a:prstGeom prst="rect">
              <a:avLst/>
            </a:prstGeom>
            <a:noFill/>
          </p:spPr>
          <p:txBody>
            <a:bodyPr wrap="none" rtlCol="0">
              <a:spAutoFit/>
            </a:bodyPr>
            <a:lstStyle/>
            <a:p>
              <a:r>
                <a:rPr lang="fr-FR" dirty="0" smtClean="0"/>
                <a:t>20 à50 cm</a:t>
              </a:r>
              <a:endParaRPr lang="fr-FR" dirty="0"/>
            </a:p>
          </p:txBody>
        </p:sp>
        <p:cxnSp>
          <p:nvCxnSpPr>
            <p:cNvPr id="17" name="Connecteur droit 16"/>
            <p:cNvCxnSpPr/>
            <p:nvPr/>
          </p:nvCxnSpPr>
          <p:spPr>
            <a:xfrm rot="10800000" flipV="1">
              <a:off x="1402691" y="5107793"/>
              <a:ext cx="1913" cy="1035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3225784" y="5643416"/>
              <a:ext cx="1000132" cy="1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1" idx="3"/>
              <a:endCxn id="11" idx="4"/>
            </p:cNvCxnSpPr>
            <p:nvPr/>
          </p:nvCxnSpPr>
          <p:spPr>
            <a:xfrm>
              <a:off x="3180912" y="5036355"/>
              <a:ext cx="889109"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3266955" y="4143380"/>
              <a:ext cx="28680" cy="89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11" idx="4"/>
            </p:cNvCxnSpPr>
            <p:nvPr/>
          </p:nvCxnSpPr>
          <p:spPr>
            <a:xfrm flipV="1">
              <a:off x="4070021" y="4143380"/>
              <a:ext cx="1913" cy="89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209592" y="4214818"/>
              <a:ext cx="860429"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714348" y="4000504"/>
              <a:ext cx="1910104" cy="369332"/>
            </a:xfrm>
            <a:prstGeom prst="rect">
              <a:avLst/>
            </a:prstGeom>
            <a:noFill/>
            <a:ln>
              <a:noFill/>
            </a:ln>
          </p:spPr>
          <p:txBody>
            <a:bodyPr wrap="none" rtlCol="0">
              <a:spAutoFit/>
            </a:bodyPr>
            <a:lstStyle/>
            <a:p>
              <a:r>
                <a:rPr lang="fr-FR" dirty="0" smtClean="0"/>
                <a:t>Poids : 1 à 2 Kg</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amond(i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7200" y="500042"/>
            <a:ext cx="8229600" cy="5626121"/>
          </a:xfrm>
        </p:spPr>
        <p:txBody>
          <a:bodyPr/>
          <a:lstStyle/>
          <a:p>
            <a:pPr lvl="0"/>
            <a:r>
              <a:rPr lang="fr-FR" b="1" dirty="0" smtClean="0"/>
              <a:t>Les granulés bois appelés « pellets »</a:t>
            </a:r>
            <a:endParaRPr lang="fr-FR" dirty="0" smtClean="0"/>
          </a:p>
          <a:p>
            <a:endParaRPr lang="fr-FR" dirty="0"/>
          </a:p>
        </p:txBody>
      </p:sp>
      <p:pic>
        <p:nvPicPr>
          <p:cNvPr id="9" name="Picture 2"/>
          <p:cNvPicPr>
            <a:picLocks noChangeAspect="1" noChangeArrowheads="1"/>
          </p:cNvPicPr>
          <p:nvPr/>
        </p:nvPicPr>
        <p:blipFill>
          <a:blip r:embed="rId2"/>
          <a:srcRect/>
          <a:stretch>
            <a:fillRect/>
          </a:stretch>
        </p:blipFill>
        <p:spPr bwMode="auto">
          <a:xfrm>
            <a:off x="2714612" y="1714488"/>
            <a:ext cx="3657600" cy="32147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00034" y="0"/>
            <a:ext cx="7467600" cy="4143404"/>
          </a:xfrm>
        </p:spPr>
        <p:txBody>
          <a:bodyPr>
            <a:normAutofit fontScale="92500" lnSpcReduction="20000"/>
          </a:bodyPr>
          <a:lstStyle/>
          <a:p>
            <a:pPr fontAlgn="t"/>
            <a:endParaRPr lang="fr-FR" b="1" dirty="0" smtClean="0"/>
          </a:p>
          <a:p>
            <a:pPr fontAlgn="t"/>
            <a:r>
              <a:rPr lang="fr-FR" b="1" dirty="0" smtClean="0"/>
              <a:t>Le potentiel mondial: </a:t>
            </a:r>
          </a:p>
          <a:p>
            <a:pPr algn="ctr" fontAlgn="t">
              <a:buFont typeface="Wingdings" pitchFamily="2" charset="2"/>
              <a:buChar char="Ø"/>
            </a:pPr>
            <a:r>
              <a:rPr lang="fr-FR" dirty="0" smtClean="0"/>
              <a:t>1600 </a:t>
            </a:r>
            <a:r>
              <a:rPr lang="fr-FR" dirty="0" err="1" smtClean="0"/>
              <a:t>Mtep</a:t>
            </a:r>
            <a:r>
              <a:rPr lang="fr-FR" dirty="0" smtClean="0"/>
              <a:t> /an (bois)</a:t>
            </a:r>
          </a:p>
          <a:p>
            <a:pPr algn="ctr" fontAlgn="t">
              <a:buFont typeface="Wingdings" pitchFamily="2" charset="2"/>
              <a:buChar char="Ø"/>
            </a:pPr>
            <a:r>
              <a:rPr lang="fr-FR" dirty="0" smtClean="0"/>
              <a:t>630 </a:t>
            </a:r>
            <a:r>
              <a:rPr lang="fr-FR" dirty="0" err="1" smtClean="0"/>
              <a:t>Mtep</a:t>
            </a:r>
            <a:r>
              <a:rPr lang="fr-FR" dirty="0" smtClean="0"/>
              <a:t> /an (déchets)</a:t>
            </a:r>
          </a:p>
          <a:p>
            <a:pPr fontAlgn="t">
              <a:buNone/>
            </a:pPr>
            <a:endParaRPr lang="fr-FR" b="1" dirty="0" smtClean="0"/>
          </a:p>
          <a:p>
            <a:pPr fontAlgn="t"/>
            <a:endParaRPr lang="fr-FR" b="1" dirty="0" smtClean="0"/>
          </a:p>
          <a:p>
            <a:pPr fontAlgn="t"/>
            <a:r>
              <a:rPr lang="fr-FR" b="1" dirty="0" smtClean="0"/>
              <a:t>Le potentiel Algérien</a:t>
            </a:r>
          </a:p>
          <a:p>
            <a:pPr lvl="1" algn="ctr" fontAlgn="t">
              <a:buFont typeface="Wingdings" pitchFamily="2" charset="2"/>
              <a:buChar char="Ø"/>
            </a:pPr>
            <a:r>
              <a:rPr lang="fr-FR" dirty="0" smtClean="0"/>
              <a:t>3,7 Millions de Tep/an (bois)</a:t>
            </a:r>
          </a:p>
          <a:p>
            <a:pPr lvl="1" algn="ctr">
              <a:buFont typeface="Wingdings" pitchFamily="2" charset="2"/>
              <a:buChar char="Ø"/>
            </a:pPr>
            <a:r>
              <a:rPr lang="fr-FR" dirty="0" smtClean="0"/>
              <a:t>1.33  </a:t>
            </a:r>
            <a:r>
              <a:rPr lang="fr-FR" dirty="0" err="1" smtClean="0"/>
              <a:t>milllions</a:t>
            </a:r>
            <a:r>
              <a:rPr lang="fr-FR" dirty="0" smtClean="0"/>
              <a:t> de Tep/an (déchets)</a:t>
            </a:r>
            <a:endParaRPr lang="fr-FR" dirty="0"/>
          </a:p>
        </p:txBody>
      </p:sp>
      <p:sp>
        <p:nvSpPr>
          <p:cNvPr id="18433" name="Rectangle 1"/>
          <p:cNvSpPr>
            <a:spLocks noChangeArrowheads="1"/>
          </p:cNvSpPr>
          <p:nvPr/>
        </p:nvSpPr>
        <p:spPr bwMode="auto">
          <a:xfrm>
            <a:off x="0" y="414338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800" b="0" i="0" u="none" strike="noStrike" cap="none" normalizeH="0" baseline="0" dirty="0" smtClean="0">
                <a:ln>
                  <a:noFill/>
                </a:ln>
                <a:solidFill>
                  <a:srgbClr val="333333"/>
                </a:solidFill>
                <a:effectLst/>
                <a:latin typeface="Calibri" pitchFamily="34" charset="0"/>
                <a:ea typeface="Times New Roman" pitchFamily="18" charset="0"/>
                <a:cs typeface="Helvetica"/>
              </a:rPr>
              <a:t>La tep (tonne d'équivalent pétrole) permet de mesurer l'énergie calorifique d'une tonne de pétrole. Elle est souvent employée dans les bilans énergétiques : </a:t>
            </a:r>
            <a:r>
              <a:rPr kumimoji="0" lang="fr-FR" sz="2800" b="0" i="0" u="none" strike="noStrike" cap="none" normalizeH="0" baseline="0" dirty="0" err="1" smtClean="0">
                <a:ln>
                  <a:noFill/>
                </a:ln>
                <a:solidFill>
                  <a:srgbClr val="333333"/>
                </a:solidFill>
                <a:effectLst/>
                <a:latin typeface="Calibri" pitchFamily="34" charset="0"/>
                <a:ea typeface="Times New Roman" pitchFamily="18" charset="0"/>
                <a:cs typeface="Helvetica"/>
              </a:rPr>
              <a:t>ktep</a:t>
            </a:r>
            <a:r>
              <a:rPr kumimoji="0" lang="fr-FR" sz="2800" b="0" i="0" u="none" strike="noStrike" cap="none" normalizeH="0" baseline="0" dirty="0" smtClean="0">
                <a:ln>
                  <a:noFill/>
                </a:ln>
                <a:solidFill>
                  <a:srgbClr val="333333"/>
                </a:solidFill>
                <a:effectLst/>
                <a:latin typeface="Calibri" pitchFamily="34" charset="0"/>
                <a:ea typeface="Times New Roman" pitchFamily="18" charset="0"/>
                <a:cs typeface="Helvetica"/>
              </a:rPr>
              <a:t> (10</a:t>
            </a:r>
            <a:r>
              <a:rPr kumimoji="0" lang="fr-FR" sz="2800" b="0" i="0" u="none" strike="noStrike" cap="none" normalizeH="0" baseline="30000" dirty="0" smtClean="0">
                <a:ln>
                  <a:noFill/>
                </a:ln>
                <a:solidFill>
                  <a:srgbClr val="333333"/>
                </a:solidFill>
                <a:effectLst/>
                <a:latin typeface="Calibri" pitchFamily="34" charset="0"/>
                <a:ea typeface="Times New Roman" pitchFamily="18" charset="0"/>
                <a:cs typeface="Helvetica"/>
              </a:rPr>
              <a:t>3</a:t>
            </a:r>
            <a:r>
              <a:rPr kumimoji="0" lang="fr-FR" sz="2800" b="0" i="0" u="none" strike="noStrike" cap="none" normalizeH="0" baseline="0" dirty="0" smtClean="0">
                <a:ln>
                  <a:noFill/>
                </a:ln>
                <a:solidFill>
                  <a:srgbClr val="333333"/>
                </a:solidFill>
                <a:effectLst/>
                <a:latin typeface="Calibri" pitchFamily="34" charset="0"/>
                <a:ea typeface="Times New Roman" pitchFamily="18" charset="0"/>
                <a:cs typeface="Helvetica"/>
              </a:rPr>
              <a:t> tep), </a:t>
            </a:r>
            <a:r>
              <a:rPr kumimoji="0" lang="fr-FR" sz="2800" b="0" i="0" u="none" strike="noStrike" cap="none" normalizeH="0" baseline="0" dirty="0" err="1" smtClean="0">
                <a:ln>
                  <a:noFill/>
                </a:ln>
                <a:solidFill>
                  <a:srgbClr val="333333"/>
                </a:solidFill>
                <a:effectLst/>
                <a:latin typeface="Calibri" pitchFamily="34" charset="0"/>
                <a:ea typeface="Times New Roman" pitchFamily="18" charset="0"/>
                <a:cs typeface="Helvetica"/>
              </a:rPr>
              <a:t>Mtep</a:t>
            </a:r>
            <a:r>
              <a:rPr kumimoji="0" lang="fr-FR" sz="2800" b="0" i="0" u="none" strike="noStrike" cap="none" normalizeH="0" baseline="0" dirty="0" smtClean="0">
                <a:ln>
                  <a:noFill/>
                </a:ln>
                <a:solidFill>
                  <a:srgbClr val="333333"/>
                </a:solidFill>
                <a:effectLst/>
                <a:latin typeface="Calibri" pitchFamily="34" charset="0"/>
                <a:ea typeface="Times New Roman" pitchFamily="18" charset="0"/>
                <a:cs typeface="Helvetica"/>
              </a:rPr>
              <a:t> (10</a:t>
            </a:r>
            <a:r>
              <a:rPr kumimoji="0" lang="fr-FR" sz="2800" b="0" i="0" u="none" strike="noStrike" cap="none" normalizeH="0" baseline="30000" dirty="0" smtClean="0">
                <a:ln>
                  <a:noFill/>
                </a:ln>
                <a:solidFill>
                  <a:srgbClr val="333333"/>
                </a:solidFill>
                <a:effectLst/>
                <a:latin typeface="Calibri" pitchFamily="34" charset="0"/>
                <a:ea typeface="Times New Roman" pitchFamily="18" charset="0"/>
                <a:cs typeface="Helvetica"/>
              </a:rPr>
              <a:t>6</a:t>
            </a:r>
            <a:r>
              <a:rPr kumimoji="0" lang="fr-FR" sz="2800" b="0" i="0" u="none" strike="noStrike" cap="none" normalizeH="0" baseline="0" dirty="0" smtClean="0">
                <a:ln>
                  <a:noFill/>
                </a:ln>
                <a:solidFill>
                  <a:srgbClr val="333333"/>
                </a:solidFill>
                <a:effectLst/>
                <a:latin typeface="Calibri" pitchFamily="34" charset="0"/>
                <a:ea typeface="Times New Roman" pitchFamily="18" charset="0"/>
                <a:cs typeface="Helvetica"/>
              </a:rPr>
              <a:t> tep).</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333333"/>
                </a:solidFill>
                <a:effectLst/>
                <a:latin typeface="Calibri" pitchFamily="34" charset="0"/>
                <a:ea typeface="Calibri" pitchFamily="34" charset="0"/>
                <a:cs typeface="Helvetica"/>
              </a:rPr>
              <a:t>1 </a:t>
            </a:r>
            <a:r>
              <a:rPr kumimoji="0" lang="en-US" sz="2800" b="1" i="0" u="none" strike="noStrike" cap="none" normalizeH="0" baseline="0" dirty="0" err="1" smtClean="0">
                <a:ln>
                  <a:noFill/>
                </a:ln>
                <a:solidFill>
                  <a:srgbClr val="333333"/>
                </a:solidFill>
                <a:effectLst/>
                <a:latin typeface="Calibri" pitchFamily="34" charset="0"/>
                <a:ea typeface="Calibri" pitchFamily="34" charset="0"/>
                <a:cs typeface="Helvetica"/>
              </a:rPr>
              <a:t>tep</a:t>
            </a:r>
            <a:r>
              <a:rPr kumimoji="0" lang="en-US" sz="2800" b="1" i="0" u="none" strike="noStrike" cap="none" normalizeH="0" baseline="0" dirty="0" smtClean="0">
                <a:ln>
                  <a:noFill/>
                </a:ln>
                <a:solidFill>
                  <a:srgbClr val="333333"/>
                </a:solidFill>
                <a:effectLst/>
                <a:latin typeface="Calibri" pitchFamily="34" charset="0"/>
                <a:ea typeface="Calibri" pitchFamily="34" charset="0"/>
                <a:cs typeface="Helvetica"/>
              </a:rPr>
              <a:t> = 4,186.10</a:t>
            </a:r>
            <a:r>
              <a:rPr kumimoji="0" lang="en-US" sz="2800" b="1" i="0" u="none" strike="noStrike" cap="none" normalizeH="0" baseline="30000" dirty="0" smtClean="0">
                <a:ln>
                  <a:noFill/>
                </a:ln>
                <a:solidFill>
                  <a:srgbClr val="333333"/>
                </a:solidFill>
                <a:effectLst/>
                <a:latin typeface="Calibri" pitchFamily="34" charset="0"/>
                <a:ea typeface="Calibri" pitchFamily="34" charset="0"/>
                <a:cs typeface="Helvetica"/>
              </a:rPr>
              <a:t>10 </a:t>
            </a:r>
            <a:r>
              <a:rPr kumimoji="0" lang="en-US" sz="2800" b="1" i="0" u="none" strike="noStrike" cap="none" normalizeH="0" baseline="0" dirty="0" smtClean="0">
                <a:ln>
                  <a:noFill/>
                </a:ln>
                <a:solidFill>
                  <a:srgbClr val="333333"/>
                </a:solidFill>
                <a:effectLst/>
                <a:latin typeface="Calibri" pitchFamily="34" charset="0"/>
                <a:ea typeface="Calibri" pitchFamily="34" charset="0"/>
                <a:cs typeface="Helvetica"/>
              </a:rPr>
              <a:t>J.</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amond(in)">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461</Words>
  <Application>Microsoft Office PowerPoint</Application>
  <PresentationFormat>Affichage à l'écran (4:3)</PresentationFormat>
  <Paragraphs>132</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La biomasse</vt:lpstr>
      <vt:lpstr>Diapositive 2</vt:lpstr>
      <vt:lpstr>Cycle du carbone </vt:lpstr>
      <vt:lpstr>Diapositive 4</vt:lpstr>
      <vt:lpstr> A- les bois énergies : </vt:lpstr>
      <vt:lpstr>Diapositive 6</vt:lpstr>
      <vt:lpstr>les différentes formes de combustibles bois </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moi</dc:creator>
  <cp:lastModifiedBy>moi</cp:lastModifiedBy>
  <cp:revision>42</cp:revision>
  <dcterms:created xsi:type="dcterms:W3CDTF">2018-10-09T14:05:12Z</dcterms:created>
  <dcterms:modified xsi:type="dcterms:W3CDTF">2021-02-17T19:43:46Z</dcterms:modified>
</cp:coreProperties>
</file>