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95" r:id="rId3"/>
    <p:sldId id="257" r:id="rId4"/>
    <p:sldId id="258" r:id="rId5"/>
    <p:sldId id="259" r:id="rId6"/>
    <p:sldId id="261" r:id="rId7"/>
    <p:sldId id="262" r:id="rId8"/>
    <p:sldId id="299" r:id="rId9"/>
    <p:sldId id="268" r:id="rId10"/>
    <p:sldId id="269" r:id="rId11"/>
    <p:sldId id="270" r:id="rId12"/>
    <p:sldId id="273" r:id="rId13"/>
    <p:sldId id="304" r:id="rId14"/>
    <p:sldId id="305" r:id="rId15"/>
    <p:sldId id="306" r:id="rId16"/>
    <p:sldId id="275" r:id="rId17"/>
    <p:sldId id="276" r:id="rId18"/>
    <p:sldId id="277" r:id="rId19"/>
    <p:sldId id="291" r:id="rId20"/>
    <p:sldId id="292" r:id="rId21"/>
    <p:sldId id="293"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DZ"/>
          </a:p>
        </p:txBody>
      </p:sp>
      <p:sp>
        <p:nvSpPr>
          <p:cNvPr id="3" name="Espace réservé de la date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9D6ACB2-7DB6-442D-8DD4-1E6109E671DA}" type="datetimeFigureOut">
              <a:rPr lang="ar-DZ" smtClean="0"/>
              <a:pPr/>
              <a:t>06-07-1442</a:t>
            </a:fld>
            <a:endParaRPr lang="ar-DZ"/>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DZ"/>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6" name="Espace réservé du pied de page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DZ"/>
          </a:p>
        </p:txBody>
      </p:sp>
      <p:sp>
        <p:nvSpPr>
          <p:cNvPr id="7" name="Espace réservé du numéro de diapositive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7D559A-FE2C-4F24-8826-40772E766AE4}" type="slidenum">
              <a:rPr lang="ar-DZ" smtClean="0"/>
              <a:pPr/>
              <a:t>‹N°›</a:t>
            </a:fld>
            <a:endParaRPr lang="ar-DZ"/>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188D3A4-4332-499F-807F-82AFACB72896}" type="datetimeFigureOut">
              <a:rPr lang="fr-FR" smtClean="0"/>
              <a:pPr/>
              <a:t>17/02/2021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D5D61B-27AF-49F3-B97F-0F0A35482B0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188D3A4-4332-499F-807F-82AFACB72896}" type="datetimeFigureOut">
              <a:rPr lang="fr-FR" smtClean="0"/>
              <a:pPr/>
              <a:t>17/02/2021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D5D61B-27AF-49F3-B97F-0F0A35482B0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188D3A4-4332-499F-807F-82AFACB72896}" type="datetimeFigureOut">
              <a:rPr lang="fr-FR" smtClean="0"/>
              <a:pPr/>
              <a:t>17/02/2021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D5D61B-27AF-49F3-B97F-0F0A35482B0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188D3A4-4332-499F-807F-82AFACB72896}" type="datetimeFigureOut">
              <a:rPr lang="fr-FR" smtClean="0"/>
              <a:pPr/>
              <a:t>17/02/2021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D5D61B-27AF-49F3-B97F-0F0A35482B0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188D3A4-4332-499F-807F-82AFACB72896}" type="datetimeFigureOut">
              <a:rPr lang="fr-FR" smtClean="0"/>
              <a:pPr/>
              <a:t>17/02/2021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D5D61B-27AF-49F3-B97F-0F0A35482B0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188D3A4-4332-499F-807F-82AFACB72896}" type="datetimeFigureOut">
              <a:rPr lang="fr-FR" smtClean="0"/>
              <a:pPr/>
              <a:t>17/02/2021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D5D61B-27AF-49F3-B97F-0F0A35482B0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188D3A4-4332-499F-807F-82AFACB72896}" type="datetimeFigureOut">
              <a:rPr lang="fr-FR" smtClean="0"/>
              <a:pPr/>
              <a:t>17/02/2021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BD5D61B-27AF-49F3-B97F-0F0A35482B0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188D3A4-4332-499F-807F-82AFACB72896}" type="datetimeFigureOut">
              <a:rPr lang="fr-FR" smtClean="0"/>
              <a:pPr/>
              <a:t>17/02/2021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BD5D61B-27AF-49F3-B97F-0F0A35482B0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188D3A4-4332-499F-807F-82AFACB72896}" type="datetimeFigureOut">
              <a:rPr lang="fr-FR" smtClean="0"/>
              <a:pPr/>
              <a:t>17/02/2021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BD5D61B-27AF-49F3-B97F-0F0A35482B0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188D3A4-4332-499F-807F-82AFACB72896}" type="datetimeFigureOut">
              <a:rPr lang="fr-FR" smtClean="0"/>
              <a:pPr/>
              <a:t>17/02/2021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D5D61B-27AF-49F3-B97F-0F0A35482B0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188D3A4-4332-499F-807F-82AFACB72896}" type="datetimeFigureOut">
              <a:rPr lang="fr-FR" smtClean="0"/>
              <a:pPr/>
              <a:t>17/02/2021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D5D61B-27AF-49F3-B97F-0F0A35482B0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8D3A4-4332-499F-807F-82AFACB72896}" type="datetimeFigureOut">
              <a:rPr lang="fr-FR" smtClean="0"/>
              <a:pPr/>
              <a:t>17/02/2021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D5D61B-27AF-49F3-B97F-0F0A35482B0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edf.com/html/panorama/transversal/glossaire.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edf.com/html/panorama/transversal/glossaire.html" TargetMode="External"/><Relationship Id="rId2" Type="http://schemas.openxmlformats.org/officeDocument/2006/relationships/hyperlink" Target="http://www.edf.com/html/panorama/electricite/courant.html" TargetMode="External"/><Relationship Id="rId1" Type="http://schemas.openxmlformats.org/officeDocument/2006/relationships/slideLayout" Target="../slideLayouts/slideLayout2.xml"/><Relationship Id="rId4" Type="http://schemas.openxmlformats.org/officeDocument/2006/relationships/hyperlink" Target="http://www.edf.com/html/panorama/transport/reseau.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1"/>
            <a:ext cx="7772400" cy="1142984"/>
          </a:xfrm>
        </p:spPr>
        <p:txBody>
          <a:bodyPr/>
          <a:lstStyle/>
          <a:p>
            <a:r>
              <a:rPr lang="fr-FR" b="1" dirty="0"/>
              <a:t>La Géothermie </a:t>
            </a:r>
            <a:endParaRPr lang="fr-FR" dirty="0"/>
          </a:p>
        </p:txBody>
      </p:sp>
      <p:sp>
        <p:nvSpPr>
          <p:cNvPr id="3" name="Sous-titre 2"/>
          <p:cNvSpPr>
            <a:spLocks noGrp="1"/>
          </p:cNvSpPr>
          <p:nvPr>
            <p:ph type="subTitle" idx="1"/>
          </p:nvPr>
        </p:nvSpPr>
        <p:spPr>
          <a:xfrm>
            <a:off x="214282" y="1071546"/>
            <a:ext cx="8715436" cy="5357850"/>
          </a:xfrm>
        </p:spPr>
        <p:txBody>
          <a:bodyPr>
            <a:normAutofit lnSpcReduction="10000"/>
          </a:bodyPr>
          <a:lstStyle/>
          <a:p>
            <a:pPr lvl="1" algn="l"/>
            <a:r>
              <a:rPr lang="fr-FR" sz="4100" b="1" i="1" u="sng" dirty="0">
                <a:solidFill>
                  <a:schemeClr val="tx1"/>
                </a:solidFill>
              </a:rPr>
              <a:t>Définition </a:t>
            </a:r>
            <a:endParaRPr lang="fr-FR" sz="4100" i="1" u="sng" dirty="0">
              <a:solidFill>
                <a:schemeClr val="tx1"/>
              </a:solidFill>
            </a:endParaRPr>
          </a:p>
          <a:p>
            <a:pPr lvl="0" algn="just"/>
            <a:r>
              <a:rPr lang="fr-FR" b="1" dirty="0">
                <a:solidFill>
                  <a:schemeClr val="tx1"/>
                </a:solidFill>
              </a:rPr>
              <a:t>La géothermie (mot issu du grec « </a:t>
            </a:r>
            <a:r>
              <a:rPr lang="fr-FR" b="1" dirty="0" err="1">
                <a:solidFill>
                  <a:schemeClr val="tx1"/>
                </a:solidFill>
              </a:rPr>
              <a:t>gê</a:t>
            </a:r>
            <a:r>
              <a:rPr lang="fr-FR" b="1" dirty="0">
                <a:solidFill>
                  <a:schemeClr val="tx1"/>
                </a:solidFill>
              </a:rPr>
              <a:t> » = terre et « thermos » = chaud)</a:t>
            </a:r>
            <a:endParaRPr lang="fr-FR" sz="2800" b="1" dirty="0">
              <a:solidFill>
                <a:schemeClr val="tx1"/>
              </a:solidFill>
            </a:endParaRPr>
          </a:p>
          <a:p>
            <a:pPr lvl="0" algn="just"/>
            <a:r>
              <a:rPr lang="fr-FR" b="1" dirty="0">
                <a:solidFill>
                  <a:schemeClr val="tx1"/>
                </a:solidFill>
              </a:rPr>
              <a:t>Energie renouvelable dont le principe est de récupérer l’énergie contenue dans le sous sol , donc la géothermie est l’exploitation de la chaleur stockée dans le sous-sol. </a:t>
            </a:r>
            <a:endParaRPr lang="fr-FR" sz="2800" b="1" dirty="0">
              <a:solidFill>
                <a:schemeClr val="tx1"/>
              </a:solidFill>
            </a:endParaRPr>
          </a:p>
          <a:p>
            <a:pPr lvl="0" algn="just"/>
            <a:r>
              <a:rPr lang="fr-FR" b="1" dirty="0">
                <a:solidFill>
                  <a:schemeClr val="tx1"/>
                </a:solidFill>
              </a:rPr>
              <a:t>L’utilisation des ressources géothermales se décompose en deux grandes familles : la </a:t>
            </a:r>
            <a:r>
              <a:rPr lang="fr-FR" b="1" i="1" u="sng" dirty="0">
                <a:solidFill>
                  <a:schemeClr val="tx1"/>
                </a:solidFill>
              </a:rPr>
              <a:t>production d’électricité</a:t>
            </a:r>
            <a:r>
              <a:rPr lang="fr-FR" b="1" dirty="0">
                <a:solidFill>
                  <a:schemeClr val="tx1"/>
                </a:solidFill>
              </a:rPr>
              <a:t> et </a:t>
            </a:r>
            <a:r>
              <a:rPr lang="fr-FR" b="1" i="1" u="sng" dirty="0">
                <a:solidFill>
                  <a:schemeClr val="tx1"/>
                </a:solidFill>
              </a:rPr>
              <a:t>la production de chaleur</a:t>
            </a:r>
            <a:r>
              <a:rPr lang="fr-FR" b="1" i="1" u="sng" dirty="0" smtClean="0">
                <a:solidFill>
                  <a:schemeClr val="tx1"/>
                </a:solidFill>
              </a:rPr>
              <a:t>.</a:t>
            </a:r>
          </a:p>
          <a:p>
            <a:pPr lvl="0" algn="just"/>
            <a:endParaRPr lang="fr-FR"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lstStyle/>
          <a:p>
            <a:pPr lvl="0"/>
            <a:r>
              <a:rPr lang="fr-FR" b="1" u="sng" dirty="0"/>
              <a:t>Réservoirs d’eau chaude</a:t>
            </a:r>
            <a:r>
              <a:rPr lang="fr-FR" u="sng" dirty="0"/>
              <a:t> </a:t>
            </a:r>
            <a:r>
              <a:rPr lang="fr-FR" u="sng" dirty="0" smtClean="0"/>
              <a:t>:</a:t>
            </a:r>
          </a:p>
          <a:p>
            <a:pPr lvl="0">
              <a:buNone/>
            </a:pPr>
            <a:endParaRPr lang="fr-FR" u="sng" dirty="0" smtClean="0"/>
          </a:p>
          <a:p>
            <a:pPr lvl="0" algn="just">
              <a:buNone/>
            </a:pPr>
            <a:r>
              <a:rPr lang="fr-FR" dirty="0"/>
              <a:t>	</a:t>
            </a:r>
            <a:r>
              <a:rPr lang="fr-FR" dirty="0" smtClean="0"/>
              <a:t> </a:t>
            </a:r>
            <a:r>
              <a:rPr lang="fr-FR" b="1" dirty="0"/>
              <a:t>le plus souvent, l’eau des gisements géothermiques reste liquide et, suivant sa température, elle peut être utilisée soit pour le chauffage, soit pour la production d’électricité. Dans ce dernier cas, la baisse de pression que subit l’eau chaude pendant sa remontée vers la surface produit sa vaporisation de sorte qu’en tête de puits on dispose d’un mélange diphasique eau-vapeur.</a:t>
            </a:r>
          </a:p>
          <a:p>
            <a:pPr>
              <a:buNone/>
            </a:pP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472518" cy="5697559"/>
          </a:xfrm>
        </p:spPr>
        <p:txBody>
          <a:bodyPr/>
          <a:lstStyle/>
          <a:p>
            <a:pPr lvl="0"/>
            <a:endParaRPr lang="fr-FR" b="1" dirty="0" smtClean="0"/>
          </a:p>
          <a:p>
            <a:pPr lvl="0"/>
            <a:r>
              <a:rPr lang="fr-FR" b="1" u="sng" dirty="0" smtClean="0"/>
              <a:t>Les </a:t>
            </a:r>
            <a:r>
              <a:rPr lang="fr-FR" b="1" u="sng" dirty="0"/>
              <a:t>gisements de roches </a:t>
            </a:r>
            <a:r>
              <a:rPr lang="fr-FR" b="1" u="sng" dirty="0" smtClean="0"/>
              <a:t>chaudes sèches</a:t>
            </a:r>
            <a:r>
              <a:rPr lang="fr-FR" b="1" dirty="0"/>
              <a:t> </a:t>
            </a:r>
            <a:r>
              <a:rPr lang="fr-FR" b="1" dirty="0" smtClean="0"/>
              <a:t>:</a:t>
            </a:r>
          </a:p>
          <a:p>
            <a:pPr lvl="0">
              <a:buNone/>
            </a:pPr>
            <a:endParaRPr lang="fr-FR" b="1" dirty="0" smtClean="0"/>
          </a:p>
          <a:p>
            <a:pPr lvl="0" algn="just">
              <a:buNone/>
            </a:pPr>
            <a:r>
              <a:rPr lang="fr-FR" b="1" dirty="0"/>
              <a:t>	</a:t>
            </a:r>
            <a:r>
              <a:rPr lang="fr-FR" b="1" dirty="0" smtClean="0"/>
              <a:t>constituent </a:t>
            </a:r>
            <a:r>
              <a:rPr lang="fr-FR" b="1" dirty="0"/>
              <a:t>une réserve de chaleur très importante puisque l’exploitation de la chaleur contenue dans une sphère de 1 km de rayon permettrait d’alimenter pendant un siècle une centrales électrique de 100 MW</a:t>
            </a:r>
          </a:p>
          <a:p>
            <a:pPr algn="just"/>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60414"/>
            <a:ext cx="8229600" cy="1011198"/>
          </a:xfrm>
        </p:spPr>
        <p:txBody>
          <a:bodyPr>
            <a:normAutofit fontScale="90000"/>
          </a:bodyPr>
          <a:lstStyle/>
          <a:p>
            <a:r>
              <a:rPr lang="fr-FR" sz="3600" b="1" dirty="0" smtClean="0"/>
              <a:t>Exploitation de la géothermie pour la production d’électricité et le chauffage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lvl="0">
              <a:buFont typeface="Wingdings" pitchFamily="2" charset="2"/>
              <a:buChar char="Ø"/>
            </a:pPr>
            <a:r>
              <a:rPr lang="fr-FR" sz="4000" b="1" u="sng" dirty="0" smtClean="0"/>
              <a:t>Production d’électricité</a:t>
            </a:r>
            <a:r>
              <a:rPr lang="fr-FR" b="1" dirty="0" smtClean="0"/>
              <a:t> :</a:t>
            </a:r>
            <a:endParaRPr lang="fr-FR" dirty="0" smtClean="0"/>
          </a:p>
          <a:p>
            <a:pPr>
              <a:buNone/>
            </a:pPr>
            <a:r>
              <a:rPr lang="fr-FR" b="1" dirty="0" smtClean="0"/>
              <a:t> </a:t>
            </a:r>
            <a:endParaRPr lang="fr-FR" dirty="0" smtClean="0"/>
          </a:p>
          <a:p>
            <a:pPr algn="just">
              <a:buFont typeface="Wingdings" pitchFamily="2" charset="2"/>
              <a:buChar char="ü"/>
            </a:pPr>
            <a:r>
              <a:rPr lang="fr-FR" sz="3400" b="1" dirty="0" smtClean="0"/>
              <a:t>La production d’électricité géothermique consiste à convertir la chaleur des nappes aquifères haute température (de 150 à 350°C) à l’aide de turboalternateurs.</a:t>
            </a:r>
            <a:endParaRPr lang="fr-FR" sz="34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214290"/>
            <a:ext cx="8258204" cy="6259662"/>
          </a:xfrm>
        </p:spPr>
        <p:txBody>
          <a:bodyPr>
            <a:normAutofit/>
          </a:bodyPr>
          <a:lstStyle/>
          <a:p>
            <a:pPr algn="ctr">
              <a:buNone/>
            </a:pPr>
            <a:r>
              <a:rPr lang="fr-FR" sz="3200" b="1" dirty="0" smtClean="0"/>
              <a:t>La centrale électrique </a:t>
            </a:r>
            <a:endParaRPr lang="fr-FR" sz="3200" b="1" dirty="0"/>
          </a:p>
        </p:txBody>
      </p:sp>
      <p:pic>
        <p:nvPicPr>
          <p:cNvPr id="4" name="il_fi" descr="http://www.edf.com/html/panorama/medias/images/production/renouvel/geo/geothermie-centrale.png"/>
          <p:cNvPicPr/>
          <p:nvPr/>
        </p:nvPicPr>
        <p:blipFill>
          <a:blip r:embed="rId2"/>
          <a:srcRect b="4878"/>
          <a:stretch>
            <a:fillRect/>
          </a:stretch>
        </p:blipFill>
        <p:spPr bwMode="auto">
          <a:xfrm>
            <a:off x="571472" y="785794"/>
            <a:ext cx="7929618" cy="55721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142852"/>
            <a:ext cx="8258204" cy="6331100"/>
          </a:xfrm>
        </p:spPr>
        <p:txBody>
          <a:bodyPr>
            <a:normAutofit fontScale="92500" lnSpcReduction="10000"/>
          </a:bodyPr>
          <a:lstStyle/>
          <a:p>
            <a:r>
              <a:rPr lang="fr-FR" b="1" dirty="0" smtClean="0"/>
              <a:t>1/ </a:t>
            </a:r>
            <a:r>
              <a:rPr lang="fr-FR" b="1" u="sng" dirty="0" smtClean="0"/>
              <a:t>L'infiltration d'eau </a:t>
            </a:r>
          </a:p>
          <a:p>
            <a:endParaRPr lang="fr-FR" b="1" dirty="0" smtClean="0"/>
          </a:p>
          <a:p>
            <a:pPr algn="just">
              <a:buNone/>
            </a:pPr>
            <a:r>
              <a:rPr lang="fr-FR" dirty="0" smtClean="0"/>
              <a:t>	De l'eau de pluie ou de mer s'infiltre dans les fractures de la croûte terrestre pour constituer </a:t>
            </a:r>
            <a:r>
              <a:rPr lang="fr-FR" b="1" dirty="0" smtClean="0"/>
              <a:t>un réservoir dans le sous-sol</a:t>
            </a:r>
            <a:r>
              <a:rPr lang="fr-FR" dirty="0" smtClean="0"/>
              <a:t>, appelé nappe aquifère, à haute température, de 150 à 350 °C.</a:t>
            </a:r>
          </a:p>
          <a:p>
            <a:pPr>
              <a:buNone/>
            </a:pPr>
            <a:endParaRPr lang="fr-FR" dirty="0" smtClean="0"/>
          </a:p>
          <a:p>
            <a:r>
              <a:rPr lang="fr-FR" b="1" dirty="0" smtClean="0"/>
              <a:t>2/ </a:t>
            </a:r>
            <a:r>
              <a:rPr lang="fr-FR" b="1" u="sng" dirty="0" smtClean="0"/>
              <a:t>Le pompage de l'eau</a:t>
            </a:r>
          </a:p>
          <a:p>
            <a:pPr>
              <a:buNone/>
            </a:pPr>
            <a:r>
              <a:rPr lang="fr-FR" b="1" u="sng" dirty="0" smtClean="0"/>
              <a:t> </a:t>
            </a:r>
          </a:p>
          <a:p>
            <a:pPr algn="just">
              <a:buNone/>
            </a:pPr>
            <a:r>
              <a:rPr lang="fr-FR" dirty="0" smtClean="0"/>
              <a:t>	Grâce à un </a:t>
            </a:r>
            <a:r>
              <a:rPr lang="fr-FR" b="1" dirty="0" smtClean="0"/>
              <a:t>forage</a:t>
            </a:r>
            <a:r>
              <a:rPr lang="fr-FR" dirty="0" smtClean="0"/>
              <a:t> dans le sous-sol, </a:t>
            </a:r>
            <a:r>
              <a:rPr lang="fr-FR" b="1" dirty="0" smtClean="0"/>
              <a:t>l'eau chaude est pompée jusqu'à la surface</a:t>
            </a:r>
            <a:r>
              <a:rPr lang="fr-FR" dirty="0" smtClean="0"/>
              <a:t>. </a:t>
            </a:r>
          </a:p>
          <a:p>
            <a:pPr algn="just">
              <a:buNone/>
            </a:pPr>
            <a:r>
              <a:rPr lang="fr-FR" dirty="0" smtClean="0"/>
              <a:t>	Pendant sa remontée, elle perd de sa </a:t>
            </a:r>
            <a:r>
              <a:rPr lang="fr-FR" dirty="0" smtClean="0">
                <a:hlinkClick r:id="rId2" action="ppaction://hlinkfile" tooltip="Lien vers glossaire &gt; Pression"/>
              </a:rPr>
              <a:t>pression</a:t>
            </a:r>
            <a:r>
              <a:rPr lang="fr-FR" dirty="0" smtClean="0"/>
              <a:t> et se transforme en vapeur.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28596" y="357166"/>
            <a:ext cx="7972452" cy="6116786"/>
          </a:xfrm>
        </p:spPr>
        <p:txBody>
          <a:bodyPr>
            <a:normAutofit fontScale="85000" lnSpcReduction="10000"/>
          </a:bodyPr>
          <a:lstStyle/>
          <a:p>
            <a:r>
              <a:rPr lang="fr-FR" b="1" dirty="0" smtClean="0"/>
              <a:t>3/ </a:t>
            </a:r>
            <a:r>
              <a:rPr lang="fr-FR" b="1" u="sng" dirty="0" smtClean="0"/>
              <a:t>La production d'électricité</a:t>
            </a:r>
          </a:p>
          <a:p>
            <a:pPr>
              <a:buNone/>
            </a:pPr>
            <a:endParaRPr lang="fr-FR" b="1" dirty="0" smtClean="0"/>
          </a:p>
          <a:p>
            <a:pPr algn="just">
              <a:buNone/>
            </a:pPr>
            <a:r>
              <a:rPr lang="fr-FR" dirty="0" smtClean="0"/>
              <a:t>	La pression de cette vapeur fait tourner une </a:t>
            </a:r>
            <a:r>
              <a:rPr lang="fr-FR" b="1" dirty="0" smtClean="0"/>
              <a:t>turbine </a:t>
            </a:r>
            <a:r>
              <a:rPr lang="fr-FR" dirty="0" smtClean="0"/>
              <a:t>qui fait à son tour fonctionner un </a:t>
            </a:r>
            <a:r>
              <a:rPr lang="fr-FR" b="1" dirty="0" smtClean="0"/>
              <a:t>alternateur</a:t>
            </a:r>
            <a:r>
              <a:rPr lang="fr-FR" dirty="0" smtClean="0"/>
              <a:t>.</a:t>
            </a:r>
            <a:br>
              <a:rPr lang="fr-FR" dirty="0" smtClean="0"/>
            </a:br>
            <a:r>
              <a:rPr lang="fr-FR" dirty="0" smtClean="0"/>
              <a:t>Grâce à l'énergie fournie par la turbine, </a:t>
            </a:r>
            <a:r>
              <a:rPr lang="fr-FR" b="1" dirty="0" smtClean="0"/>
              <a:t>l'alternateur </a:t>
            </a:r>
            <a:r>
              <a:rPr lang="fr-FR" dirty="0" smtClean="0"/>
              <a:t>produit </a:t>
            </a:r>
            <a:r>
              <a:rPr lang="fr-FR" b="1" dirty="0" smtClean="0"/>
              <a:t>un </a:t>
            </a:r>
            <a:r>
              <a:rPr lang="fr-FR" b="1" dirty="0" smtClean="0">
                <a:hlinkClick r:id="rId2" action="ppaction://hlinkfile" tooltip="Lien vers Electricité &gt; Notions de courant lectrique"/>
              </a:rPr>
              <a:t>courant électrique alternatif</a:t>
            </a:r>
            <a:r>
              <a:rPr lang="fr-FR" dirty="0" smtClean="0"/>
              <a:t>.</a:t>
            </a:r>
          </a:p>
          <a:p>
            <a:pPr>
              <a:buNone/>
            </a:pPr>
            <a:endParaRPr lang="fr-FR" dirty="0" smtClean="0"/>
          </a:p>
          <a:p>
            <a:r>
              <a:rPr lang="fr-FR" b="1" dirty="0" smtClean="0"/>
              <a:t>4/ </a:t>
            </a:r>
            <a:r>
              <a:rPr lang="fr-FR" b="1" u="sng" dirty="0" smtClean="0"/>
              <a:t>L'adaptation de la tension</a:t>
            </a:r>
          </a:p>
          <a:p>
            <a:pPr>
              <a:buNone/>
            </a:pPr>
            <a:endParaRPr lang="fr-FR" b="1" dirty="0" smtClean="0"/>
          </a:p>
          <a:p>
            <a:pPr algn="just">
              <a:buNone/>
            </a:pPr>
            <a:r>
              <a:rPr lang="fr-FR" b="1" dirty="0" smtClean="0"/>
              <a:t>	Un transformateur </a:t>
            </a:r>
            <a:r>
              <a:rPr lang="fr-FR" dirty="0" smtClean="0"/>
              <a:t>élève la </a:t>
            </a:r>
            <a:r>
              <a:rPr lang="fr-FR" dirty="0" smtClean="0">
                <a:hlinkClick r:id="rId3" action="ppaction://hlinkfile" tooltip="Lien vers glossaire &gt; Tension"/>
              </a:rPr>
              <a:t>tension</a:t>
            </a:r>
            <a:r>
              <a:rPr lang="fr-FR" dirty="0" smtClean="0"/>
              <a:t> du courant électrique produit par l'alternateur pour qu'il puisse être plus facilement </a:t>
            </a:r>
            <a:r>
              <a:rPr lang="fr-FR" b="1" dirty="0" smtClean="0">
                <a:hlinkClick r:id="rId4" action="ppaction://hlinkfile" tooltip="Lien vers Transport et Distribution &gt; L'organisation du r seau"/>
              </a:rPr>
              <a:t>transporté</a:t>
            </a:r>
            <a:r>
              <a:rPr lang="fr-FR" b="1" dirty="0" smtClean="0"/>
              <a:t> dans les lignes à haute tension.</a:t>
            </a:r>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contenu 10"/>
          <p:cNvSpPr>
            <a:spLocks noGrp="1"/>
          </p:cNvSpPr>
          <p:nvPr>
            <p:ph idx="1"/>
          </p:nvPr>
        </p:nvSpPr>
        <p:spPr>
          <a:xfrm>
            <a:off x="457200" y="357166"/>
            <a:ext cx="8229600" cy="5768997"/>
          </a:xfrm>
        </p:spPr>
        <p:txBody>
          <a:bodyPr>
            <a:normAutofit fontScale="92500" lnSpcReduction="20000"/>
          </a:bodyPr>
          <a:lstStyle/>
          <a:p>
            <a:pPr lvl="0"/>
            <a:r>
              <a:rPr lang="fr-FR" b="1" u="sng" dirty="0" smtClean="0"/>
              <a:t>Le chauffage</a:t>
            </a:r>
            <a:r>
              <a:rPr lang="fr-FR" dirty="0" smtClean="0"/>
              <a:t> :</a:t>
            </a:r>
          </a:p>
          <a:p>
            <a:pPr algn="just">
              <a:buNone/>
            </a:pPr>
            <a:r>
              <a:rPr lang="fr-FR" dirty="0" smtClean="0"/>
              <a:t>	</a:t>
            </a:r>
            <a:r>
              <a:rPr lang="fr-FR" b="1" dirty="0" smtClean="0"/>
              <a:t>Il existe deux façons de produire du chauffage par la géothermie : </a:t>
            </a:r>
          </a:p>
          <a:p>
            <a:pPr algn="just">
              <a:buNone/>
            </a:pPr>
            <a:endParaRPr lang="fr-FR" b="1" dirty="0" smtClean="0"/>
          </a:p>
          <a:p>
            <a:pPr lvl="1" algn="just">
              <a:lnSpc>
                <a:spcPct val="150000"/>
              </a:lnSpc>
              <a:buFont typeface="Wingdings" pitchFamily="2" charset="2"/>
              <a:buChar char="v"/>
            </a:pPr>
            <a:r>
              <a:rPr lang="fr-FR" sz="3200" b="1" dirty="0" smtClean="0"/>
              <a:t>La première est d’utiliser les nappes d’eau chaude du sous-sol profond, par le biais de forages profonds de 1 à 2 km, l’eau chaude (30°C à 150°C) remonte à la surface, un échangeur de chaleur transfère ensuite les calories au réseau de chauffage urbain. </a:t>
            </a: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sonde01-horizontales"/>
          <p:cNvPicPr>
            <a:picLocks noGrp="1"/>
          </p:cNvPicPr>
          <p:nvPr>
            <p:ph idx="1"/>
          </p:nvPr>
        </p:nvPicPr>
        <p:blipFill>
          <a:blip r:embed="rId2"/>
          <a:srcRect/>
          <a:stretch>
            <a:fillRect/>
          </a:stretch>
        </p:blipFill>
        <p:spPr bwMode="auto">
          <a:xfrm>
            <a:off x="5143504" y="785794"/>
            <a:ext cx="3500462" cy="1785950"/>
          </a:xfrm>
          <a:prstGeom prst="rect">
            <a:avLst/>
          </a:prstGeom>
          <a:noFill/>
          <a:ln w="9525">
            <a:noFill/>
            <a:miter lim="800000"/>
            <a:headEnd/>
            <a:tailEnd/>
          </a:ln>
        </p:spPr>
      </p:pic>
      <p:pic>
        <p:nvPicPr>
          <p:cNvPr id="5" name="Image 4" descr="sonde02-verticales"/>
          <p:cNvPicPr/>
          <p:nvPr/>
        </p:nvPicPr>
        <p:blipFill>
          <a:blip r:embed="rId3"/>
          <a:srcRect/>
          <a:stretch>
            <a:fillRect/>
          </a:stretch>
        </p:blipFill>
        <p:spPr bwMode="auto">
          <a:xfrm>
            <a:off x="5357818" y="2786058"/>
            <a:ext cx="3357586" cy="1857388"/>
          </a:xfrm>
          <a:prstGeom prst="rect">
            <a:avLst/>
          </a:prstGeom>
          <a:noFill/>
          <a:ln w="9525">
            <a:noFill/>
            <a:miter lim="800000"/>
            <a:headEnd/>
            <a:tailEnd/>
          </a:ln>
        </p:spPr>
      </p:pic>
      <p:pic>
        <p:nvPicPr>
          <p:cNvPr id="6" name="Image 5"/>
          <p:cNvPicPr/>
          <p:nvPr/>
        </p:nvPicPr>
        <p:blipFill>
          <a:blip r:embed="rId4"/>
          <a:srcRect/>
          <a:stretch>
            <a:fillRect/>
          </a:stretch>
        </p:blipFill>
        <p:spPr bwMode="auto">
          <a:xfrm>
            <a:off x="7000892" y="4929198"/>
            <a:ext cx="419100" cy="1438275"/>
          </a:xfrm>
          <a:prstGeom prst="rect">
            <a:avLst/>
          </a:prstGeom>
          <a:noFill/>
          <a:ln w="9525">
            <a:noFill/>
            <a:miter lim="800000"/>
            <a:headEnd/>
            <a:tailEnd/>
          </a:ln>
        </p:spPr>
      </p:pic>
      <p:sp>
        <p:nvSpPr>
          <p:cNvPr id="7" name="Rectangle 6"/>
          <p:cNvSpPr/>
          <p:nvPr/>
        </p:nvSpPr>
        <p:spPr>
          <a:xfrm>
            <a:off x="642910" y="285728"/>
            <a:ext cx="8072494" cy="6124754"/>
          </a:xfrm>
          <a:prstGeom prst="rect">
            <a:avLst/>
          </a:prstGeom>
        </p:spPr>
        <p:txBody>
          <a:bodyPr wrap="square">
            <a:spAutoFit/>
          </a:bodyPr>
          <a:lstStyle/>
          <a:p>
            <a:r>
              <a:rPr lang="fr-FR" sz="2800" b="1" dirty="0" smtClean="0"/>
              <a:t>Les échangeurs thermiques sont:</a:t>
            </a:r>
          </a:p>
          <a:p>
            <a:endParaRPr lang="fr-FR" sz="2800" b="1" u="sng" dirty="0" smtClean="0"/>
          </a:p>
          <a:p>
            <a:r>
              <a:rPr lang="fr-FR" sz="2800" b="1" u="sng" dirty="0" smtClean="0"/>
              <a:t>les capteurs horizontaux.</a:t>
            </a:r>
          </a:p>
          <a:p>
            <a:endParaRPr lang="fr-FR" sz="2800" b="1" dirty="0" smtClean="0"/>
          </a:p>
          <a:p>
            <a:endParaRPr lang="fr-FR" sz="2800" b="1" dirty="0" smtClean="0"/>
          </a:p>
          <a:p>
            <a:endParaRPr lang="fr-FR" sz="2800" b="1" dirty="0" smtClean="0"/>
          </a:p>
          <a:p>
            <a:r>
              <a:rPr lang="fr-FR" sz="2800" b="1" u="sng" dirty="0" smtClean="0"/>
              <a:t>les capteurs verticaux.</a:t>
            </a:r>
            <a:endParaRPr lang="fr-FR" sz="2800" b="1" dirty="0" smtClean="0"/>
          </a:p>
          <a:p>
            <a:endParaRPr lang="fr-FR" sz="2800" b="1" dirty="0" smtClean="0"/>
          </a:p>
          <a:p>
            <a:endParaRPr lang="fr-FR" sz="2800" b="1" dirty="0" smtClean="0"/>
          </a:p>
          <a:p>
            <a:endParaRPr lang="fr-FR" sz="2800" b="1" dirty="0" smtClean="0"/>
          </a:p>
          <a:p>
            <a:endParaRPr lang="fr-FR" sz="2800" b="1" dirty="0" smtClean="0"/>
          </a:p>
          <a:p>
            <a:endParaRPr lang="fr-FR" sz="2800" b="1" dirty="0" smtClean="0"/>
          </a:p>
          <a:p>
            <a:endParaRPr lang="fr-FR" sz="2800" b="1" dirty="0" smtClean="0"/>
          </a:p>
          <a:p>
            <a:r>
              <a:rPr lang="fr-FR" sz="2800" b="1" u="sng" dirty="0" smtClean="0"/>
              <a:t>des corbeilles </a:t>
            </a:r>
            <a:r>
              <a:rPr lang="fr-FR" sz="2800" b="1" dirty="0" smtClean="0"/>
              <a:t>.</a:t>
            </a:r>
            <a:endParaRPr lang="fr-FR"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p:cNvPicPr>
          <p:nvPr>
            <p:ph idx="1"/>
          </p:nvPr>
        </p:nvPicPr>
        <p:blipFill>
          <a:blip r:embed="rId2"/>
          <a:srcRect/>
          <a:stretch>
            <a:fillRect/>
          </a:stretch>
        </p:blipFill>
        <p:spPr bwMode="auto">
          <a:xfrm>
            <a:off x="642910" y="357166"/>
            <a:ext cx="8143932" cy="4786346"/>
          </a:xfrm>
          <a:prstGeom prst="rect">
            <a:avLst/>
          </a:prstGeom>
          <a:noFill/>
          <a:ln w="9525">
            <a:noFill/>
            <a:miter lim="800000"/>
            <a:headEnd/>
            <a:tailEnd/>
          </a:ln>
        </p:spPr>
      </p:pic>
      <p:graphicFrame>
        <p:nvGraphicFramePr>
          <p:cNvPr id="7" name="Tableau 6"/>
          <p:cNvGraphicFramePr>
            <a:graphicFrameLocks noGrp="1"/>
          </p:cNvGraphicFramePr>
          <p:nvPr/>
        </p:nvGraphicFramePr>
        <p:xfrm>
          <a:off x="142844" y="5214950"/>
          <a:ext cx="9001156" cy="1402080"/>
        </p:xfrm>
        <a:graphic>
          <a:graphicData uri="http://schemas.openxmlformats.org/drawingml/2006/table">
            <a:tbl>
              <a:tblPr/>
              <a:tblGrid>
                <a:gridCol w="9001156"/>
              </a:tblGrid>
              <a:tr h="1000132">
                <a:tc>
                  <a:txBody>
                    <a:bodyPr/>
                    <a:lstStyle/>
                    <a:p>
                      <a:pPr indent="215900" algn="ctr">
                        <a:spcAft>
                          <a:spcPts val="0"/>
                        </a:spcAft>
                        <a:buAutoNum type="arabicParenBoth"/>
                      </a:pPr>
                      <a:r>
                        <a:rPr lang="fr-FR" sz="1800" dirty="0" smtClean="0">
                          <a:latin typeface="+mj-lt"/>
                          <a:ea typeface="Times New Roman"/>
                          <a:cs typeface="Times New Roman"/>
                        </a:rPr>
                        <a:t>Capteurs </a:t>
                      </a:r>
                      <a:r>
                        <a:rPr lang="fr-FR" sz="1800" dirty="0">
                          <a:latin typeface="+mj-lt"/>
                          <a:ea typeface="Times New Roman"/>
                          <a:cs typeface="Times New Roman"/>
                        </a:rPr>
                        <a:t>verticaux (tube en U), (2) Capteurs verticaux (tube en double U), (3-4) Corbeilles, (5) Capteurs </a:t>
                      </a:r>
                      <a:r>
                        <a:rPr lang="fr-FR" sz="1800" dirty="0" smtClean="0">
                          <a:latin typeface="+mj-lt"/>
                          <a:ea typeface="Times New Roman"/>
                          <a:cs typeface="Times New Roman"/>
                        </a:rPr>
                        <a:t>horizontaux</a:t>
                      </a:r>
                    </a:p>
                    <a:p>
                      <a:pPr indent="215900" algn="ctr">
                        <a:spcAft>
                          <a:spcPts val="0"/>
                        </a:spcAft>
                        <a:buNone/>
                      </a:pPr>
                      <a:r>
                        <a:rPr lang="fr-FR" sz="2800" kern="1200" baseline="0" dirty="0" smtClean="0">
                          <a:solidFill>
                            <a:schemeClr val="tx1"/>
                          </a:solidFill>
                          <a:latin typeface="+mn-lt"/>
                          <a:ea typeface="+mn-ea"/>
                          <a:cs typeface="+mn-cs"/>
                        </a:rPr>
                        <a:t>Quelques échangeurs thermiques utilisés pour la géothermie à très basse température</a:t>
                      </a:r>
                      <a:endParaRPr lang="fr-FR" sz="2800" dirty="0">
                        <a:latin typeface="+mj-lt"/>
                        <a:ea typeface="Times New Roman"/>
                        <a:cs typeface="Times New Roman"/>
                      </a:endParaRPr>
                    </a:p>
                  </a:txBody>
                  <a:tcPr marL="68580" marR="68580" marT="0"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285728"/>
            <a:ext cx="8186766" cy="6188224"/>
          </a:xfrm>
        </p:spPr>
        <p:txBody>
          <a:bodyPr/>
          <a:lstStyle/>
          <a:p>
            <a:pPr fontAlgn="t"/>
            <a:endParaRPr lang="fr-FR" b="1" dirty="0" smtClean="0"/>
          </a:p>
          <a:p>
            <a:pPr fontAlgn="t"/>
            <a:endParaRPr lang="fr-FR" b="1" dirty="0" smtClean="0"/>
          </a:p>
          <a:p>
            <a:pPr fontAlgn="t"/>
            <a:r>
              <a:rPr lang="fr-FR" b="1" dirty="0" smtClean="0"/>
              <a:t>Le potentiel mondial: </a:t>
            </a:r>
          </a:p>
          <a:p>
            <a:pPr fontAlgn="t">
              <a:buNone/>
            </a:pPr>
            <a:endParaRPr lang="fr-FR" b="1" dirty="0" smtClean="0"/>
          </a:p>
          <a:p>
            <a:pPr algn="ctr" fontAlgn="t">
              <a:buNone/>
            </a:pPr>
            <a:r>
              <a:rPr lang="fr-FR" b="1" dirty="0" smtClean="0"/>
              <a:t>13,5 GW</a:t>
            </a:r>
          </a:p>
          <a:p>
            <a:pPr fontAlgn="t"/>
            <a:endParaRPr lang="fr-FR" b="1" dirty="0" smtClean="0"/>
          </a:p>
          <a:p>
            <a:pPr fontAlgn="t"/>
            <a:r>
              <a:rPr lang="fr-FR" b="1" dirty="0" smtClean="0"/>
              <a:t>Le potentiel Algérien:</a:t>
            </a:r>
          </a:p>
          <a:p>
            <a:pPr fontAlgn="t"/>
            <a:endParaRPr lang="fr-FR" b="1" dirty="0" smtClean="0"/>
          </a:p>
          <a:p>
            <a:pPr algn="ctr" fontAlgn="t">
              <a:buNone/>
            </a:pPr>
            <a:r>
              <a:rPr lang="fr-FR" b="1" dirty="0" smtClean="0"/>
              <a:t> 700MW</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normAutofit lnSpcReduction="10000"/>
          </a:bodyPr>
          <a:lstStyle/>
          <a:p>
            <a:pPr lvl="0" algn="just">
              <a:buNone/>
            </a:pPr>
            <a:r>
              <a:rPr lang="fr-FR" sz="4000" dirty="0" smtClean="0"/>
              <a:t>	</a:t>
            </a:r>
            <a:r>
              <a:rPr lang="fr-FR" sz="4000" b="1" dirty="0" smtClean="0"/>
              <a:t>Le critère qui sert de guide pour bien cerner la filière est la </a:t>
            </a:r>
            <a:r>
              <a:rPr lang="fr-FR" sz="4000" b="1" i="1" u="sng" dirty="0" smtClean="0"/>
              <a:t>température</a:t>
            </a:r>
            <a:r>
              <a:rPr lang="fr-FR" sz="4000" b="1" dirty="0" smtClean="0"/>
              <a:t>. </a:t>
            </a:r>
          </a:p>
          <a:p>
            <a:pPr lvl="0" algn="just">
              <a:buNone/>
            </a:pPr>
            <a:endParaRPr lang="fr-FR" sz="4000" b="1" dirty="0" smtClean="0"/>
          </a:p>
          <a:p>
            <a:pPr lvl="0" algn="just">
              <a:buNone/>
            </a:pPr>
            <a:r>
              <a:rPr lang="fr-FR" sz="4000" b="1" dirty="0" smtClean="0"/>
              <a:t>	Ainsi, la géothermie est qualifiée de: « </a:t>
            </a:r>
            <a:r>
              <a:rPr lang="fr-FR" sz="4000" b="1" i="1" dirty="0" smtClean="0"/>
              <a:t>haute énergie</a:t>
            </a:r>
            <a:r>
              <a:rPr lang="fr-FR" sz="4000" b="1" dirty="0" smtClean="0"/>
              <a:t> » (plus de 150°C), « </a:t>
            </a:r>
            <a:r>
              <a:rPr lang="fr-FR" sz="4000" b="1" i="1" dirty="0" smtClean="0"/>
              <a:t>moyenne énergie</a:t>
            </a:r>
            <a:r>
              <a:rPr lang="fr-FR" sz="4000" b="1" dirty="0" smtClean="0"/>
              <a:t> » (90 à 150°C), « </a:t>
            </a:r>
            <a:r>
              <a:rPr lang="fr-FR" sz="4000" b="1" i="1" dirty="0" smtClean="0"/>
              <a:t>basse énergie</a:t>
            </a:r>
            <a:r>
              <a:rPr lang="fr-FR" sz="4000" b="1" dirty="0" smtClean="0"/>
              <a:t> » (30 à 90°C) et « </a:t>
            </a:r>
            <a:r>
              <a:rPr lang="fr-FR" sz="4000" b="1" i="1" dirty="0" smtClean="0"/>
              <a:t>très basse énergie</a:t>
            </a:r>
            <a:r>
              <a:rPr lang="fr-FR" sz="4000" b="1" dirty="0" smtClean="0"/>
              <a:t> » (moins de 30°C).</a:t>
            </a:r>
            <a:endParaRPr lang="ar-D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7481"/>
            <a:ext cx="9144000" cy="6126163"/>
          </a:xfrm>
        </p:spPr>
        <p:txBody>
          <a:bodyPr>
            <a:noAutofit/>
          </a:bodyPr>
          <a:lstStyle/>
          <a:p>
            <a:pPr>
              <a:buNone/>
            </a:pPr>
            <a:r>
              <a:rPr lang="fr-FR" sz="2200" b="1" dirty="0" smtClean="0"/>
              <a:t> </a:t>
            </a:r>
            <a:r>
              <a:rPr lang="fr-FR" sz="2200" b="1" u="sng" dirty="0" smtClean="0"/>
              <a:t>Inconvénients </a:t>
            </a:r>
            <a:endParaRPr lang="fr-FR" sz="2200" u="sng" dirty="0" smtClean="0"/>
          </a:p>
          <a:p>
            <a:pPr algn="just"/>
            <a:r>
              <a:rPr lang="fr-FR" sz="2200" b="1" dirty="0" smtClean="0"/>
              <a:t>Malgré toutes les possibilités offertes par cette forme d'énergie, elle comporte quelques inconvénients, qui peuvent parfois devenir très contraignants.</a:t>
            </a:r>
          </a:p>
          <a:p>
            <a:pPr lvl="0" algn="just"/>
            <a:r>
              <a:rPr lang="fr-FR" sz="2200" b="1" dirty="0" smtClean="0"/>
              <a:t>L'exploitation de l'énergie géothermique nécessite un ou plusieurs forages, plus ou moins profond selon le type de géothermie souhaitée : les résultats de ces derniers sont parfois aléatoires; on parle alors de risque géologique.</a:t>
            </a:r>
          </a:p>
          <a:p>
            <a:pPr marL="0" lvl="0" algn="just">
              <a:spcBef>
                <a:spcPts val="0"/>
              </a:spcBef>
              <a:buNone/>
            </a:pPr>
            <a:endParaRPr lang="fr-FR" sz="2200" b="1" dirty="0" smtClean="0"/>
          </a:p>
          <a:p>
            <a:pPr lvl="0" algn="just"/>
            <a:r>
              <a:rPr lang="fr-FR" sz="2200" b="1" dirty="0" smtClean="0"/>
              <a:t>Les fluides frigorigènes utilisés dans les installations géothermiques sont pour la plupart nocifs pour l'environnement. </a:t>
            </a:r>
          </a:p>
          <a:p>
            <a:pPr lvl="0" algn="just">
              <a:buNone/>
            </a:pPr>
            <a:endParaRPr lang="fr-FR" sz="2200" b="1" dirty="0" smtClean="0"/>
          </a:p>
          <a:p>
            <a:pPr lvl="0" algn="just"/>
            <a:r>
              <a:rPr lang="fr-FR" sz="2200" b="1" dirty="0" smtClean="0"/>
              <a:t> Le recyclage des systèmes géothermiques, quels qu'ils soient, sont particulièrement polluants.</a:t>
            </a:r>
          </a:p>
          <a:p>
            <a:pPr lvl="0" algn="just">
              <a:buNone/>
            </a:pPr>
            <a:endParaRPr lang="fr-FR" sz="2200" b="1" dirty="0" smtClean="0"/>
          </a:p>
          <a:p>
            <a:pPr lvl="0" algn="just"/>
            <a:r>
              <a:rPr lang="fr-FR" sz="2200" b="1" dirty="0" smtClean="0"/>
              <a:t>L'installation de capteurs horizontaux requiert une surface de terrain importante : il faut 200m</a:t>
            </a:r>
            <a:r>
              <a:rPr lang="fr-FR" sz="2200" b="1" baseline="30000" dirty="0" smtClean="0"/>
              <a:t>2 </a:t>
            </a:r>
            <a:r>
              <a:rPr lang="fr-FR" sz="2200" b="1" dirty="0" smtClean="0"/>
              <a:t>de terrain, pour chauffer une maison de 100m</a:t>
            </a:r>
            <a:r>
              <a:rPr lang="fr-FR" sz="2200" b="1" baseline="30000" dirty="0" smtClean="0"/>
              <a:t>2</a:t>
            </a:r>
            <a:r>
              <a:rPr lang="fr-FR" sz="2200" b="1" dirty="0" smtClean="0"/>
              <a:t> ! De plus, il n'est pas possible de planter des arbres à proximité de ce réseau.</a:t>
            </a:r>
            <a:endParaRPr lang="fr-FR" sz="22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229600" cy="6572272"/>
          </a:xfrm>
        </p:spPr>
        <p:txBody>
          <a:bodyPr>
            <a:normAutofit fontScale="32500" lnSpcReduction="20000"/>
          </a:bodyPr>
          <a:lstStyle/>
          <a:p>
            <a:pPr lvl="0"/>
            <a:endParaRPr lang="fr-FR" sz="5500" b="1" dirty="0" smtClean="0"/>
          </a:p>
          <a:p>
            <a:pPr lvl="0"/>
            <a:endParaRPr lang="fr-FR" sz="7200" b="1" dirty="0" smtClean="0"/>
          </a:p>
          <a:p>
            <a:pPr lvl="0"/>
            <a:r>
              <a:rPr lang="fr-FR" sz="7200" b="1" dirty="0" smtClean="0"/>
              <a:t>Certaines pompes à chaleur peuvent entraîner une gêne </a:t>
            </a:r>
            <a:r>
              <a:rPr lang="fr-FR" sz="7200" b="1" dirty="0" smtClean="0"/>
              <a:t>acoustique.</a:t>
            </a:r>
            <a:endParaRPr lang="fr-FR" sz="7200" b="1" dirty="0" smtClean="0"/>
          </a:p>
          <a:p>
            <a:pPr lvl="0">
              <a:buNone/>
            </a:pPr>
            <a:endParaRPr lang="fr-FR" sz="7200" b="1" dirty="0" smtClean="0"/>
          </a:p>
          <a:p>
            <a:pPr lvl="0" algn="just"/>
            <a:r>
              <a:rPr lang="fr-FR" sz="7200" b="1" dirty="0" smtClean="0"/>
              <a:t> Les tubes qui composent le système de chauffage peut parfois présenter une dilatation des tubes lorsqu'ils vieillissent. On peut également rencontrer un assèchement de la terre, si cette dernière n'était pas de qualité suffisante . Ces désagréments, survenant en général après 10 ou 15 ans d'utilisation, peuvent provoquer une perte de rendement non négligeable</a:t>
            </a:r>
          </a:p>
          <a:p>
            <a:pPr lvl="0" algn="just">
              <a:buNone/>
            </a:pPr>
            <a:endParaRPr lang="fr-FR" sz="7200" b="1" dirty="0" smtClean="0"/>
          </a:p>
          <a:p>
            <a:pPr lvl="0" algn="just"/>
            <a:r>
              <a:rPr lang="fr-FR" sz="7200" b="1" dirty="0" smtClean="0"/>
              <a:t> L'exploitation de l'énergie géothermique réclame des moyens suffisants : il faudra débourser entre 10 000 et 15 000 euros pour une installation complète . Ce coût élevé est dû en majeure partie aux nombreux tests préliminaires nécessaires (sondage du terrain, test de la qualité de la terre, terrassement etc.) . </a:t>
            </a:r>
          </a:p>
          <a:p>
            <a:pPr lvl="0" algn="just"/>
            <a:endParaRPr lang="fr-FR" sz="7200" b="1" dirty="0" smtClean="0"/>
          </a:p>
          <a:p>
            <a:pPr lvl="0" algn="just"/>
            <a:endParaRPr lang="fr-FR" sz="7200" b="1" dirty="0" smtClean="0"/>
          </a:p>
          <a:p>
            <a:pPr>
              <a:buNone/>
            </a:pPr>
            <a:endParaRPr lang="fr-FR" sz="7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buFont typeface="Wingdings" pitchFamily="2" charset="2"/>
              <a:buChar char="q"/>
            </a:pPr>
            <a:r>
              <a:rPr lang="fr-FR" b="1" u="sng" dirty="0"/>
              <a:t>La géothermie très basse énergie :</a:t>
            </a:r>
            <a:endParaRPr lang="fr-FR" dirty="0"/>
          </a:p>
          <a:p>
            <a:pPr lvl="0" algn="just"/>
            <a:r>
              <a:rPr lang="fr-FR" b="1" dirty="0"/>
              <a:t>s’applique aux nappes d’une profondeur inférieure à 100 m et à faible niveau de température (moins de 30°C). </a:t>
            </a:r>
            <a:endParaRPr lang="fr-FR" b="1" dirty="0" smtClean="0"/>
          </a:p>
          <a:p>
            <a:pPr lvl="0" algn="just"/>
            <a:endParaRPr lang="fr-FR" b="1" dirty="0"/>
          </a:p>
          <a:p>
            <a:pPr lvl="0" algn="just"/>
            <a:r>
              <a:rPr lang="fr-FR" b="1" dirty="0"/>
              <a:t>La chaleur extraite est utilisée généralement pour assurer le chauffage et le rafraîchissement des locaux après élévation de la température au moyen d’une pompe à chaleur.</a:t>
            </a:r>
          </a:p>
          <a:p>
            <a:pPr algn="just"/>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92500" lnSpcReduction="10000"/>
          </a:bodyPr>
          <a:lstStyle/>
          <a:p>
            <a:pPr>
              <a:buFont typeface="Wingdings" pitchFamily="2" charset="2"/>
              <a:buChar char="q"/>
            </a:pPr>
            <a:r>
              <a:rPr lang="fr-FR" b="1" u="sng" dirty="0"/>
              <a:t>La géothermie basse énergie :</a:t>
            </a:r>
            <a:endParaRPr lang="fr-FR" dirty="0"/>
          </a:p>
          <a:p>
            <a:pPr lvl="0" algn="just"/>
            <a:r>
              <a:rPr lang="fr-FR" b="1" dirty="0"/>
              <a:t>Appelée aussi basse température ou basse enthalpie, explore des aquifères situés entre 1 500 et 2 500 mètres de profondeur. </a:t>
            </a:r>
            <a:endParaRPr lang="fr-FR" b="1" dirty="0" smtClean="0"/>
          </a:p>
          <a:p>
            <a:pPr lvl="0" algn="just"/>
            <a:endParaRPr lang="fr-FR" b="1" dirty="0"/>
          </a:p>
          <a:p>
            <a:pPr lvl="0" algn="just"/>
            <a:r>
              <a:rPr lang="fr-FR" b="1" dirty="0"/>
              <a:t>La température atteint entre 30°C et 90°C : trop faible pour produire de l’électricité mais idéal pour produire de la chaleur</a:t>
            </a:r>
            <a:r>
              <a:rPr lang="fr-FR" b="1" dirty="0" smtClean="0"/>
              <a:t>.</a:t>
            </a:r>
          </a:p>
          <a:p>
            <a:pPr lvl="0" algn="just">
              <a:buNone/>
            </a:pPr>
            <a:endParaRPr lang="fr-FR" b="1" dirty="0"/>
          </a:p>
          <a:p>
            <a:pPr lvl="0" algn="just"/>
            <a:r>
              <a:rPr lang="fr-FR" b="1" dirty="0"/>
              <a:t>Les applications vont du chauffage urbain au thermalisme, en passant par le chauffage des serres et le séchage des produits agricoles. </a:t>
            </a:r>
          </a:p>
          <a:p>
            <a:pPr algn="just"/>
            <a:endParaRPr lang="fr-FR"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85000" lnSpcReduction="20000"/>
          </a:bodyPr>
          <a:lstStyle/>
          <a:p>
            <a:pPr marL="514350" indent="-514350">
              <a:buFont typeface="Wingdings" pitchFamily="2" charset="2"/>
              <a:buChar char="q"/>
            </a:pPr>
            <a:r>
              <a:rPr lang="fr-FR" b="1" u="sng" dirty="0"/>
              <a:t>La géothermie moyenne</a:t>
            </a:r>
            <a:r>
              <a:rPr lang="fr-FR" u="sng" dirty="0"/>
              <a:t> </a:t>
            </a:r>
            <a:r>
              <a:rPr lang="fr-FR" b="1" u="sng" dirty="0"/>
              <a:t>énergie</a:t>
            </a:r>
            <a:r>
              <a:rPr lang="fr-FR" b="1" dirty="0"/>
              <a:t> </a:t>
            </a:r>
            <a:r>
              <a:rPr lang="fr-FR" dirty="0"/>
              <a:t>:</a:t>
            </a:r>
          </a:p>
          <a:p>
            <a:pPr lvl="0" algn="just"/>
            <a:r>
              <a:rPr lang="fr-FR" b="1" dirty="0"/>
              <a:t>aussi appelée moyenne enthalpie, explore le plus souvent des gisements d’eau chaude ou de vapeur humide compris entre 90 et 150°C</a:t>
            </a:r>
            <a:r>
              <a:rPr lang="fr-FR" b="1" dirty="0" smtClean="0"/>
              <a:t>.</a:t>
            </a:r>
          </a:p>
          <a:p>
            <a:pPr lvl="0" algn="just">
              <a:buNone/>
            </a:pPr>
            <a:r>
              <a:rPr lang="fr-FR" b="1" dirty="0" smtClean="0"/>
              <a:t> </a:t>
            </a:r>
            <a:endParaRPr lang="fr-FR" b="1" dirty="0"/>
          </a:p>
          <a:p>
            <a:pPr lvl="0" algn="just"/>
            <a:r>
              <a:rPr lang="fr-FR" b="1" dirty="0"/>
              <a:t>Dans les bassins sédimentaires, il faut atteindre des profondeurs de 2 000 à 4 000 mètres pour obtenir ces températures</a:t>
            </a:r>
            <a:r>
              <a:rPr lang="fr-FR" b="1" dirty="0" smtClean="0"/>
              <a:t>.</a:t>
            </a:r>
          </a:p>
          <a:p>
            <a:pPr lvl="0" algn="just"/>
            <a:endParaRPr lang="fr-FR" b="1" dirty="0"/>
          </a:p>
          <a:p>
            <a:pPr lvl="0" algn="just"/>
            <a:r>
              <a:rPr lang="fr-FR" b="1" dirty="0"/>
              <a:t>Dans des zones plus propices, la géothermie moyenne énergie pourra être exploitée à moins de 1 000 mètres</a:t>
            </a:r>
            <a:r>
              <a:rPr lang="fr-FR" b="1" dirty="0" smtClean="0"/>
              <a:t>.</a:t>
            </a:r>
          </a:p>
          <a:p>
            <a:pPr lvl="0" algn="just"/>
            <a:endParaRPr lang="fr-FR" b="1" dirty="0"/>
          </a:p>
          <a:p>
            <a:pPr lvl="0" algn="just"/>
            <a:r>
              <a:rPr lang="fr-FR" b="1" dirty="0"/>
              <a:t>Cette voie est utilisée pour produire de la chaleur,  et éventuellement de l’électricité.</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a:t>Les principaux usages de la géothermie en fonction de la température des couches géologiques</a:t>
            </a:r>
            <a:br>
              <a:rPr lang="fr-FR" sz="2800" b="1" dirty="0"/>
            </a:br>
            <a:endParaRPr lang="fr-FR" sz="2800" b="1" dirty="0"/>
          </a:p>
        </p:txBody>
      </p:sp>
      <p:pic>
        <p:nvPicPr>
          <p:cNvPr id="4" name="Espace réservé du contenu 3" descr="geothermie"/>
          <p:cNvPicPr>
            <a:picLocks noGrp="1"/>
          </p:cNvPicPr>
          <p:nvPr>
            <p:ph idx="1"/>
          </p:nvPr>
        </p:nvPicPr>
        <p:blipFill>
          <a:blip r:embed="rId2"/>
          <a:srcRect/>
          <a:stretch>
            <a:fillRect/>
          </a:stretch>
        </p:blipFill>
        <p:spPr bwMode="auto">
          <a:xfrm>
            <a:off x="428596" y="1357298"/>
            <a:ext cx="8429684" cy="507209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fontScale="92500" lnSpcReduction="10000"/>
          </a:bodyPr>
          <a:lstStyle/>
          <a:p>
            <a:pPr>
              <a:buNone/>
            </a:pPr>
            <a:r>
              <a:rPr lang="fr-FR" b="1" u="sng" dirty="0"/>
              <a:t>Remarques</a:t>
            </a:r>
            <a:r>
              <a:rPr lang="fr-FR" b="1" dirty="0"/>
              <a:t> </a:t>
            </a:r>
            <a:r>
              <a:rPr lang="fr-FR" dirty="0"/>
              <a:t>: </a:t>
            </a:r>
          </a:p>
          <a:p>
            <a:pPr lvl="0" algn="just">
              <a:buNone/>
            </a:pPr>
            <a:r>
              <a:rPr lang="fr-FR" sz="3400" b="1" dirty="0" smtClean="0"/>
              <a:t>	Par </a:t>
            </a:r>
            <a:r>
              <a:rPr lang="fr-FR" sz="3400" b="1" dirty="0"/>
              <a:t>rapport aux autres énergies propres, l'énergie de la terre, ou géothermie, ne dépend en aucun cas des conditions météorologiques tels que le soleil, la pluie </a:t>
            </a:r>
            <a:r>
              <a:rPr lang="fr-FR" sz="3400" b="1" dirty="0" smtClean="0"/>
              <a:t>ou le </a:t>
            </a:r>
            <a:r>
              <a:rPr lang="fr-FR" sz="3400" b="1" dirty="0"/>
              <a:t>vent</a:t>
            </a:r>
            <a:r>
              <a:rPr lang="fr-FR" sz="3400" b="1" dirty="0" smtClean="0"/>
              <a:t>.</a:t>
            </a:r>
          </a:p>
          <a:p>
            <a:pPr lvl="0" algn="just">
              <a:buNone/>
            </a:pPr>
            <a:r>
              <a:rPr lang="fr-FR" sz="3400" b="1" dirty="0" smtClean="0"/>
              <a:t> </a:t>
            </a:r>
            <a:r>
              <a:rPr lang="fr-FR" sz="3400" b="1" dirty="0"/>
              <a:t/>
            </a:r>
            <a:br>
              <a:rPr lang="fr-FR" sz="3400" b="1" dirty="0"/>
            </a:br>
            <a:r>
              <a:rPr lang="fr-FR" sz="3400" b="1" dirty="0"/>
              <a:t>Cette source d'énergie peut donc être utilisée presque continuellement sauf pendant des opérations de maintenance. La durée de vie des gisements géothermiques est d'environ 30 à 80 ans. </a:t>
            </a:r>
            <a:endParaRPr lang="fr-FR" sz="3400" b="1" dirty="0" smtClean="0"/>
          </a:p>
          <a:p>
            <a:pPr lvl="0" algn="just">
              <a:buNone/>
            </a:pPr>
            <a:endParaRPr lang="fr-FR" sz="3400" b="1" dirty="0"/>
          </a:p>
          <a:p>
            <a:pPr algn="just">
              <a:buNone/>
            </a:pPr>
            <a:endParaRPr lang="fr-FR" sz="3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lnSpcReduction="10000"/>
          </a:bodyPr>
          <a:lstStyle/>
          <a:p>
            <a:pPr algn="just">
              <a:lnSpc>
                <a:spcPct val="150000"/>
              </a:lnSpc>
              <a:buNone/>
            </a:pPr>
            <a:r>
              <a:rPr lang="fr-FR" sz="4000" b="1" dirty="0" smtClean="0"/>
              <a:t>	Selon la nature des terrains on classera ces gisements en 3 catégories : </a:t>
            </a:r>
          </a:p>
          <a:p>
            <a:pPr lvl="1" algn="just">
              <a:lnSpc>
                <a:spcPct val="150000"/>
              </a:lnSpc>
              <a:buFont typeface="Courier New" pitchFamily="49" charset="0"/>
              <a:buChar char="o"/>
            </a:pPr>
            <a:r>
              <a:rPr lang="fr-FR" sz="4000" b="1" i="1" dirty="0" smtClean="0"/>
              <a:t>Réservoirs de vapeurs</a:t>
            </a:r>
            <a:r>
              <a:rPr lang="fr-FR" sz="4000" b="1" dirty="0" smtClean="0"/>
              <a:t>, </a:t>
            </a:r>
          </a:p>
          <a:p>
            <a:pPr lvl="1" algn="just">
              <a:lnSpc>
                <a:spcPct val="150000"/>
              </a:lnSpc>
              <a:buFont typeface="Courier New" pitchFamily="49" charset="0"/>
              <a:buChar char="o"/>
            </a:pPr>
            <a:r>
              <a:rPr lang="fr-FR" sz="4000" b="1" i="1" dirty="0" smtClean="0"/>
              <a:t>Réservoirs d’eau chaude</a:t>
            </a:r>
            <a:r>
              <a:rPr lang="fr-FR" sz="4000" b="1" dirty="0" smtClean="0"/>
              <a:t>, </a:t>
            </a:r>
          </a:p>
          <a:p>
            <a:pPr lvl="1" algn="just">
              <a:lnSpc>
                <a:spcPct val="150000"/>
              </a:lnSpc>
              <a:buFont typeface="Courier New" pitchFamily="49" charset="0"/>
              <a:buChar char="o"/>
            </a:pPr>
            <a:r>
              <a:rPr lang="fr-FR" sz="4000" b="1" i="1" dirty="0" smtClean="0"/>
              <a:t>ou roche chaudes sèches</a:t>
            </a:r>
            <a:endParaRPr lang="ar-DZ" sz="4000" b="1"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lnSpcReduction="10000"/>
          </a:bodyPr>
          <a:lstStyle/>
          <a:p>
            <a:pPr lvl="0"/>
            <a:r>
              <a:rPr lang="fr-FR" b="1" u="sng" dirty="0"/>
              <a:t>Réservoirs de vapeur</a:t>
            </a:r>
            <a:r>
              <a:rPr lang="fr-FR" dirty="0"/>
              <a:t> : </a:t>
            </a:r>
            <a:endParaRPr lang="fr-FR" dirty="0" smtClean="0"/>
          </a:p>
          <a:p>
            <a:pPr lvl="0">
              <a:buNone/>
            </a:pPr>
            <a:endParaRPr lang="fr-FR" dirty="0" smtClean="0"/>
          </a:p>
          <a:p>
            <a:pPr lvl="0" algn="just">
              <a:buNone/>
            </a:pPr>
            <a:r>
              <a:rPr lang="fr-FR" dirty="0" smtClean="0"/>
              <a:t>	</a:t>
            </a:r>
            <a:r>
              <a:rPr lang="fr-FR" b="1" dirty="0" smtClean="0"/>
              <a:t>Si </a:t>
            </a:r>
            <a:r>
              <a:rPr lang="fr-FR" b="1" dirty="0"/>
              <a:t>l’eau du gisement est partiellement vaporisée, elle pourra être récupérer sous </a:t>
            </a:r>
            <a:r>
              <a:rPr lang="fr-FR" b="1" dirty="0" smtClean="0"/>
              <a:t> </a:t>
            </a:r>
            <a:r>
              <a:rPr lang="fr-FR" b="1" dirty="0"/>
              <a:t>forme de vapeur sèche directement utilisable pour faire tourner des turbines des centrales électriques. </a:t>
            </a:r>
            <a:endParaRPr lang="fr-FR" b="1" dirty="0" smtClean="0"/>
          </a:p>
          <a:p>
            <a:pPr lvl="0" algn="just">
              <a:buNone/>
            </a:pPr>
            <a:endParaRPr lang="fr-FR" b="1" dirty="0" smtClean="0"/>
          </a:p>
          <a:p>
            <a:pPr lvl="0" algn="just">
              <a:buNone/>
            </a:pPr>
            <a:r>
              <a:rPr lang="fr-FR" b="1" dirty="0"/>
              <a:t>	</a:t>
            </a:r>
            <a:r>
              <a:rPr lang="fr-FR" b="1" dirty="0" smtClean="0"/>
              <a:t>Cependant </a:t>
            </a:r>
            <a:r>
              <a:rPr lang="fr-FR" b="1" dirty="0"/>
              <a:t>ces gisements de vapeur sont relativement rares, dans le monde entier, on ne connait guère que </a:t>
            </a:r>
            <a:r>
              <a:rPr lang="fr-FR" b="1" dirty="0" err="1"/>
              <a:t>Lardello</a:t>
            </a:r>
            <a:r>
              <a:rPr lang="fr-FR" b="1" dirty="0"/>
              <a:t> (Italie), les Geysers (Californie) et </a:t>
            </a:r>
            <a:r>
              <a:rPr lang="fr-FR" b="1" dirty="0" err="1"/>
              <a:t>Matsukawa</a:t>
            </a:r>
            <a:r>
              <a:rPr lang="fr-FR" b="1" dirty="0"/>
              <a:t> (</a:t>
            </a:r>
            <a:r>
              <a:rPr lang="fr-FR" b="1" dirty="0" err="1"/>
              <a:t>Japan</a:t>
            </a:r>
            <a:r>
              <a:rPr lang="fr-FR" b="1" dirty="0" smtClean="0"/>
              <a:t>).</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TotalTime>
  <Words>225</Words>
  <Application>Microsoft Office PowerPoint</Application>
  <PresentationFormat>Affichage à l'écran (4:3)</PresentationFormat>
  <Paragraphs>112</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La Géothermie </vt:lpstr>
      <vt:lpstr>Diapositive 2</vt:lpstr>
      <vt:lpstr>Diapositive 3</vt:lpstr>
      <vt:lpstr>Diapositive 4</vt:lpstr>
      <vt:lpstr>Diapositive 5</vt:lpstr>
      <vt:lpstr>Les principaux usages de la géothermie en fonction de la température des couches géologiques </vt:lpstr>
      <vt:lpstr>Diapositive 7</vt:lpstr>
      <vt:lpstr>Diapositive 8</vt:lpstr>
      <vt:lpstr>Diapositive 9</vt:lpstr>
      <vt:lpstr>Diapositive 10</vt:lpstr>
      <vt:lpstr>Diapositive 11</vt:lpstr>
      <vt:lpstr>Exploitation de la géothermie pour la production d’électricité et le chauffage  </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Géothermie</dc:title>
  <dc:creator>CH</dc:creator>
  <cp:lastModifiedBy>moi</cp:lastModifiedBy>
  <cp:revision>63</cp:revision>
  <dcterms:created xsi:type="dcterms:W3CDTF">2012-01-31T20:16:18Z</dcterms:created>
  <dcterms:modified xsi:type="dcterms:W3CDTF">2021-02-17T20:17:24Z</dcterms:modified>
</cp:coreProperties>
</file>