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17E0-94A3-4FA9-9B89-FB7E74BB5741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AFC6-6583-44A2-A2CB-F54E4E645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BRUCELLOSE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5100646"/>
            <a:ext cx="6400800" cy="542932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Pr TEBBAL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3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fr-FR" sz="2400" b="1" dirty="0">
                <a:solidFill>
                  <a:srgbClr val="C00000"/>
                </a:solidFill>
                <a:latin typeface="Arial Black" pitchFamily="34" charset="0"/>
              </a:rPr>
              <a:t>La forme aiguë septicémique</a:t>
            </a:r>
            <a:endParaRPr lang="fr-FR" sz="24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endParaRPr lang="fr-FR" sz="1400" dirty="0"/>
          </a:p>
          <a:p>
            <a:pPr lvl="1" algn="ctr">
              <a:buNone/>
            </a:pPr>
            <a:r>
              <a:rPr lang="fr-FR" sz="2000" b="1" dirty="0">
                <a:solidFill>
                  <a:srgbClr val="0000FF"/>
                </a:solidFill>
              </a:rPr>
              <a:t>Forme commune</a:t>
            </a:r>
          </a:p>
          <a:p>
            <a:pPr>
              <a:buNone/>
            </a:pPr>
            <a:endParaRPr lang="fr-FR" sz="1400" dirty="0"/>
          </a:p>
          <a:p>
            <a:pPr lvl="0"/>
            <a:r>
              <a:rPr lang="fr-FR" sz="2000" b="1" dirty="0"/>
              <a:t>Début insidieux</a:t>
            </a:r>
            <a:r>
              <a:rPr lang="fr-FR" sz="2000" dirty="0"/>
              <a:t> : asthénie, courbatures, malaise.</a:t>
            </a:r>
          </a:p>
          <a:p>
            <a:pPr lvl="0">
              <a:buNone/>
            </a:pPr>
            <a:r>
              <a:rPr lang="fr-FR" sz="2000" dirty="0"/>
              <a:t>	Si PE cutanée : plaie cutanée avec adénopathies satellites.</a:t>
            </a:r>
          </a:p>
          <a:p>
            <a:pPr lvl="0">
              <a:buNone/>
            </a:pPr>
            <a:endParaRPr lang="fr-FR" sz="2000" dirty="0"/>
          </a:p>
          <a:p>
            <a:pPr lvl="0"/>
            <a:r>
              <a:rPr lang="fr-FR" sz="2000" b="1" dirty="0"/>
              <a:t>Période d’état</a:t>
            </a:r>
            <a:r>
              <a:rPr lang="fr-FR" sz="2000" dirty="0"/>
              <a:t> : </a:t>
            </a:r>
            <a:r>
              <a:rPr lang="fr-FR" sz="2000" dirty="0">
                <a:solidFill>
                  <a:srgbClr val="C00000"/>
                </a:solidFill>
              </a:rPr>
              <a:t>fièvre </a:t>
            </a:r>
            <a:r>
              <a:rPr lang="fr-FR" sz="2000" dirty="0" err="1">
                <a:solidFill>
                  <a:srgbClr val="C00000"/>
                </a:solidFill>
              </a:rPr>
              <a:t>sudoro</a:t>
            </a:r>
            <a:r>
              <a:rPr lang="fr-FR" sz="2000" dirty="0">
                <a:solidFill>
                  <a:srgbClr val="C00000"/>
                </a:solidFill>
              </a:rPr>
              <a:t>-algique.</a:t>
            </a:r>
          </a:p>
          <a:p>
            <a:pPr lvl="0">
              <a:buNone/>
            </a:pPr>
            <a:endParaRPr lang="fr-FR" sz="1400" dirty="0"/>
          </a:p>
          <a:p>
            <a:pPr lvl="2"/>
            <a:r>
              <a:rPr lang="fr-FR" sz="1800" b="1" dirty="0">
                <a:solidFill>
                  <a:srgbClr val="0000FF"/>
                </a:solidFill>
              </a:rPr>
              <a:t>Fièvre</a:t>
            </a:r>
            <a:r>
              <a:rPr lang="fr-FR" sz="1800" b="1" dirty="0"/>
              <a:t> </a:t>
            </a:r>
            <a:r>
              <a:rPr lang="fr-FR" sz="1800" dirty="0"/>
              <a:t>: ondulante avec oscillations ascendantes avec max 39 – 40 °C (10 – 15 j) </a:t>
            </a:r>
          </a:p>
          <a:p>
            <a:pPr lvl="2">
              <a:buNone/>
            </a:pPr>
            <a:r>
              <a:rPr lang="fr-FR" sz="1800" dirty="0"/>
              <a:t>	puis défervescence / oscillations descendantes. </a:t>
            </a:r>
          </a:p>
          <a:p>
            <a:pPr lvl="2">
              <a:buNone/>
            </a:pPr>
            <a:r>
              <a:rPr lang="fr-FR" sz="1800" dirty="0"/>
              <a:t>	Plusieurs ondes thermiques peuvent se succéder, séparées par des périodes d’apyrexie d’une semaine.</a:t>
            </a:r>
          </a:p>
          <a:p>
            <a:pPr lvl="2">
              <a:buNone/>
            </a:pPr>
            <a:endParaRPr lang="fr-FR" sz="1800" dirty="0"/>
          </a:p>
          <a:p>
            <a:pPr lvl="2"/>
            <a:r>
              <a:rPr lang="fr-FR" sz="1800" b="1" dirty="0">
                <a:solidFill>
                  <a:srgbClr val="0000FF"/>
                </a:solidFill>
              </a:rPr>
              <a:t>Sueurs et Douleurs</a:t>
            </a:r>
            <a:r>
              <a:rPr lang="fr-FR" sz="1800" dirty="0"/>
              <a:t> :</a:t>
            </a:r>
          </a:p>
          <a:p>
            <a:pPr lvl="2">
              <a:buNone/>
            </a:pPr>
            <a:r>
              <a:rPr lang="fr-FR" sz="1800" dirty="0"/>
              <a:t>	 Sueurs fréquentes, prolongées, nocturne, d’odeur paille mouillée.</a:t>
            </a:r>
          </a:p>
          <a:p>
            <a:pPr lvl="2">
              <a:buNone/>
            </a:pPr>
            <a:r>
              <a:rPr lang="fr-FR" sz="1800" dirty="0"/>
              <a:t>	Douleurs mobiles et fugaces musculaires et articulaires et névralgiques.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04082"/>
          </a:xfrm>
        </p:spPr>
        <p:txBody>
          <a:bodyPr>
            <a:noAutofit/>
          </a:bodyPr>
          <a:lstStyle/>
          <a:p>
            <a:pPr marL="285750" lvl="3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1800" b="1" dirty="0">
                <a:solidFill>
                  <a:srgbClr val="0000FF"/>
                </a:solidFill>
              </a:rPr>
              <a:t>Splénomégalie</a:t>
            </a:r>
            <a:r>
              <a:rPr lang="fr-FR" dirty="0"/>
              <a:t>, </a:t>
            </a:r>
            <a:r>
              <a:rPr lang="fr-FR" sz="1800" b="1" dirty="0">
                <a:solidFill>
                  <a:srgbClr val="0000FF"/>
                </a:solidFill>
              </a:rPr>
              <a:t>hépatomégalie</a:t>
            </a:r>
            <a:r>
              <a:rPr lang="fr-FR" dirty="0"/>
              <a:t> </a:t>
            </a:r>
            <a:r>
              <a:rPr lang="fr-FR" sz="1800" dirty="0"/>
              <a:t>indolore molle (</a:t>
            </a:r>
            <a:r>
              <a:rPr lang="fr-FR" sz="1800" dirty="0">
                <a:latin typeface="Arial Narrow" pitchFamily="34" charset="0"/>
              </a:rPr>
              <a:t>hépatite mésenchymateuse</a:t>
            </a:r>
            <a:r>
              <a:rPr lang="fr-FR" sz="1800" dirty="0"/>
              <a:t>)</a:t>
            </a:r>
          </a:p>
          <a:p>
            <a:pPr marL="342900" lvl="3" indent="-342900">
              <a:lnSpc>
                <a:spcPct val="200000"/>
              </a:lnSpc>
              <a:buClr>
                <a:srgbClr val="0000FF"/>
              </a:buClr>
              <a:buFont typeface="Arial" pitchFamily="34" charset="0"/>
              <a:buChar char="•"/>
            </a:pPr>
            <a:r>
              <a:rPr lang="fr-FR" sz="1800" b="1" dirty="0">
                <a:solidFill>
                  <a:srgbClr val="0000FF"/>
                </a:solidFill>
              </a:rPr>
              <a:t>ADP superficielles</a:t>
            </a:r>
            <a:r>
              <a:rPr lang="fr-FR" dirty="0"/>
              <a:t>, </a:t>
            </a:r>
            <a:r>
              <a:rPr lang="fr-FR" sz="1800" dirty="0"/>
              <a:t>fermes sensibles de volume modéré</a:t>
            </a:r>
            <a:endParaRPr lang="fr-FR" dirty="0"/>
          </a:p>
          <a:p>
            <a:pPr marL="342900" lvl="3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1800" b="1" dirty="0">
                <a:solidFill>
                  <a:srgbClr val="0000FF"/>
                </a:solidFill>
              </a:rPr>
              <a:t>Atteinte articulaire</a:t>
            </a:r>
            <a:r>
              <a:rPr lang="fr-FR" dirty="0"/>
              <a:t> : </a:t>
            </a:r>
            <a:r>
              <a:rPr lang="fr-FR" sz="1800" b="1" dirty="0"/>
              <a:t>sacro-</a:t>
            </a:r>
            <a:r>
              <a:rPr lang="fr-FR" sz="1800" b="1" dirty="0" err="1"/>
              <a:t>iliite</a:t>
            </a:r>
            <a:r>
              <a:rPr lang="fr-FR" sz="1800" dirty="0"/>
              <a:t>, arthrites.</a:t>
            </a:r>
          </a:p>
          <a:p>
            <a:pPr marL="342900" lvl="3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1800" b="1" dirty="0">
                <a:solidFill>
                  <a:srgbClr val="0000FF"/>
                </a:solidFill>
              </a:rPr>
              <a:t>Orchite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sz="1800" dirty="0"/>
              <a:t>unilatérale</a:t>
            </a:r>
            <a:r>
              <a:rPr lang="fr-FR" dirty="0">
                <a:solidFill>
                  <a:srgbClr val="0000FF"/>
                </a:solidFill>
              </a:rPr>
              <a:t>.</a:t>
            </a:r>
          </a:p>
          <a:p>
            <a:pPr marL="342900" lvl="3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1800" b="1" dirty="0">
                <a:solidFill>
                  <a:srgbClr val="0000FF"/>
                </a:solidFill>
              </a:rPr>
              <a:t>Atteinte pulmonaire</a:t>
            </a:r>
            <a:r>
              <a:rPr lang="fr-FR" dirty="0"/>
              <a:t> : </a:t>
            </a:r>
            <a:r>
              <a:rPr lang="fr-FR" sz="1800" dirty="0"/>
              <a:t>râles bronchiques aux bases.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/>
              <a:t>Les manifestations focalisées : à rechercher systématiquement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6207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Evolution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08504" cy="5857892"/>
          </a:xfrm>
        </p:spPr>
        <p:txBody>
          <a:bodyPr>
            <a:normAutofit/>
          </a:bodyPr>
          <a:lstStyle/>
          <a:p>
            <a:pPr lvl="0"/>
            <a:endParaRPr lang="fr-FR" sz="2000" dirty="0"/>
          </a:p>
          <a:p>
            <a:pPr lvl="0">
              <a:tabLst>
                <a:tab pos="1706563" algn="l"/>
              </a:tabLst>
            </a:pPr>
            <a:r>
              <a:rPr lang="fr-FR" sz="2000" b="1" dirty="0"/>
              <a:t>Sans TRT </a:t>
            </a:r>
            <a:r>
              <a:rPr lang="fr-FR" sz="2000" dirty="0"/>
              <a:t>: 	</a:t>
            </a:r>
            <a:r>
              <a:rPr lang="fr-FR" sz="1800" dirty="0"/>
              <a:t>ondes fébriles de (-) en (-) importantes et de + en + éloignées. </a:t>
            </a:r>
          </a:p>
          <a:p>
            <a:pPr marL="0" lvl="0" indent="0">
              <a:buNone/>
              <a:tabLst>
                <a:tab pos="1706563" algn="l"/>
              </a:tabLst>
            </a:pPr>
            <a:r>
              <a:rPr lang="fr-FR" sz="1800" dirty="0"/>
              <a:t>	Asthénie et sueurs suivent cette phase.</a:t>
            </a:r>
          </a:p>
          <a:p>
            <a:pPr marL="0" lvl="0" indent="0">
              <a:buNone/>
              <a:tabLst>
                <a:tab pos="1706563" algn="l"/>
              </a:tabLst>
            </a:pPr>
            <a:r>
              <a:rPr lang="fr-FR" sz="1800" dirty="0"/>
              <a:t>	Manifestations focalisées peuvent apparaître.</a:t>
            </a:r>
          </a:p>
          <a:p>
            <a:pPr lvl="0"/>
            <a:endParaRPr lang="fr-FR" sz="2000" dirty="0"/>
          </a:p>
          <a:p>
            <a:pPr lvl="0"/>
            <a:endParaRPr lang="fr-FR" sz="2000" dirty="0"/>
          </a:p>
          <a:p>
            <a:pPr lvl="0">
              <a:tabLst>
                <a:tab pos="1706563" algn="l"/>
              </a:tabLst>
            </a:pPr>
            <a:r>
              <a:rPr lang="fr-FR" sz="2000" b="1" dirty="0"/>
              <a:t>Sous ATB</a:t>
            </a:r>
            <a:r>
              <a:rPr lang="fr-FR" sz="2000" dirty="0"/>
              <a:t> : 	</a:t>
            </a:r>
            <a:r>
              <a:rPr lang="fr-FR" sz="1800" dirty="0"/>
              <a:t>sédation rapide des manifestations cliniques.</a:t>
            </a:r>
          </a:p>
          <a:p>
            <a:pPr marL="0" lvl="0" indent="0">
              <a:buNone/>
              <a:tabLst>
                <a:tab pos="1706563" algn="l"/>
              </a:tabLst>
            </a:pPr>
            <a:r>
              <a:rPr lang="fr-FR" sz="1800" dirty="0"/>
              <a:t> 	Rechute sur le même mode est possible</a:t>
            </a:r>
          </a:p>
          <a:p>
            <a:pPr marL="0" lvl="0" indent="0">
              <a:buNone/>
              <a:tabLst>
                <a:tab pos="1706563" algn="l"/>
              </a:tabLst>
            </a:pPr>
            <a:r>
              <a:rPr lang="fr-FR" sz="1800" dirty="0"/>
              <a:t>	   (</a:t>
            </a:r>
            <a:r>
              <a:rPr lang="fr-FR" sz="1800" dirty="0">
                <a:sym typeface="Symbol"/>
              </a:rPr>
              <a:t> </a:t>
            </a:r>
            <a:r>
              <a:rPr lang="fr-FR" sz="1800" dirty="0"/>
              <a:t>recherche d’un foyer </a:t>
            </a:r>
            <a:r>
              <a:rPr lang="fr-FR" sz="1800" dirty="0" err="1"/>
              <a:t>brucellien</a:t>
            </a:r>
            <a:r>
              <a:rPr lang="fr-FR" sz="1800" dirty="0"/>
              <a:t> profond)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  <a:tabLst>
                <a:tab pos="631825" algn="l"/>
              </a:tabLst>
            </a:pPr>
            <a:r>
              <a:rPr lang="fr-FR" sz="2000" b="1" dirty="0">
                <a:solidFill>
                  <a:srgbClr val="0000FF"/>
                </a:solidFill>
              </a:rPr>
              <a:t>NB</a:t>
            </a:r>
            <a:r>
              <a:rPr lang="fr-FR" sz="2000" dirty="0">
                <a:solidFill>
                  <a:srgbClr val="0000FF"/>
                </a:solidFill>
              </a:rPr>
              <a:t> :	il n’existe pas d’arguments objectifs de guérison définitive,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fr-FR" sz="2000" dirty="0">
                <a:solidFill>
                  <a:srgbClr val="0000FF"/>
                </a:solidFill>
              </a:rPr>
              <a:t>	 le seul critère valable reste le recul du temps.</a:t>
            </a:r>
            <a:endParaRPr lang="fr-F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60652"/>
            <a:ext cx="8856984" cy="5736700"/>
          </a:xfrm>
        </p:spPr>
        <p:txBody>
          <a:bodyPr>
            <a:normAutofit/>
          </a:bodyPr>
          <a:lstStyle/>
          <a:p>
            <a:pPr lvl="1"/>
            <a:r>
              <a:rPr lang="fr-FR" sz="2400" b="1" dirty="0"/>
              <a:t>Autres formes cliniques :</a:t>
            </a:r>
          </a:p>
          <a:p>
            <a:pPr lvl="1">
              <a:buNone/>
            </a:pPr>
            <a:r>
              <a:rPr lang="fr-FR" sz="2400" b="1" dirty="0"/>
              <a:t> </a:t>
            </a:r>
            <a:endParaRPr lang="fr-FR" sz="24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Formes atténuées</a:t>
            </a:r>
          </a:p>
          <a:p>
            <a:pPr lvl="2"/>
            <a:endParaRPr lang="fr-FR" sz="2000" dirty="0">
              <a:solidFill>
                <a:srgbClr val="0000FF"/>
              </a:solidFill>
            </a:endParaRPr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Formes typhoïdiques</a:t>
            </a:r>
          </a:p>
          <a:p>
            <a:pPr lvl="2"/>
            <a:endParaRPr lang="fr-FR" sz="2000" dirty="0">
              <a:solidFill>
                <a:srgbClr val="0000FF"/>
              </a:solidFill>
            </a:endParaRPr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 Formes avec localisation prédominante</a:t>
            </a:r>
            <a:r>
              <a:rPr lang="fr-FR" sz="2000" dirty="0"/>
              <a:t> : cardiaque (endocardite), rénale, hépatique, pulmonaire.</a:t>
            </a:r>
          </a:p>
          <a:p>
            <a:pPr lvl="2"/>
            <a:endParaRPr lang="fr-FR" sz="20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Forme maligne d’emblée</a:t>
            </a:r>
            <a:r>
              <a:rPr lang="fr-FR" sz="2000" dirty="0"/>
              <a:t> ou secondairement, souvent associée à une localisation </a:t>
            </a:r>
            <a:r>
              <a:rPr lang="fr-FR" sz="2000" dirty="0" err="1"/>
              <a:t>endocarditique</a:t>
            </a:r>
            <a:r>
              <a:rPr lang="fr-FR" sz="2000" dirty="0"/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8457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fr-FR" sz="2400" b="1" dirty="0">
                <a:solidFill>
                  <a:srgbClr val="C00000"/>
                </a:solidFill>
                <a:latin typeface="Arial Black" pitchFamily="34" charset="0"/>
              </a:rPr>
              <a:t>Brucellose secondaire :</a:t>
            </a:r>
          </a:p>
          <a:p>
            <a:pPr lvl="0" algn="ctr">
              <a:buNone/>
            </a:pPr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brucellose </a:t>
            </a:r>
            <a:r>
              <a:rPr lang="fr-FR" sz="2000" b="1" dirty="0" err="1">
                <a:solidFill>
                  <a:srgbClr val="C00000"/>
                </a:solidFill>
                <a:latin typeface="Arial Black" pitchFamily="34" charset="0"/>
              </a:rPr>
              <a:t>sub-aiguë</a:t>
            </a:r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 ou focalisée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sz="2400" dirty="0"/>
              <a:t>Au cours de la phase septicémique, ou</a:t>
            </a:r>
          </a:p>
          <a:p>
            <a:endParaRPr lang="fr-FR" sz="2400" dirty="0"/>
          </a:p>
          <a:p>
            <a:r>
              <a:rPr lang="fr-FR" sz="2400" dirty="0"/>
              <a:t>Au décours d’une brucellose aiguë non diagnostiquée ou insuffisamment traitée.</a:t>
            </a:r>
          </a:p>
          <a:p>
            <a:endParaRPr lang="fr-FR" sz="2400" dirty="0"/>
          </a:p>
          <a:p>
            <a:r>
              <a:rPr lang="fr-FR" sz="2400" dirty="0"/>
              <a:t>Elle peut apparaître comme primitive et révéler la maladie.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980728"/>
            <a:ext cx="8856984" cy="5520106"/>
          </a:xfrm>
        </p:spPr>
        <p:txBody>
          <a:bodyPr>
            <a:normAutofit/>
          </a:bodyPr>
          <a:lstStyle/>
          <a:p>
            <a:pPr lvl="0"/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Localisations ostéo-articulaires :</a:t>
            </a:r>
            <a:endParaRPr lang="fr-FR" sz="2000" dirty="0">
              <a:solidFill>
                <a:srgbClr val="C00000"/>
              </a:solidFill>
              <a:latin typeface="Arial Black" pitchFamily="34" charset="0"/>
            </a:endParaRPr>
          </a:p>
          <a:p>
            <a:pPr lvl="1">
              <a:buNone/>
            </a:pPr>
            <a:endParaRPr lang="fr-FR" sz="2000" b="1" dirty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fr-FR" sz="2000" b="1" dirty="0" err="1">
                <a:solidFill>
                  <a:srgbClr val="0000FF"/>
                </a:solidFill>
                <a:latin typeface="Trebuchet MS" pitchFamily="34" charset="0"/>
              </a:rPr>
              <a:t>Spondylodiscite</a:t>
            </a:r>
            <a:r>
              <a:rPr lang="fr-FR" sz="2000" b="1" dirty="0">
                <a:solidFill>
                  <a:srgbClr val="0000FF"/>
                </a:solidFill>
                <a:latin typeface="Trebuchet MS" pitchFamily="34" charset="0"/>
              </a:rPr>
              <a:t> :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/>
              <a:t>	Atteinte lombaire +++, douleurs rachidiennes,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err="1"/>
              <a:t>Rx</a:t>
            </a:r>
            <a:r>
              <a:rPr lang="fr-FR" sz="2000" dirty="0"/>
              <a:t>  : 3 à 4 semaines (</a:t>
            </a:r>
            <a:r>
              <a:rPr lang="fr-FR" sz="2000" dirty="0">
                <a:solidFill>
                  <a:srgbClr val="7030A0"/>
                </a:solidFill>
                <a:latin typeface="Arial Narrow" pitchFamily="34" charset="0"/>
              </a:rPr>
              <a:t>pincement discal + une géode corps vertébral	adjacent puis 			      réaction ostéophytique</a:t>
            </a:r>
            <a:r>
              <a:rPr lang="fr-FR" sz="2000" dirty="0"/>
              <a:t>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	Complications rares : </a:t>
            </a:r>
            <a:r>
              <a:rPr lang="fr-FR" sz="1800" dirty="0">
                <a:latin typeface="Arial Narrow" pitchFamily="34" charset="0"/>
              </a:rPr>
              <a:t>abcès, compression médullaire.</a:t>
            </a:r>
          </a:p>
          <a:p>
            <a:pPr marL="0" indent="0">
              <a:buNone/>
            </a:pPr>
            <a:endParaRPr lang="fr-FR" sz="1800" dirty="0">
              <a:latin typeface="Arial Narrow" pitchFamily="34" charset="0"/>
            </a:endParaRPr>
          </a:p>
          <a:p>
            <a:pPr>
              <a:buNone/>
            </a:pPr>
            <a:endParaRPr lang="fr-FR" sz="2000" dirty="0"/>
          </a:p>
          <a:p>
            <a:pPr marL="0" lvl="0" indent="0">
              <a:buNone/>
            </a:pPr>
            <a:r>
              <a:rPr lang="fr-FR" sz="2000" b="1" dirty="0">
                <a:solidFill>
                  <a:srgbClr val="0000FF"/>
                </a:solidFill>
                <a:latin typeface="Trebuchet MS" pitchFamily="34" charset="0"/>
              </a:rPr>
              <a:t>       Sacro-</a:t>
            </a:r>
            <a:r>
              <a:rPr lang="fr-FR" sz="2000" b="1" dirty="0" err="1">
                <a:solidFill>
                  <a:srgbClr val="0000FF"/>
                </a:solidFill>
                <a:latin typeface="Trebuchet MS" pitchFamily="34" charset="0"/>
              </a:rPr>
              <a:t>iliite</a:t>
            </a:r>
            <a:r>
              <a:rPr lang="fr-FR" sz="2000" dirty="0"/>
              <a:t> : uni ou bilatérale</a:t>
            </a:r>
          </a:p>
          <a:p>
            <a:pPr marL="0" lvl="0" indent="0">
              <a:buNone/>
            </a:pPr>
            <a:endParaRPr lang="fr-FR" sz="2000" dirty="0"/>
          </a:p>
          <a:p>
            <a:pPr>
              <a:buNone/>
            </a:pPr>
            <a:endParaRPr lang="fr-FR" sz="2000" dirty="0"/>
          </a:p>
          <a:p>
            <a:pPr marL="0" lvl="0" indent="0">
              <a:buNone/>
            </a:pPr>
            <a:r>
              <a:rPr lang="fr-FR" sz="2000" b="1" dirty="0">
                <a:solidFill>
                  <a:srgbClr val="0000FF"/>
                </a:solidFill>
                <a:latin typeface="Trebuchet MS" pitchFamily="34" charset="0"/>
              </a:rPr>
              <a:t>       Arthrite de la hanche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88644"/>
            <a:ext cx="8568952" cy="559268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400" b="1" dirty="0"/>
              <a:t> </a:t>
            </a:r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Localisations nerveuses</a:t>
            </a:r>
          </a:p>
          <a:p>
            <a:pPr marL="0" indent="0">
              <a:buNone/>
            </a:pPr>
            <a:r>
              <a:rPr lang="fr-FR" sz="1800" dirty="0">
                <a:latin typeface="Trebuchet MS" pitchFamily="34" charset="0"/>
              </a:rPr>
              <a:t>	Manifestations tardives</a:t>
            </a:r>
          </a:p>
          <a:p>
            <a:pPr marL="0" indent="0">
              <a:buNone/>
            </a:pPr>
            <a:endParaRPr lang="fr-FR" sz="1800" dirty="0">
              <a:latin typeface="Trebuchet MS" pitchFamily="34" charset="0"/>
            </a:endParaRPr>
          </a:p>
          <a:p>
            <a:pPr marL="1436688"/>
            <a:r>
              <a:rPr lang="fr-FR" sz="1800" dirty="0" err="1">
                <a:solidFill>
                  <a:srgbClr val="7030A0"/>
                </a:solidFill>
                <a:latin typeface="Trebuchet MS" pitchFamily="34" charset="0"/>
              </a:rPr>
              <a:t>méningomyéloradiculite</a:t>
            </a:r>
            <a:endParaRPr lang="fr-FR" sz="1800" dirty="0">
              <a:solidFill>
                <a:srgbClr val="7030A0"/>
              </a:solidFill>
              <a:latin typeface="Trebuchet MS" pitchFamily="34" charset="0"/>
            </a:endParaRPr>
          </a:p>
          <a:p>
            <a:pPr marL="1436688" lvl="0"/>
            <a:r>
              <a:rPr lang="fr-FR" sz="1800" dirty="0">
                <a:solidFill>
                  <a:srgbClr val="7030A0"/>
                </a:solidFill>
                <a:latin typeface="Trebuchet MS" pitchFamily="34" charset="0"/>
              </a:rPr>
              <a:t>méningo-encéphalite</a:t>
            </a:r>
          </a:p>
          <a:p>
            <a:pPr marL="1436688" lvl="0"/>
            <a:r>
              <a:rPr lang="fr-FR" sz="1800" dirty="0">
                <a:solidFill>
                  <a:srgbClr val="7030A0"/>
                </a:solidFill>
                <a:latin typeface="Trebuchet MS" pitchFamily="34" charset="0"/>
              </a:rPr>
              <a:t>méningite à liquide clair d’aspect pseudo tuberculeux</a:t>
            </a:r>
          </a:p>
          <a:p>
            <a:pPr lvl="0"/>
            <a:endParaRPr lang="fr-FR" sz="2400" dirty="0"/>
          </a:p>
          <a:p>
            <a:pPr>
              <a:buNone/>
            </a:pPr>
            <a:r>
              <a:rPr lang="fr-FR" sz="2400" dirty="0"/>
              <a:t> </a:t>
            </a:r>
          </a:p>
          <a:p>
            <a:pPr lvl="0">
              <a:buNone/>
            </a:pPr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Localisations hépatiques et spléniques</a:t>
            </a:r>
          </a:p>
          <a:p>
            <a:pPr lvl="0">
              <a:buNone/>
            </a:pPr>
            <a:endParaRPr lang="fr-FR" sz="2000" b="1" dirty="0">
              <a:solidFill>
                <a:srgbClr val="C00000"/>
              </a:solidFill>
              <a:latin typeface="Arial Black" pitchFamily="34" charset="0"/>
            </a:endParaRPr>
          </a:p>
          <a:p>
            <a:pPr lvl="0">
              <a:buNone/>
            </a:pPr>
            <a:endParaRPr lang="fr-FR" sz="2000" b="1" dirty="0">
              <a:solidFill>
                <a:srgbClr val="C00000"/>
              </a:solidFill>
              <a:latin typeface="Arial Black" pitchFamily="34" charset="0"/>
            </a:endParaRPr>
          </a:p>
          <a:p>
            <a:pPr marL="0" lvl="0" indent="0">
              <a:buNone/>
            </a:pPr>
            <a:r>
              <a:rPr lang="fr-FR" sz="2000" b="1" dirty="0">
                <a:solidFill>
                  <a:srgbClr val="C00000"/>
                </a:solidFill>
                <a:latin typeface="Arial Black" pitchFamily="34" charset="0"/>
              </a:rPr>
              <a:t>Localisations génitales :  </a:t>
            </a:r>
            <a:r>
              <a:rPr lang="fr-FR" sz="1800" dirty="0">
                <a:solidFill>
                  <a:srgbClr val="7030A0"/>
                </a:solidFill>
                <a:latin typeface="Trebuchet MS" pitchFamily="34" charset="0"/>
              </a:rPr>
              <a:t>rare en dehors de l’</a:t>
            </a:r>
            <a:r>
              <a:rPr lang="fr-FR" sz="1800" dirty="0" err="1">
                <a:solidFill>
                  <a:srgbClr val="7030A0"/>
                </a:solidFill>
                <a:latin typeface="Trebuchet MS" pitchFamily="34" charset="0"/>
              </a:rPr>
              <a:t>orchi</a:t>
            </a:r>
            <a:r>
              <a:rPr lang="fr-FR" sz="1800" dirty="0">
                <a:solidFill>
                  <a:srgbClr val="7030A0"/>
                </a:solidFill>
                <a:latin typeface="Trebuchet MS" pitchFamily="34" charset="0"/>
              </a:rPr>
              <a:t>-épididymite aiguë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00108"/>
            <a:ext cx="8856984" cy="5669252"/>
          </a:xfrm>
        </p:spPr>
        <p:txBody>
          <a:bodyPr>
            <a:normAutofit/>
          </a:bodyPr>
          <a:lstStyle/>
          <a:p>
            <a:r>
              <a:rPr lang="fr-FR" sz="2000" dirty="0"/>
              <a:t>En l’absence de tout épisode antérieur</a:t>
            </a:r>
          </a:p>
          <a:p>
            <a:pPr marL="0" indent="0">
              <a:buNone/>
            </a:pPr>
            <a:r>
              <a:rPr lang="fr-FR" sz="2000" dirty="0"/>
              <a:t>       immédiatement ou à distance d’une brucellose aiguë ou focalisée.</a:t>
            </a:r>
          </a:p>
          <a:p>
            <a:endParaRPr lang="fr-FR" sz="2000" dirty="0"/>
          </a:p>
          <a:p>
            <a:r>
              <a:rPr lang="fr-FR" sz="2000" dirty="0"/>
              <a:t>Touche particulièrement les sujets soumis à des contacts antigéniques répétés (</a:t>
            </a:r>
            <a:r>
              <a:rPr lang="fr-FR" sz="1800" dirty="0">
                <a:solidFill>
                  <a:srgbClr val="7030A0"/>
                </a:solidFill>
                <a:latin typeface="Arial Narrow" pitchFamily="34" charset="0"/>
              </a:rPr>
              <a:t>vétérinaires, éleveurs,…</a:t>
            </a:r>
            <a:r>
              <a:rPr lang="fr-FR" sz="2000" dirty="0"/>
              <a:t>).</a:t>
            </a:r>
          </a:p>
          <a:p>
            <a:pPr>
              <a:buNone/>
            </a:pPr>
            <a:r>
              <a:rPr lang="fr-FR" sz="2000" dirty="0"/>
              <a:t> </a:t>
            </a:r>
          </a:p>
          <a:p>
            <a:r>
              <a:rPr lang="fr-FR" sz="2000" dirty="0">
                <a:solidFill>
                  <a:srgbClr val="0000FF"/>
                </a:solidFill>
              </a:rPr>
              <a:t>Expressions cliniques fonctionnelles</a:t>
            </a:r>
            <a:r>
              <a:rPr lang="fr-FR" sz="2000" dirty="0"/>
              <a:t> +++</a:t>
            </a:r>
          </a:p>
          <a:p>
            <a:pPr>
              <a:buNone/>
            </a:pPr>
            <a:r>
              <a:rPr lang="fr-FR" sz="2000" dirty="0"/>
              <a:t>		“ </a:t>
            </a:r>
            <a:r>
              <a:rPr lang="fr-FR" sz="1600" dirty="0">
                <a:solidFill>
                  <a:srgbClr val="7030A0"/>
                </a:solidFill>
                <a:latin typeface="Trebuchet MS" pitchFamily="34" charset="0"/>
              </a:rPr>
              <a:t>la </a:t>
            </a:r>
            <a:r>
              <a:rPr lang="fr-FR" sz="1600" dirty="0" err="1">
                <a:solidFill>
                  <a:srgbClr val="7030A0"/>
                </a:solidFill>
                <a:latin typeface="Trebuchet MS" pitchFamily="34" charset="0"/>
              </a:rPr>
              <a:t>patraquerie</a:t>
            </a:r>
            <a:r>
              <a:rPr lang="fr-FR" sz="1600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fr-FR" sz="1600" dirty="0" err="1">
                <a:solidFill>
                  <a:srgbClr val="7030A0"/>
                </a:solidFill>
                <a:latin typeface="Trebuchet MS" pitchFamily="34" charset="0"/>
              </a:rPr>
              <a:t>brucellienne</a:t>
            </a:r>
            <a:r>
              <a:rPr lang="fr-FR" sz="1600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fr-FR" sz="2000" dirty="0"/>
              <a:t>” :</a:t>
            </a:r>
          </a:p>
          <a:p>
            <a:pPr>
              <a:buNone/>
            </a:pPr>
            <a:r>
              <a:rPr lang="fr-FR" sz="2000" dirty="0"/>
              <a:t>	 asthénie profonde physique, psychique, sexuelle,</a:t>
            </a:r>
          </a:p>
          <a:p>
            <a:pPr>
              <a:buNone/>
            </a:pPr>
            <a:r>
              <a:rPr lang="fr-FR" sz="2000" dirty="0"/>
              <a:t>	 troubles du caractère, douleurs musculaires, névralgiques, articulaires.</a:t>
            </a:r>
          </a:p>
          <a:p>
            <a:pPr>
              <a:buNone/>
            </a:pPr>
            <a:r>
              <a:rPr lang="fr-FR" sz="2000" dirty="0"/>
              <a:t> </a:t>
            </a:r>
          </a:p>
          <a:p>
            <a:r>
              <a:rPr lang="fr-FR" sz="2000" dirty="0"/>
              <a:t>L’examen clinique : fébricule.</a:t>
            </a:r>
          </a:p>
          <a:p>
            <a:pPr>
              <a:buNone/>
            </a:pPr>
            <a:r>
              <a:rPr lang="fr-FR" sz="2000" dirty="0"/>
              <a:t> </a:t>
            </a:r>
          </a:p>
          <a:p>
            <a:r>
              <a:rPr lang="fr-FR" sz="2000" dirty="0"/>
              <a:t>Possibilité : foyers quiescents (</a:t>
            </a:r>
            <a:r>
              <a:rPr lang="fr-FR" sz="2000" dirty="0" err="1"/>
              <a:t>brucellomes</a:t>
            </a:r>
            <a:r>
              <a:rPr lang="fr-FR" sz="2000" dirty="0"/>
              <a:t>) </a:t>
            </a:r>
          </a:p>
          <a:p>
            <a:pPr>
              <a:buNone/>
            </a:pPr>
            <a:r>
              <a:rPr lang="fr-FR" sz="2000" dirty="0"/>
              <a:t>		           Manifestations récidivantes d’allergie. </a:t>
            </a:r>
          </a:p>
          <a:p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714612" y="591071"/>
            <a:ext cx="3766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b="1" dirty="0">
                <a:solidFill>
                  <a:srgbClr val="C00000"/>
                </a:solidFill>
                <a:latin typeface="Arial Black" pitchFamily="34" charset="0"/>
              </a:rPr>
              <a:t>Brucellose chronique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DIAGNOSTIC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520106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fr-FR" sz="2000" b="1" dirty="0">
                <a:solidFill>
                  <a:srgbClr val="0000FF"/>
                </a:solidFill>
              </a:rPr>
              <a:t>Eléments d’orientation</a:t>
            </a:r>
            <a:r>
              <a:rPr lang="fr-FR" sz="2000" b="1" dirty="0"/>
              <a:t> :  </a:t>
            </a:r>
            <a:r>
              <a:rPr lang="fr-FR" sz="1800" dirty="0">
                <a:latin typeface="Arial Narrow" pitchFamily="34" charset="0"/>
              </a:rPr>
              <a:t>FNS : leuco neutropénie</a:t>
            </a:r>
          </a:p>
          <a:p>
            <a:pPr lvl="1">
              <a:buNone/>
            </a:pPr>
            <a:r>
              <a:rPr lang="fr-FR" sz="1800" dirty="0">
                <a:latin typeface="Arial Narrow" pitchFamily="34" charset="0"/>
              </a:rPr>
              <a:t>			                       Syndrome inflammatoire modéré</a:t>
            </a:r>
            <a:endParaRPr lang="fr-FR" sz="2000" dirty="0">
              <a:latin typeface="Arial Narrow" pitchFamily="34" charset="0"/>
            </a:endParaRP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b="1" dirty="0"/>
              <a:t>        </a:t>
            </a:r>
            <a:r>
              <a:rPr lang="fr-FR" sz="2000" b="1" dirty="0">
                <a:solidFill>
                  <a:srgbClr val="0000FF"/>
                </a:solidFill>
              </a:rPr>
              <a:t>Arguments de certitude</a:t>
            </a:r>
            <a:r>
              <a:rPr lang="fr-FR" sz="2000" b="1" dirty="0"/>
              <a:t> : 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 </a:t>
            </a:r>
            <a:endParaRPr lang="fr-FR" sz="2000" dirty="0"/>
          </a:p>
          <a:p>
            <a:pPr lvl="1"/>
            <a:r>
              <a:rPr lang="fr-FR" sz="2000" b="1" dirty="0"/>
              <a:t>Mise en évidence du germe :</a:t>
            </a:r>
          </a:p>
          <a:p>
            <a:pPr marL="0" lvl="0" indent="0"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Hémoculture</a:t>
            </a:r>
            <a:r>
              <a:rPr lang="fr-FR" sz="1800" dirty="0">
                <a:latin typeface="Trebuchet MS" pitchFamily="34" charset="0"/>
              </a:rPr>
              <a:t> : </a:t>
            </a:r>
            <a:r>
              <a:rPr lang="fr-FR" sz="1600" dirty="0">
                <a:latin typeface="Trebuchet MS" pitchFamily="34" charset="0"/>
              </a:rPr>
              <a:t>atmosphère enrichie 10 % en CO</a:t>
            </a:r>
            <a:r>
              <a:rPr lang="fr-FR" sz="1600" baseline="-25000" dirty="0">
                <a:latin typeface="Trebuchet MS" pitchFamily="34" charset="0"/>
              </a:rPr>
              <a:t>2.</a:t>
            </a:r>
            <a:endParaRPr lang="fr-FR" sz="1600" dirty="0">
              <a:latin typeface="Trebuchet MS" pitchFamily="34" charset="0"/>
            </a:endParaRPr>
          </a:p>
          <a:p>
            <a:pPr>
              <a:buNone/>
            </a:pPr>
            <a:r>
              <a:rPr lang="fr-FR" sz="1600" dirty="0">
                <a:latin typeface="Trebuchet MS" pitchFamily="34" charset="0"/>
              </a:rPr>
              <a:t>		                      30 jours</a:t>
            </a:r>
          </a:p>
          <a:p>
            <a:pPr>
              <a:buNone/>
            </a:pPr>
            <a:r>
              <a:rPr lang="fr-FR" sz="1600" b="1" dirty="0">
                <a:solidFill>
                  <a:srgbClr val="FF0000"/>
                </a:solidFill>
                <a:latin typeface="Trebuchet MS" pitchFamily="34" charset="0"/>
              </a:rPr>
              <a:t>              Collection : </a:t>
            </a:r>
            <a:r>
              <a:rPr lang="fr-FR" sz="1600" dirty="0">
                <a:latin typeface="Trebuchet MS" pitchFamily="34" charset="0"/>
              </a:rPr>
              <a:t>plèvre , paravertébrale…</a:t>
            </a:r>
            <a:endParaRPr lang="fr-FR" sz="1600" b="1" dirty="0">
              <a:latin typeface="Trebuchet MS" pitchFamily="34" charset="0"/>
            </a:endParaRPr>
          </a:p>
          <a:p>
            <a:pPr lvl="1"/>
            <a:r>
              <a:rPr lang="fr-FR" sz="2000" b="1" dirty="0"/>
              <a:t>Méthodes sérologiques</a:t>
            </a:r>
            <a:r>
              <a:rPr lang="fr-FR" sz="2000" dirty="0"/>
              <a:t> :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	Le </a:t>
            </a:r>
            <a:r>
              <a:rPr lang="fr-FR" sz="1800" b="1" dirty="0" err="1">
                <a:solidFill>
                  <a:srgbClr val="FF0000"/>
                </a:solidFill>
                <a:latin typeface="Arial Narrow" pitchFamily="34" charset="0"/>
              </a:rPr>
              <a:t>séro-diagnostic</a:t>
            </a: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 de Wright</a:t>
            </a:r>
            <a:r>
              <a:rPr lang="fr-FR" sz="1800" dirty="0">
                <a:latin typeface="Arial Narrow" pitchFamily="34" charset="0"/>
              </a:rPr>
              <a:t> : </a:t>
            </a:r>
            <a:r>
              <a:rPr lang="fr-FR" sz="1800" dirty="0">
                <a:solidFill>
                  <a:srgbClr val="FF0000"/>
                </a:solidFill>
                <a:latin typeface="Arial Narrow" pitchFamily="34" charset="0"/>
              </a:rPr>
              <a:t>+++</a:t>
            </a:r>
            <a:r>
              <a:rPr lang="fr-FR" sz="1800" dirty="0">
                <a:latin typeface="Arial Narrow" pitchFamily="34" charset="0"/>
              </a:rPr>
              <a:t>, </a:t>
            </a:r>
            <a:r>
              <a:rPr lang="fr-FR" sz="1800" dirty="0" err="1">
                <a:latin typeface="Arial Narrow" pitchFamily="34" charset="0"/>
              </a:rPr>
              <a:t>IgM</a:t>
            </a:r>
            <a:r>
              <a:rPr lang="fr-FR" sz="1800" dirty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fr-FR" sz="1800" dirty="0">
                <a:latin typeface="Arial Narrow" pitchFamily="34" charset="0"/>
              </a:rPr>
              <a:t>		seuil  </a:t>
            </a:r>
            <a:r>
              <a:rPr lang="fr-FR" sz="1800" dirty="0">
                <a:solidFill>
                  <a:srgbClr val="7030A0"/>
                </a:solidFill>
                <a:latin typeface="Arial Narrow" pitchFamily="34" charset="0"/>
              </a:rPr>
              <a:t>≥ 1/80 (100 UI) </a:t>
            </a:r>
          </a:p>
          <a:p>
            <a:pPr marL="0" indent="0">
              <a:buNone/>
            </a:pPr>
            <a:r>
              <a:rPr lang="fr-FR" sz="2000" dirty="0">
                <a:sym typeface="Symbol"/>
              </a:rPr>
              <a:t>	</a:t>
            </a:r>
            <a:r>
              <a:rPr lang="fr-FR" sz="1800" dirty="0">
                <a:latin typeface="Arial Narrow" pitchFamily="34" charset="0"/>
                <a:sym typeface="Symbol"/>
              </a:rPr>
              <a:t> </a:t>
            </a:r>
            <a:r>
              <a:rPr lang="fr-FR" sz="1800" dirty="0">
                <a:latin typeface="Arial Narrow" pitchFamily="34" charset="0"/>
              </a:rPr>
              <a:t>12</a:t>
            </a:r>
            <a:r>
              <a:rPr lang="fr-FR" sz="1800" baseline="30000" dirty="0">
                <a:latin typeface="Arial Narrow" pitchFamily="34" charset="0"/>
              </a:rPr>
              <a:t>e</a:t>
            </a:r>
            <a:r>
              <a:rPr lang="fr-FR" sz="1800" dirty="0">
                <a:latin typeface="Arial Narrow" pitchFamily="34" charset="0"/>
              </a:rPr>
              <a:t> – 15</a:t>
            </a:r>
            <a:r>
              <a:rPr lang="fr-FR" sz="1800" baseline="30000" dirty="0">
                <a:latin typeface="Arial Narrow" pitchFamily="34" charset="0"/>
              </a:rPr>
              <a:t>e</a:t>
            </a:r>
            <a:r>
              <a:rPr lang="fr-FR" sz="1800" dirty="0">
                <a:latin typeface="Arial Narrow" pitchFamily="34" charset="0"/>
              </a:rPr>
              <a:t> jour, </a:t>
            </a:r>
            <a:r>
              <a:rPr lang="fr-FR" sz="1800" dirty="0">
                <a:latin typeface="Arial Narrow" pitchFamily="34" charset="0"/>
                <a:sym typeface="Symbol"/>
              </a:rPr>
              <a:t> </a:t>
            </a:r>
            <a:r>
              <a:rPr lang="fr-FR" sz="1800" dirty="0">
                <a:latin typeface="Arial Narrow" pitchFamily="34" charset="0"/>
              </a:rPr>
              <a:t>rapidement puis </a:t>
            </a:r>
            <a:r>
              <a:rPr lang="fr-FR" sz="1800" dirty="0">
                <a:latin typeface="Arial Narrow" pitchFamily="34" charset="0"/>
                <a:sym typeface="Symbol"/>
              </a:rPr>
              <a:t> </a:t>
            </a:r>
            <a:r>
              <a:rPr lang="fr-FR" sz="1800" dirty="0">
                <a:latin typeface="Arial Narrow" pitchFamily="34" charset="0"/>
              </a:rPr>
              <a:t>en 6 à 12 mois.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1800" dirty="0">
                <a:latin typeface="Arial Narrow" pitchFamily="34" charset="0"/>
              </a:rPr>
              <a:t>	Taux ≥ 1/80 à un an  </a:t>
            </a:r>
            <a:r>
              <a:rPr lang="fr-FR" sz="1800" dirty="0">
                <a:latin typeface="Arial Narrow" pitchFamily="34" charset="0"/>
                <a:sym typeface="Symbol"/>
              </a:rPr>
              <a:t> </a:t>
            </a:r>
            <a:r>
              <a:rPr lang="fr-FR" sz="1800" dirty="0">
                <a:latin typeface="Arial Narrow" pitchFamily="34" charset="0"/>
              </a:rPr>
              <a:t>foyer profond.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DIAGNOSTIC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520106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fr-FR" sz="1800" b="1" u="sng" dirty="0">
                <a:latin typeface="Arial Narrow" pitchFamily="34" charset="0"/>
              </a:rPr>
              <a:t>Faux négatifs </a:t>
            </a:r>
            <a:r>
              <a:rPr lang="fr-FR" sz="1800" dirty="0">
                <a:latin typeface="Arial Narrow" pitchFamily="34" charset="0"/>
              </a:rPr>
              <a:t>: </a:t>
            </a:r>
            <a:r>
              <a:rPr lang="fr-FR" sz="1800" dirty="0" err="1">
                <a:latin typeface="Arial Narrow" pitchFamily="34" charset="0"/>
              </a:rPr>
              <a:t>Ac</a:t>
            </a:r>
            <a:r>
              <a:rPr lang="fr-FR" sz="1800" dirty="0">
                <a:latin typeface="Arial Narrow" pitchFamily="34" charset="0"/>
              </a:rPr>
              <a:t> Bloquants </a:t>
            </a:r>
          </a:p>
          <a:p>
            <a:pPr lvl="1">
              <a:buNone/>
            </a:pPr>
            <a:r>
              <a:rPr lang="fr-FR" sz="1800" b="1" u="sng" dirty="0">
                <a:latin typeface="Arial Narrow" pitchFamily="34" charset="0"/>
              </a:rPr>
              <a:t>Faux positifs</a:t>
            </a:r>
            <a:r>
              <a:rPr lang="fr-FR" sz="1800" dirty="0">
                <a:latin typeface="Arial Narrow" pitchFamily="34" charset="0"/>
              </a:rPr>
              <a:t>: Réactions croisées avec </a:t>
            </a:r>
            <a:r>
              <a:rPr lang="fr-FR" sz="1800" dirty="0" err="1">
                <a:latin typeface="Arial Narrow" pitchFamily="34" charset="0"/>
              </a:rPr>
              <a:t>Francisella</a:t>
            </a:r>
            <a:r>
              <a:rPr lang="fr-FR" sz="1800" dirty="0">
                <a:latin typeface="Arial Narrow" pitchFamily="34" charset="0"/>
              </a:rPr>
              <a:t> </a:t>
            </a:r>
            <a:r>
              <a:rPr lang="fr-FR" sz="1800" dirty="0" err="1">
                <a:latin typeface="Arial Narrow" pitchFamily="34" charset="0"/>
              </a:rPr>
              <a:t>tularensis</a:t>
            </a:r>
            <a:r>
              <a:rPr lang="fr-FR" sz="1800" dirty="0">
                <a:latin typeface="Arial Narrow" pitchFamily="34" charset="0"/>
              </a:rPr>
              <a:t>, Yersinia </a:t>
            </a:r>
            <a:r>
              <a:rPr lang="fr-FR" sz="1800" dirty="0" err="1">
                <a:latin typeface="Arial Narrow" pitchFamily="34" charset="0"/>
              </a:rPr>
              <a:t>Enterocolitica</a:t>
            </a:r>
            <a:r>
              <a:rPr lang="fr-FR" sz="1800" dirty="0">
                <a:latin typeface="Arial Narrow" pitchFamily="34" charset="0"/>
              </a:rPr>
              <a:t> 09 ou la vaccination </a:t>
            </a:r>
            <a:r>
              <a:rPr lang="fr-FR" sz="1800" dirty="0" err="1">
                <a:latin typeface="Arial Narrow" pitchFamily="34" charset="0"/>
              </a:rPr>
              <a:t>anti-cholérique</a:t>
            </a:r>
            <a:endParaRPr lang="fr-FR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3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08504" cy="56207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Brucellose = </a:t>
            </a:r>
            <a:r>
              <a:rPr lang="fr-FR" sz="2400" dirty="0">
                <a:solidFill>
                  <a:srgbClr val="0000FF"/>
                </a:solidFill>
              </a:rPr>
              <a:t>fièvre de Malte  </a:t>
            </a:r>
            <a:r>
              <a:rPr lang="fr-FR" sz="2400" dirty="0"/>
              <a:t>= </a:t>
            </a:r>
            <a:r>
              <a:rPr lang="fr-FR" sz="2400" dirty="0">
                <a:solidFill>
                  <a:srgbClr val="0000FF"/>
                </a:solidFill>
              </a:rPr>
              <a:t>fièvre ondulante méditerranéenne</a:t>
            </a:r>
            <a:r>
              <a:rPr lang="fr-FR" sz="2400" dirty="0"/>
              <a:t>  = </a:t>
            </a:r>
            <a:r>
              <a:rPr lang="fr-FR" sz="2400" dirty="0">
                <a:solidFill>
                  <a:srgbClr val="0000FF"/>
                </a:solidFill>
              </a:rPr>
              <a:t>mélitococcie</a:t>
            </a:r>
            <a:r>
              <a:rPr lang="fr-FR" sz="2400" dirty="0"/>
              <a:t>.</a:t>
            </a:r>
          </a:p>
          <a:p>
            <a:endParaRPr lang="fr-FR" sz="2400" dirty="0"/>
          </a:p>
          <a:p>
            <a:r>
              <a:rPr lang="fr-FR" sz="2400" dirty="0" err="1"/>
              <a:t>Anthropozoonose</a:t>
            </a:r>
            <a:r>
              <a:rPr lang="fr-FR" sz="2400" dirty="0"/>
              <a:t> due aux bactéries du genre </a:t>
            </a:r>
            <a:r>
              <a:rPr lang="fr-FR" sz="2400" i="1" dirty="0"/>
              <a:t>Brucella.</a:t>
            </a:r>
            <a:r>
              <a:rPr lang="fr-FR" sz="2400" dirty="0"/>
              <a:t> </a:t>
            </a:r>
          </a:p>
          <a:p>
            <a:endParaRPr lang="fr-FR" sz="2400" dirty="0"/>
          </a:p>
          <a:p>
            <a:r>
              <a:rPr lang="fr-FR" sz="2400" dirty="0"/>
              <a:t>Bassin méditerranéen, actuellement monde entier.</a:t>
            </a:r>
          </a:p>
          <a:p>
            <a:endParaRPr lang="fr-FR" sz="2400" dirty="0"/>
          </a:p>
          <a:p>
            <a:r>
              <a:rPr lang="fr-FR" sz="2400" dirty="0"/>
              <a:t>Pays à vocation agricole et d’élevage: problème de santé public et économique</a:t>
            </a:r>
          </a:p>
          <a:p>
            <a:endParaRPr lang="fr-FR" sz="2400" dirty="0"/>
          </a:p>
          <a:p>
            <a:r>
              <a:rPr lang="fr-FR" sz="2400" dirty="0"/>
              <a:t>C’est une maladie à déclaration obligatoire, parfois comme maladie professionnelle.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908720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L’épreuve à l’antigène tamponné </a:t>
            </a:r>
            <a:r>
              <a:rPr lang="fr-FR" sz="1600" dirty="0">
                <a:latin typeface="Trebuchet MS" pitchFamily="34" charset="0"/>
              </a:rPr>
              <a:t>(</a:t>
            </a:r>
            <a:r>
              <a:rPr lang="fr-FR" sz="1600" dirty="0" err="1">
                <a:latin typeface="Arial Narrow" pitchFamily="34" charset="0"/>
              </a:rPr>
              <a:t>Card</a:t>
            </a:r>
            <a:r>
              <a:rPr lang="fr-FR" sz="1600" dirty="0">
                <a:latin typeface="Arial Narrow" pitchFamily="34" charset="0"/>
              </a:rPr>
              <a:t>-test ou </a:t>
            </a:r>
            <a:r>
              <a:rPr lang="fr-FR" sz="1600" dirty="0">
                <a:solidFill>
                  <a:srgbClr val="FF0000"/>
                </a:solidFill>
                <a:latin typeface="Arial Narrow" pitchFamily="34" charset="0"/>
              </a:rPr>
              <a:t>Rose Bengale</a:t>
            </a:r>
            <a:r>
              <a:rPr lang="fr-FR" sz="1600" dirty="0">
                <a:latin typeface="Trebuchet MS" pitchFamily="34" charset="0"/>
              </a:rPr>
              <a:t>) 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600" dirty="0">
                <a:latin typeface="Trebuchet MS" pitchFamily="34" charset="0"/>
              </a:rPr>
              <a:t>	 rapide, spécifique, longtemps positif, utilisé en dépistage.</a:t>
            </a:r>
          </a:p>
          <a:p>
            <a:pPr marL="0" lvl="0" indent="0">
              <a:buNone/>
            </a:pPr>
            <a:endParaRPr lang="fr-FR" sz="1600" dirty="0">
              <a:latin typeface="Trebuchet MS" pitchFamily="34" charset="0"/>
            </a:endParaRPr>
          </a:p>
          <a:p>
            <a:pPr lvl="0"/>
            <a:endParaRPr lang="fr-FR" sz="1600" dirty="0">
              <a:latin typeface="Trebuchet MS" pitchFamily="34" charset="0"/>
            </a:endParaRPr>
          </a:p>
          <a:p>
            <a:pPr lvl="0"/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Réaction de fixation du complément</a:t>
            </a:r>
            <a:r>
              <a:rPr lang="fr-FR" sz="1600" dirty="0">
                <a:latin typeface="Trebuchet MS" pitchFamily="34" charset="0"/>
              </a:rPr>
              <a:t> : Abandonnée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	 spécifique, assez sensible,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	 se positive plus tardivement que le Wright,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	 mais le reste plus longtemps (seuil 1/8).</a:t>
            </a:r>
          </a:p>
          <a:p>
            <a:pPr lvl="0">
              <a:buNone/>
            </a:pPr>
            <a:endParaRPr lang="fr-FR" sz="1600" dirty="0">
              <a:latin typeface="Trebuchet MS" pitchFamily="34" charset="0"/>
            </a:endParaRPr>
          </a:p>
          <a:p>
            <a:pPr lvl="0"/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l’immunofluorescence indirecte </a:t>
            </a:r>
            <a:r>
              <a:rPr lang="fr-FR" sz="1600" dirty="0">
                <a:latin typeface="Trebuchet MS" pitchFamily="34" charset="0"/>
              </a:rPr>
              <a:t>(IFI), et </a:t>
            </a: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méthode ELISA :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	</a:t>
            </a:r>
            <a:r>
              <a:rPr lang="fr-FR" sz="1600" dirty="0">
                <a:latin typeface="Trebuchet MS" pitchFamily="34" charset="0"/>
              </a:rPr>
              <a:t>permettent de dater l’infection : </a:t>
            </a:r>
            <a:r>
              <a:rPr lang="fr-FR" sz="1600" dirty="0" err="1">
                <a:latin typeface="Trebuchet MS" pitchFamily="34" charset="0"/>
              </a:rPr>
              <a:t>Ac</a:t>
            </a:r>
            <a:r>
              <a:rPr lang="fr-FR" sz="1600" dirty="0">
                <a:latin typeface="Trebuchet MS" pitchFamily="34" charset="0"/>
              </a:rPr>
              <a:t>  </a:t>
            </a:r>
            <a:r>
              <a:rPr lang="fr-FR" sz="1600" dirty="0" err="1">
                <a:latin typeface="Trebuchet MS" pitchFamily="34" charset="0"/>
              </a:rPr>
              <a:t>IgM</a:t>
            </a:r>
            <a:r>
              <a:rPr lang="fr-FR" sz="1600" dirty="0">
                <a:latin typeface="Trebuchet MS" pitchFamily="34" charset="0"/>
              </a:rPr>
              <a:t>, </a:t>
            </a:r>
            <a:r>
              <a:rPr lang="fr-FR" sz="1600" dirty="0" err="1">
                <a:latin typeface="Trebuchet MS" pitchFamily="34" charset="0"/>
              </a:rPr>
              <a:t>IgG</a:t>
            </a:r>
            <a:r>
              <a:rPr lang="fr-FR" sz="1600" dirty="0">
                <a:latin typeface="Trebuchet MS" pitchFamily="34" charset="0"/>
              </a:rPr>
              <a:t> et </a:t>
            </a:r>
            <a:r>
              <a:rPr lang="fr-FR" sz="1600" dirty="0" err="1">
                <a:latin typeface="Trebuchet MS" pitchFamily="34" charset="0"/>
              </a:rPr>
              <a:t>IgA</a:t>
            </a:r>
            <a:r>
              <a:rPr lang="fr-FR" sz="1600" dirty="0">
                <a:latin typeface="Trebuchet MS" pitchFamily="34" charset="0"/>
              </a:rPr>
              <a:t>.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               IgM: Infection récente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               IgG: Période secondaire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               </a:t>
            </a:r>
            <a:r>
              <a:rPr lang="fr-FR" sz="1600" dirty="0" err="1">
                <a:latin typeface="Trebuchet MS" pitchFamily="34" charset="0"/>
              </a:rPr>
              <a:t>IgA</a:t>
            </a:r>
            <a:r>
              <a:rPr lang="fr-FR" sz="1600" dirty="0">
                <a:latin typeface="Trebuchet MS" pitchFamily="34" charset="0"/>
              </a:rPr>
              <a:t>: Phase chronique et/ou Infection focale trainante</a:t>
            </a:r>
          </a:p>
          <a:p>
            <a:pPr lvl="0"/>
            <a:endParaRPr lang="fr-FR" sz="1600" dirty="0">
              <a:latin typeface="Trebuchet MS" pitchFamily="34" charset="0"/>
            </a:endParaRPr>
          </a:p>
          <a:p>
            <a:pPr lvl="0"/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L’intradermoréaction à la </a:t>
            </a:r>
            <a:r>
              <a:rPr lang="fr-FR" sz="1800" b="1" dirty="0" err="1">
                <a:solidFill>
                  <a:srgbClr val="FF0000"/>
                </a:solidFill>
                <a:latin typeface="Arial Narrow" pitchFamily="34" charset="0"/>
              </a:rPr>
              <a:t>mélitine</a:t>
            </a:r>
            <a:r>
              <a:rPr lang="fr-FR" sz="1800" b="1" dirty="0">
                <a:solidFill>
                  <a:srgbClr val="FF0000"/>
                </a:solidFill>
                <a:latin typeface="Arial Narrow" pitchFamily="34" charset="0"/>
              </a:rPr>
              <a:t> de Burnet</a:t>
            </a:r>
            <a:r>
              <a:rPr lang="fr-FR" sz="1600" dirty="0">
                <a:latin typeface="Trebuchet MS" pitchFamily="34" charset="0"/>
              </a:rPr>
              <a:t> :</a:t>
            </a:r>
          </a:p>
          <a:p>
            <a:pPr lvl="0"/>
            <a:endParaRPr lang="fr-FR" sz="1600" dirty="0">
              <a:latin typeface="Trebuchet MS" pitchFamily="34" charset="0"/>
            </a:endParaRP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	 met en évidence une réaction d’hypersensibilité retardée,</a:t>
            </a:r>
          </a:p>
          <a:p>
            <a:pPr marL="0" lvl="0" indent="0">
              <a:buNone/>
            </a:pPr>
            <a:r>
              <a:rPr lang="fr-FR" sz="1600" dirty="0">
                <a:latin typeface="Trebuchet MS" pitchFamily="34" charset="0"/>
              </a:rPr>
              <a:t>	 positive 3 à 4 semaines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DIAGNOSTIC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7606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TRAITEMENT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204" y="836712"/>
            <a:ext cx="8928992" cy="5832648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fr-FR" sz="3200" b="1" dirty="0">
                <a:solidFill>
                  <a:srgbClr val="0000FF"/>
                </a:solidFill>
                <a:latin typeface="Comic Sans MS" pitchFamily="66" charset="0"/>
              </a:rPr>
              <a:t>Antibiothérapie</a:t>
            </a:r>
            <a:endParaRPr lang="fr-FR" sz="2900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/>
          </a:p>
          <a:p>
            <a:pPr marL="0" indent="0">
              <a:buNone/>
            </a:pPr>
            <a:r>
              <a:rPr lang="fr-FR" sz="2900" dirty="0"/>
              <a:t>ATB actifs in vitro, bonne diffusion tissulaire et cellulaire.</a:t>
            </a:r>
          </a:p>
          <a:p>
            <a:pPr marL="0" indent="0">
              <a:buNone/>
            </a:pPr>
            <a:r>
              <a:rPr lang="fr-FR" sz="2900" dirty="0"/>
              <a:t>Durée variable fonction du stade de la maladie, prolongée (rechutes).</a:t>
            </a:r>
          </a:p>
          <a:p>
            <a:pPr>
              <a:buNone/>
            </a:pPr>
            <a:r>
              <a:rPr lang="fr-FR" sz="2900" dirty="0"/>
              <a:t> </a:t>
            </a:r>
          </a:p>
          <a:p>
            <a:pPr lvl="0"/>
            <a:r>
              <a:rPr lang="fr-FR" sz="2600" b="1" u="sng" dirty="0">
                <a:solidFill>
                  <a:srgbClr val="C00000"/>
                </a:solidFill>
                <a:latin typeface="Arial Black" pitchFamily="34" charset="0"/>
              </a:rPr>
              <a:t>Cyclines</a:t>
            </a:r>
            <a:r>
              <a:rPr lang="fr-FR" sz="2900" b="1" u="sng" dirty="0">
                <a:solidFill>
                  <a:srgbClr val="C00000"/>
                </a:solidFill>
                <a:latin typeface="Arial Black" pitchFamily="34" charset="0"/>
              </a:rPr>
              <a:t> :</a:t>
            </a:r>
          </a:p>
          <a:p>
            <a:pPr marL="0" lvl="0" indent="0">
              <a:buNone/>
            </a:pPr>
            <a:endParaRPr lang="fr-FR" sz="2900" dirty="0">
              <a:solidFill>
                <a:srgbClr val="C00000"/>
              </a:solidFill>
              <a:latin typeface="Arial Black" pitchFamily="34" charset="0"/>
            </a:endParaRPr>
          </a:p>
          <a:p>
            <a:pPr marL="457200" lvl="1" indent="0">
              <a:buNone/>
            </a:pPr>
            <a:r>
              <a:rPr lang="fr-FR" dirty="0" err="1">
                <a:solidFill>
                  <a:srgbClr val="C00000"/>
                </a:solidFill>
              </a:rPr>
              <a:t>Doxycycline</a:t>
            </a:r>
            <a:r>
              <a:rPr lang="fr-FR" dirty="0"/>
              <a:t> : 200 mg/j</a:t>
            </a:r>
          </a:p>
          <a:p>
            <a:pPr marL="457200" lvl="1" indent="0">
              <a:buNone/>
            </a:pPr>
            <a:r>
              <a:rPr lang="fr-FR" dirty="0"/>
              <a:t>	               au cours d’un repas sans laitages et sans pansement</a:t>
            </a:r>
          </a:p>
          <a:p>
            <a:pPr lvl="1">
              <a:buNone/>
            </a:pPr>
            <a:r>
              <a:rPr lang="fr-FR" dirty="0"/>
              <a:t>		               Risque de photosensibilisation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pPr lvl="0"/>
            <a:r>
              <a:rPr lang="fr-FR" sz="2600" b="1" u="sng" dirty="0">
                <a:solidFill>
                  <a:srgbClr val="C00000"/>
                </a:solidFill>
                <a:latin typeface="Arial Black" pitchFamily="34" charset="0"/>
              </a:rPr>
              <a:t>Rifampicine</a:t>
            </a:r>
            <a:r>
              <a:rPr lang="fr-FR" dirty="0"/>
              <a:t> : 15 mg/kg/j</a:t>
            </a:r>
          </a:p>
          <a:p>
            <a:pPr lvl="0"/>
            <a:endParaRPr lang="fr-FR" dirty="0"/>
          </a:p>
          <a:p>
            <a:pPr lvl="0"/>
            <a:r>
              <a:rPr lang="fr-FR" sz="2600" b="1" u="sng" dirty="0">
                <a:solidFill>
                  <a:srgbClr val="C00000"/>
                </a:solidFill>
                <a:latin typeface="Arial Black" pitchFamily="34" charset="0"/>
              </a:rPr>
              <a:t>Aminosides</a:t>
            </a:r>
            <a:r>
              <a:rPr lang="fr-FR" b="1" dirty="0"/>
              <a:t> :	</a:t>
            </a:r>
            <a:r>
              <a:rPr lang="fr-FR" dirty="0"/>
              <a:t> adjuvant utile.</a:t>
            </a:r>
            <a:endParaRPr lang="fr-FR" b="1" dirty="0"/>
          </a:p>
          <a:p>
            <a:pPr lvl="0">
              <a:buNone/>
            </a:pPr>
            <a:r>
              <a:rPr lang="fr-FR" b="1" dirty="0"/>
              <a:t>		</a:t>
            </a:r>
            <a:r>
              <a:rPr lang="fr-FR" sz="2900" dirty="0">
                <a:solidFill>
                  <a:srgbClr val="C00000"/>
                </a:solidFill>
              </a:rPr>
              <a:t>Streptomycine</a:t>
            </a:r>
            <a:r>
              <a:rPr lang="fr-FR" b="1" dirty="0"/>
              <a:t> </a:t>
            </a:r>
            <a:r>
              <a:rPr lang="fr-FR" dirty="0"/>
              <a:t>: 1g/j IM chez l’adulte, </a:t>
            </a:r>
          </a:p>
          <a:p>
            <a:pPr lvl="0">
              <a:buNone/>
            </a:pPr>
            <a:r>
              <a:rPr lang="fr-FR" dirty="0"/>
              <a:t>		</a:t>
            </a:r>
            <a:r>
              <a:rPr lang="fr-FR" sz="2900" dirty="0">
                <a:solidFill>
                  <a:srgbClr val="C00000"/>
                </a:solidFill>
              </a:rPr>
              <a:t>Gentamycine</a:t>
            </a:r>
            <a:r>
              <a:rPr lang="fr-FR" dirty="0"/>
              <a:t> :  3-4 mg /kg/j</a:t>
            </a:r>
          </a:p>
          <a:p>
            <a:pPr lvl="0">
              <a:buNone/>
            </a:pPr>
            <a:endParaRPr lang="fr-FR" dirty="0"/>
          </a:p>
          <a:p>
            <a:pPr lvl="0"/>
            <a:r>
              <a:rPr lang="fr-FR" b="1" dirty="0"/>
              <a:t>Autres antibiotiques</a:t>
            </a:r>
            <a:r>
              <a:rPr lang="fr-FR" dirty="0"/>
              <a:t> : </a:t>
            </a:r>
            <a:r>
              <a:rPr lang="fr-FR" sz="2900" dirty="0" err="1">
                <a:solidFill>
                  <a:srgbClr val="C00000"/>
                </a:solidFill>
              </a:rPr>
              <a:t>aminopénicillines</a:t>
            </a:r>
            <a:r>
              <a:rPr lang="fr-FR" dirty="0"/>
              <a:t>, </a:t>
            </a:r>
            <a:r>
              <a:rPr lang="fr-FR" sz="2900" dirty="0">
                <a:solidFill>
                  <a:srgbClr val="C00000"/>
                </a:solidFill>
              </a:rPr>
              <a:t>cotrimoxazole, Fluoroquinolones.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28355"/>
            <a:ext cx="8964488" cy="5768997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fr-FR" sz="2200" b="1" dirty="0">
                <a:solidFill>
                  <a:srgbClr val="0000FF"/>
                </a:solidFill>
                <a:latin typeface="Comic Sans MS" pitchFamily="66" charset="0"/>
              </a:rPr>
              <a:t>Indications</a:t>
            </a:r>
            <a:endParaRPr lang="fr-FR" sz="3300" dirty="0"/>
          </a:p>
          <a:p>
            <a:pPr>
              <a:buNone/>
            </a:pPr>
            <a:endParaRPr lang="fr-FR" dirty="0"/>
          </a:p>
          <a:p>
            <a:pPr lvl="1"/>
            <a:r>
              <a:rPr lang="fr-FR" sz="2200" b="1" dirty="0">
                <a:solidFill>
                  <a:srgbClr val="FF0000"/>
                </a:solidFill>
              </a:rPr>
              <a:t>Brucellose aiguë</a:t>
            </a:r>
            <a:r>
              <a:rPr lang="fr-FR" sz="2200" dirty="0"/>
              <a:t> : bi antibiothérapie :</a:t>
            </a:r>
          </a:p>
          <a:p>
            <a:pPr marL="1171575" lvl="0">
              <a:lnSpc>
                <a:spcPct val="150000"/>
              </a:lnSpc>
            </a:pPr>
            <a:r>
              <a:rPr lang="fr-FR" sz="1900" dirty="0">
                <a:solidFill>
                  <a:srgbClr val="0000FF"/>
                </a:solidFill>
                <a:latin typeface="Trebuchet MS" pitchFamily="34" charset="0"/>
              </a:rPr>
              <a:t>cycline + rifampicine   </a:t>
            </a:r>
            <a:r>
              <a:rPr lang="fr-FR" sz="1900" dirty="0">
                <a:latin typeface="Trebuchet MS" pitchFamily="34" charset="0"/>
              </a:rPr>
              <a:t>: 6 semaines</a:t>
            </a:r>
          </a:p>
          <a:p>
            <a:pPr marL="1171575" lvl="0">
              <a:lnSpc>
                <a:spcPct val="150000"/>
              </a:lnSpc>
            </a:pPr>
            <a:r>
              <a:rPr lang="fr-FR" sz="1900" dirty="0">
                <a:latin typeface="Trebuchet MS" pitchFamily="34" charset="0"/>
              </a:rPr>
              <a:t>En Algérie le ministère de la santé conseille</a:t>
            </a:r>
          </a:p>
          <a:p>
            <a:pPr marL="1171575" lvl="0">
              <a:buNone/>
            </a:pPr>
            <a:r>
              <a:rPr lang="fr-FR" sz="1900" dirty="0">
                <a:latin typeface="Trebuchet MS" pitchFamily="34" charset="0"/>
              </a:rPr>
              <a:t>	</a:t>
            </a:r>
            <a:r>
              <a:rPr lang="fr-FR" sz="1900" dirty="0">
                <a:solidFill>
                  <a:srgbClr val="0000FF"/>
                </a:solidFill>
                <a:latin typeface="Trebuchet MS" pitchFamily="34" charset="0"/>
              </a:rPr>
              <a:t>cycline</a:t>
            </a:r>
            <a:r>
              <a:rPr lang="fr-FR" sz="1900" dirty="0">
                <a:latin typeface="Trebuchet MS" pitchFamily="34" charset="0"/>
              </a:rPr>
              <a:t> 6 semaines + </a:t>
            </a:r>
            <a:r>
              <a:rPr lang="fr-FR" sz="1900" dirty="0">
                <a:solidFill>
                  <a:srgbClr val="0000FF"/>
                </a:solidFill>
                <a:latin typeface="Trebuchet MS" pitchFamily="34" charset="0"/>
              </a:rPr>
              <a:t>gentamycine </a:t>
            </a:r>
            <a:r>
              <a:rPr lang="fr-FR" sz="1900" dirty="0">
                <a:latin typeface="Trebuchet MS" pitchFamily="34" charset="0"/>
              </a:rPr>
              <a:t>7 à 15j en IVL</a:t>
            </a:r>
          </a:p>
          <a:p>
            <a:pPr>
              <a:buNone/>
            </a:pPr>
            <a:endParaRPr lang="fr-FR" dirty="0"/>
          </a:p>
          <a:p>
            <a:pPr lvl="1"/>
            <a:r>
              <a:rPr lang="fr-FR" sz="2200" b="1" dirty="0">
                <a:solidFill>
                  <a:srgbClr val="FF0000"/>
                </a:solidFill>
              </a:rPr>
              <a:t>Brucellose focalisée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: </a:t>
            </a:r>
          </a:p>
          <a:p>
            <a:pPr lvl="1">
              <a:buNone/>
            </a:pPr>
            <a:r>
              <a:rPr lang="fr-FR" sz="1900" b="1" dirty="0">
                <a:latin typeface="Trebuchet MS" pitchFamily="34" charset="0"/>
              </a:rPr>
              <a:t>Ostéoarticulaire</a:t>
            </a:r>
            <a:r>
              <a:rPr lang="fr-FR" sz="1900" dirty="0">
                <a:latin typeface="Trebuchet MS" pitchFamily="34" charset="0"/>
              </a:rPr>
              <a:t> : Cyclines + Aminosides 15j ensuite Cyclines + Rifampicine 3 mois </a:t>
            </a:r>
          </a:p>
          <a:p>
            <a:pPr lvl="1">
              <a:buNone/>
            </a:pPr>
            <a:endParaRPr lang="fr-FR" sz="1900" dirty="0">
              <a:latin typeface="Trebuchet MS" pitchFamily="34" charset="0"/>
            </a:endParaRPr>
          </a:p>
          <a:p>
            <a:pPr lvl="1">
              <a:buNone/>
            </a:pPr>
            <a:r>
              <a:rPr lang="fr-FR" sz="1900" b="1" dirty="0">
                <a:latin typeface="Trebuchet MS" pitchFamily="34" charset="0"/>
              </a:rPr>
              <a:t>Cardiaque</a:t>
            </a:r>
            <a:r>
              <a:rPr lang="fr-FR" sz="1900" dirty="0">
                <a:latin typeface="Trebuchet MS" pitchFamily="34" charset="0"/>
              </a:rPr>
              <a:t>: Cyclines + Rifampicine + Fluoroquinolones</a:t>
            </a:r>
          </a:p>
          <a:p>
            <a:pPr lvl="1">
              <a:buNone/>
            </a:pPr>
            <a:r>
              <a:rPr lang="fr-FR" sz="1900" dirty="0">
                <a:latin typeface="Trebuchet MS" pitchFamily="34" charset="0"/>
              </a:rPr>
              <a:t>                  Chirurgie</a:t>
            </a:r>
          </a:p>
          <a:p>
            <a:pPr lvl="1">
              <a:buNone/>
            </a:pPr>
            <a:endParaRPr lang="fr-FR" dirty="0"/>
          </a:p>
          <a:p>
            <a:pPr lvl="1"/>
            <a:r>
              <a:rPr lang="fr-FR" sz="2200" b="1" dirty="0">
                <a:solidFill>
                  <a:srgbClr val="FF0000"/>
                </a:solidFill>
              </a:rPr>
              <a:t>Brucellose chronique</a:t>
            </a:r>
            <a:r>
              <a:rPr lang="fr-FR" dirty="0"/>
              <a:t> : </a:t>
            </a:r>
            <a:r>
              <a:rPr lang="fr-FR" sz="1900" dirty="0">
                <a:latin typeface="Trebuchet MS" pitchFamily="34" charset="0"/>
              </a:rPr>
              <a:t>antibiothérapie si foyer accessible</a:t>
            </a:r>
            <a:r>
              <a:rPr lang="fr-FR" dirty="0"/>
              <a:t>.</a:t>
            </a:r>
          </a:p>
          <a:p>
            <a:pPr lvl="1"/>
            <a:r>
              <a:rPr lang="fr-FR" sz="2200" b="1" dirty="0">
                <a:solidFill>
                  <a:srgbClr val="FF0000"/>
                </a:solidFill>
              </a:rPr>
              <a:t>Femme enceinte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sz="1900" dirty="0">
                <a:latin typeface="Trebuchet MS" panose="020B0603020202020204" pitchFamily="34" charset="0"/>
              </a:rPr>
              <a:t>Rifampicine + Cotrimoxazole</a:t>
            </a:r>
          </a:p>
          <a:p>
            <a:pPr marL="457200" lvl="1" indent="0">
              <a:buNone/>
            </a:pPr>
            <a:r>
              <a:rPr lang="fr-FR" sz="1900" dirty="0">
                <a:latin typeface="Trebuchet MS" panose="020B0603020202020204" pitchFamily="34" charset="0"/>
              </a:rPr>
              <a:t>                                 Arrêt des Sulfamides 15j avant le terme prévu de la                grossesse </a:t>
            </a:r>
          </a:p>
          <a:p>
            <a:pPr marL="0" indent="0">
              <a:buNone/>
            </a:pPr>
            <a:r>
              <a:rPr lang="fr-FR" dirty="0"/>
              <a:t> 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7606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TRAITEMENT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27" y="38664"/>
            <a:ext cx="9108504" cy="65403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PROPHYLAXIE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>
                <a:latin typeface="Comic Sans MS" pitchFamily="66" charset="0"/>
              </a:rPr>
              <a:t>	</a:t>
            </a:r>
            <a:r>
              <a:rPr lang="fr-FR" sz="2000" b="1" dirty="0">
                <a:solidFill>
                  <a:srgbClr val="0000FF"/>
                </a:solidFill>
                <a:latin typeface="Comic Sans MS" pitchFamily="66" charset="0"/>
              </a:rPr>
              <a:t>maladie à déclaration obligatoire,</a:t>
            </a:r>
          </a:p>
          <a:p>
            <a:pPr marL="0" indent="0">
              <a:buNone/>
            </a:pPr>
            <a:r>
              <a:rPr lang="fr-FR" sz="2000" dirty="0">
                <a:latin typeface="Comic Sans MS" pitchFamily="66" charset="0"/>
              </a:rPr>
              <a:t>	</a:t>
            </a:r>
            <a:r>
              <a:rPr lang="fr-FR" sz="2000" dirty="0">
                <a:solidFill>
                  <a:srgbClr val="0000FF"/>
                </a:solidFill>
                <a:latin typeface="Comic Sans MS" pitchFamily="66" charset="0"/>
              </a:rPr>
              <a:t>reconnue professionnelle.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Prévention</a:t>
            </a:r>
            <a:r>
              <a:rPr lang="fr-FR" sz="2000" dirty="0"/>
              <a:t> :</a:t>
            </a:r>
          </a:p>
          <a:p>
            <a:pPr>
              <a:buNone/>
            </a:pPr>
            <a:endParaRPr lang="fr-FR" sz="2000" dirty="0"/>
          </a:p>
          <a:p>
            <a:pPr lvl="0"/>
            <a:r>
              <a:rPr lang="fr-FR" sz="1800" dirty="0">
                <a:solidFill>
                  <a:srgbClr val="FF0000"/>
                </a:solidFill>
                <a:latin typeface="Arial Narrow" pitchFamily="34" charset="0"/>
              </a:rPr>
              <a:t>Lutte contre la brucellose animale</a:t>
            </a:r>
            <a:r>
              <a:rPr lang="fr-FR" sz="2000" dirty="0"/>
              <a:t> : </a:t>
            </a:r>
            <a:r>
              <a:rPr lang="fr-FR" sz="1800" dirty="0"/>
              <a:t>surveillance sérologique systématique des animaux d’élevage, abattage des animaux séropositifs, vaccination des animaux.</a:t>
            </a:r>
          </a:p>
          <a:p>
            <a:pPr lvl="0"/>
            <a:endParaRPr lang="fr-FR" sz="1800" dirty="0"/>
          </a:p>
          <a:p>
            <a:pPr lvl="0"/>
            <a:r>
              <a:rPr lang="fr-FR" sz="1800" dirty="0">
                <a:solidFill>
                  <a:srgbClr val="FF0000"/>
                </a:solidFill>
                <a:latin typeface="Arial Narrow" pitchFamily="34" charset="0"/>
              </a:rPr>
              <a:t>La protection de l’homme</a:t>
            </a:r>
            <a:r>
              <a:rPr lang="fr-FR" sz="2000" dirty="0"/>
              <a:t> </a:t>
            </a:r>
            <a:r>
              <a:rPr lang="fr-FR" sz="1800" dirty="0"/>
              <a:t>est difficile 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r-FR" sz="2000" dirty="0"/>
              <a:t>	</a:t>
            </a:r>
            <a:r>
              <a:rPr lang="fr-FR" sz="1800" dirty="0"/>
              <a:t>Exposition professionnelle : port de gants et de masques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	</a:t>
            </a:r>
            <a:r>
              <a:rPr lang="fr-FR" sz="1800" dirty="0"/>
              <a:t>Eviter la consommation de lait non pasteurisé et ses dérivés frais non pasteurisés.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r-FR" sz="1800" dirty="0"/>
              <a:t>	La vaccination préventive humaine est réservée aux professions exposées.</a:t>
            </a:r>
          </a:p>
          <a:p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052736"/>
            <a:ext cx="8229600" cy="576064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2400" b="1" dirty="0"/>
              <a:t>Agent causal :</a:t>
            </a:r>
            <a:endParaRPr lang="fr-FR" sz="2400" dirty="0"/>
          </a:p>
          <a:p>
            <a:r>
              <a:rPr lang="fr-FR" sz="2400" dirty="0"/>
              <a:t>Espèces pathogènes pour l’homme : </a:t>
            </a:r>
          </a:p>
          <a:p>
            <a:pPr>
              <a:buNone/>
            </a:pPr>
            <a:r>
              <a:rPr lang="fr-FR" sz="2400" i="1" dirty="0"/>
              <a:t>	</a:t>
            </a:r>
            <a:endParaRPr lang="fr-FR" sz="2400" dirty="0"/>
          </a:p>
          <a:p>
            <a:pPr marL="0" indent="0">
              <a:buNone/>
            </a:pPr>
            <a:r>
              <a:rPr lang="fr-FR" sz="2400" i="1" dirty="0"/>
              <a:t>      </a:t>
            </a:r>
            <a:r>
              <a:rPr lang="fr-FR" sz="2400" b="1" i="1" dirty="0">
                <a:solidFill>
                  <a:srgbClr val="0000FF"/>
                </a:solidFill>
              </a:rPr>
              <a:t>Brucella</a:t>
            </a:r>
            <a:r>
              <a:rPr lang="fr-FR" sz="2400" i="1" dirty="0"/>
              <a:t> :	</a:t>
            </a:r>
            <a:r>
              <a:rPr lang="fr-FR" sz="2400" i="1" dirty="0">
                <a:solidFill>
                  <a:srgbClr val="0000FF"/>
                </a:solidFill>
              </a:rPr>
              <a:t>B. </a:t>
            </a:r>
            <a:r>
              <a:rPr lang="fr-FR" sz="2400" i="1" dirty="0" err="1">
                <a:solidFill>
                  <a:srgbClr val="0000FF"/>
                </a:solidFill>
              </a:rPr>
              <a:t>melitensis</a:t>
            </a:r>
            <a:r>
              <a:rPr lang="fr-FR" sz="2400" i="1" dirty="0">
                <a:solidFill>
                  <a:srgbClr val="0000FF"/>
                </a:solidFill>
              </a:rPr>
              <a:t> </a:t>
            </a:r>
            <a:r>
              <a:rPr lang="fr-FR" sz="2400" dirty="0">
                <a:solidFill>
                  <a:srgbClr val="0000FF"/>
                </a:solidFill>
              </a:rPr>
              <a:t>+++  </a:t>
            </a:r>
            <a:r>
              <a:rPr lang="fr-FR" sz="2400" dirty="0"/>
              <a:t>(</a:t>
            </a:r>
            <a:r>
              <a:rPr lang="fr-FR" sz="2400" u="sng" dirty="0"/>
              <a:t>ovins</a:t>
            </a:r>
            <a:r>
              <a:rPr lang="fr-FR" sz="2400" dirty="0"/>
              <a:t>, </a:t>
            </a:r>
            <a:r>
              <a:rPr lang="fr-FR" sz="2400" u="sng" dirty="0"/>
              <a:t>caprins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400" dirty="0"/>
              <a:t>		</a:t>
            </a:r>
            <a:r>
              <a:rPr lang="fr-FR" sz="2400" i="1" dirty="0"/>
              <a:t>B. </a:t>
            </a:r>
            <a:r>
              <a:rPr lang="fr-FR" sz="2400" i="1" dirty="0" err="1"/>
              <a:t>abortus</a:t>
            </a:r>
            <a:r>
              <a:rPr lang="fr-FR" sz="2400" i="1" dirty="0"/>
              <a:t>  </a:t>
            </a:r>
            <a:r>
              <a:rPr lang="fr-FR" sz="2400" dirty="0"/>
              <a:t>(bovins)</a:t>
            </a:r>
          </a:p>
          <a:p>
            <a:pPr marL="0" indent="0">
              <a:buNone/>
            </a:pPr>
            <a:r>
              <a:rPr lang="fr-FR" sz="2400" i="1" dirty="0"/>
              <a:t>		B. </a:t>
            </a:r>
            <a:r>
              <a:rPr lang="fr-FR" sz="2400" i="1" dirty="0" err="1"/>
              <a:t>canis</a:t>
            </a:r>
            <a:r>
              <a:rPr lang="fr-FR" sz="2400" i="1" dirty="0"/>
              <a:t> </a:t>
            </a:r>
            <a:r>
              <a:rPr lang="fr-FR" sz="2400" dirty="0"/>
              <a:t>(chiens)</a:t>
            </a:r>
          </a:p>
          <a:p>
            <a:pPr marL="0" indent="0">
              <a:buNone/>
            </a:pPr>
            <a:r>
              <a:rPr lang="fr-FR" sz="2400" i="1" dirty="0"/>
              <a:t>		B. suis  </a:t>
            </a:r>
            <a:r>
              <a:rPr lang="fr-FR" sz="2400" dirty="0"/>
              <a:t>(porcins)</a:t>
            </a:r>
          </a:p>
          <a:p>
            <a:pPr marL="0" indent="0">
              <a:buNone/>
            </a:pPr>
            <a:r>
              <a:rPr lang="fr-FR" sz="2400" i="1" dirty="0"/>
              <a:t>		B. maris </a:t>
            </a:r>
            <a:r>
              <a:rPr lang="fr-FR" sz="2400" dirty="0"/>
              <a:t>(mammifères marins), 1996</a:t>
            </a:r>
          </a:p>
          <a:p>
            <a:pPr marL="0" indent="0">
              <a:buNone/>
            </a:pPr>
            <a:r>
              <a:rPr lang="fr-FR" sz="2400" i="1" dirty="0"/>
              <a:t>			</a:t>
            </a:r>
            <a:r>
              <a:rPr lang="fr-FR" sz="2000" i="1" dirty="0"/>
              <a:t>B. </a:t>
            </a:r>
            <a:r>
              <a:rPr lang="fr-FR" sz="2000" i="1" dirty="0" err="1"/>
              <a:t>pinnipediae</a:t>
            </a:r>
            <a:endParaRPr lang="fr-FR" sz="2000" i="1" dirty="0"/>
          </a:p>
          <a:p>
            <a:pPr marL="0" indent="0">
              <a:buNone/>
            </a:pPr>
            <a:r>
              <a:rPr lang="fr-FR" sz="2000" i="1" dirty="0"/>
              <a:t>			B. </a:t>
            </a:r>
            <a:r>
              <a:rPr lang="fr-FR" sz="2000" i="1" dirty="0" err="1"/>
              <a:t>cetaceae</a:t>
            </a:r>
            <a:endParaRPr lang="fr-FR" sz="2000" i="1" dirty="0"/>
          </a:p>
          <a:p>
            <a:pPr marL="0" indent="0">
              <a:buNone/>
            </a:pPr>
            <a:endParaRPr lang="fr-FR" sz="2400" i="1" dirty="0"/>
          </a:p>
          <a:p>
            <a:r>
              <a:rPr lang="fr-FR" sz="2400" dirty="0"/>
              <a:t>Coccobacilles Gram (-), aérobies et anaérobies facultatifs (</a:t>
            </a:r>
            <a:r>
              <a:rPr lang="fr-FR" sz="2400" i="1" dirty="0"/>
              <a:t>B</a:t>
            </a:r>
            <a:r>
              <a:rPr lang="fr-FR" sz="2400" dirty="0"/>
              <a:t>. </a:t>
            </a:r>
            <a:r>
              <a:rPr lang="fr-FR" sz="2400" i="1" dirty="0" err="1"/>
              <a:t>abortus</a:t>
            </a:r>
            <a:r>
              <a:rPr lang="fr-FR" sz="2400" dirty="0"/>
              <a:t>).</a:t>
            </a:r>
          </a:p>
          <a:p>
            <a:pPr marL="0" indent="0">
              <a:buNone/>
            </a:pPr>
            <a:r>
              <a:rPr lang="fr-FR" sz="2400" dirty="0"/>
              <a:t>	</a:t>
            </a:r>
          </a:p>
          <a:p>
            <a:pPr>
              <a:buNone/>
            </a:pPr>
            <a:r>
              <a:rPr lang="fr-FR" sz="2400" dirty="0"/>
              <a:t> </a:t>
            </a:r>
          </a:p>
          <a:p>
            <a:pPr lvl="0">
              <a:buNone/>
            </a:pPr>
            <a:r>
              <a:rPr lang="fr-FR" sz="2400" b="1" dirty="0"/>
              <a:t>Réservoir : </a:t>
            </a:r>
            <a:endParaRPr lang="fr-FR" sz="2400" dirty="0"/>
          </a:p>
          <a:p>
            <a:r>
              <a:rPr lang="fr-FR" sz="2400" dirty="0"/>
              <a:t>Animal : bétail (ovins, bovins et caprins), plus accessoirement d’autres vertébrés domestiques ou sauvages.</a:t>
            </a:r>
          </a:p>
          <a:p>
            <a:endParaRPr lang="fr-FR" sz="24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8259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Epidémiologie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286" y="1454774"/>
            <a:ext cx="9036496" cy="521458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fr-FR" sz="2400" b="1" dirty="0">
                <a:solidFill>
                  <a:srgbClr val="FF0000"/>
                </a:solidFill>
              </a:rPr>
              <a:t>Contamination directe</a:t>
            </a:r>
            <a:r>
              <a:rPr lang="fr-FR" sz="2400" b="1" dirty="0"/>
              <a:t> :</a:t>
            </a:r>
            <a:r>
              <a:rPr lang="fr-FR" sz="2400" dirty="0"/>
              <a:t> 2/3  à  3/4  des cas :</a:t>
            </a:r>
          </a:p>
          <a:p>
            <a:pPr marL="0" lvl="0" indent="0">
              <a:buNone/>
            </a:pPr>
            <a:r>
              <a:rPr lang="fr-FR" sz="1800" dirty="0">
                <a:latin typeface="Trebuchet MS" pitchFamily="34" charset="0"/>
              </a:rPr>
              <a:t>	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srgbClr val="0000FF"/>
                </a:solidFill>
                <a:latin typeface="Trebuchet MS" pitchFamily="34" charset="0"/>
              </a:rPr>
              <a:t>	Professionnel</a:t>
            </a:r>
            <a:r>
              <a:rPr lang="fr-FR" sz="1800" dirty="0">
                <a:latin typeface="Trebuchet MS" pitchFamily="34" charset="0"/>
              </a:rPr>
              <a:t> (</a:t>
            </a:r>
            <a:r>
              <a:rPr lang="fr-FR" sz="1600" dirty="0">
                <a:latin typeface="Trebuchet MS" pitchFamily="34" charset="0"/>
              </a:rPr>
              <a:t>vétérinaires, éleveurs, bergers, employés d’abattoirs, bouchers,…</a:t>
            </a:r>
          </a:p>
          <a:p>
            <a:pPr marL="0" indent="0">
              <a:buNone/>
            </a:pPr>
            <a:r>
              <a:rPr lang="fr-FR" sz="2400" b="1" dirty="0"/>
              <a:t>	</a:t>
            </a:r>
            <a:r>
              <a:rPr lang="fr-FR" sz="1800" b="1" dirty="0">
                <a:latin typeface="Trebuchet MS" pitchFamily="34" charset="0"/>
              </a:rPr>
              <a:t>Sources</a:t>
            </a:r>
            <a:r>
              <a:rPr lang="fr-FR" sz="2400" dirty="0"/>
              <a:t> </a:t>
            </a:r>
            <a:r>
              <a:rPr lang="fr-FR" sz="1800" dirty="0">
                <a:latin typeface="Trebuchet MS" pitchFamily="34" charset="0"/>
              </a:rPr>
              <a:t>: produits de l’avortement et de mise bas.</a:t>
            </a:r>
          </a:p>
          <a:p>
            <a:pPr marL="0" indent="0">
              <a:buNone/>
            </a:pPr>
            <a:r>
              <a:rPr lang="fr-FR" sz="1800" dirty="0">
                <a:latin typeface="Trebuchet MS" pitchFamily="34" charset="0"/>
              </a:rPr>
              <a:t>	</a:t>
            </a:r>
            <a:r>
              <a:rPr lang="fr-FR" sz="1800" b="1" dirty="0">
                <a:latin typeface="Trebuchet MS" pitchFamily="34" charset="0"/>
              </a:rPr>
              <a:t>Virulence</a:t>
            </a:r>
            <a:r>
              <a:rPr lang="fr-FR" sz="1800" dirty="0">
                <a:latin typeface="Trebuchet MS" pitchFamily="34" charset="0"/>
              </a:rPr>
              <a:t> des sécrétions vaginales : plusieurs semaines.</a:t>
            </a:r>
          </a:p>
          <a:p>
            <a:pPr marL="0" indent="0">
              <a:buNone/>
            </a:pPr>
            <a:r>
              <a:rPr lang="fr-FR" sz="1800" dirty="0">
                <a:latin typeface="Trebuchet MS" pitchFamily="34" charset="0"/>
              </a:rPr>
              <a:t>		   des sols infectés :  2 mois.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	</a:t>
            </a:r>
            <a:r>
              <a:rPr lang="fr-FR" sz="1800" b="1" dirty="0">
                <a:solidFill>
                  <a:srgbClr val="0000FF"/>
                </a:solidFill>
                <a:latin typeface="Trebuchet MS" pitchFamily="34" charset="0"/>
              </a:rPr>
              <a:t>Viandes et viscères contaminés </a:t>
            </a:r>
            <a:r>
              <a:rPr lang="fr-FR" sz="1800" b="1" dirty="0">
                <a:latin typeface="Trebuchet MS" pitchFamily="34" charset="0"/>
              </a:rPr>
              <a:t>: </a:t>
            </a:r>
            <a:r>
              <a:rPr lang="fr-FR" sz="1800" dirty="0">
                <a:latin typeface="Trebuchet MS" pitchFamily="34" charset="0"/>
              </a:rPr>
              <a:t>plus rarement</a:t>
            </a:r>
          </a:p>
          <a:p>
            <a:pPr marL="0" indent="0">
              <a:buNone/>
            </a:pPr>
            <a:r>
              <a:rPr lang="fr-FR" sz="1800" dirty="0">
                <a:latin typeface="Trebuchet MS" pitchFamily="34" charset="0"/>
              </a:rPr>
              <a:t>	</a:t>
            </a:r>
            <a:r>
              <a:rPr lang="fr-FR" sz="1800" b="1" dirty="0">
                <a:solidFill>
                  <a:srgbClr val="0000FF"/>
                </a:solidFill>
                <a:latin typeface="Trebuchet MS" pitchFamily="34" charset="0"/>
              </a:rPr>
              <a:t>Laboratoire</a:t>
            </a:r>
            <a:r>
              <a:rPr lang="fr-FR" sz="1800" b="1" dirty="0">
                <a:latin typeface="Trebuchet MS" pitchFamily="34" charset="0"/>
              </a:rPr>
              <a:t> : </a:t>
            </a:r>
            <a:r>
              <a:rPr lang="fr-FR" sz="1800" dirty="0">
                <a:latin typeface="Trebuchet MS" pitchFamily="34" charset="0"/>
              </a:rPr>
              <a:t>possible (suspension vaccinale)</a:t>
            </a:r>
          </a:p>
          <a:p>
            <a:pPr marL="0" indent="0">
              <a:buNone/>
            </a:pPr>
            <a:endParaRPr lang="fr-FR" sz="1800" dirty="0">
              <a:latin typeface="Trebuchet MS" pitchFamily="34" charset="0"/>
            </a:endParaRPr>
          </a:p>
          <a:p>
            <a:pPr marL="0" indent="0">
              <a:buNone/>
            </a:pPr>
            <a:endParaRPr lang="fr-FR" sz="1800" dirty="0">
              <a:latin typeface="Trebuchet MS" pitchFamily="34" charset="0"/>
            </a:endParaRPr>
          </a:p>
          <a:p>
            <a:r>
              <a:rPr lang="fr-FR" sz="1800" b="1" dirty="0">
                <a:latin typeface="Trebuchet MS" pitchFamily="34" charset="0"/>
              </a:rPr>
              <a:t>Par voie cutanée ou muqueuse</a:t>
            </a:r>
            <a:r>
              <a:rPr lang="fr-FR" sz="1800" b="1" dirty="0"/>
              <a:t> </a:t>
            </a:r>
            <a:r>
              <a:rPr lang="fr-FR" sz="1800" dirty="0"/>
              <a:t>(excoriation, mains souillées portées à la bouche.</a:t>
            </a:r>
          </a:p>
          <a:p>
            <a:r>
              <a:rPr lang="fr-FR" sz="1800" b="1" dirty="0">
                <a:latin typeface="Trebuchet MS" pitchFamily="34" charset="0"/>
              </a:rPr>
              <a:t>Voie conjonctivale et contamination aérienne</a:t>
            </a:r>
            <a:r>
              <a:rPr lang="fr-FR" sz="1800" dirty="0">
                <a:latin typeface="Trebuchet MS" pitchFamily="34" charset="0"/>
              </a:rPr>
              <a:t> </a:t>
            </a:r>
            <a:r>
              <a:rPr lang="fr-FR" sz="1800" dirty="0"/>
              <a:t>: rares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27784" y="98072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400" b="1" dirty="0">
                <a:solidFill>
                  <a:srgbClr val="0000FF"/>
                </a:solidFill>
              </a:rPr>
              <a:t>Modes de transmission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44624"/>
            <a:ext cx="9144000" cy="58259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>
                <a:solidFill>
                  <a:schemeClr val="bg1"/>
                </a:solidFill>
              </a:rPr>
              <a:t>Epidémiologie 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328421"/>
            <a:ext cx="8543956" cy="5268931"/>
          </a:xfrm>
        </p:spPr>
        <p:txBody>
          <a:bodyPr>
            <a:normAutofit/>
          </a:bodyPr>
          <a:lstStyle/>
          <a:p>
            <a:pPr lvl="0"/>
            <a:r>
              <a:rPr lang="fr-FR" sz="2400" b="1" dirty="0">
                <a:solidFill>
                  <a:srgbClr val="FF0000"/>
                </a:solidFill>
              </a:rPr>
              <a:t>Contamination indirecte</a:t>
            </a:r>
            <a:r>
              <a:rPr lang="fr-FR" sz="2400" b="1" dirty="0"/>
              <a:t> : </a:t>
            </a:r>
            <a:r>
              <a:rPr lang="fr-FR" sz="2400" dirty="0">
                <a:solidFill>
                  <a:srgbClr val="0000FF"/>
                </a:solidFill>
              </a:rPr>
              <a:t>contamination digestive</a:t>
            </a:r>
          </a:p>
          <a:p>
            <a:pPr marL="0" indent="0">
              <a:buNone/>
              <a:tabLst>
                <a:tab pos="631825" algn="l"/>
              </a:tabLst>
            </a:pPr>
            <a:r>
              <a:rPr lang="fr-FR" sz="2400" dirty="0"/>
              <a:t>	</a:t>
            </a:r>
            <a:r>
              <a:rPr lang="fr-FR" sz="1600" dirty="0">
                <a:latin typeface="Trebuchet MS" pitchFamily="34" charset="0"/>
              </a:rPr>
              <a:t>Indépendante de toute activité professionnelle (1/4 des cas)</a:t>
            </a:r>
          </a:p>
          <a:p>
            <a:pPr marL="0" indent="0">
              <a:buNone/>
              <a:tabLst>
                <a:tab pos="631825" algn="l"/>
              </a:tabLst>
            </a:pPr>
            <a:endParaRPr lang="fr-FR" sz="20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Lait ou crème non bouillis ou non pasteurisés</a:t>
            </a:r>
          </a:p>
          <a:p>
            <a:pPr lvl="2">
              <a:buNone/>
            </a:pPr>
            <a:r>
              <a:rPr lang="fr-FR" sz="2000" dirty="0"/>
              <a:t>(</a:t>
            </a:r>
            <a:r>
              <a:rPr lang="fr-FR" sz="1800" dirty="0">
                <a:latin typeface="Arial Narrow" pitchFamily="34" charset="0"/>
              </a:rPr>
              <a:t>germe éliminé plusieurs mois dans le lait des animaux infectés</a:t>
            </a:r>
            <a:r>
              <a:rPr lang="fr-FR" sz="2000" dirty="0"/>
              <a:t>).</a:t>
            </a:r>
          </a:p>
          <a:p>
            <a:pPr lvl="2">
              <a:buNone/>
            </a:pPr>
            <a:endParaRPr lang="fr-FR" sz="20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Fromage frais</a:t>
            </a:r>
            <a:r>
              <a:rPr lang="fr-FR" sz="2000" dirty="0"/>
              <a:t>, </a:t>
            </a:r>
            <a:r>
              <a:rPr lang="fr-FR" sz="1800" dirty="0">
                <a:latin typeface="Arial Narrow" pitchFamily="34" charset="0"/>
              </a:rPr>
              <a:t>les brucelles persistent dans les fromages de 10 jours à 3 mois.</a:t>
            </a:r>
            <a:endParaRPr lang="fr-FR" sz="2000" dirty="0">
              <a:latin typeface="Arial Narrow" pitchFamily="34" charset="0"/>
            </a:endParaRPr>
          </a:p>
          <a:p>
            <a:pPr lvl="2"/>
            <a:endParaRPr lang="fr-FR" sz="20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Légumes et fruits crus souillés</a:t>
            </a:r>
            <a:r>
              <a:rPr lang="fr-FR" sz="2000" dirty="0"/>
              <a:t>.</a:t>
            </a:r>
          </a:p>
          <a:p>
            <a:pPr lvl="2"/>
            <a:endParaRPr lang="fr-FR" sz="2000" dirty="0"/>
          </a:p>
          <a:p>
            <a:pPr lvl="2"/>
            <a:r>
              <a:rPr lang="fr-FR" sz="2000" dirty="0">
                <a:solidFill>
                  <a:srgbClr val="0000FF"/>
                </a:solidFill>
              </a:rPr>
              <a:t>Viande peu cuite </a:t>
            </a:r>
            <a:r>
              <a:rPr lang="fr-FR" sz="2000" dirty="0"/>
              <a:t>: rarement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8259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Epidémiologie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759"/>
            <a:ext cx="9144000" cy="796908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Physiopathologie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968552"/>
          </a:xfrm>
        </p:spPr>
        <p:txBody>
          <a:bodyPr>
            <a:normAutofit/>
          </a:bodyPr>
          <a:lstStyle/>
          <a:p>
            <a:pPr lvl="0"/>
            <a:r>
              <a:rPr lang="fr-FR" sz="2000" b="1" dirty="0">
                <a:solidFill>
                  <a:srgbClr val="0000FF"/>
                </a:solidFill>
              </a:rPr>
              <a:t>Pénétration et migration locorégionale</a:t>
            </a:r>
            <a:r>
              <a:rPr lang="fr-FR" sz="1800" b="1" dirty="0"/>
              <a:t> (incubation): </a:t>
            </a:r>
            <a:endParaRPr lang="fr-FR" sz="1800" dirty="0"/>
          </a:p>
          <a:p>
            <a:pPr marL="0" indent="0">
              <a:buNone/>
              <a:tabLst>
                <a:tab pos="358775" algn="l"/>
              </a:tabLst>
            </a:pPr>
            <a:r>
              <a:rPr lang="fr-FR" sz="1800" dirty="0"/>
              <a:t>	</a:t>
            </a:r>
            <a:r>
              <a:rPr lang="fr-FR" sz="1400" dirty="0">
                <a:latin typeface="Trebuchet MS" pitchFamily="34" charset="0"/>
              </a:rPr>
              <a:t>pénétration </a:t>
            </a:r>
            <a:r>
              <a:rPr lang="fr-FR" sz="1400" dirty="0" err="1">
                <a:latin typeface="Trebuchet MS" pitchFamily="34" charset="0"/>
              </a:rPr>
              <a:t>cutanéo-muqueuse</a:t>
            </a:r>
            <a:r>
              <a:rPr lang="fr-FR" sz="1400" dirty="0">
                <a:latin typeface="Trebuchet MS" pitchFamily="34" charset="0"/>
              </a:rPr>
              <a:t>, migration / voie lymphatique puis 1</a:t>
            </a:r>
            <a:r>
              <a:rPr lang="fr-FR" sz="1400" baseline="30000" dirty="0">
                <a:latin typeface="Trebuchet MS" pitchFamily="34" charset="0"/>
              </a:rPr>
              <a:t>er</a:t>
            </a:r>
            <a:r>
              <a:rPr lang="fr-FR" sz="1400" dirty="0">
                <a:latin typeface="Trebuchet MS" pitchFamily="34" charset="0"/>
              </a:rPr>
              <a:t> relais ganglionnaire et 	multiplication.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fr-FR" sz="1400" dirty="0">
                <a:latin typeface="Trebuchet MS" pitchFamily="34" charset="0"/>
              </a:rPr>
              <a:t>	Phase inapparente = incubation (1 à 2 semaines, max 3 semaines).</a:t>
            </a:r>
          </a:p>
          <a:p>
            <a:pPr>
              <a:buNone/>
            </a:pPr>
            <a:r>
              <a:rPr lang="fr-FR" sz="1800" dirty="0"/>
              <a:t> </a:t>
            </a:r>
          </a:p>
          <a:p>
            <a:pPr lvl="0"/>
            <a:r>
              <a:rPr lang="fr-FR" sz="2000" b="1" dirty="0">
                <a:solidFill>
                  <a:srgbClr val="0000FF"/>
                </a:solidFill>
              </a:rPr>
              <a:t>Phase de dissémination septicémique </a:t>
            </a:r>
            <a:r>
              <a:rPr lang="fr-FR" sz="1800" b="1" dirty="0"/>
              <a:t>(Primo-invasion): </a:t>
            </a:r>
          </a:p>
          <a:p>
            <a:pPr lvl="0">
              <a:buNone/>
            </a:pPr>
            <a:r>
              <a:rPr lang="fr-FR" sz="1800" b="1" dirty="0"/>
              <a:t>	</a:t>
            </a:r>
            <a:r>
              <a:rPr lang="fr-FR" sz="1800" dirty="0"/>
              <a:t>du ganglion colonisé → autres groupes ganglionnaires et organes riches en cellules </a:t>
            </a:r>
            <a:r>
              <a:rPr lang="fr-FR" sz="1800" dirty="0" err="1"/>
              <a:t>réticulo</a:t>
            </a:r>
            <a:r>
              <a:rPr lang="fr-FR" sz="1800" dirty="0"/>
              <a:t> histiocytaires (bactériémie dite lymphatique) : </a:t>
            </a:r>
            <a:r>
              <a:rPr lang="fr-FR" sz="1600" dirty="0">
                <a:latin typeface="Arial Narrow" pitchFamily="34" charset="0"/>
              </a:rPr>
              <a:t>rate, foie, moelle osseuse, organes génitaux.</a:t>
            </a:r>
            <a:endParaRPr lang="fr-FR" sz="1800" dirty="0">
              <a:latin typeface="Arial Narrow" pitchFamily="34" charset="0"/>
            </a:endParaRPr>
          </a:p>
          <a:p>
            <a:pPr lvl="0">
              <a:buNone/>
            </a:pPr>
            <a:r>
              <a:rPr lang="fr-FR" sz="1800" dirty="0"/>
              <a:t>	</a:t>
            </a:r>
          </a:p>
          <a:p>
            <a:pPr lvl="0">
              <a:buNone/>
            </a:pPr>
            <a:r>
              <a:rPr lang="fr-FR" sz="1800" dirty="0"/>
              <a:t>	</a:t>
            </a:r>
            <a:r>
              <a:rPr lang="fr-FR" sz="1800" dirty="0">
                <a:sym typeface="Symbol"/>
              </a:rPr>
              <a:t> </a:t>
            </a:r>
            <a:r>
              <a:rPr lang="fr-FR" sz="1800" dirty="0"/>
              <a:t>foyers </a:t>
            </a:r>
            <a:r>
              <a:rPr lang="fr-FR" sz="1800" dirty="0" err="1"/>
              <a:t>brucelliens</a:t>
            </a:r>
            <a:r>
              <a:rPr lang="fr-FR" sz="1800" dirty="0"/>
              <a:t> intracellulaires, </a:t>
            </a:r>
            <a:r>
              <a:rPr lang="fr-FR" sz="1600" dirty="0"/>
              <a:t>entourés d’une réaction inflammatoire </a:t>
            </a:r>
            <a:r>
              <a:rPr lang="fr-FR" sz="1600" dirty="0" err="1"/>
              <a:t>lympho</a:t>
            </a:r>
            <a:r>
              <a:rPr lang="fr-FR" sz="1600" dirty="0"/>
              <a:t> </a:t>
            </a:r>
            <a:r>
              <a:rPr lang="fr-FR" sz="1600" dirty="0" err="1"/>
              <a:t>histiomonocytaire</a:t>
            </a:r>
            <a:r>
              <a:rPr lang="fr-FR" sz="1800" dirty="0"/>
              <a:t> (granulome de Bang)</a:t>
            </a:r>
          </a:p>
          <a:p>
            <a:pPr lvl="0">
              <a:buNone/>
            </a:pPr>
            <a:endParaRPr lang="fr-FR" sz="1800" dirty="0"/>
          </a:p>
          <a:p>
            <a:r>
              <a:rPr lang="fr-FR" sz="1800" dirty="0">
                <a:solidFill>
                  <a:srgbClr val="C00000"/>
                </a:solidFill>
              </a:rPr>
              <a:t>A cette phase l’hémoculture est positive.</a:t>
            </a:r>
          </a:p>
          <a:p>
            <a:pPr>
              <a:buNone/>
            </a:pPr>
            <a:endParaRPr lang="fr-FR" sz="1800" dirty="0">
              <a:solidFill>
                <a:srgbClr val="C00000"/>
              </a:solidFill>
            </a:endParaRPr>
          </a:p>
          <a:p>
            <a:r>
              <a:rPr lang="fr-FR" sz="1800" dirty="0"/>
              <a:t>&gt;  2</a:t>
            </a:r>
            <a:r>
              <a:rPr lang="fr-FR" sz="1800" baseline="30000" dirty="0"/>
              <a:t>e</a:t>
            </a:r>
            <a:r>
              <a:rPr lang="fr-FR" sz="1800" dirty="0"/>
              <a:t> semaine : formation </a:t>
            </a:r>
            <a:r>
              <a:rPr lang="fr-FR" sz="1800" dirty="0" err="1"/>
              <a:t>d’Ac</a:t>
            </a:r>
            <a:endParaRPr lang="fr-FR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578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000" b="1" dirty="0">
                <a:solidFill>
                  <a:srgbClr val="0000FF"/>
                </a:solidFill>
              </a:rPr>
              <a:t>Phase de localisation secondaire ou brucellose subaiguë : </a:t>
            </a:r>
          </a:p>
          <a:p>
            <a:pPr lvl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1800" dirty="0">
                <a:latin typeface="Trebuchet MS" pitchFamily="34" charset="0"/>
              </a:rPr>
              <a:t>Un ou plusieurs foyers </a:t>
            </a:r>
            <a:r>
              <a:rPr lang="fr-FR" sz="1800" dirty="0" err="1">
                <a:latin typeface="Trebuchet MS" pitchFamily="34" charset="0"/>
              </a:rPr>
              <a:t>brucelliens</a:t>
            </a:r>
            <a:r>
              <a:rPr lang="fr-FR" sz="1800" dirty="0">
                <a:latin typeface="Trebuchet MS" pitchFamily="34" charset="0"/>
              </a:rPr>
              <a:t> vont évoluer sur le mode subaigu : </a:t>
            </a:r>
          </a:p>
          <a:p>
            <a:pPr marL="0" indent="0">
              <a:buNone/>
            </a:pPr>
            <a:endParaRPr lang="fr-FR" sz="1800" dirty="0">
              <a:latin typeface="Trebuchet MS" pitchFamily="34" charset="0"/>
            </a:endParaRPr>
          </a:p>
          <a:p>
            <a:pPr marL="0" indent="0">
              <a:buNone/>
              <a:tabLst>
                <a:tab pos="895350" algn="l"/>
                <a:tab pos="2063750" algn="l"/>
              </a:tabLst>
            </a:pPr>
            <a:r>
              <a:rPr lang="fr-FR" sz="1800" dirty="0">
                <a:latin typeface="Trebuchet MS" pitchFamily="34" charset="0"/>
              </a:rPr>
              <a:t>	</a:t>
            </a:r>
            <a:r>
              <a:rPr lang="fr-FR" sz="2000" dirty="0">
                <a:solidFill>
                  <a:srgbClr val="7030A0"/>
                </a:solidFill>
                <a:latin typeface="Arial Narrow" pitchFamily="34" charset="0"/>
              </a:rPr>
              <a:t>localisations	ostéo-articulaires,</a:t>
            </a:r>
          </a:p>
          <a:p>
            <a:pPr marL="0" indent="0">
              <a:buNone/>
              <a:tabLst>
                <a:tab pos="895350" algn="l"/>
                <a:tab pos="2063750" algn="l"/>
              </a:tabLst>
            </a:pPr>
            <a:r>
              <a:rPr lang="fr-FR" sz="2000" dirty="0">
                <a:solidFill>
                  <a:srgbClr val="7030A0"/>
                </a:solidFill>
                <a:latin typeface="Arial Narrow" pitchFamily="34" charset="0"/>
              </a:rPr>
              <a:t>		hépatospléniques,</a:t>
            </a:r>
          </a:p>
          <a:p>
            <a:pPr marL="0" indent="0">
              <a:buNone/>
              <a:tabLst>
                <a:tab pos="895350" algn="l"/>
                <a:tab pos="2063750" algn="l"/>
              </a:tabLst>
            </a:pPr>
            <a:r>
              <a:rPr lang="fr-FR" sz="2000" dirty="0">
                <a:solidFill>
                  <a:srgbClr val="7030A0"/>
                </a:solidFill>
                <a:latin typeface="Arial Narrow" pitchFamily="34" charset="0"/>
              </a:rPr>
              <a:t>		neurologiques,</a:t>
            </a:r>
          </a:p>
          <a:p>
            <a:pPr marL="0" indent="0">
              <a:buNone/>
              <a:tabLst>
                <a:tab pos="895350" algn="l"/>
                <a:tab pos="2063750" algn="l"/>
              </a:tabLst>
            </a:pPr>
            <a:r>
              <a:rPr lang="fr-FR" sz="2000" dirty="0">
                <a:solidFill>
                  <a:srgbClr val="7030A0"/>
                </a:solidFill>
                <a:latin typeface="Arial Narrow" pitchFamily="34" charset="0"/>
              </a:rPr>
              <a:t>		testiculaires,…</a:t>
            </a:r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r>
              <a:rPr lang="fr-FR" sz="1800" dirty="0">
                <a:solidFill>
                  <a:srgbClr val="C00000"/>
                </a:solidFill>
                <a:latin typeface="Trebuchet MS" pitchFamily="34" charset="0"/>
              </a:rPr>
              <a:t>NB</a:t>
            </a:r>
            <a:r>
              <a:rPr lang="fr-FR" sz="1800" dirty="0">
                <a:latin typeface="Trebuchet MS" pitchFamily="34" charset="0"/>
              </a:rPr>
              <a:t> : une </a:t>
            </a:r>
            <a:r>
              <a:rPr lang="fr-FR" sz="1800" dirty="0">
                <a:solidFill>
                  <a:srgbClr val="C00000"/>
                </a:solidFill>
                <a:latin typeface="Trebuchet MS" pitchFamily="34" charset="0"/>
              </a:rPr>
              <a:t>virulence</a:t>
            </a:r>
            <a:r>
              <a:rPr lang="fr-FR" sz="1800" dirty="0">
                <a:latin typeface="Trebuchet MS" pitchFamily="34" charset="0"/>
              </a:rPr>
              <a:t> exceptionnelle du germe ou un </a:t>
            </a:r>
            <a:r>
              <a:rPr lang="fr-FR" sz="1800" dirty="0">
                <a:solidFill>
                  <a:srgbClr val="C00000"/>
                </a:solidFill>
                <a:latin typeface="Trebuchet MS" pitchFamily="34" charset="0"/>
              </a:rPr>
              <a:t>terrain</a:t>
            </a:r>
            <a:r>
              <a:rPr lang="fr-FR" sz="1800" dirty="0">
                <a:latin typeface="Trebuchet MS" pitchFamily="34" charset="0"/>
              </a:rPr>
              <a:t> déficient, peuvent déterminer une forme </a:t>
            </a:r>
            <a:r>
              <a:rPr lang="fr-FR" sz="1800" dirty="0" err="1">
                <a:solidFill>
                  <a:srgbClr val="C00000"/>
                </a:solidFill>
                <a:latin typeface="Trebuchet MS" pitchFamily="34" charset="0"/>
              </a:rPr>
              <a:t>polyviscérale</a:t>
            </a:r>
            <a:r>
              <a:rPr lang="fr-FR" sz="1800" dirty="0">
                <a:latin typeface="Trebuchet MS" pitchFamily="34" charset="0"/>
              </a:rPr>
              <a:t> maligne.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4759"/>
            <a:ext cx="9144000" cy="796908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Physiopathologie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2000" b="1" dirty="0">
                <a:solidFill>
                  <a:srgbClr val="0000FF"/>
                </a:solidFill>
              </a:rPr>
              <a:t>Troisième phase ou brucellose chronique :</a:t>
            </a:r>
          </a:p>
          <a:p>
            <a:pPr lvl="0">
              <a:buNone/>
            </a:pPr>
            <a:endParaRPr lang="fr-FR" dirty="0"/>
          </a:p>
          <a:p>
            <a:r>
              <a:rPr lang="fr-FR" sz="1800" dirty="0">
                <a:latin typeface="Trebuchet MS" pitchFamily="34" charset="0"/>
              </a:rPr>
              <a:t>Traitement ATB adapté → guérison</a:t>
            </a:r>
          </a:p>
          <a:p>
            <a:pPr>
              <a:buNone/>
            </a:pPr>
            <a:r>
              <a:rPr lang="fr-FR" sz="1800" dirty="0">
                <a:latin typeface="Trebuchet MS" pitchFamily="34" charset="0"/>
              </a:rPr>
              <a:t>	</a:t>
            </a:r>
            <a:r>
              <a:rPr lang="fr-FR" sz="1800" dirty="0">
                <a:latin typeface="Arial Narrow" pitchFamily="34" charset="0"/>
              </a:rPr>
              <a:t>Mais éradication de tous les gîtes microbiens impossible (immunité de prémunition).</a:t>
            </a:r>
          </a:p>
          <a:p>
            <a:pPr>
              <a:buNone/>
            </a:pPr>
            <a:endParaRPr lang="fr-FR" sz="1800" dirty="0">
              <a:latin typeface="Arial Narrow" pitchFamily="34" charset="0"/>
            </a:endParaRPr>
          </a:p>
          <a:p>
            <a:r>
              <a:rPr lang="fr-FR" sz="1800" dirty="0">
                <a:latin typeface="Trebuchet MS" pitchFamily="34" charset="0"/>
              </a:rPr>
              <a:t>Sujet guéri porteur de germes peut se sensibiliser à l’endotoxine </a:t>
            </a:r>
            <a:r>
              <a:rPr lang="fr-FR" sz="1800" dirty="0" err="1">
                <a:latin typeface="Trebuchet MS" pitchFamily="34" charset="0"/>
              </a:rPr>
              <a:t>brucellienne</a:t>
            </a:r>
            <a:r>
              <a:rPr lang="fr-FR" sz="1800" dirty="0">
                <a:latin typeface="Trebuchet MS" pitchFamily="34" charset="0"/>
              </a:rPr>
              <a:t>.</a:t>
            </a:r>
          </a:p>
          <a:p>
            <a:endParaRPr lang="fr-FR" sz="1800" dirty="0">
              <a:latin typeface="Trebuchet MS" pitchFamily="34" charset="0"/>
            </a:endParaRPr>
          </a:p>
          <a:p>
            <a:r>
              <a:rPr lang="fr-FR" sz="1800" dirty="0">
                <a:latin typeface="Trebuchet MS" pitchFamily="34" charset="0"/>
              </a:rPr>
              <a:t>Foyers d’évolution torpide (ostéo-articulaires, </a:t>
            </a:r>
            <a:r>
              <a:rPr lang="fr-FR" sz="1800" dirty="0" err="1">
                <a:latin typeface="Trebuchet MS" pitchFamily="34" charset="0"/>
              </a:rPr>
              <a:t>neuroméningés</a:t>
            </a:r>
            <a:r>
              <a:rPr lang="fr-FR" sz="1800" dirty="0">
                <a:latin typeface="Trebuchet MS" pitchFamily="34" charset="0"/>
              </a:rPr>
              <a:t>, abcès à centre caséifié du foie, de la rate, des reins).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4759"/>
            <a:ext cx="9144000" cy="796908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Physiopathologie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>
                <a:solidFill>
                  <a:srgbClr val="0000FF"/>
                </a:solidFill>
              </a:rPr>
              <a:t>Symptomatologie polymorphe</a:t>
            </a:r>
            <a:endParaRPr lang="fr-FR" sz="2800" dirty="0"/>
          </a:p>
          <a:p>
            <a:pPr>
              <a:buNone/>
            </a:pPr>
            <a:endParaRPr lang="fr-FR" sz="2800" dirty="0"/>
          </a:p>
          <a:p>
            <a:pPr lvl="1">
              <a:lnSpc>
                <a:spcPct val="150000"/>
              </a:lnSpc>
            </a:pPr>
            <a:r>
              <a:rPr lang="fr-FR" dirty="0"/>
              <a:t>Formes aigues septicémiques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brucellose focalisée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brucellose chronique</a:t>
            </a:r>
          </a:p>
          <a:p>
            <a:pPr lvl="0">
              <a:buNone/>
            </a:pPr>
            <a:endParaRPr lang="fr-FR" sz="2800" dirty="0"/>
          </a:p>
          <a:p>
            <a:pPr lvl="0">
              <a:buNone/>
            </a:pPr>
            <a:endParaRPr lang="fr-FR" sz="2800" dirty="0"/>
          </a:p>
          <a:p>
            <a:pPr>
              <a:buNone/>
            </a:pPr>
            <a:r>
              <a:rPr lang="fr-FR" sz="2400" dirty="0">
                <a:latin typeface="Trebuchet MS" pitchFamily="34" charset="0"/>
              </a:rPr>
              <a:t>     Ces 3 phases peuvent </a:t>
            </a:r>
            <a:r>
              <a:rPr lang="fr-FR" sz="2400" dirty="0">
                <a:solidFill>
                  <a:srgbClr val="0000FF"/>
                </a:solidFill>
                <a:latin typeface="Trebuchet MS" pitchFamily="34" charset="0"/>
              </a:rPr>
              <a:t>se</a:t>
            </a:r>
            <a:r>
              <a:rPr lang="fr-FR" sz="2400" dirty="0">
                <a:latin typeface="Trebuchet MS" pitchFamily="34" charset="0"/>
              </a:rPr>
              <a:t> </a:t>
            </a:r>
            <a:r>
              <a:rPr lang="fr-FR" sz="2400" dirty="0">
                <a:solidFill>
                  <a:srgbClr val="0000FF"/>
                </a:solidFill>
                <a:latin typeface="Trebuchet MS" pitchFamily="34" charset="0"/>
              </a:rPr>
              <a:t>succéder</a:t>
            </a:r>
            <a:r>
              <a:rPr lang="fr-FR" sz="2400" dirty="0">
                <a:latin typeface="Trebuchet MS" pitchFamily="34" charset="0"/>
              </a:rPr>
              <a:t> ou</a:t>
            </a:r>
          </a:p>
          <a:p>
            <a:pPr>
              <a:buNone/>
            </a:pPr>
            <a:r>
              <a:rPr lang="fr-FR" sz="2400" dirty="0">
                <a:latin typeface="Trebuchet MS" pitchFamily="34" charset="0"/>
              </a:rPr>
              <a:t>				        </a:t>
            </a:r>
            <a:r>
              <a:rPr lang="fr-FR" sz="2400" dirty="0">
                <a:solidFill>
                  <a:srgbClr val="0000FF"/>
                </a:solidFill>
                <a:latin typeface="Trebuchet MS" pitchFamily="34" charset="0"/>
              </a:rPr>
              <a:t>s’intriquer</a:t>
            </a:r>
            <a:r>
              <a:rPr lang="fr-FR" sz="2400" dirty="0">
                <a:latin typeface="Trebuchet MS" pitchFamily="34" charset="0"/>
              </a:rPr>
              <a:t> chez un même individu.</a:t>
            </a:r>
          </a:p>
          <a:p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292</Words>
  <Application>Microsoft Office PowerPoint</Application>
  <PresentationFormat>Affichage à l'écran (4:3)</PresentationFormat>
  <Paragraphs>294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Arial Narrow</vt:lpstr>
      <vt:lpstr>Calibri</vt:lpstr>
      <vt:lpstr>Comic Sans MS</vt:lpstr>
      <vt:lpstr>Symbol</vt:lpstr>
      <vt:lpstr>Trebuchet MS</vt:lpstr>
      <vt:lpstr>Thème Office</vt:lpstr>
      <vt:lpstr>BRUCELLOSE</vt:lpstr>
      <vt:lpstr>Introduction</vt:lpstr>
      <vt:lpstr>Epidémiologie </vt:lpstr>
      <vt:lpstr>Présentation PowerPoint</vt:lpstr>
      <vt:lpstr>Epidémiologie </vt:lpstr>
      <vt:lpstr>Physiopathologie</vt:lpstr>
      <vt:lpstr>Physiopathologie</vt:lpstr>
      <vt:lpstr>Physiopathologie</vt:lpstr>
      <vt:lpstr>Clinique</vt:lpstr>
      <vt:lpstr>Clinique</vt:lpstr>
      <vt:lpstr>Clinique</vt:lpstr>
      <vt:lpstr>Evolution</vt:lpstr>
      <vt:lpstr>Clinique</vt:lpstr>
      <vt:lpstr>Clinique</vt:lpstr>
      <vt:lpstr>Clinique</vt:lpstr>
      <vt:lpstr>Clinique</vt:lpstr>
      <vt:lpstr>Clinique</vt:lpstr>
      <vt:lpstr>DIAGNOSTIC</vt:lpstr>
      <vt:lpstr>DIAGNOSTIC</vt:lpstr>
      <vt:lpstr>DIAGNOSTIC</vt:lpstr>
      <vt:lpstr>TRAITEMENT</vt:lpstr>
      <vt:lpstr>TRAITEMENT</vt:lpstr>
      <vt:lpstr>PROPHYLAXIE</vt:lpstr>
    </vt:vector>
  </TitlesOfParts>
  <Company>EPH Batna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BRUCELLOSE</dc:title>
  <dc:creator>Benyahia</dc:creator>
  <cp:lastModifiedBy>Amirus</cp:lastModifiedBy>
  <cp:revision>63</cp:revision>
  <dcterms:created xsi:type="dcterms:W3CDTF">2010-02-14T09:36:25Z</dcterms:created>
  <dcterms:modified xsi:type="dcterms:W3CDTF">2017-10-12T12:11:26Z</dcterms:modified>
</cp:coreProperties>
</file>