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FF"/>
    <a:srgbClr val="0066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5C8B7-B856-418F-8094-35D9A2811B80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CD483-40C4-4CF6-99B5-788916890A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33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CD483-40C4-4CF6-99B5-788916890A34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EA1BC-B5DD-440C-B3A8-07B71510E687}" type="datetimeFigureOut">
              <a:rPr lang="fr-FR" smtClean="0"/>
              <a:pPr/>
              <a:t>27/04/2020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DF662-D318-45F0-B352-B4160FC7283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2028839"/>
          </a:xfrm>
          <a:solidFill>
            <a:srgbClr val="000066"/>
          </a:solidFill>
        </p:spPr>
        <p:txBody>
          <a:bodyPr>
            <a:normAutofit/>
          </a:bodyPr>
          <a:lstStyle/>
          <a:p>
            <a:r>
              <a:rPr lang="fr-FR" sz="5400" b="1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  DIPHTERIE</a:t>
            </a:r>
            <a:endParaRPr lang="fr-FR" sz="5400" b="1" spc="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14828"/>
            <a:ext cx="6400800" cy="75724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tx1"/>
                </a:solidFill>
              </a:rPr>
              <a:t>Pr  </a:t>
            </a:r>
            <a:r>
              <a:rPr lang="fr-FR" sz="2800" dirty="0" err="1" smtClean="0">
                <a:solidFill>
                  <a:schemeClr val="tx1"/>
                </a:solidFill>
              </a:rPr>
              <a:t>Tebbal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280" cy="3500462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6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Localisation laryngée ou </a:t>
            </a:r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croup</a:t>
            </a:r>
          </a:p>
          <a:p>
            <a:pPr>
              <a:buNone/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2000" b="1" dirty="0" smtClean="0"/>
              <a:t>Phase dysphonique </a:t>
            </a:r>
            <a:r>
              <a:rPr lang="fr-FR" sz="2000" dirty="0" smtClean="0"/>
              <a:t>: phase de début, insidieuse</a:t>
            </a:r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modification de la voix et la toux : </a:t>
            </a:r>
            <a:r>
              <a:rPr lang="fr-FR" sz="2000" dirty="0" err="1" smtClean="0"/>
              <a:t>Sd</a:t>
            </a:r>
            <a:r>
              <a:rPr lang="fr-FR" sz="2000" dirty="0" smtClean="0"/>
              <a:t> toux rauque voix éteinte</a:t>
            </a:r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SG toxiques discrets, parfois coryza et ADP</a:t>
            </a:r>
          </a:p>
          <a:p>
            <a:pPr>
              <a:buNone/>
              <a:tabLst>
                <a:tab pos="1162050" algn="l"/>
                <a:tab pos="2152650" algn="l"/>
              </a:tabLst>
            </a:pPr>
            <a:endParaRPr lang="fr-FR" sz="2000" dirty="0"/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2000" b="1" dirty="0" smtClean="0"/>
              <a:t>Phase dyspnéique </a:t>
            </a:r>
            <a:r>
              <a:rPr lang="fr-FR" sz="2000" dirty="0" smtClean="0"/>
              <a:t>: 24 – 48h</a:t>
            </a:r>
          </a:p>
          <a:p>
            <a:pPr>
              <a:buNone/>
              <a:tabLst>
                <a:tab pos="1162050" algn="l"/>
                <a:tab pos="2152650" algn="l"/>
              </a:tabLst>
            </a:pPr>
            <a:endParaRPr lang="fr-FR" sz="2000" dirty="0"/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2000" b="1" dirty="0" smtClean="0"/>
              <a:t>Phase asphyxique </a:t>
            </a:r>
            <a:r>
              <a:rPr lang="fr-FR" sz="2000" dirty="0" smtClean="0"/>
              <a:t>: conduisant à la  mort</a:t>
            </a:r>
            <a:endParaRPr lang="fr-FR" sz="2000" dirty="0"/>
          </a:p>
          <a:p>
            <a:pPr>
              <a:tabLst>
                <a:tab pos="2152650" algn="l"/>
              </a:tabLst>
            </a:pPr>
            <a:endParaRPr lang="fr-FR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topographiques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844" y="5000636"/>
            <a:ext cx="8858280" cy="142876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Diphtérie nasale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Aspect d’un coryza </a:t>
            </a: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pseudo-membraneux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280" cy="1214446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600" b="1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Adénoidite</a:t>
            </a:r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diphtérique</a:t>
            </a:r>
          </a:p>
          <a:p>
            <a:pPr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1162050" algn="l"/>
                <a:tab pos="2152650" algn="l"/>
              </a:tabLst>
            </a:pPr>
            <a:r>
              <a:rPr lang="fr-FR" sz="2000" dirty="0" smtClean="0"/>
              <a:t>		l’</a:t>
            </a:r>
            <a:r>
              <a:rPr lang="fr-FR" sz="2000" dirty="0" err="1" smtClean="0"/>
              <a:t>adénoidite</a:t>
            </a:r>
            <a:r>
              <a:rPr lang="fr-FR" sz="2000" dirty="0" smtClean="0"/>
              <a:t> quasi-constante dans la diphtérie pharyngé peut être isolée.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topographiques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844" y="4857760"/>
            <a:ext cx="8858280" cy="178595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Localisations exceptionnelles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Conjonctivale,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buccale, œsophagienne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62050" algn="l"/>
                <a:tab pos="2152650" algn="l"/>
              </a:tabLst>
              <a:defRPr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dirty="0" err="1" smtClean="0"/>
              <a:t>trachéo</a:t>
            </a:r>
            <a:r>
              <a:rPr lang="fr-FR" sz="2000" dirty="0" smtClean="0"/>
              <a:t>-bronchique, oreille moyenne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42844" y="3143248"/>
            <a:ext cx="8858280" cy="121444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tabLst>
                <a:tab pos="2152650" algn="l"/>
              </a:tabLst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Diphtérie cutanée </a:t>
            </a:r>
            <a:r>
              <a:rPr lang="fr-FR" sz="2000" dirty="0"/>
              <a:t>: </a:t>
            </a:r>
            <a:r>
              <a:rPr lang="fr-FR" sz="2000" dirty="0" smtClean="0"/>
              <a:t>rare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1162050" algn="l"/>
                <a:tab pos="2152650" algn="l"/>
              </a:tabLst>
              <a:defRPr/>
            </a:pP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Tahoma" pitchFamily="34" charset="0"/>
              </a:rPr>
              <a:t>		lésions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Tahoma" pitchFamily="34" charset="0"/>
              </a:rPr>
              <a:t> cutanées pré existantes</a:t>
            </a:r>
            <a:endParaRPr kumimoji="0" lang="fr-F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1162050" algn="l"/>
                <a:tab pos="2152650" algn="l"/>
              </a:tabLst>
              <a:defRPr/>
            </a:pP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		Aspect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 d’un ulcère surélevé, dur, douloureux, fond suintant.</a:t>
            </a:r>
            <a:endParaRPr kumimoji="0" lang="fr-F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280" cy="2000264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Extension de l’infection</a:t>
            </a:r>
          </a:p>
          <a:p>
            <a:pPr>
              <a:buNone/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2000" b="1" dirty="0" smtClean="0"/>
              <a:t>Locale</a:t>
            </a:r>
            <a:r>
              <a:rPr lang="fr-FR" sz="2000" dirty="0" smtClean="0"/>
              <a:t> : FM vers larynx, trachée, bronches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dirty="0" smtClean="0"/>
              <a:t>Générale</a:t>
            </a:r>
            <a:r>
              <a:rPr lang="fr-FR" sz="2000" dirty="0" smtClean="0"/>
              <a:t> : septicémies à bacille diphtérique, rarissime.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              atteinte </a:t>
            </a:r>
            <a:r>
              <a:rPr lang="fr-FR" sz="2000" dirty="0" err="1" smtClean="0"/>
              <a:t>endocarditique</a:t>
            </a:r>
            <a:r>
              <a:rPr lang="fr-FR" sz="2000" dirty="0" smtClean="0"/>
              <a:t> et </a:t>
            </a:r>
            <a:r>
              <a:rPr lang="fr-FR" sz="2000" dirty="0" err="1" smtClean="0"/>
              <a:t>neuroméningée</a:t>
            </a:r>
            <a:r>
              <a:rPr lang="fr-FR" sz="2000" dirty="0" smtClean="0"/>
              <a:t>.</a:t>
            </a:r>
            <a:endParaRPr lang="fr-FR" sz="2000" dirty="0"/>
          </a:p>
          <a:p>
            <a:pPr>
              <a:tabLst>
                <a:tab pos="2152650" algn="l"/>
              </a:tabLst>
            </a:pPr>
            <a:endParaRPr lang="fr-FR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Compliquées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844" y="3500438"/>
            <a:ext cx="8858280" cy="3214710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Paralysies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</a:t>
            </a:r>
            <a:r>
              <a:rPr kumimoji="0" lang="fr-F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velopalatine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la + fréquente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000" baseline="0" dirty="0"/>
              <a:t>	</a:t>
            </a:r>
            <a:r>
              <a:rPr lang="fr-FR" sz="2000" baseline="0" dirty="0" smtClean="0"/>
              <a:t>			</a:t>
            </a:r>
            <a:r>
              <a:rPr lang="fr-FR" sz="2000" dirty="0" smtClean="0"/>
              <a:t>       reflux de liquides par le nez, nasonnement.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paralysie flasque + hypo ou anesthésie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000" baseline="0" dirty="0"/>
              <a:t>	</a:t>
            </a:r>
            <a:r>
              <a:rPr lang="fr-FR" sz="2000" baseline="0" dirty="0" smtClean="0"/>
              <a:t>			</a:t>
            </a:r>
            <a:r>
              <a:rPr lang="fr-FR" sz="2000" dirty="0" smtClean="0"/>
              <a:t>       guérit sans séquelles.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endParaRPr lang="fr-FR" sz="2000" dirty="0" smtClean="0"/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sz="2000" b="1" dirty="0"/>
              <a:t> P. </a:t>
            </a:r>
            <a:r>
              <a:rPr lang="fr-FR" sz="2000" b="1" dirty="0" err="1" smtClean="0"/>
              <a:t>accomodation</a:t>
            </a:r>
            <a:r>
              <a:rPr lang="fr-FR" sz="2000" dirty="0" smtClean="0"/>
              <a:t>: survient après la p. </a:t>
            </a:r>
            <a:r>
              <a:rPr lang="fr-FR" sz="2000" dirty="0" err="1" smtClean="0"/>
              <a:t>velopalatine</a:t>
            </a:r>
            <a:endParaRPr lang="fr-FR" sz="2000" dirty="0" smtClean="0"/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brusque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presbytie</a:t>
            </a: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lang="fr-FR" sz="2000" baseline="0" dirty="0"/>
              <a:t>	</a:t>
            </a:r>
            <a:r>
              <a:rPr lang="fr-FR" sz="2000" baseline="0" dirty="0" smtClean="0"/>
              <a:t>				guérit sans séquelles en 2 à 3 semaines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3929066"/>
            <a:ext cx="8858280" cy="2357454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Complications cardiaques</a:t>
            </a:r>
          </a:p>
          <a:p>
            <a:pPr>
              <a:buNone/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2000" b="1" dirty="0" smtClean="0"/>
              <a:t>Angines bénignes </a:t>
            </a:r>
            <a:r>
              <a:rPr lang="fr-FR" sz="2000" dirty="0" smtClean="0"/>
              <a:t>: 20% </a:t>
            </a:r>
            <a:r>
              <a:rPr lang="fr-FR" sz="2000" dirty="0" smtClean="0">
                <a:solidFill>
                  <a:srgbClr val="7030A0"/>
                </a:solidFill>
              </a:rPr>
              <a:t>altérations ECG </a:t>
            </a:r>
            <a:r>
              <a:rPr lang="fr-FR" sz="1800" dirty="0" smtClean="0">
                <a:latin typeface="Arial Narrow" pitchFamily="34" charset="0"/>
              </a:rPr>
              <a:t>(T aplatie, inversée; décalage ST, ES)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endParaRPr lang="fr-FR" sz="1800" dirty="0" smtClean="0">
              <a:latin typeface="Arial Narrow" pitchFamily="34" charset="0"/>
            </a:endParaRP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1800" dirty="0">
                <a:latin typeface="Arial Narrow" pitchFamily="34" charset="0"/>
              </a:rPr>
              <a:t>	</a:t>
            </a:r>
            <a:r>
              <a:rPr lang="fr-FR" sz="1800" dirty="0" smtClean="0">
                <a:latin typeface="Arial Narrow" pitchFamily="34" charset="0"/>
              </a:rPr>
              <a:t>	</a:t>
            </a:r>
            <a:r>
              <a:rPr lang="fr-FR" sz="2000" b="1" dirty="0"/>
              <a:t>Angines graves et malignes </a:t>
            </a:r>
            <a:r>
              <a:rPr lang="fr-FR" sz="2000" dirty="0"/>
              <a:t>: </a:t>
            </a:r>
            <a:r>
              <a:rPr lang="fr-FR" sz="2000" dirty="0" smtClean="0">
                <a:solidFill>
                  <a:srgbClr val="7030A0"/>
                </a:solidFill>
              </a:rPr>
              <a:t>myocardite</a:t>
            </a:r>
            <a:r>
              <a:rPr lang="fr-FR" sz="2000" dirty="0" smtClean="0"/>
              <a:t> (Pc vital)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			  guérison sans séquelles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Compliquées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844" y="1428736"/>
            <a:ext cx="8858280" cy="171451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Paralysies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</a:t>
            </a:r>
            <a:r>
              <a:rPr kumimoji="0" lang="fr-FR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membres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fr-FR" sz="2000" dirty="0" smtClean="0"/>
              <a:t>suit une p. accommodation</a:t>
            </a:r>
            <a:endParaRPr kumimoji="0" lang="fr-FR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000" baseline="0" dirty="0"/>
              <a:t>	</a:t>
            </a:r>
            <a:r>
              <a:rPr lang="fr-FR" sz="2000" baseline="0" dirty="0" smtClean="0"/>
              <a:t>			</a:t>
            </a:r>
            <a:r>
              <a:rPr lang="fr-FR" sz="2000" dirty="0" smtClean="0"/>
              <a:t>       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paralysie flasque périphérique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000" baseline="0" dirty="0"/>
              <a:t>	</a:t>
            </a:r>
            <a:r>
              <a:rPr lang="fr-FR" sz="2000" baseline="0" dirty="0" smtClean="0"/>
              <a:t>			</a:t>
            </a:r>
            <a:r>
              <a:rPr lang="fr-FR" sz="2000" dirty="0" smtClean="0"/>
              <a:t>       guérison complète en quelques mois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Diagnostic Positif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3714752"/>
            <a:ext cx="8858280" cy="3071834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Examen</a:t>
            </a:r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clinique</a:t>
            </a:r>
            <a:endParaRPr lang="fr-FR" sz="16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	Aspect caractéristique de la gorge</a:t>
            </a:r>
          </a:p>
          <a:p>
            <a:pPr>
              <a:lnSpc>
                <a:spcPct val="150000"/>
              </a:lnSpc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ADP sous </a:t>
            </a:r>
            <a:r>
              <a:rPr lang="fr-FR" sz="2000" dirty="0" err="1" smtClean="0"/>
              <a:t>angulomaxillaire</a:t>
            </a:r>
            <a:endParaRPr lang="fr-FR" sz="2000" dirty="0"/>
          </a:p>
          <a:p>
            <a:pPr>
              <a:lnSpc>
                <a:spcPct val="150000"/>
              </a:lnSpc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	Signes d’intoxication générale ++ : </a:t>
            </a:r>
            <a:r>
              <a:rPr lang="fr-FR" sz="1800" dirty="0" smtClean="0"/>
              <a:t>pâleur, asthénie, tachycardie, albuminurie</a:t>
            </a:r>
            <a:r>
              <a:rPr lang="fr-FR" sz="2000" dirty="0" smtClean="0"/>
              <a:t>	Signes viscéraux toxiques</a:t>
            </a:r>
            <a:endParaRPr lang="fr-FR" sz="2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42844" y="928670"/>
            <a:ext cx="8858280" cy="257176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Interrogatoire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Notion d’épidémie,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Absence de vaccination ou de rappel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000" baseline="0" dirty="0"/>
              <a:t>	</a:t>
            </a:r>
            <a:r>
              <a:rPr lang="fr-FR" sz="2000" baseline="0" dirty="0" smtClean="0"/>
              <a:t>	ATCD</a:t>
            </a:r>
            <a:r>
              <a:rPr lang="fr-FR" sz="2000" dirty="0" smtClean="0"/>
              <a:t> récents d’angine avec coryza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Succession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paralysie </a:t>
            </a:r>
            <a:r>
              <a:rPr kumimoji="0" lang="fr-F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velopalatine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accommodation et des membres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Diagnostic Positif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857232"/>
            <a:ext cx="8858280" cy="5929354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Examens Complémentaires</a:t>
            </a:r>
            <a:endParaRPr lang="fr-FR" sz="16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2152650" algn="l"/>
              </a:tabLst>
            </a:pPr>
            <a:endParaRPr lang="fr-FR" sz="1600" b="1" dirty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</a:t>
            </a:r>
            <a:r>
              <a:rPr lang="fr-FR" sz="1600" b="1" dirty="0" smtClean="0">
                <a:latin typeface="Tahoma" pitchFamily="34" charset="0"/>
                <a:cs typeface="Tahoma" pitchFamily="34" charset="0"/>
              </a:rPr>
              <a:t>Prélèvement pharyngé </a:t>
            </a:r>
            <a:r>
              <a:rPr lang="fr-FR" sz="2000" dirty="0" smtClean="0"/>
              <a:t>: recherche du bacille de Klebs </a:t>
            </a:r>
            <a:r>
              <a:rPr lang="fr-FR" sz="2000" dirty="0" err="1" smtClean="0"/>
              <a:t>Loeffler</a:t>
            </a:r>
            <a:r>
              <a:rPr lang="fr-FR" sz="2000" dirty="0" smtClean="0"/>
              <a:t> </a:t>
            </a:r>
            <a:r>
              <a:rPr lang="fr-FR" sz="1800" dirty="0" smtClean="0"/>
              <a:t>(FM, luette, nez)</a:t>
            </a:r>
          </a:p>
          <a:p>
            <a:pPr>
              <a:lnSpc>
                <a:spcPct val="150000"/>
              </a:lnSpc>
              <a:buNone/>
              <a:tabLst>
                <a:tab pos="809625" algn="l"/>
                <a:tab pos="1162050" algn="l"/>
                <a:tab pos="2152650" algn="l"/>
              </a:tabLst>
            </a:pPr>
            <a:endParaRPr lang="fr-FR" sz="2000" dirty="0" smtClean="0"/>
          </a:p>
          <a:p>
            <a:pPr>
              <a:buNone/>
              <a:tabLst>
                <a:tab pos="809625" algn="l"/>
                <a:tab pos="1162050" algn="l"/>
                <a:tab pos="2152650" algn="l"/>
                <a:tab pos="2962275" algn="l"/>
              </a:tabLst>
            </a:pPr>
            <a:r>
              <a:rPr lang="fr-FR" sz="2000" dirty="0" smtClean="0"/>
              <a:t>	</a:t>
            </a:r>
            <a:r>
              <a:rPr lang="fr-FR" sz="2000" b="1" dirty="0" smtClean="0"/>
              <a:t>Identification du germe </a:t>
            </a:r>
            <a:r>
              <a:rPr lang="fr-FR" sz="2000" dirty="0" smtClean="0"/>
              <a:t>: milieu de </a:t>
            </a:r>
            <a:r>
              <a:rPr lang="fr-FR" sz="2000" dirty="0" err="1" smtClean="0"/>
              <a:t>Lœffler</a:t>
            </a:r>
            <a:r>
              <a:rPr lang="fr-FR" sz="2000" dirty="0" smtClean="0"/>
              <a:t>, 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		milieu sélectif au sang et au </a:t>
            </a:r>
            <a:r>
              <a:rPr lang="fr-FR" sz="2000" dirty="0" err="1" smtClean="0"/>
              <a:t>tellurite</a:t>
            </a:r>
            <a:r>
              <a:rPr lang="fr-FR" sz="2000" dirty="0" smtClean="0"/>
              <a:t> de potassium</a:t>
            </a:r>
          </a:p>
          <a:p>
            <a:pPr>
              <a:buNone/>
              <a:tabLst>
                <a:tab pos="809625" algn="l"/>
                <a:tab pos="125730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endParaRPr lang="fr-FR" sz="2000" dirty="0" smtClean="0"/>
          </a:p>
          <a:p>
            <a:pPr>
              <a:buNone/>
              <a:tabLst>
                <a:tab pos="809625" algn="l"/>
                <a:tab pos="1257300" algn="l"/>
                <a:tab pos="2152650" algn="l"/>
                <a:tab pos="2962275" algn="l"/>
              </a:tabLst>
            </a:pPr>
            <a:r>
              <a:rPr lang="fr-FR" sz="2000" b="1" dirty="0" smtClean="0"/>
              <a:t>	Culture</a:t>
            </a:r>
            <a:r>
              <a:rPr lang="fr-FR" sz="2000" dirty="0" smtClean="0"/>
              <a:t> : 6 – 18 h</a:t>
            </a:r>
          </a:p>
          <a:p>
            <a:pPr>
              <a:buNone/>
              <a:tabLst>
                <a:tab pos="809625" algn="l"/>
                <a:tab pos="125730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colonies grisâtres à centre opaque, bord net, taille tête d’épingle</a:t>
            </a:r>
          </a:p>
          <a:p>
            <a:pPr>
              <a:buNone/>
              <a:tabLst>
                <a:tab pos="809625" algn="l"/>
                <a:tab pos="1257300" algn="l"/>
                <a:tab pos="152400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endParaRPr lang="fr-FR" sz="2000" dirty="0" smtClean="0"/>
          </a:p>
          <a:p>
            <a:pPr>
              <a:buNone/>
              <a:tabLst>
                <a:tab pos="809625" algn="l"/>
                <a:tab pos="1257300" algn="l"/>
                <a:tab pos="1524000" algn="l"/>
                <a:tab pos="2152650" algn="l"/>
                <a:tab pos="2962275" algn="l"/>
              </a:tabLst>
            </a:pPr>
            <a:r>
              <a:rPr lang="fr-FR" sz="2000" b="1" dirty="0" smtClean="0"/>
              <a:t>	Le germe </a:t>
            </a:r>
            <a:r>
              <a:rPr lang="fr-FR" sz="2000" dirty="0" smtClean="0"/>
              <a:t>:	bâtonnet immobile aérobie facultatif, Gram +</a:t>
            </a:r>
          </a:p>
          <a:p>
            <a:pPr>
              <a:buNone/>
              <a:tabLst>
                <a:tab pos="809625" algn="l"/>
                <a:tab pos="1257300" algn="l"/>
                <a:tab pos="152400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	paquets d’épingles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  <a:tab pos="29622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		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				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Diagnostic Différentiel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2786082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tabLst>
                <a:tab pos="2152650" algn="l"/>
              </a:tabLst>
            </a:pPr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Angine commune</a:t>
            </a:r>
            <a:endParaRPr lang="fr-FR" sz="1600" b="1" dirty="0" smtClean="0">
              <a:solidFill>
                <a:srgbClr val="0000FF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r>
              <a:rPr lang="fr-FR" sz="2000" dirty="0" smtClean="0"/>
              <a:t>		</a:t>
            </a:r>
            <a:r>
              <a:rPr lang="fr-FR" sz="1800" dirty="0" smtClean="0">
                <a:cs typeface="Tahoma" pitchFamily="34" charset="0"/>
              </a:rPr>
              <a:t>Angines pseudomembraneuses </a:t>
            </a:r>
            <a:r>
              <a:rPr lang="fr-FR" sz="1800" dirty="0" smtClean="0">
                <a:solidFill>
                  <a:srgbClr val="7030A0"/>
                </a:solidFill>
                <a:cs typeface="Tahoma" pitchFamily="34" charset="0"/>
              </a:rPr>
              <a:t>streptococciques</a:t>
            </a:r>
            <a:r>
              <a:rPr lang="fr-FR" sz="1800" dirty="0" smtClean="0">
                <a:cs typeface="Tahoma" pitchFamily="34" charset="0"/>
              </a:rPr>
              <a:t> ou autres germes </a:t>
            </a:r>
            <a:r>
              <a:rPr lang="fr-FR" sz="1800" dirty="0" smtClean="0"/>
              <a:t>: 					(MNI, certaines mycoses)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</a:tabLst>
            </a:pPr>
            <a:endParaRPr lang="fr-FR" sz="2000" dirty="0"/>
          </a:p>
          <a:p>
            <a:pPr>
              <a:tabLst>
                <a:tab pos="809625" algn="l"/>
                <a:tab pos="1162050" algn="l"/>
                <a:tab pos="2152650" algn="l"/>
                <a:tab pos="2419350" algn="l"/>
              </a:tabLst>
            </a:pPr>
            <a:r>
              <a:rPr lang="fr-FR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Angine </a:t>
            </a:r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maligne :	</a:t>
            </a:r>
            <a:r>
              <a:rPr lang="fr-FR" sz="1800" dirty="0" smtClean="0">
                <a:solidFill>
                  <a:srgbClr val="000066"/>
                </a:solidFill>
              </a:rPr>
              <a:t>Leucose aigue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  <a:tab pos="2419350" algn="l"/>
              </a:tabLst>
            </a:pPr>
            <a:r>
              <a:rPr lang="fr-FR" sz="1800" dirty="0">
                <a:solidFill>
                  <a:srgbClr val="000066"/>
                </a:solidFill>
              </a:rPr>
              <a:t>	</a:t>
            </a:r>
            <a:r>
              <a:rPr lang="fr-FR" sz="1800" dirty="0" smtClean="0">
                <a:solidFill>
                  <a:srgbClr val="000066"/>
                </a:solidFill>
              </a:rPr>
              <a:t>				Agranulocytose</a:t>
            </a:r>
          </a:p>
          <a:p>
            <a:pPr>
              <a:buNone/>
              <a:tabLst>
                <a:tab pos="809625" algn="l"/>
                <a:tab pos="1162050" algn="l"/>
                <a:tab pos="2152650" algn="l"/>
                <a:tab pos="2419350" algn="l"/>
              </a:tabLst>
            </a:pPr>
            <a:r>
              <a:rPr lang="fr-FR" sz="1800" dirty="0">
                <a:solidFill>
                  <a:srgbClr val="000066"/>
                </a:solidFill>
              </a:rPr>
              <a:t>	</a:t>
            </a:r>
            <a:r>
              <a:rPr lang="fr-FR" sz="1800" dirty="0" smtClean="0">
                <a:solidFill>
                  <a:srgbClr val="000066"/>
                </a:solidFill>
              </a:rPr>
              <a:t>				Phlegmon de l’amygdale</a:t>
            </a:r>
            <a:endParaRPr lang="fr-FR" sz="2000" dirty="0">
              <a:solidFill>
                <a:srgbClr val="000066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2844" y="3929066"/>
            <a:ext cx="8858280" cy="271464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Paralysies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Ne sont discutés que si la diphtérie a été méconnue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lang="fr-FR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accommodation 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(que si la paralysie </a:t>
            </a:r>
            <a:r>
              <a:rPr kumimoji="0" lang="fr-FR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velopalatine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manque)</a:t>
            </a: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Botulisme</a:t>
            </a: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mydriase</a:t>
            </a:r>
            <a:r>
              <a:rPr kumimoji="0" lang="fr-FR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paralytique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baseline="0" dirty="0">
                <a:solidFill>
                  <a:srgbClr val="000066"/>
                </a:solidFill>
              </a:rPr>
              <a:t>	</a:t>
            </a:r>
            <a:r>
              <a:rPr lang="fr-FR" baseline="0" dirty="0" smtClean="0">
                <a:solidFill>
                  <a:srgbClr val="000066"/>
                </a:solidFill>
              </a:rPr>
              <a:t>	Syphilis,</a:t>
            </a:r>
            <a:r>
              <a:rPr lang="fr-FR" dirty="0" smtClean="0">
                <a:solidFill>
                  <a:srgbClr val="000066"/>
                </a:solidFill>
              </a:rPr>
              <a:t> Intoxication par l’atropine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Diagnostic Différentiel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142844" y="857232"/>
            <a:ext cx="8858280" cy="235745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Paralysies</a:t>
            </a:r>
            <a:endParaRPr kumimoji="0" lang="fr-FR" sz="1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lang="fr-FR" sz="2000" dirty="0"/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fr-FR" b="1" dirty="0"/>
              <a:t> </a:t>
            </a:r>
            <a:r>
              <a:rPr lang="fr-FR" sz="2000" b="1" dirty="0"/>
              <a:t>P. </a:t>
            </a:r>
            <a:r>
              <a:rPr lang="fr-FR" sz="2000" b="1" dirty="0" smtClean="0"/>
              <a:t>des membres</a:t>
            </a:r>
            <a:r>
              <a:rPr lang="fr-FR" b="1" dirty="0" smtClean="0"/>
              <a:t>  </a:t>
            </a:r>
            <a:r>
              <a:rPr lang="fr-FR" dirty="0">
                <a:latin typeface="Arial Narrow" pitchFamily="34" charset="0"/>
              </a:rPr>
              <a:t>(que si </a:t>
            </a:r>
            <a:r>
              <a:rPr lang="fr-FR" dirty="0" smtClean="0">
                <a:latin typeface="Arial Narrow" pitchFamily="34" charset="0"/>
              </a:rPr>
              <a:t>elle est primitive)</a:t>
            </a:r>
            <a:r>
              <a:rPr lang="fr-FR" b="1" dirty="0" smtClean="0"/>
              <a:t>:  </a:t>
            </a: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kumimoji="0" lang="fr-FR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PAA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paralysie sérique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polynévrite toxique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lang="fr-FR" dirty="0"/>
              <a:t>	</a:t>
            </a:r>
            <a:r>
              <a:rPr lang="fr-FR" dirty="0" smtClean="0"/>
              <a:t>		</a:t>
            </a:r>
            <a:r>
              <a:rPr lang="fr-FR" dirty="0" err="1" smtClean="0">
                <a:solidFill>
                  <a:srgbClr val="7030A0"/>
                </a:solidFill>
              </a:rPr>
              <a:t>Sd</a:t>
            </a:r>
            <a:r>
              <a:rPr lang="fr-FR" dirty="0" smtClean="0">
                <a:solidFill>
                  <a:srgbClr val="7030A0"/>
                </a:solidFill>
              </a:rPr>
              <a:t> Guillain Barré ++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142844" y="3643314"/>
            <a:ext cx="8858280" cy="2357454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endParaRPr kumimoji="0" lang="fr-FR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152650" algn="l"/>
              </a:tabLst>
              <a:defRPr/>
            </a:pP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Croup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1162050" algn="l"/>
                <a:tab pos="2152650" algn="l"/>
              </a:tabLst>
              <a:defRPr/>
            </a:pPr>
            <a:r>
              <a:rPr kumimoji="0" lang="fr-F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fr-FR" dirty="0"/>
              <a:t>Laryngite striduleuse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1162050" algn="l"/>
                <a:tab pos="2152650" algn="l"/>
              </a:tabLst>
              <a:defRPr/>
            </a:pPr>
            <a:r>
              <a:rPr lang="fr-FR" dirty="0"/>
              <a:t>		Laryngite sous glottique commune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Traitement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214422"/>
            <a:ext cx="8858280" cy="528641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sz="2400" b="1" dirty="0" smtClean="0">
                <a:solidFill>
                  <a:srgbClr val="0000FF"/>
                </a:solidFill>
              </a:rPr>
              <a:t>ATB</a:t>
            </a:r>
            <a:r>
              <a:rPr lang="fr-FR" sz="2000" b="1" dirty="0" smtClean="0"/>
              <a:t> </a:t>
            </a:r>
            <a:r>
              <a:rPr lang="fr-FR" dirty="0" smtClean="0">
                <a:latin typeface="Arial Narrow" pitchFamily="34" charset="0"/>
              </a:rPr>
              <a:t>(d’emblée), efficace sur le bacille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endParaRPr lang="fr-FR" dirty="0" smtClean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2152650" algn="l"/>
              </a:tabLst>
              <a:defRPr/>
            </a:pPr>
            <a:r>
              <a:rPr lang="fr-FR" b="1" dirty="0">
                <a:latin typeface="Arial Narrow" pitchFamily="34" charset="0"/>
              </a:rPr>
              <a:t>	</a:t>
            </a:r>
            <a:r>
              <a:rPr lang="fr-FR" b="1" dirty="0" smtClean="0">
                <a:latin typeface="Arial Narrow" pitchFamily="34" charset="0"/>
              </a:rPr>
              <a:t>		</a:t>
            </a:r>
            <a:r>
              <a:rPr lang="fr-FR" sz="160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Penicilline</a:t>
            </a:r>
            <a:r>
              <a:rPr lang="fr-FR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G :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100.000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ui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/kg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IV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</a:t>
            </a:r>
            <a:endParaRPr lang="fr-FR" sz="1600" dirty="0" smtClean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lang="fr-FR" sz="160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r-FR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fr-FR" sz="1600" dirty="0" err="1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Penicilline</a:t>
            </a:r>
            <a:r>
              <a:rPr lang="fr-FR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 V :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100.000 </a:t>
            </a:r>
            <a:r>
              <a:rPr lang="fr-FR" sz="1600" dirty="0" err="1" smtClean="0">
                <a:latin typeface="Tahoma" pitchFamily="34" charset="0"/>
                <a:cs typeface="Tahoma" pitchFamily="34" charset="0"/>
              </a:rPr>
              <a:t>ui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/kg </a:t>
            </a:r>
            <a:r>
              <a:rPr lang="fr-FR" sz="1600" dirty="0">
                <a:latin typeface="Tahoma" pitchFamily="34" charset="0"/>
                <a:cs typeface="Tahoma" pitchFamily="34" charset="0"/>
              </a:rPr>
              <a:t>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 enfant</a:t>
            </a: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	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			</a:t>
            </a:r>
            <a:r>
              <a:rPr kumimoji="0" lang="fr-FR" sz="1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      4 M </a:t>
            </a:r>
            <a:r>
              <a:rPr kumimoji="0" lang="fr-FR" sz="16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ui</a:t>
            </a:r>
            <a:r>
              <a:rPr kumimoji="0" lang="fr-FR" sz="1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/j    adulte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lang="fr-FR" sz="1600" baseline="0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fr-FR" sz="1600" baseline="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		Erythromycine : </a:t>
            </a:r>
            <a:r>
              <a:rPr lang="fr-FR" sz="1600" baseline="0" dirty="0" smtClean="0">
                <a:latin typeface="Tahoma" pitchFamily="34" charset="0"/>
                <a:cs typeface="Tahoma" pitchFamily="34" charset="0"/>
              </a:rPr>
              <a:t>50 mg/kg/j  VO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endParaRPr lang="fr-FR" sz="1600" baseline="0" dirty="0" smtClean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lang="fr-FR" b="1" dirty="0" smtClean="0">
                <a:latin typeface="Tahoma" pitchFamily="34" charset="0"/>
                <a:cs typeface="Tahoma" pitchFamily="34" charset="0"/>
              </a:rPr>
              <a:t>Durée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: </a:t>
            </a:r>
            <a:r>
              <a:rPr lang="fr-FR" sz="160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15 jours 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minimum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endParaRPr kumimoji="0" lang="fr-FR" sz="1600" i="0" u="none" strike="noStrike" kern="1200" cap="none" spc="0" normalizeH="0" noProof="0" dirty="0">
              <a:ln>
                <a:noFill/>
              </a:ln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2152650" algn="l"/>
              </a:tabLst>
            </a:pP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 pitchFamily="34" charset="0"/>
                <a:cs typeface="Tahoma" pitchFamily="34" charset="0"/>
              </a:rPr>
              <a:t>Efficacité : 2 prélèvements de gorge à 48 h d’intervalle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MOYENS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Traitement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214422"/>
            <a:ext cx="8858280" cy="528641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2400" b="1" dirty="0" smtClean="0">
                <a:solidFill>
                  <a:srgbClr val="0000FF"/>
                </a:solidFill>
              </a:rPr>
              <a:t>Sérothérapie</a:t>
            </a:r>
            <a:r>
              <a:rPr lang="fr-FR" dirty="0" smtClean="0">
                <a:latin typeface="Arial Narrow" pitchFamily="34" charset="0"/>
              </a:rPr>
              <a:t>, </a:t>
            </a:r>
            <a:r>
              <a:rPr lang="fr-FR" dirty="0" smtClean="0"/>
              <a:t>traitement de base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/>
              <a:t>	</a:t>
            </a:r>
            <a:r>
              <a:rPr lang="fr-FR" dirty="0" smtClean="0"/>
              <a:t>			 neutralise la toxine </a:t>
            </a:r>
            <a:r>
              <a:rPr lang="fr-FR" u="sng" dirty="0" smtClean="0"/>
              <a:t>circulante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/>
              <a:t>	</a:t>
            </a:r>
            <a:r>
              <a:rPr lang="fr-FR" dirty="0" smtClean="0"/>
              <a:t>			 Sérum purifié concentré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/>
              <a:t>	</a:t>
            </a:r>
            <a:r>
              <a:rPr lang="fr-FR" dirty="0" smtClean="0"/>
              <a:t>			 Méthode de </a:t>
            </a:r>
            <a:r>
              <a:rPr lang="fr-FR" dirty="0" err="1" smtClean="0"/>
              <a:t>Besredka</a:t>
            </a:r>
            <a:endParaRPr lang="fr-FR" dirty="0" smtClean="0"/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	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			</a:t>
            </a:r>
            <a:r>
              <a:rPr kumimoji="0" lang="fr-FR" sz="200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formes communes </a:t>
            </a:r>
            <a:r>
              <a:rPr kumimoji="0" lang="fr-FR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: </a:t>
            </a: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20.000</a:t>
            </a:r>
            <a:r>
              <a:rPr kumimoji="0" lang="fr-FR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 </a:t>
            </a:r>
            <a:r>
              <a:rPr kumimoji="0" lang="fr-FR" sz="200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ui</a:t>
            </a:r>
            <a:endParaRPr kumimoji="0" lang="fr-FR" sz="200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2000" baseline="0" dirty="0">
                <a:latin typeface="Arial Narrow" pitchFamily="34" charset="0"/>
                <a:cs typeface="Tahoma" pitchFamily="34" charset="0"/>
              </a:rPr>
              <a:t>	</a:t>
            </a:r>
            <a:r>
              <a:rPr lang="fr-FR" sz="2000" baseline="0" dirty="0" smtClean="0">
                <a:latin typeface="Arial Narrow" pitchFamily="34" charset="0"/>
                <a:cs typeface="Tahoma" pitchFamily="34" charset="0"/>
              </a:rPr>
              <a:t>			</a:t>
            </a:r>
            <a:r>
              <a:rPr lang="fr-FR" sz="2000" u="sng" baseline="0" dirty="0" smtClean="0">
                <a:latin typeface="Arial Narrow" pitchFamily="34" charset="0"/>
                <a:cs typeface="Tahoma" pitchFamily="34" charset="0"/>
              </a:rPr>
              <a:t>formes malignes </a:t>
            </a:r>
            <a:r>
              <a:rPr lang="fr-FR" sz="2000" b="1" baseline="0" dirty="0" smtClean="0">
                <a:latin typeface="Arial Narrow" pitchFamily="34" charset="0"/>
                <a:cs typeface="Tahoma" pitchFamily="34" charset="0"/>
              </a:rPr>
              <a:t>:    </a:t>
            </a:r>
            <a:r>
              <a:rPr lang="fr-FR" sz="2000" b="1" baseline="0" dirty="0" smtClean="0">
                <a:solidFill>
                  <a:srgbClr val="0000FF"/>
                </a:solidFill>
                <a:latin typeface="Arial Narrow" pitchFamily="34" charset="0"/>
                <a:cs typeface="Tahoma" pitchFamily="34" charset="0"/>
              </a:rPr>
              <a:t>40.000</a:t>
            </a:r>
            <a:r>
              <a:rPr lang="fr-FR" sz="2000" b="1" baseline="0" dirty="0" smtClean="0">
                <a:latin typeface="Arial Narrow" pitchFamily="34" charset="0"/>
                <a:cs typeface="Tahoma" pitchFamily="34" charset="0"/>
              </a:rPr>
              <a:t> </a:t>
            </a:r>
            <a:r>
              <a:rPr lang="fr-FR" sz="2000" baseline="0" dirty="0" err="1" smtClean="0">
                <a:latin typeface="Arial Narrow" pitchFamily="34" charset="0"/>
                <a:cs typeface="Tahoma" pitchFamily="34" charset="0"/>
              </a:rPr>
              <a:t>ui</a:t>
            </a:r>
            <a:endParaRPr lang="fr-FR" sz="2000" baseline="0" dirty="0" smtClean="0"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1600" baseline="0" dirty="0" smtClean="0">
                <a:cs typeface="Tahoma" pitchFamily="34" charset="0"/>
              </a:rPr>
              <a:t>Réaction allergique, choc anaphylactique </a:t>
            </a:r>
            <a:r>
              <a:rPr lang="fr-FR" sz="1600" baseline="0" dirty="0" smtClean="0">
                <a:latin typeface="Arial Narrow" pitchFamily="34" charset="0"/>
                <a:cs typeface="Tahoma" pitchFamily="34" charset="0"/>
              </a:rPr>
              <a:t>: corticoïde</a:t>
            </a:r>
            <a:r>
              <a:rPr lang="fr-FR" sz="1600" dirty="0" smtClean="0">
                <a:latin typeface="Arial Narrow" pitchFamily="34" charset="0"/>
                <a:cs typeface="Tahoma" pitchFamily="34" charset="0"/>
              </a:rPr>
              <a:t> + antihistaminique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2400" b="1" dirty="0">
                <a:solidFill>
                  <a:srgbClr val="0000FF"/>
                </a:solidFill>
              </a:rPr>
              <a:t>Vaccinothérapie</a:t>
            </a:r>
            <a:r>
              <a:rPr lang="fr-FR" sz="2000" dirty="0">
                <a:latin typeface="Arial Narrow" pitchFamily="34" charset="0"/>
              </a:rPr>
              <a:t>, </a:t>
            </a:r>
            <a:r>
              <a:rPr lang="fr-FR" dirty="0">
                <a:latin typeface="Arial Narrow" pitchFamily="34" charset="0"/>
              </a:rPr>
              <a:t>indispensable</a:t>
            </a:r>
            <a:endParaRPr lang="fr-FR" sz="2000" dirty="0">
              <a:latin typeface="Arial Narrow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2000" dirty="0">
              <a:latin typeface="Arial Narrow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2000" dirty="0">
                <a:latin typeface="Arial Narrow" pitchFamily="34" charset="0"/>
              </a:rPr>
              <a:t>	</a:t>
            </a:r>
            <a:r>
              <a:rPr lang="fr-FR" dirty="0">
                <a:latin typeface="Arial Narrow" pitchFamily="34" charset="0"/>
              </a:rPr>
              <a:t>	car la maladie ne confère pas d’immunité</a:t>
            </a:r>
            <a:endParaRPr lang="fr-FR" sz="2000" dirty="0"/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MOYENS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Introduction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Maladie toxi-infectieuse, </a:t>
            </a:r>
            <a:r>
              <a:rPr lang="fr-FR" sz="2000" dirty="0" smtClean="0">
                <a:solidFill>
                  <a:srgbClr val="0000FF"/>
                </a:solidFill>
              </a:rPr>
              <a:t>contagieuse</a:t>
            </a:r>
            <a:r>
              <a:rPr lang="fr-FR" sz="2000" dirty="0" smtClean="0"/>
              <a:t>, de </a:t>
            </a:r>
            <a:r>
              <a:rPr lang="fr-FR" sz="2000" dirty="0" smtClean="0">
                <a:solidFill>
                  <a:srgbClr val="0000FF"/>
                </a:solidFill>
              </a:rPr>
              <a:t>déclaration obligatoire</a:t>
            </a:r>
            <a:r>
              <a:rPr lang="fr-FR" sz="2000" dirty="0" smtClean="0"/>
              <a:t>,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due au bacille de Klebs </a:t>
            </a:r>
            <a:r>
              <a:rPr lang="fr-FR" sz="2000" dirty="0" err="1" smtClean="0"/>
              <a:t>Loeffler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00FF"/>
                </a:solidFill>
              </a:rPr>
              <a:t>Signes locaux </a:t>
            </a:r>
            <a:r>
              <a:rPr lang="fr-FR" sz="2000" dirty="0" smtClean="0"/>
              <a:t>: importance et étendue fonction de la virulence du germe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solidFill>
                  <a:srgbClr val="0000FF"/>
                </a:solidFill>
              </a:rPr>
              <a:t>Signes à distance </a:t>
            </a:r>
            <a:r>
              <a:rPr lang="fr-FR" sz="2000" dirty="0" smtClean="0"/>
              <a:t>: diffusion de la toxine (</a:t>
            </a:r>
            <a:r>
              <a:rPr lang="fr-FR" sz="2000" dirty="0" smtClean="0">
                <a:sym typeface="Symbol"/>
              </a:rPr>
              <a:t>  tissus, SN++</a:t>
            </a:r>
            <a:r>
              <a:rPr lang="fr-FR" sz="2000" dirty="0" smtClean="0"/>
              <a:t>)</a:t>
            </a:r>
          </a:p>
          <a:p>
            <a:pPr>
              <a:lnSpc>
                <a:spcPct val="150000"/>
              </a:lnSpc>
            </a:pP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Dès suspicion diagnostique : </a:t>
            </a:r>
            <a:r>
              <a:rPr lang="fr-FR" sz="2000" dirty="0" smtClean="0">
                <a:solidFill>
                  <a:srgbClr val="0000FF"/>
                </a:solidFill>
              </a:rPr>
              <a:t>sérothérapie immédiate </a:t>
            </a:r>
            <a:r>
              <a:rPr lang="fr-FR" sz="1800" dirty="0" smtClean="0">
                <a:latin typeface="Arial Narrow" pitchFamily="34" charset="0"/>
              </a:rPr>
              <a:t>(neutraliser l’exotoxine circulante)</a:t>
            </a:r>
          </a:p>
          <a:p>
            <a:endParaRPr lang="fr-FR" sz="1800" dirty="0">
              <a:latin typeface="Arial Narrow" pitchFamily="34" charset="0"/>
            </a:endParaRPr>
          </a:p>
          <a:p>
            <a:r>
              <a:rPr lang="fr-FR" sz="2000" dirty="0" smtClean="0"/>
              <a:t>Antibiothérapie précoce : active sur le germe</a:t>
            </a:r>
          </a:p>
          <a:p>
            <a:pPr>
              <a:buNone/>
            </a:pPr>
            <a:r>
              <a:rPr lang="fr-FR" sz="2000" dirty="0" smtClean="0"/>
              <a:t>				     inactive sur la toxine</a:t>
            </a:r>
            <a:endParaRPr lang="fr-FR" sz="2000" dirty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Traitement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214422"/>
            <a:ext cx="8858280" cy="528641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2400" b="1" dirty="0" smtClean="0">
                <a:solidFill>
                  <a:srgbClr val="0000FF"/>
                </a:solidFill>
              </a:rPr>
              <a:t>Mesures symptomatiques</a:t>
            </a:r>
            <a:r>
              <a:rPr lang="fr-FR" dirty="0" smtClean="0">
                <a:latin typeface="Arial Narrow" pitchFamily="34" charset="0"/>
              </a:rPr>
              <a:t>, indispensable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dirty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 smtClean="0">
                <a:latin typeface="Arial Narrow" pitchFamily="34" charset="0"/>
              </a:rPr>
              <a:t>		isolement du malade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>
                <a:latin typeface="Arial Narrow" pitchFamily="34" charset="0"/>
              </a:rPr>
              <a:t>	</a:t>
            </a:r>
            <a:r>
              <a:rPr lang="fr-FR" dirty="0" smtClean="0">
                <a:latin typeface="Arial Narrow" pitchFamily="34" charset="0"/>
              </a:rPr>
              <a:t>	repos strict au lit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>
                <a:latin typeface="Arial Narrow" pitchFamily="34" charset="0"/>
              </a:rPr>
              <a:t>	</a:t>
            </a:r>
            <a:r>
              <a:rPr lang="fr-FR" dirty="0" smtClean="0">
                <a:latin typeface="Arial Narrow" pitchFamily="34" charset="0"/>
              </a:rPr>
              <a:t>	position de sécurité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>
                <a:latin typeface="Arial Narrow" pitchFamily="34" charset="0"/>
              </a:rPr>
              <a:t>	</a:t>
            </a:r>
            <a:r>
              <a:rPr lang="fr-FR" dirty="0" smtClean="0">
                <a:latin typeface="Arial Narrow" pitchFamily="34" charset="0"/>
              </a:rPr>
              <a:t>	aspiration régulière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>
                <a:latin typeface="Arial Narrow" pitchFamily="34" charset="0"/>
              </a:rPr>
              <a:t>	</a:t>
            </a:r>
            <a:r>
              <a:rPr lang="fr-FR" dirty="0" smtClean="0">
                <a:latin typeface="Arial Narrow" pitchFamily="34" charset="0"/>
              </a:rPr>
              <a:t>	sonde nasale d’oxygène : 2 à 3 l/mn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dirty="0">
                <a:latin typeface="Arial Narrow" pitchFamily="34" charset="0"/>
              </a:rPr>
              <a:t>	</a:t>
            </a:r>
            <a:r>
              <a:rPr lang="fr-FR" dirty="0" smtClean="0">
                <a:latin typeface="Arial Narrow" pitchFamily="34" charset="0"/>
              </a:rPr>
              <a:t>	surveillance stricte de la fonction respiratoire et cardiaque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MOYENS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Traitement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214422"/>
            <a:ext cx="8858280" cy="5286412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b="1" dirty="0" smtClean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b="1" dirty="0" smtClean="0">
                <a:latin typeface="Arial Narrow" pitchFamily="34" charset="0"/>
              </a:rPr>
              <a:t>Diphtérie commune    </a:t>
            </a:r>
            <a:r>
              <a:rPr lang="fr-FR" dirty="0" smtClean="0">
                <a:latin typeface="Arial Narrow" pitchFamily="34" charset="0"/>
              </a:rPr>
              <a:t>:    ATB  +  sérothérapie (20.000 </a:t>
            </a:r>
            <a:r>
              <a:rPr lang="fr-FR" dirty="0" err="1" smtClean="0">
                <a:latin typeface="Arial Narrow" pitchFamily="34" charset="0"/>
              </a:rPr>
              <a:t>ui</a:t>
            </a:r>
            <a:r>
              <a:rPr lang="fr-FR" dirty="0" smtClean="0">
                <a:latin typeface="Arial Narrow" pitchFamily="34" charset="0"/>
              </a:rPr>
              <a:t>)  +  vaccinothérapie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dirty="0" smtClean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dirty="0">
              <a:latin typeface="Arial Narrow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r>
              <a:rPr lang="fr-FR" b="1" dirty="0" smtClean="0">
                <a:latin typeface="Arial Narrow" pitchFamily="34" charset="0"/>
              </a:rPr>
              <a:t>Diphtérie maligne</a:t>
            </a:r>
            <a:r>
              <a:rPr lang="fr-FR" dirty="0" smtClean="0">
                <a:latin typeface="Arial Narrow" pitchFamily="34" charset="0"/>
              </a:rPr>
              <a:t>       : 	 ATB  +  sérothérapie (</a:t>
            </a:r>
            <a:r>
              <a:rPr lang="fr-FR" b="1" dirty="0" smtClean="0">
                <a:latin typeface="Arial Narrow" pitchFamily="34" charset="0"/>
              </a:rPr>
              <a:t>40.000</a:t>
            </a:r>
            <a:r>
              <a:rPr lang="fr-FR" dirty="0" smtClean="0">
                <a:latin typeface="Arial Narrow" pitchFamily="34" charset="0"/>
              </a:rPr>
              <a:t> </a:t>
            </a:r>
            <a:r>
              <a:rPr lang="fr-FR" dirty="0" err="1" smtClean="0">
                <a:latin typeface="Arial Narrow" pitchFamily="34" charset="0"/>
              </a:rPr>
              <a:t>ui</a:t>
            </a:r>
            <a:r>
              <a:rPr lang="fr-FR" dirty="0" smtClean="0">
                <a:latin typeface="Arial Narrow" pitchFamily="34" charset="0"/>
              </a:rPr>
              <a:t>)  +  vaccinothérapie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b="1" dirty="0" smtClean="0">
                <a:latin typeface="Arial Narrow" pitchFamily="34" charset="0"/>
                <a:cs typeface="Tahoma" pitchFamily="34" charset="0"/>
              </a:rPr>
              <a:t>Croup</a:t>
            </a:r>
            <a:r>
              <a:rPr lang="fr-FR" dirty="0" smtClean="0">
                <a:latin typeface="Arial Narrow" pitchFamily="34" charset="0"/>
                <a:cs typeface="Tahoma" pitchFamily="34" charset="0"/>
              </a:rPr>
              <a:t> : 	Corticoïdes </a:t>
            </a:r>
            <a:r>
              <a:rPr lang="fr-FR" sz="1600" dirty="0" smtClean="0">
                <a:latin typeface="Arial Narrow" pitchFamily="34" charset="0"/>
                <a:cs typeface="Tahoma" pitchFamily="34" charset="0"/>
              </a:rPr>
              <a:t>(</a:t>
            </a:r>
            <a:r>
              <a:rPr lang="fr-FR" sz="1600" dirty="0" err="1" smtClean="0">
                <a:latin typeface="Arial Narrow" pitchFamily="34" charset="0"/>
                <a:cs typeface="Tahoma" pitchFamily="34" charset="0"/>
              </a:rPr>
              <a:t>hémisuccinate</a:t>
            </a:r>
            <a:r>
              <a:rPr lang="fr-FR" sz="1600" dirty="0" smtClean="0">
                <a:latin typeface="Arial Narrow" pitchFamily="34" charset="0"/>
                <a:cs typeface="Tahoma" pitchFamily="34" charset="0"/>
              </a:rPr>
              <a:t> d’</a:t>
            </a:r>
            <a:r>
              <a:rPr lang="fr-FR" sz="1600" dirty="0" err="1" smtClean="0">
                <a:latin typeface="Arial Narrow" pitchFamily="34" charset="0"/>
                <a:cs typeface="Tahoma" pitchFamily="34" charset="0"/>
              </a:rPr>
              <a:t>hycortisone</a:t>
            </a:r>
            <a:r>
              <a:rPr lang="fr-FR" sz="1600" dirty="0" smtClean="0">
                <a:latin typeface="Arial Narrow" pitchFamily="34" charset="0"/>
                <a:cs typeface="Tahoma" pitchFamily="34" charset="0"/>
              </a:rPr>
              <a:t> ou </a:t>
            </a:r>
            <a:r>
              <a:rPr lang="fr-FR" sz="1600" dirty="0" err="1" smtClean="0">
                <a:latin typeface="Arial Narrow" pitchFamily="34" charset="0"/>
                <a:cs typeface="Tahoma" pitchFamily="34" charset="0"/>
              </a:rPr>
              <a:t>dexametasone</a:t>
            </a:r>
            <a:r>
              <a:rPr lang="fr-FR" sz="1600" dirty="0" smtClean="0">
                <a:latin typeface="Arial Narrow" pitchFamily="34" charset="0"/>
                <a:cs typeface="Tahoma" pitchFamily="34" charset="0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kumimoji="0" lang="fr-FR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	</a:t>
            </a:r>
            <a:r>
              <a:rPr kumimoji="0" lang="fr-FR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cs typeface="Tahoma" pitchFamily="34" charset="0"/>
              </a:rPr>
              <a:t>	si aggravation ou non amélioration : intubation ou trachéotomie en USI.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Indications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Traitement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42844" y="1214422"/>
            <a:ext cx="8858280" cy="550072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b="1" dirty="0" smtClean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b="1" dirty="0" smtClean="0">
                <a:solidFill>
                  <a:srgbClr val="C00000"/>
                </a:solidFill>
                <a:latin typeface="Arial Narrow" pitchFamily="34" charset="0"/>
              </a:rPr>
              <a:t>Maladie à déclaration obligatoire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b="1" dirty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Isolement des malades et porteurs de germes jusqu’à </a:t>
            </a:r>
            <a:r>
              <a:rPr lang="fr-FR" sz="16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négativation</a:t>
            </a:r>
            <a:r>
              <a:rPr lang="fr-FR" sz="1600" dirty="0" smtClean="0">
                <a:latin typeface="Tahoma" pitchFamily="34" charset="0"/>
                <a:cs typeface="Tahoma" pitchFamily="34" charset="0"/>
              </a:rPr>
              <a:t> des prélèvement de gorge.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Désinfection des objets et locaux contaminés par les malades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Sujets contacts non vaccinés : </a:t>
            </a:r>
            <a:r>
              <a:rPr lang="fr-FR" sz="1600" dirty="0" smtClean="0">
                <a:cs typeface="Tahoma" pitchFamily="34" charset="0"/>
              </a:rPr>
              <a:t>5000 </a:t>
            </a:r>
            <a:r>
              <a:rPr lang="fr-FR" sz="1600" dirty="0" err="1" smtClean="0">
                <a:cs typeface="Tahoma" pitchFamily="34" charset="0"/>
              </a:rPr>
              <a:t>ui</a:t>
            </a:r>
            <a:r>
              <a:rPr lang="fr-FR" sz="1600" dirty="0" smtClean="0">
                <a:cs typeface="Tahoma" pitchFamily="34" charset="0"/>
              </a:rPr>
              <a:t> sérum + vaccination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Sujets contacts vaccinés : </a:t>
            </a:r>
            <a:r>
              <a:rPr lang="fr-FR" sz="1600" dirty="0" smtClean="0">
                <a:cs typeface="Tahoma" pitchFamily="34" charset="0"/>
              </a:rPr>
              <a:t>rappel 2 ml anatoxine diphtérique</a:t>
            </a: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Porteurs sains de germes  :  </a:t>
            </a:r>
            <a:r>
              <a:rPr lang="fr-FR" sz="1600" dirty="0" err="1" smtClean="0">
                <a:cs typeface="Tahoma" pitchFamily="34" charset="0"/>
              </a:rPr>
              <a:t>erythromycine</a:t>
            </a:r>
            <a:r>
              <a:rPr lang="fr-FR" sz="1600" dirty="0" smtClean="0">
                <a:cs typeface="Tahoma" pitchFamily="34" charset="0"/>
              </a:rPr>
              <a:t> 10 j</a:t>
            </a: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lvl="0" indent="-342900">
              <a:spcBef>
                <a:spcPct val="20000"/>
              </a:spcBef>
              <a:tabLst>
                <a:tab pos="809625" algn="l"/>
                <a:tab pos="1162050" algn="l"/>
                <a:tab pos="1704975" algn="l"/>
                <a:tab pos="2152650" algn="l"/>
              </a:tabLst>
            </a:pPr>
            <a:r>
              <a:rPr lang="fr-FR" sz="1600" dirty="0" smtClean="0">
                <a:latin typeface="Tahoma" pitchFamily="34" charset="0"/>
                <a:cs typeface="Tahoma" pitchFamily="34" charset="0"/>
              </a:rPr>
              <a:t>Vaccination préventive obligatoire </a:t>
            </a:r>
            <a:r>
              <a:rPr lang="fr-FR" sz="1600" dirty="0" smtClean="0">
                <a:cs typeface="Tahoma" pitchFamily="34" charset="0"/>
              </a:rPr>
              <a:t>(schéma national)</a:t>
            </a: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dirty="0" smtClean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dirty="0">
              <a:latin typeface="Arial Narrow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lang="fr-FR" sz="1600" dirty="0">
              <a:latin typeface="Arial Narrow" pitchFamily="34" charset="0"/>
              <a:cs typeface="Tahom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>
                <a:tab pos="809625" algn="l"/>
                <a:tab pos="1162050" algn="l"/>
                <a:tab pos="1704975" algn="l"/>
                <a:tab pos="2152650" algn="l"/>
              </a:tabLst>
              <a:defRPr/>
            </a:pPr>
            <a:endParaRPr kumimoji="0" lang="fr-FR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Prophylaxie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Epidémiologie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/>
          </a:bodyPr>
          <a:lstStyle/>
          <a:p>
            <a:r>
              <a:rPr lang="fr-FR" sz="2000" dirty="0" smtClean="0"/>
              <a:t>Maladie strictement humaine.</a:t>
            </a:r>
          </a:p>
          <a:p>
            <a:endParaRPr lang="fr-FR" sz="2000" dirty="0"/>
          </a:p>
          <a:p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Réservoir</a:t>
            </a:r>
            <a:r>
              <a:rPr lang="fr-FR" sz="2000" dirty="0" smtClean="0"/>
              <a:t> : gorge des malades, convalescents, porteurs sains.</a:t>
            </a:r>
          </a:p>
          <a:p>
            <a:endParaRPr lang="fr-FR" sz="2000" dirty="0"/>
          </a:p>
          <a:p>
            <a:r>
              <a:rPr lang="fr-FR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Mode de contamination</a:t>
            </a:r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b="1" dirty="0" smtClean="0">
                <a:solidFill>
                  <a:srgbClr val="006600"/>
                </a:solidFill>
              </a:rPr>
              <a:t>Directe</a:t>
            </a:r>
            <a:r>
              <a:rPr lang="fr-FR" sz="2000" dirty="0" smtClean="0"/>
              <a:t> : gouttelettes de salive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maximale à la phase </a:t>
            </a:r>
            <a:r>
              <a:rPr lang="fr-FR" sz="2000" dirty="0" err="1" smtClean="0"/>
              <a:t>hiverno</a:t>
            </a:r>
            <a:r>
              <a:rPr lang="fr-FR" sz="2000" dirty="0" smtClean="0"/>
              <a:t>-automnale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b="1" dirty="0">
                <a:solidFill>
                  <a:srgbClr val="006600"/>
                </a:solidFill>
              </a:rPr>
              <a:t>Indirecte</a:t>
            </a:r>
            <a:r>
              <a:rPr lang="fr-FR" sz="2000" dirty="0" smtClean="0"/>
              <a:t> : Objets et aliments souillés.</a:t>
            </a:r>
          </a:p>
          <a:p>
            <a:pPr>
              <a:buNone/>
            </a:pPr>
            <a:endParaRPr lang="fr-FR" sz="2000" dirty="0" smtClean="0"/>
          </a:p>
          <a:p>
            <a:r>
              <a:rPr lang="fr-FR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Répartition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dirty="0">
                <a:solidFill>
                  <a:srgbClr val="006600"/>
                </a:solidFill>
              </a:rPr>
              <a:t>Age</a:t>
            </a:r>
            <a:r>
              <a:rPr lang="fr-FR" sz="2000" dirty="0" smtClean="0"/>
              <a:t>	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avant vaccination </a:t>
            </a:r>
            <a:r>
              <a:rPr lang="fr-FR" sz="2000" dirty="0" smtClean="0"/>
              <a:t>: âge préscolaire ++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</a:t>
            </a:r>
            <a:r>
              <a:rPr lang="fr-FR" sz="1600" dirty="0">
                <a:latin typeface="Arial" pitchFamily="34" charset="0"/>
                <a:cs typeface="Arial" pitchFamily="34" charset="0"/>
              </a:rPr>
              <a:t>Depuis vaccination </a:t>
            </a:r>
            <a:r>
              <a:rPr lang="fr-FR" sz="2000" dirty="0" smtClean="0"/>
              <a:t>: adulte non ou mal vacciné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b="1" dirty="0">
                <a:solidFill>
                  <a:srgbClr val="006600"/>
                </a:solidFill>
              </a:rPr>
              <a:t>Pays sous développés </a:t>
            </a:r>
            <a:r>
              <a:rPr lang="fr-FR" sz="2000" dirty="0" smtClean="0"/>
              <a:t>: bas niveau socio-économique, promiscuité,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	          hygiène défectueuse.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Clinique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 smtClean="0">
                <a:solidFill>
                  <a:srgbClr val="C00000"/>
                </a:solidFill>
                <a:latin typeface="Comic Sans MS" pitchFamily="66" charset="0"/>
              </a:rPr>
              <a:t>Angine diphtérique commune</a:t>
            </a:r>
          </a:p>
          <a:p>
            <a:endParaRPr lang="fr-FR" sz="2000" dirty="0" smtClean="0"/>
          </a:p>
          <a:p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Incubation</a:t>
            </a:r>
            <a:r>
              <a:rPr lang="fr-FR" sz="2000" dirty="0" smtClean="0"/>
              <a:t> silencieuse, 2 à 5 jours</a:t>
            </a:r>
          </a:p>
          <a:p>
            <a:endParaRPr lang="fr-FR" sz="2000" dirty="0"/>
          </a:p>
          <a:p>
            <a:pPr>
              <a:tabLst>
                <a:tab pos="1162050" algn="l"/>
              </a:tabLst>
            </a:pPr>
            <a:r>
              <a:rPr lang="fr-FR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Début</a:t>
            </a:r>
            <a:r>
              <a:rPr lang="fr-FR" sz="2000" dirty="0" smtClean="0"/>
              <a:t> : insidieux</a:t>
            </a:r>
          </a:p>
          <a:p>
            <a:pPr>
              <a:buNone/>
              <a:tabLst>
                <a:tab pos="11620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malaise général, T° 38°C</a:t>
            </a:r>
          </a:p>
          <a:p>
            <a:pPr>
              <a:buNone/>
              <a:tabLst>
                <a:tab pos="1162050" algn="l"/>
                <a:tab pos="22383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amygdales un peu tuméfiées, rouges</a:t>
            </a:r>
          </a:p>
          <a:p>
            <a:pPr>
              <a:buNone/>
              <a:tabLst>
                <a:tab pos="1162050" algn="l"/>
                <a:tab pos="22383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petites tâches opalines (</a:t>
            </a:r>
            <a:r>
              <a:rPr lang="fr-FR" sz="1800" dirty="0" smtClean="0">
                <a:latin typeface="Arial Narrow" pitchFamily="34" charset="0"/>
              </a:rPr>
              <a:t>pellicule de Bretonneau</a:t>
            </a:r>
            <a:r>
              <a:rPr lang="fr-FR" sz="2000" dirty="0" smtClean="0"/>
              <a:t>)</a:t>
            </a:r>
          </a:p>
          <a:p>
            <a:pPr>
              <a:buNone/>
              <a:tabLst>
                <a:tab pos="1162050" algn="l"/>
                <a:tab pos="2238375" algn="l"/>
              </a:tabLst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	</a:t>
            </a:r>
            <a:r>
              <a:rPr lang="fr-FR" sz="1800" dirty="0" smtClean="0"/>
              <a:t>A ce stade</a:t>
            </a:r>
            <a:endParaRPr lang="fr-FR" sz="2000" dirty="0" smtClean="0"/>
          </a:p>
          <a:p>
            <a:pPr>
              <a:buNone/>
              <a:tabLst>
                <a:tab pos="1438275" algn="l"/>
              </a:tabLst>
            </a:pPr>
            <a:r>
              <a:rPr lang="fr-FR" sz="2000" dirty="0" smtClean="0"/>
              <a:t>		</a:t>
            </a:r>
            <a:r>
              <a:rPr lang="fr-FR" sz="1800" dirty="0" smtClean="0">
                <a:latin typeface="Arial Narrow" pitchFamily="34" charset="0"/>
              </a:rPr>
              <a:t>sous traitement</a:t>
            </a:r>
            <a:r>
              <a:rPr lang="fr-FR" sz="2000" dirty="0" smtClean="0"/>
              <a:t> : guérison rapide sans séquelles</a:t>
            </a:r>
          </a:p>
          <a:p>
            <a:pPr>
              <a:buNone/>
              <a:tabLst>
                <a:tab pos="1438275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1800" dirty="0">
                <a:latin typeface="Arial Narrow" pitchFamily="34" charset="0"/>
              </a:rPr>
              <a:t>sans traitement </a:t>
            </a:r>
            <a:r>
              <a:rPr lang="fr-FR" sz="2000" dirty="0" smtClean="0"/>
              <a:t>: 24 – 48 h </a:t>
            </a:r>
            <a:r>
              <a:rPr lang="fr-FR" sz="2000" dirty="0" smtClean="0">
                <a:latin typeface="Calibri"/>
              </a:rPr>
              <a:t>→ phase d’état</a:t>
            </a:r>
            <a:r>
              <a:rPr lang="fr-FR" sz="2000" dirty="0" smtClean="0"/>
              <a:t>			</a:t>
            </a:r>
            <a:endParaRPr lang="fr-FR" sz="2000" dirty="0"/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Clinique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 smtClean="0">
                <a:solidFill>
                  <a:srgbClr val="C00000"/>
                </a:solidFill>
                <a:latin typeface="Comic Sans MS" pitchFamily="66" charset="0"/>
              </a:rPr>
              <a:t>Angine diphtérique commune</a:t>
            </a:r>
          </a:p>
          <a:p>
            <a:endParaRPr lang="fr-FR" sz="2000" dirty="0" smtClean="0"/>
          </a:p>
          <a:p>
            <a:r>
              <a:rPr lang="fr-FR" sz="1800" b="1" dirty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Phase d’état </a:t>
            </a:r>
            <a:r>
              <a:rPr lang="fr-FR" sz="2000" dirty="0" smtClean="0"/>
              <a:t>:</a:t>
            </a:r>
          </a:p>
          <a:p>
            <a:pPr>
              <a:buNone/>
            </a:pPr>
            <a:r>
              <a:rPr lang="fr-FR" sz="2000" dirty="0" smtClean="0"/>
              <a:t>		Dysphagie minime ou absente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Pâleur, asthénie, fièvre à 38°C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Pouls + marqué que le l’implique la T°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Albuminurie : inconstante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	- Examen physique :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dirty="0" smtClean="0"/>
              <a:t>Fausses membranes </a:t>
            </a:r>
            <a:r>
              <a:rPr lang="fr-FR" sz="2000" dirty="0" smtClean="0"/>
              <a:t>caractéristiques,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face interne de l’amygdale, bilatérales le + souvent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		brillantes blanc nacré, lisses régulières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bords nets arrondis ou sinueux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Puis	Jaunâtres «vieil ivoire», surface moins régulière.</a:t>
            </a:r>
            <a:endParaRPr lang="fr-FR" sz="2000" dirty="0"/>
          </a:p>
        </p:txBody>
      </p:sp>
      <p:pic>
        <p:nvPicPr>
          <p:cNvPr id="1027" name="Picture 3" descr="F:\me\Cours\diphterie\fig 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4691" y="1142984"/>
            <a:ext cx="3881277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Clinique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pic>
        <p:nvPicPr>
          <p:cNvPr id="6" name="Picture 2" descr="F:\me\Cours\diphterie\pseudomemb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143248"/>
            <a:ext cx="3821224" cy="2928958"/>
          </a:xfrm>
          <a:prstGeom prst="rect">
            <a:avLst/>
          </a:prstGeom>
          <a:noFill/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785794"/>
            <a:ext cx="8858280" cy="592935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2000" dirty="0" smtClean="0">
                <a:solidFill>
                  <a:srgbClr val="C00000"/>
                </a:solidFill>
                <a:latin typeface="Comic Sans MS" pitchFamily="66" charset="0"/>
              </a:rPr>
              <a:t>Angine diphtérique commune</a:t>
            </a:r>
          </a:p>
          <a:p>
            <a:endParaRPr lang="fr-FR" sz="2000" dirty="0" smtClean="0"/>
          </a:p>
          <a:p>
            <a:r>
              <a:rPr lang="fr-FR" sz="2000" dirty="0" smtClean="0"/>
              <a:t>Les fausses membranes sont :</a:t>
            </a:r>
          </a:p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b="1" dirty="0" smtClean="0"/>
              <a:t>Adhérentes</a:t>
            </a:r>
            <a:r>
              <a:rPr lang="fr-FR" sz="2000" dirty="0" smtClean="0"/>
              <a:t> à la muqueuse sous-jacente</a:t>
            </a:r>
          </a:p>
          <a:p>
            <a:pPr>
              <a:lnSpc>
                <a:spcPct val="150000"/>
              </a:lnSpc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dirty="0" smtClean="0"/>
              <a:t>Cohérentes</a:t>
            </a:r>
            <a:r>
              <a:rPr lang="fr-FR" sz="2000" dirty="0" smtClean="0"/>
              <a:t> résistant à l’écrasement, ne se dissocient pas dans l’eau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</a:t>
            </a:r>
            <a:r>
              <a:rPr lang="fr-FR" sz="2000" b="1" dirty="0" smtClean="0"/>
              <a:t>Extensives</a:t>
            </a:r>
            <a:r>
              <a:rPr lang="fr-FR" sz="2000" dirty="0" smtClean="0"/>
              <a:t>, se reproduisent vite, envahissent rapidement piliers, luette +/- 	paroi postérieur pharynx.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Cette </a:t>
            </a:r>
            <a:r>
              <a:rPr lang="fr-FR" sz="2000" b="1" dirty="0" smtClean="0">
                <a:solidFill>
                  <a:srgbClr val="0000FF"/>
                </a:solidFill>
              </a:rPr>
              <a:t>angine </a:t>
            </a:r>
            <a:r>
              <a:rPr lang="fr-FR" sz="2000" b="1" dirty="0" err="1" smtClean="0">
                <a:solidFill>
                  <a:srgbClr val="0000FF"/>
                </a:solidFill>
              </a:rPr>
              <a:t>pseudo-membraneuse</a:t>
            </a:r>
            <a:r>
              <a:rPr lang="fr-FR" sz="2000" b="1" dirty="0" smtClean="0">
                <a:solidFill>
                  <a:srgbClr val="0000FF"/>
                </a:solidFill>
              </a:rPr>
              <a:t> </a:t>
            </a:r>
            <a:r>
              <a:rPr lang="fr-FR" sz="2000" dirty="0" smtClean="0"/>
              <a:t>s’accompagne :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b="1" dirty="0" err="1" smtClean="0"/>
              <a:t>Adénoïdite</a:t>
            </a:r>
            <a:r>
              <a:rPr lang="fr-FR" sz="2000" dirty="0" smtClean="0"/>
              <a:t> : 	obstruction nasale</a:t>
            </a:r>
          </a:p>
          <a:p>
            <a:pPr>
              <a:buNone/>
            </a:pPr>
            <a:r>
              <a:rPr lang="fr-FR" sz="2000" dirty="0" smtClean="0"/>
              <a:t>			coryza discret, muqueux ou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  </a:t>
            </a:r>
            <a:r>
              <a:rPr lang="fr-FR" sz="2000" dirty="0" err="1" smtClean="0"/>
              <a:t>muco</a:t>
            </a:r>
            <a:r>
              <a:rPr lang="fr-FR" sz="2000" dirty="0" smtClean="0"/>
              <a:t>-purulent unilatéral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r>
              <a:rPr lang="fr-FR" sz="2000" b="1" dirty="0" smtClean="0"/>
              <a:t>Adénopathie</a:t>
            </a:r>
            <a:r>
              <a:rPr lang="fr-FR" sz="2000" dirty="0" smtClean="0"/>
              <a:t> : constante, discrète, bilatérale</a:t>
            </a:r>
          </a:p>
          <a:p>
            <a:pPr>
              <a:buNone/>
            </a:pPr>
            <a:r>
              <a:rPr lang="fr-FR" sz="2000" dirty="0" smtClean="0"/>
              <a:t>			sous </a:t>
            </a:r>
            <a:r>
              <a:rPr lang="fr-FR" sz="2000" dirty="0" err="1" smtClean="0"/>
              <a:t>angulo</a:t>
            </a:r>
            <a:r>
              <a:rPr lang="fr-FR" sz="2000" dirty="0" smtClean="0"/>
              <a:t>-maxillaire, </a:t>
            </a:r>
            <a:r>
              <a:rPr lang="fr-FR" sz="2000" dirty="0" err="1" smtClean="0"/>
              <a:t>gg</a:t>
            </a:r>
            <a:r>
              <a:rPr lang="fr-FR" sz="2000" dirty="0" smtClean="0"/>
              <a:t> fermes mobiles, sans </a:t>
            </a:r>
            <a:r>
              <a:rPr lang="fr-FR" sz="2000" dirty="0" err="1" smtClean="0"/>
              <a:t>périadénite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Clinique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71438" y="785794"/>
            <a:ext cx="9001156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dirty="0" smtClean="0">
                <a:solidFill>
                  <a:srgbClr val="C00000"/>
                </a:solidFill>
                <a:latin typeface="Comic Sans MS" pitchFamily="66" charset="0"/>
              </a:rPr>
              <a:t>Angine diphtérique commune</a:t>
            </a:r>
          </a:p>
          <a:p>
            <a:endParaRPr lang="fr-FR" sz="2000" dirty="0" smtClean="0"/>
          </a:p>
          <a:p>
            <a:r>
              <a:rPr lang="fr-FR" sz="2000" b="1" dirty="0" smtClean="0"/>
              <a:t>Evolution</a:t>
            </a:r>
          </a:p>
          <a:p>
            <a:pPr>
              <a:buNone/>
            </a:pPr>
            <a:r>
              <a:rPr lang="fr-FR" sz="2000" dirty="0" smtClean="0"/>
              <a:t>		sans traitement ou tardif : </a:t>
            </a:r>
          </a:p>
          <a:p>
            <a:pPr marL="1524000" indent="-180975"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fr-FR" sz="2000" dirty="0" smtClean="0"/>
              <a:t>guérison assez fréquente, convalescence longue</a:t>
            </a:r>
          </a:p>
          <a:p>
            <a:pPr marL="1524000" indent="-180975">
              <a:buClr>
                <a:srgbClr val="0000FF"/>
              </a:buClr>
              <a:buSzPct val="70000"/>
              <a:buFont typeface="Wingdings" pitchFamily="2" charset="2"/>
              <a:buChar char="Ø"/>
            </a:pPr>
            <a:endParaRPr lang="fr-FR" sz="2000" dirty="0"/>
          </a:p>
          <a:p>
            <a:pPr marL="1524000" indent="-180975">
              <a:buClr>
                <a:srgbClr val="0000FF"/>
              </a:buClr>
              <a:buSzPct val="70000"/>
              <a:buFont typeface="Wingdings" pitchFamily="2" charset="2"/>
              <a:buChar char="Ø"/>
            </a:pPr>
            <a:r>
              <a:rPr lang="fr-FR" sz="2000" dirty="0" smtClean="0"/>
              <a:t>Extension des FM au larynx, voire bronches</a:t>
            </a:r>
          </a:p>
          <a:p>
            <a:pPr marL="1524000" indent="-180975">
              <a:buClr>
                <a:srgbClr val="0000FF"/>
              </a:buClr>
              <a:buSzPct val="70000"/>
              <a:buNone/>
            </a:pPr>
            <a:r>
              <a:rPr lang="fr-FR" sz="2000" dirty="0"/>
              <a:t>	</a:t>
            </a:r>
            <a:r>
              <a:rPr lang="fr-FR" sz="2000" dirty="0" smtClean="0"/>
              <a:t>angine </a:t>
            </a:r>
            <a:r>
              <a:rPr lang="fr-FR" sz="2000" dirty="0" err="1" smtClean="0"/>
              <a:t>submaligne</a:t>
            </a:r>
            <a:r>
              <a:rPr lang="fr-FR" sz="2000" dirty="0" smtClean="0"/>
              <a:t> ou maligne, paralysies et complications cardiaques</a:t>
            </a:r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1571612"/>
            <a:ext cx="8858280" cy="5143536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Angine bénigne </a:t>
            </a:r>
            <a:r>
              <a:rPr lang="fr-FR" sz="2000" dirty="0" smtClean="0"/>
              <a:t>: atypique</a:t>
            </a:r>
          </a:p>
          <a:p>
            <a:pPr>
              <a:buNone/>
              <a:tabLst>
                <a:tab pos="2152650" algn="l"/>
              </a:tabLst>
            </a:pPr>
            <a:r>
              <a:rPr lang="fr-FR" sz="2000" dirty="0" smtClean="0"/>
              <a:t>		   angines pultacées</a:t>
            </a:r>
          </a:p>
          <a:p>
            <a:pPr>
              <a:buNone/>
              <a:tabLst>
                <a:tab pos="2152650" algn="l"/>
              </a:tabLst>
            </a:pPr>
            <a:r>
              <a:rPr lang="fr-FR" sz="2000" dirty="0"/>
              <a:t>	</a:t>
            </a:r>
            <a:r>
              <a:rPr lang="fr-FR" sz="2000" dirty="0" smtClean="0"/>
              <a:t>	   angines purement érythémateuses</a:t>
            </a:r>
          </a:p>
          <a:p>
            <a:pPr>
              <a:buNone/>
              <a:tabLst>
                <a:tab pos="2152650" algn="l"/>
              </a:tabLst>
            </a:pPr>
            <a:endParaRPr lang="fr-FR" sz="2000" dirty="0"/>
          </a:p>
          <a:p>
            <a:pPr>
              <a:buNone/>
              <a:tabLst>
                <a:tab pos="2152650" algn="l"/>
              </a:tabLst>
            </a:pPr>
            <a:r>
              <a:rPr lang="fr-FR" sz="2000" dirty="0" smtClean="0"/>
              <a:t>								</a:t>
            </a:r>
          </a:p>
          <a:p>
            <a:r>
              <a:rPr lang="fr-FR" sz="1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Angine diphtérique grave </a:t>
            </a:r>
            <a:r>
              <a:rPr lang="fr-FR" sz="2000" dirty="0" smtClean="0"/>
              <a:t>: FM extensive tapissant le fond de la gorge</a:t>
            </a:r>
          </a:p>
          <a:p>
            <a:pPr>
              <a:buNone/>
            </a:pPr>
            <a:r>
              <a:rPr lang="fr-FR" sz="2000" dirty="0" smtClean="0"/>
              <a:t>				              simulant un</a:t>
            </a:r>
            <a:r>
              <a:rPr lang="fr-FR" sz="2000" dirty="0" smtClean="0">
                <a:sym typeface="Symbol"/>
              </a:rPr>
              <a:t> phlegmon bilatéral</a:t>
            </a:r>
          </a:p>
          <a:p>
            <a:pPr>
              <a:buNone/>
            </a:pPr>
            <a:r>
              <a:rPr lang="fr-FR" sz="2000" dirty="0">
                <a:sym typeface="Symbol"/>
              </a:rPr>
              <a:t>	</a:t>
            </a:r>
            <a:r>
              <a:rPr lang="fr-FR" sz="2000" dirty="0" smtClean="0">
                <a:sym typeface="Symbol"/>
              </a:rPr>
              <a:t>			            ADP importantes</a:t>
            </a:r>
          </a:p>
          <a:p>
            <a:pPr>
              <a:buNone/>
            </a:pPr>
            <a:r>
              <a:rPr lang="fr-FR" sz="2000" dirty="0">
                <a:sym typeface="Symbol"/>
              </a:rPr>
              <a:t>	</a:t>
            </a:r>
            <a:r>
              <a:rPr lang="fr-FR" sz="2000" dirty="0" smtClean="0">
                <a:sym typeface="Symbol"/>
              </a:rPr>
              <a:t>			            Fièvre à 40°C</a:t>
            </a:r>
            <a:endParaRPr lang="fr-FR" sz="2000" dirty="0"/>
          </a:p>
          <a:p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	</a:t>
            </a:r>
            <a:endParaRPr lang="fr-FR" sz="2000" dirty="0"/>
          </a:p>
          <a:p>
            <a:endParaRPr lang="fr-FR" sz="20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symptomatiques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582594"/>
          </a:xfrm>
          <a:solidFill>
            <a:srgbClr val="000066"/>
          </a:solidFill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Formes Cliniques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142844" y="1714488"/>
            <a:ext cx="8858280" cy="264320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		</a:t>
            </a:r>
            <a:r>
              <a:rPr lang="fr-FR" sz="2000" dirty="0" err="1" smtClean="0">
                <a:solidFill>
                  <a:srgbClr val="C00000"/>
                </a:solidFill>
                <a:latin typeface="Arial Narrow" pitchFamily="34" charset="0"/>
              </a:rPr>
              <a:t>Sd</a:t>
            </a:r>
            <a:r>
              <a:rPr lang="fr-FR" sz="2000" dirty="0" smtClean="0">
                <a:solidFill>
                  <a:srgbClr val="C00000"/>
                </a:solidFill>
                <a:latin typeface="Arial Narrow" pitchFamily="34" charset="0"/>
              </a:rPr>
              <a:t> précoce de </a:t>
            </a:r>
            <a:r>
              <a:rPr lang="fr-FR" sz="2000" dirty="0" err="1" smtClean="0">
                <a:solidFill>
                  <a:srgbClr val="C00000"/>
                </a:solidFill>
                <a:latin typeface="Arial Narrow" pitchFamily="34" charset="0"/>
              </a:rPr>
              <a:t>Marfon</a:t>
            </a:r>
            <a:r>
              <a:rPr lang="fr-FR" sz="20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FR" sz="2000" dirty="0" smtClean="0"/>
              <a:t>: </a:t>
            </a:r>
            <a:r>
              <a:rPr lang="fr-FR" sz="1600" b="1" dirty="0" smtClean="0">
                <a:latin typeface="Arial Narrow" pitchFamily="34" charset="0"/>
              </a:rPr>
              <a:t>7 jours </a:t>
            </a:r>
            <a:r>
              <a:rPr lang="fr-FR" sz="1600" dirty="0" smtClean="0">
                <a:latin typeface="Arial Narrow" pitchFamily="34" charset="0"/>
              </a:rPr>
              <a:t>après début angine</a:t>
            </a:r>
            <a:endParaRPr lang="fr-FR" sz="2000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Vomissement et paralysie du voile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Pouls rapide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	Myocardite: tachycardie, HPM, cardiomégalie</a:t>
            </a:r>
          </a:p>
          <a:p>
            <a:pPr>
              <a:buNone/>
            </a:pPr>
            <a:r>
              <a:rPr lang="fr-FR" sz="2000" dirty="0"/>
              <a:t>	</a:t>
            </a:r>
            <a:r>
              <a:rPr lang="fr-FR" sz="2000" dirty="0" smtClean="0"/>
              <a:t>	        +/-	</a:t>
            </a:r>
            <a:r>
              <a:rPr lang="fr-FR" sz="2000" dirty="0" err="1" smtClean="0"/>
              <a:t>Sd</a:t>
            </a:r>
            <a:r>
              <a:rPr lang="fr-FR" sz="2000" dirty="0" smtClean="0"/>
              <a:t> hémorragique et I. rénale</a:t>
            </a:r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dirty="0" smtClean="0"/>
              <a:t>			Risque d’arrêt cardiaque persiste 8 semaines (USI)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702214"/>
            <a:ext cx="9144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C00000"/>
                </a:solidFill>
                <a:latin typeface="Comic Sans MS" pitchFamily="66" charset="0"/>
              </a:rPr>
              <a:t>Formes symptomatiques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42844" y="4429132"/>
            <a:ext cx="8858312" cy="2246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sz="2000" dirty="0" smtClean="0">
                <a:solidFill>
                  <a:srgbClr val="C00000"/>
                </a:solidFill>
                <a:latin typeface="Arial Narrow" pitchFamily="34" charset="0"/>
              </a:rPr>
              <a:t>	</a:t>
            </a:r>
          </a:p>
          <a:p>
            <a:pPr>
              <a:buNone/>
            </a:pPr>
            <a:r>
              <a:rPr lang="fr-FR" sz="2000" dirty="0">
                <a:solidFill>
                  <a:srgbClr val="C00000"/>
                </a:solidFill>
                <a:latin typeface="Arial Narrow" pitchFamily="34" charset="0"/>
              </a:rPr>
              <a:t>	</a:t>
            </a:r>
            <a:r>
              <a:rPr lang="fr-FR" sz="2000" dirty="0" err="1" smtClean="0">
                <a:solidFill>
                  <a:srgbClr val="C00000"/>
                </a:solidFill>
                <a:latin typeface="Arial Narrow" pitchFamily="34" charset="0"/>
              </a:rPr>
              <a:t>Sd</a:t>
            </a:r>
            <a:r>
              <a:rPr lang="fr-FR" sz="2000" dirty="0" smtClean="0">
                <a:solidFill>
                  <a:srgbClr val="C00000"/>
                </a:solidFill>
                <a:latin typeface="Arial Narrow" pitchFamily="34" charset="0"/>
              </a:rPr>
              <a:t> tardif de Grenet et </a:t>
            </a:r>
            <a:r>
              <a:rPr lang="fr-FR" sz="2000" dirty="0" err="1" smtClean="0">
                <a:solidFill>
                  <a:srgbClr val="C00000"/>
                </a:solidFill>
                <a:latin typeface="Arial Narrow" pitchFamily="34" charset="0"/>
              </a:rPr>
              <a:t>Mezard</a:t>
            </a:r>
            <a:r>
              <a:rPr lang="fr-FR" sz="2000" dirty="0" smtClean="0">
                <a:solidFill>
                  <a:srgbClr val="C00000"/>
                </a:solidFill>
                <a:latin typeface="Arial Narrow" pitchFamily="34" charset="0"/>
              </a:rPr>
              <a:t> </a:t>
            </a:r>
            <a:r>
              <a:rPr lang="fr-FR" sz="2000" dirty="0" smtClean="0"/>
              <a:t>: </a:t>
            </a:r>
            <a:r>
              <a:rPr lang="fr-FR" sz="1600" b="1" dirty="0" smtClean="0">
                <a:latin typeface="Arial Narrow" pitchFamily="34" charset="0"/>
              </a:rPr>
              <a:t>35</a:t>
            </a:r>
            <a:r>
              <a:rPr lang="fr-FR" sz="1600" b="1" baseline="30000" dirty="0" smtClean="0">
                <a:latin typeface="Arial Narrow" pitchFamily="34" charset="0"/>
              </a:rPr>
              <a:t>e</a:t>
            </a:r>
            <a:r>
              <a:rPr lang="fr-FR" sz="1600" b="1" dirty="0" smtClean="0">
                <a:latin typeface="Arial Narrow" pitchFamily="34" charset="0"/>
              </a:rPr>
              <a:t> jour</a:t>
            </a:r>
            <a:endParaRPr lang="fr-FR" sz="2000" b="1" dirty="0" smtClean="0">
              <a:latin typeface="Arial Narrow" pitchFamily="34" charset="0"/>
            </a:endParaRPr>
          </a:p>
          <a:p>
            <a:pPr>
              <a:buNone/>
            </a:pPr>
            <a:r>
              <a:rPr lang="fr-FR" sz="2000" dirty="0" smtClean="0"/>
              <a:t>		Paralysie de l’</a:t>
            </a:r>
            <a:r>
              <a:rPr lang="fr-FR" sz="2000" dirty="0" err="1" smtClean="0"/>
              <a:t>accomodation</a:t>
            </a:r>
            <a:r>
              <a:rPr lang="fr-FR" sz="2000" dirty="0" smtClean="0"/>
              <a:t>, parésie du voile</a:t>
            </a:r>
          </a:p>
          <a:p>
            <a:pPr>
              <a:buNone/>
            </a:pPr>
            <a:r>
              <a:rPr lang="fr-FR" sz="2000" dirty="0" smtClean="0"/>
              <a:t>		PRN ascendante (atteinte respiratoire → ventilation assistée)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	les paralysies </a:t>
            </a:r>
            <a:r>
              <a:rPr lang="fr-FR" sz="2000" dirty="0" err="1" smtClean="0"/>
              <a:t>regressent</a:t>
            </a:r>
            <a:r>
              <a:rPr lang="fr-FR" sz="2000" dirty="0" smtClean="0"/>
              <a:t> à partir du 52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jour sans séquelles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142844" y="1316581"/>
            <a:ext cx="88583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Angine diphtérique maligne </a:t>
            </a:r>
            <a:r>
              <a:rPr lang="fr-FR" dirty="0" smtClean="0"/>
              <a:t>: rarement primitive d’emblée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246</Words>
  <Application>Microsoft Office PowerPoint</Application>
  <PresentationFormat>Affichage à l'écran (4:3)</PresentationFormat>
  <Paragraphs>290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Thème Office</vt:lpstr>
      <vt:lpstr>LA  DIPHTERIE</vt:lpstr>
      <vt:lpstr>Introduction</vt:lpstr>
      <vt:lpstr>Epidémiologie</vt:lpstr>
      <vt:lpstr>Clinique</vt:lpstr>
      <vt:lpstr>Clinique</vt:lpstr>
      <vt:lpstr>Clinique</vt:lpstr>
      <vt:lpstr>Clinique</vt:lpstr>
      <vt:lpstr>Formes Cliniques</vt:lpstr>
      <vt:lpstr>Formes Cliniques</vt:lpstr>
      <vt:lpstr>Formes Cliniques</vt:lpstr>
      <vt:lpstr>Formes Cliniques</vt:lpstr>
      <vt:lpstr>Formes Cliniques</vt:lpstr>
      <vt:lpstr>Formes Cliniques</vt:lpstr>
      <vt:lpstr>Diagnostic Positif</vt:lpstr>
      <vt:lpstr>Diagnostic Positif</vt:lpstr>
      <vt:lpstr>Diagnostic Différentiel</vt:lpstr>
      <vt:lpstr>Diagnostic Différentiel</vt:lpstr>
      <vt:lpstr>Traitement</vt:lpstr>
      <vt:lpstr>Traitement</vt:lpstr>
      <vt:lpstr>Traitement</vt:lpstr>
      <vt:lpstr>Traitement</vt:lpstr>
      <vt:lpstr>Traitement</vt:lpstr>
    </vt:vector>
  </TitlesOfParts>
  <Company>BENYAHIA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DIPHTERIE</dc:title>
  <dc:creator>DINA</dc:creator>
  <cp:lastModifiedBy>cop-land</cp:lastModifiedBy>
  <cp:revision>59</cp:revision>
  <dcterms:created xsi:type="dcterms:W3CDTF">2012-10-16T23:00:07Z</dcterms:created>
  <dcterms:modified xsi:type="dcterms:W3CDTF">2020-04-27T21:08:06Z</dcterms:modified>
</cp:coreProperties>
</file>