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29"/>
  </p:notesMasterIdLst>
  <p:handoutMasterIdLst>
    <p:handoutMasterId r:id="rId30"/>
  </p:handoutMasterIdLst>
  <p:sldIdLst>
    <p:sldId id="256" r:id="rId2"/>
    <p:sldId id="281" r:id="rId3"/>
    <p:sldId id="282" r:id="rId4"/>
    <p:sldId id="283" r:id="rId5"/>
    <p:sldId id="284" r:id="rId6"/>
    <p:sldId id="285" r:id="rId7"/>
    <p:sldId id="286" r:id="rId8"/>
    <p:sldId id="288" r:id="rId9"/>
    <p:sldId id="273" r:id="rId10"/>
    <p:sldId id="257" r:id="rId11"/>
    <p:sldId id="259" r:id="rId12"/>
    <p:sldId id="260" r:id="rId13"/>
    <p:sldId id="261" r:id="rId14"/>
    <p:sldId id="262" r:id="rId15"/>
    <p:sldId id="263" r:id="rId16"/>
    <p:sldId id="264" r:id="rId17"/>
    <p:sldId id="275" r:id="rId18"/>
    <p:sldId id="267" r:id="rId19"/>
    <p:sldId id="268" r:id="rId20"/>
    <p:sldId id="269" r:id="rId21"/>
    <p:sldId id="270" r:id="rId22"/>
    <p:sldId id="271" r:id="rId23"/>
    <p:sldId id="272" r:id="rId24"/>
    <p:sldId id="274" r:id="rId25"/>
    <p:sldId id="277" r:id="rId26"/>
    <p:sldId id="280" r:id="rId27"/>
    <p:sldId id="276"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varScale="1">
        <p:scale>
          <a:sx n="47" d="100"/>
          <a:sy n="47" d="100"/>
        </p:scale>
        <p:origin x="1476" y="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Université de Batna 2 / Institit d'hygiene et sécurité industrielle / Licence QSE</a:t>
            </a: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4C7671-4816-4262-A115-737418A0086D}" type="datetimeFigureOut">
              <a:rPr lang="fr-FR" smtClean="0"/>
              <a:pPr/>
              <a:t>13/09/2023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1716CE-9469-4206-BD5D-C8FCCEDB7C1B}" type="slidenum">
              <a:rPr lang="fr-FR" smtClean="0"/>
              <a:pPr/>
              <a:t>‹N°›</a:t>
            </a:fld>
            <a:endParaRPr lang="fr-FR"/>
          </a:p>
        </p:txBody>
      </p:sp>
    </p:spTree>
    <p:extLst>
      <p:ext uri="{BB962C8B-B14F-4D97-AF65-F5344CB8AC3E}">
        <p14:creationId xmlns:p14="http://schemas.microsoft.com/office/powerpoint/2010/main" val="23750711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Université de Batna 2 / Institit d'hygiene et sécurité industrielle / Licence QSE</a:t>
            </a: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7291C0-26C5-4D41-A32B-DB73DFEBA1BD}" type="datetimeFigureOut">
              <a:rPr lang="fr-FR" smtClean="0"/>
              <a:pPr/>
              <a:t>13/09/2023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7770D4-3EEC-4873-ABAB-6240B6609904}" type="slidenum">
              <a:rPr lang="fr-FR" smtClean="0"/>
              <a:pPr/>
              <a:t>‹N°›</a:t>
            </a:fld>
            <a:endParaRPr lang="fr-FR"/>
          </a:p>
        </p:txBody>
      </p:sp>
    </p:spTree>
    <p:extLst>
      <p:ext uri="{BB962C8B-B14F-4D97-AF65-F5344CB8AC3E}">
        <p14:creationId xmlns:p14="http://schemas.microsoft.com/office/powerpoint/2010/main" val="350153253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baseline="30000" dirty="0" smtClean="0">
                <a:latin typeface="Arial" pitchFamily="34" charset="0"/>
                <a:cs typeface="Arial" pitchFamily="34" charset="0"/>
              </a:rPr>
              <a:t>Enroulement: action de s’enrouler (par adhérence)  autour de quelque chose (</a:t>
            </a:r>
            <a:r>
              <a:rPr lang="fr-FR" sz="1200" i="1" baseline="30000" dirty="0" err="1" smtClean="0">
                <a:latin typeface="Arial" pitchFamily="34" charset="0"/>
                <a:cs typeface="Arial" pitchFamily="34" charset="0"/>
              </a:rPr>
              <a:t>exp</a:t>
            </a:r>
            <a:r>
              <a:rPr lang="fr-FR" sz="1200" i="1" baseline="30000" dirty="0" smtClean="0">
                <a:latin typeface="Arial" pitchFamily="34" charset="0"/>
                <a:cs typeface="Arial" pitchFamily="34" charset="0"/>
              </a:rPr>
              <a:t>. autour de cylindre en rotation)</a:t>
            </a:r>
          </a:p>
          <a:p>
            <a:endParaRPr lang="fr-FR" dirty="0" smtClean="0"/>
          </a:p>
          <a:p>
            <a:endParaRPr lang="fr-FR" dirty="0"/>
          </a:p>
        </p:txBody>
      </p:sp>
    </p:spTree>
    <p:extLst>
      <p:ext uri="{BB962C8B-B14F-4D97-AF65-F5344CB8AC3E}">
        <p14:creationId xmlns:p14="http://schemas.microsoft.com/office/powerpoint/2010/main" val="414660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0644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575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C81D6F6-2640-46AA-B198-5D7E4381A530}" type="datetime1">
              <a:rPr lang="fr-FR" smtClean="0"/>
              <a:pPr/>
              <a:t>13/09/2023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1CA99C-06F3-413A-884E-6F467BC5E18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8A7BD5-7024-4A1F-8C43-9AA5D8E1CBD9}" type="datetime1">
              <a:rPr lang="fr-FR" smtClean="0"/>
              <a:pPr/>
              <a:t>13/09/2023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1CA99C-06F3-413A-884E-6F467BC5E18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A39F8E-57A2-4E6A-965F-DD056028DEDA}" type="datetime1">
              <a:rPr lang="fr-FR" smtClean="0"/>
              <a:pPr/>
              <a:t>13/09/2023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1CA99C-06F3-413A-884E-6F467BC5E18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E7216F-4EBA-43C7-BCDE-20230A59E8ED}" type="datetime1">
              <a:rPr lang="fr-FR" smtClean="0"/>
              <a:pPr/>
              <a:t>13/09/2023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1CA99C-06F3-413A-884E-6F467BC5E18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96D658C-827F-4F30-891D-F20D34AF5BD3}" type="datetime1">
              <a:rPr lang="fr-FR" smtClean="0"/>
              <a:pPr/>
              <a:t>13/09/2023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1CA99C-06F3-413A-884E-6F467BC5E18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C64A4C7-1C73-4C76-AA35-90916627C067}" type="datetime1">
              <a:rPr lang="fr-FR" smtClean="0"/>
              <a:pPr/>
              <a:t>13/09/2023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1CA99C-06F3-413A-884E-6F467BC5E18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3649FF7-CAD0-4ACB-A3D0-42D521D99EB6}" type="datetime1">
              <a:rPr lang="fr-FR" smtClean="0"/>
              <a:pPr/>
              <a:t>13/09/2023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E1CA99C-06F3-413A-884E-6F467BC5E18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8A2B586-AB15-4894-A02B-70934DC8E9E3}" type="datetime1">
              <a:rPr lang="fr-FR" smtClean="0"/>
              <a:pPr/>
              <a:t>13/09/2023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E1CA99C-06F3-413A-884E-6F467BC5E18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E97106-67B3-4CC0-894F-ED9550539029}" type="datetime1">
              <a:rPr lang="fr-FR" smtClean="0"/>
              <a:pPr/>
              <a:t>13/09/2023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E1CA99C-06F3-413A-884E-6F467BC5E18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D851558-3693-406F-8696-9268E36C1C94}" type="datetime1">
              <a:rPr lang="fr-FR" smtClean="0"/>
              <a:pPr/>
              <a:t>13/09/2023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1CA99C-06F3-413A-884E-6F467BC5E18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C1F1F77-F731-452D-A996-3935D26984EF}" type="datetime1">
              <a:rPr lang="fr-FR" smtClean="0"/>
              <a:pPr/>
              <a:t>13/09/2023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1CA99C-06F3-413A-884E-6F467BC5E18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3E1F7-D434-4E52-835F-87CB1B83B181}" type="datetime1">
              <a:rPr lang="fr-FR" smtClean="0"/>
              <a:pPr/>
              <a:t>13/09/2023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CA99C-06F3-413A-884E-6F467BC5E18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928662" y="428604"/>
            <a:ext cx="7963818" cy="6143688"/>
            <a:chOff x="928662" y="428604"/>
            <a:chExt cx="7963818" cy="6143688"/>
          </a:xfrm>
        </p:grpSpPr>
        <p:pic>
          <p:nvPicPr>
            <p:cNvPr id="1026" name="Picture 2"/>
            <p:cNvPicPr>
              <a:picLocks noChangeAspect="1" noChangeArrowheads="1"/>
            </p:cNvPicPr>
            <p:nvPr/>
          </p:nvPicPr>
          <p:blipFill>
            <a:blip r:embed="rId3">
              <a:duotone>
                <a:schemeClr val="bg2">
                  <a:shade val="45000"/>
                  <a:satMod val="135000"/>
                </a:schemeClr>
                <a:prstClr val="white"/>
              </a:duotone>
            </a:blip>
            <a:srcRect/>
            <a:stretch>
              <a:fillRect/>
            </a:stretch>
          </p:blipFill>
          <p:spPr bwMode="ltGray">
            <a:xfrm>
              <a:off x="1785918" y="1142984"/>
              <a:ext cx="5429308" cy="5429308"/>
            </a:xfrm>
            <a:prstGeom prst="rect">
              <a:avLst/>
            </a:prstGeom>
            <a:noFill/>
            <a:ln w="9525">
              <a:noFill/>
              <a:miter lim="800000"/>
              <a:headEnd/>
              <a:tailEnd/>
            </a:ln>
            <a:effectLst/>
          </p:spPr>
        </p:pic>
        <p:sp>
          <p:nvSpPr>
            <p:cNvPr id="6" name="ZoneTexte 5"/>
            <p:cNvSpPr txBox="1"/>
            <p:nvPr/>
          </p:nvSpPr>
          <p:spPr>
            <a:xfrm>
              <a:off x="928662" y="428604"/>
              <a:ext cx="7963818" cy="830997"/>
            </a:xfrm>
            <a:prstGeom prst="rect">
              <a:avLst/>
            </a:prstGeom>
            <a:noFill/>
          </p:spPr>
          <p:txBody>
            <a:bodyPr wrap="square" rtlCol="0">
              <a:spAutoFit/>
            </a:bodyPr>
            <a:lstStyle/>
            <a:p>
              <a:r>
                <a:rPr lang="fr-FR" sz="1600" b="1" dirty="0" smtClean="0">
                  <a:latin typeface="Arial" pitchFamily="34" charset="0"/>
                  <a:cs typeface="Arial" pitchFamily="34" charset="0"/>
                </a:rPr>
                <a:t>Université de Batna2</a:t>
              </a:r>
            </a:p>
            <a:p>
              <a:r>
                <a:rPr lang="fr-FR" sz="1600" b="1" dirty="0" smtClean="0">
                  <a:latin typeface="Arial" pitchFamily="34" charset="0"/>
                  <a:cs typeface="Arial" pitchFamily="34" charset="0"/>
                </a:rPr>
                <a:t>Institut d’hygiène et sécurité industrielle/ Départ, sécurité industrielle/L3-MRI</a:t>
              </a:r>
            </a:p>
            <a:p>
              <a:r>
                <a:rPr lang="fr-FR" sz="1600" b="1" dirty="0" err="1" smtClean="0">
                  <a:latin typeface="Arial" pitchFamily="34" charset="0"/>
                  <a:cs typeface="Arial" pitchFamily="34" charset="0"/>
                </a:rPr>
                <a:t>Mod</a:t>
              </a:r>
              <a:r>
                <a:rPr lang="fr-FR" sz="1600" b="1" dirty="0" smtClean="0">
                  <a:latin typeface="Arial" pitchFamily="34" charset="0"/>
                  <a:cs typeface="Arial" pitchFamily="34" charset="0"/>
                </a:rPr>
                <a:t>.: Risques mécaniques / 2023-2024</a:t>
              </a:r>
              <a:endParaRPr lang="fr-FR" sz="1600" b="1" dirty="0">
                <a:latin typeface="Arial" pitchFamily="34" charset="0"/>
                <a:cs typeface="Arial" pitchFamily="34" charset="0"/>
              </a:endParaRPr>
            </a:p>
          </p:txBody>
        </p:sp>
        <p:sp>
          <p:nvSpPr>
            <p:cNvPr id="9" name="ZoneTexte 8"/>
            <p:cNvSpPr txBox="1"/>
            <p:nvPr/>
          </p:nvSpPr>
          <p:spPr>
            <a:xfrm>
              <a:off x="1071538" y="2643182"/>
              <a:ext cx="6715172" cy="1323439"/>
            </a:xfrm>
            <a:prstGeom prst="rect">
              <a:avLst/>
            </a:prstGeom>
            <a:noFill/>
          </p:spPr>
          <p:txBody>
            <a:bodyPr wrap="square" rtlCol="0">
              <a:spAutoFit/>
            </a:bodyPr>
            <a:lstStyle/>
            <a:p>
              <a:endParaRPr lang="fr-FR" sz="2000" b="1" dirty="0" smtClean="0">
                <a:latin typeface="Arial" pitchFamily="34" charset="0"/>
                <a:cs typeface="Arial" pitchFamily="34" charset="0"/>
              </a:endParaRPr>
            </a:p>
            <a:p>
              <a:r>
                <a:rPr lang="fr-FR" sz="2000" b="1" dirty="0" smtClean="0">
                  <a:latin typeface="Arial" pitchFamily="34" charset="0"/>
                  <a:cs typeface="Arial" pitchFamily="34" charset="0"/>
                </a:rPr>
                <a:t>Partie 1: </a:t>
              </a:r>
              <a:r>
                <a:rPr lang="fr-FR" sz="2000" dirty="0" smtClean="0">
                  <a:latin typeface="Arial" pitchFamily="34" charset="0"/>
                  <a:cs typeface="Arial" pitchFamily="34" charset="0"/>
                </a:rPr>
                <a:t>Notions générales sur le Risque pression</a:t>
              </a:r>
              <a:r>
                <a:rPr lang="fr-FR" sz="2000" b="1" dirty="0" smtClean="0">
                  <a:latin typeface="Arial" pitchFamily="34" charset="0"/>
                  <a:cs typeface="Arial" pitchFamily="34" charset="0"/>
                </a:rPr>
                <a:t>.</a:t>
              </a:r>
            </a:p>
            <a:p>
              <a:endParaRPr lang="fr-FR" sz="2000" b="1" dirty="0" smtClean="0">
                <a:latin typeface="Arial" pitchFamily="34" charset="0"/>
                <a:cs typeface="Arial" pitchFamily="34" charset="0"/>
              </a:endParaRPr>
            </a:p>
            <a:p>
              <a:r>
                <a:rPr lang="fr-FR" sz="2000" b="1" dirty="0" smtClean="0">
                  <a:latin typeface="Arial" pitchFamily="34" charset="0"/>
                  <a:cs typeface="Arial" pitchFamily="34" charset="0"/>
                </a:rPr>
                <a:t>Partie 2: </a:t>
              </a:r>
              <a:r>
                <a:rPr lang="fr-FR" sz="2000" dirty="0" smtClean="0">
                  <a:latin typeface="Arial" pitchFamily="34" charset="0"/>
                  <a:cs typeface="Arial" pitchFamily="34" charset="0"/>
                </a:rPr>
                <a:t>Risques mécaniques liés aux machines.</a:t>
              </a:r>
              <a:endParaRPr lang="fr-FR" sz="2400" dirty="0">
                <a:latin typeface="Arial" pitchFamily="34" charset="0"/>
                <a:cs typeface="Arial" pitchFamily="34" charset="0"/>
              </a:endParaRPr>
            </a:p>
          </p:txBody>
        </p:sp>
        <p:sp>
          <p:nvSpPr>
            <p:cNvPr id="10" name="ZoneTexte 9"/>
            <p:cNvSpPr txBox="1"/>
            <p:nvPr/>
          </p:nvSpPr>
          <p:spPr>
            <a:xfrm>
              <a:off x="6425474" y="6193057"/>
              <a:ext cx="2218492" cy="307777"/>
            </a:xfrm>
            <a:prstGeom prst="rect">
              <a:avLst/>
            </a:prstGeom>
            <a:noFill/>
          </p:spPr>
          <p:txBody>
            <a:bodyPr wrap="none" rtlCol="0">
              <a:spAutoFit/>
            </a:bodyPr>
            <a:lstStyle/>
            <a:p>
              <a:r>
                <a:rPr lang="fr-FR" sz="1400" dirty="0" smtClean="0">
                  <a:latin typeface="Arial" pitchFamily="34" charset="0"/>
                  <a:cs typeface="Arial" pitchFamily="34" charset="0"/>
                </a:rPr>
                <a:t>Réalisé par Mr. TITOUNA</a:t>
              </a:r>
              <a:endParaRPr lang="fr-FR" sz="14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357686" y="3857628"/>
            <a:ext cx="4643470" cy="23574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285720" y="3851301"/>
            <a:ext cx="3786214" cy="21431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6143636" y="1493847"/>
            <a:ext cx="2786082" cy="21431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000364" y="1493847"/>
            <a:ext cx="2857520" cy="21431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85720" y="1500174"/>
            <a:ext cx="2428892" cy="21431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a:off x="214282" y="571480"/>
            <a:ext cx="8429684" cy="338554"/>
          </a:xfrm>
          <a:prstGeom prst="rect">
            <a:avLst/>
          </a:prstGeom>
        </p:spPr>
        <p:txBody>
          <a:bodyPr wrap="square">
            <a:spAutoFit/>
          </a:bodyPr>
          <a:lstStyle/>
          <a:p>
            <a:pPr marL="342900" lvl="0" indent="-342900" eaLnBrk="0" fontAlgn="base" hangingPunct="0">
              <a:spcBef>
                <a:spcPct val="0"/>
              </a:spcBef>
              <a:spcAft>
                <a:spcPct val="0"/>
              </a:spcAft>
            </a:pPr>
            <a:r>
              <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2,2. Exemples de risques mécaniques</a:t>
            </a:r>
            <a:r>
              <a:rPr kumimoji="0" lang="fr-FR" sz="1600" b="1" i="0" u="none" strike="noStrike" cap="none" normalizeH="0" dirty="0" smtClean="0">
                <a:ln>
                  <a:noFill/>
                </a:ln>
                <a:solidFill>
                  <a:schemeClr val="tx1"/>
                </a:solidFill>
                <a:effectLst/>
                <a:latin typeface="Arial" pitchFamily="34" charset="0"/>
                <a:ea typeface="Calibri" pitchFamily="34" charset="0"/>
                <a:cs typeface="Arial" pitchFamily="34" charset="0"/>
              </a:rPr>
              <a:t> liés aux machines et organes de machines</a:t>
            </a:r>
            <a:r>
              <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8" name="Groupe 17"/>
          <p:cNvGrpSpPr/>
          <p:nvPr/>
        </p:nvGrpSpPr>
        <p:grpSpPr>
          <a:xfrm>
            <a:off x="3767137" y="2143116"/>
            <a:ext cx="2019309" cy="1143008"/>
            <a:chOff x="3214678" y="1571612"/>
            <a:chExt cx="2019309" cy="1143008"/>
          </a:xfrm>
        </p:grpSpPr>
        <p:pic>
          <p:nvPicPr>
            <p:cNvPr id="14" name="Image 13" descr="C:\blondel\presentations\education nationale\risque09.bmp"/>
            <p:cNvPicPr/>
            <p:nvPr/>
          </p:nvPicPr>
          <p:blipFill>
            <a:blip r:embed="rId2" cstate="print"/>
            <a:srcRect r="54755" b="40346"/>
            <a:stretch>
              <a:fillRect/>
            </a:stretch>
          </p:blipFill>
          <p:spPr bwMode="auto">
            <a:xfrm>
              <a:off x="3214678" y="1571612"/>
              <a:ext cx="1285884" cy="1143008"/>
            </a:xfrm>
            <a:prstGeom prst="rect">
              <a:avLst/>
            </a:prstGeom>
            <a:noFill/>
            <a:ln w="9525">
              <a:noFill/>
              <a:miter lim="800000"/>
              <a:headEnd/>
              <a:tailEnd/>
            </a:ln>
          </p:spPr>
        </p:pic>
        <p:pic>
          <p:nvPicPr>
            <p:cNvPr id="15" name="Image 14" descr="C:\blondel\presentations\education nationale\risque08.bmp"/>
            <p:cNvPicPr/>
            <p:nvPr/>
          </p:nvPicPr>
          <p:blipFill>
            <a:blip r:embed="rId3" cstate="print"/>
            <a:srcRect r="49977" b="36240"/>
            <a:stretch>
              <a:fillRect/>
            </a:stretch>
          </p:blipFill>
          <p:spPr bwMode="auto">
            <a:xfrm>
              <a:off x="4500562" y="1624007"/>
              <a:ext cx="733425" cy="1019175"/>
            </a:xfrm>
            <a:prstGeom prst="rect">
              <a:avLst/>
            </a:prstGeom>
            <a:noFill/>
            <a:ln w="9525">
              <a:noFill/>
              <a:miter lim="800000"/>
              <a:headEnd/>
              <a:tailEnd/>
            </a:ln>
          </p:spPr>
        </p:pic>
      </p:grpSp>
      <p:sp>
        <p:nvSpPr>
          <p:cNvPr id="13314" name="Rectangle 2"/>
          <p:cNvSpPr>
            <a:spLocks noChangeArrowheads="1"/>
          </p:cNvSpPr>
          <p:nvPr/>
        </p:nvSpPr>
        <p:spPr bwMode="auto">
          <a:xfrm>
            <a:off x="3071802" y="1565285"/>
            <a:ext cx="284404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Coupure, projection,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entraînement, sectionnement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 name="Image 21" descr="C:\blondel\presentations\education nationale\risque19.bmp"/>
          <p:cNvPicPr/>
          <p:nvPr/>
        </p:nvPicPr>
        <p:blipFill>
          <a:blip r:embed="rId4"/>
          <a:srcRect r="49977" b="19684"/>
          <a:stretch>
            <a:fillRect/>
          </a:stretch>
        </p:blipFill>
        <p:spPr bwMode="auto">
          <a:xfrm>
            <a:off x="2181221" y="3922739"/>
            <a:ext cx="1819275" cy="1957388"/>
          </a:xfrm>
          <a:prstGeom prst="rect">
            <a:avLst/>
          </a:prstGeom>
          <a:noFill/>
          <a:ln w="9525">
            <a:noFill/>
            <a:miter lim="800000"/>
            <a:headEnd/>
            <a:tailEnd/>
          </a:ln>
        </p:spPr>
      </p:pic>
      <p:sp>
        <p:nvSpPr>
          <p:cNvPr id="13315" name="Rectangle 3"/>
          <p:cNvSpPr>
            <a:spLocks noChangeArrowheads="1"/>
          </p:cNvSpPr>
          <p:nvPr/>
        </p:nvSpPr>
        <p:spPr bwMode="auto">
          <a:xfrm>
            <a:off x="316967" y="3994177"/>
            <a:ext cx="182614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Entraînement,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sectionnement,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brûlure, projection</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 name="Image 25" descr="C:\blondel\presentations\education nationale\risque21.bmp"/>
          <p:cNvPicPr/>
          <p:nvPr/>
        </p:nvPicPr>
        <p:blipFill>
          <a:blip r:embed="rId5" cstate="print"/>
          <a:srcRect r="50923" b="21053"/>
          <a:stretch>
            <a:fillRect/>
          </a:stretch>
        </p:blipFill>
        <p:spPr bwMode="auto">
          <a:xfrm>
            <a:off x="7696230" y="1943124"/>
            <a:ext cx="1162050" cy="1693863"/>
          </a:xfrm>
          <a:prstGeom prst="rect">
            <a:avLst/>
          </a:prstGeom>
          <a:noFill/>
          <a:ln w="9525">
            <a:noFill/>
            <a:miter lim="800000"/>
            <a:headEnd/>
            <a:tailEnd/>
          </a:ln>
        </p:spPr>
      </p:pic>
      <p:sp>
        <p:nvSpPr>
          <p:cNvPr id="13316" name="Rectangle 4"/>
          <p:cNvSpPr>
            <a:spLocks noChangeArrowheads="1"/>
          </p:cNvSpPr>
          <p:nvPr/>
        </p:nvSpPr>
        <p:spPr bwMode="auto">
          <a:xfrm>
            <a:off x="6143636" y="1636723"/>
            <a:ext cx="210346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Choc, entraînement,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sectionnement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 name="Image 33" descr="C:\blondel\presentations\education nationale\risque23.bmp"/>
          <p:cNvPicPr/>
          <p:nvPr/>
        </p:nvPicPr>
        <p:blipFill>
          <a:blip r:embed="rId6"/>
          <a:srcRect l="4236" t="1695" r="58585" b="9973"/>
          <a:stretch>
            <a:fillRect/>
          </a:stretch>
        </p:blipFill>
        <p:spPr bwMode="auto">
          <a:xfrm>
            <a:off x="5857884" y="4000504"/>
            <a:ext cx="1143008" cy="2143140"/>
          </a:xfrm>
          <a:prstGeom prst="rect">
            <a:avLst/>
          </a:prstGeom>
          <a:noFill/>
          <a:ln w="9525">
            <a:noFill/>
            <a:miter lim="800000"/>
            <a:headEnd/>
            <a:tailEnd/>
          </a:ln>
        </p:spPr>
      </p:pic>
      <p:sp>
        <p:nvSpPr>
          <p:cNvPr id="13319" name="Rectangle 7"/>
          <p:cNvSpPr>
            <a:spLocks noChangeArrowheads="1"/>
          </p:cNvSpPr>
          <p:nvPr/>
        </p:nvSpPr>
        <p:spPr bwMode="auto">
          <a:xfrm>
            <a:off x="4307179" y="3857628"/>
            <a:ext cx="2193647"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Cisaillement,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sectionnement,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écrasement, </a:t>
            </a:r>
          </a:p>
          <a:p>
            <a:pPr marL="0" marR="0" lvl="0" indent="0" algn="l" defTabSz="914400" rtl="0" eaLnBrk="1" fontAlgn="base" latinLnBrk="0" hangingPunct="1">
              <a:lnSpc>
                <a:spcPct val="100000"/>
              </a:lnSpc>
              <a:spcBef>
                <a:spcPct val="0"/>
              </a:spcBef>
              <a:spcAft>
                <a:spcPct val="0"/>
              </a:spcAft>
              <a:buClrTx/>
              <a:buSzTx/>
              <a:buFontTx/>
              <a:buNone/>
              <a:tabLst/>
            </a:pPr>
            <a:r>
              <a:rPr lang="fr-FR" sz="1600" dirty="0" smtClean="0">
                <a:latin typeface="Arial" pitchFamily="34" charset="0"/>
                <a:cs typeface="Arial" pitchFamily="34" charset="0"/>
              </a:rPr>
              <a:t>Projection, choc</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 name="Image 38" descr="C:\blondel\presentations\education nationale\risque29.bmp"/>
          <p:cNvPicPr/>
          <p:nvPr/>
        </p:nvPicPr>
        <p:blipFill>
          <a:blip r:embed="rId7"/>
          <a:srcRect r="69064" b="26552"/>
          <a:stretch>
            <a:fillRect/>
          </a:stretch>
        </p:blipFill>
        <p:spPr bwMode="auto">
          <a:xfrm>
            <a:off x="1643042" y="1571613"/>
            <a:ext cx="928694" cy="1571636"/>
          </a:xfrm>
          <a:prstGeom prst="rect">
            <a:avLst/>
          </a:prstGeom>
          <a:noFill/>
          <a:ln w="9525">
            <a:noFill/>
            <a:miter lim="800000"/>
            <a:headEnd/>
            <a:tailEnd/>
          </a:ln>
        </p:spPr>
      </p:pic>
      <p:sp>
        <p:nvSpPr>
          <p:cNvPr id="13320" name="Rectangle 8"/>
          <p:cNvSpPr>
            <a:spLocks noChangeArrowheads="1"/>
          </p:cNvSpPr>
          <p:nvPr/>
        </p:nvSpPr>
        <p:spPr bwMode="auto">
          <a:xfrm>
            <a:off x="285720" y="1636723"/>
            <a:ext cx="153279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Entraînement,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brûlure, piqûre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ZoneTexte 26"/>
          <p:cNvSpPr txBox="1"/>
          <p:nvPr/>
        </p:nvSpPr>
        <p:spPr>
          <a:xfrm>
            <a:off x="357158" y="3120094"/>
            <a:ext cx="2132571" cy="523220"/>
          </a:xfrm>
          <a:prstGeom prst="rect">
            <a:avLst/>
          </a:prstGeom>
          <a:noFill/>
        </p:spPr>
        <p:txBody>
          <a:bodyPr wrap="none" rtlCol="0">
            <a:spAutoFit/>
          </a:bodyPr>
          <a:lstStyle/>
          <a:p>
            <a:r>
              <a:rPr lang="fr-FR" sz="1400" b="1" dirty="0" smtClean="0"/>
              <a:t>Courroie de transmission, </a:t>
            </a:r>
          </a:p>
          <a:p>
            <a:r>
              <a:rPr lang="fr-FR" sz="1400" b="1" dirty="0" smtClean="0"/>
              <a:t>bande ponceuse</a:t>
            </a:r>
            <a:endParaRPr lang="fr-FR" sz="1400" b="1" dirty="0"/>
          </a:p>
        </p:txBody>
      </p:sp>
      <p:sp>
        <p:nvSpPr>
          <p:cNvPr id="28" name="ZoneTexte 27"/>
          <p:cNvSpPr txBox="1"/>
          <p:nvPr/>
        </p:nvSpPr>
        <p:spPr>
          <a:xfrm>
            <a:off x="3071802" y="3286124"/>
            <a:ext cx="1629805" cy="307777"/>
          </a:xfrm>
          <a:prstGeom prst="rect">
            <a:avLst/>
          </a:prstGeom>
          <a:noFill/>
        </p:spPr>
        <p:txBody>
          <a:bodyPr wrap="none" rtlCol="0">
            <a:spAutoFit/>
          </a:bodyPr>
          <a:lstStyle/>
          <a:p>
            <a:r>
              <a:rPr lang="fr-FR" sz="1400" b="1" dirty="0" smtClean="0"/>
              <a:t>Lame de scie, fraise</a:t>
            </a:r>
            <a:endParaRPr lang="fr-FR" sz="1400" b="1" dirty="0"/>
          </a:p>
        </p:txBody>
      </p:sp>
      <p:sp>
        <p:nvSpPr>
          <p:cNvPr id="29" name="ZoneTexte 28"/>
          <p:cNvSpPr txBox="1"/>
          <p:nvPr/>
        </p:nvSpPr>
        <p:spPr>
          <a:xfrm>
            <a:off x="6143636" y="3264099"/>
            <a:ext cx="1760225" cy="307777"/>
          </a:xfrm>
          <a:prstGeom prst="rect">
            <a:avLst/>
          </a:prstGeom>
          <a:noFill/>
        </p:spPr>
        <p:txBody>
          <a:bodyPr wrap="none" rtlCol="0">
            <a:spAutoFit/>
          </a:bodyPr>
          <a:lstStyle/>
          <a:p>
            <a:r>
              <a:rPr lang="fr-FR" sz="1400" b="1" dirty="0" smtClean="0"/>
              <a:t>Malaxeur, mélangeur</a:t>
            </a:r>
            <a:endParaRPr lang="fr-FR" sz="1400" b="1" dirty="0"/>
          </a:p>
        </p:txBody>
      </p:sp>
      <p:sp>
        <p:nvSpPr>
          <p:cNvPr id="30" name="ZoneTexte 29"/>
          <p:cNvSpPr txBox="1"/>
          <p:nvPr/>
        </p:nvSpPr>
        <p:spPr>
          <a:xfrm>
            <a:off x="285720" y="5621553"/>
            <a:ext cx="2357454" cy="307777"/>
          </a:xfrm>
          <a:prstGeom prst="rect">
            <a:avLst/>
          </a:prstGeom>
          <a:noFill/>
        </p:spPr>
        <p:txBody>
          <a:bodyPr wrap="square" rtlCol="0">
            <a:spAutoFit/>
          </a:bodyPr>
          <a:lstStyle/>
          <a:p>
            <a:r>
              <a:rPr lang="fr-FR" sz="1400" b="1" dirty="0" smtClean="0"/>
              <a:t>Meuleuse, rectifieuse</a:t>
            </a:r>
            <a:endParaRPr lang="fr-FR" sz="1400" b="1" dirty="0"/>
          </a:p>
        </p:txBody>
      </p:sp>
      <p:sp>
        <p:nvSpPr>
          <p:cNvPr id="31" name="ZoneTexte 30"/>
          <p:cNvSpPr txBox="1"/>
          <p:nvPr/>
        </p:nvSpPr>
        <p:spPr>
          <a:xfrm>
            <a:off x="4357686" y="5857892"/>
            <a:ext cx="3071834" cy="307777"/>
          </a:xfrm>
          <a:prstGeom prst="rect">
            <a:avLst/>
          </a:prstGeom>
          <a:noFill/>
        </p:spPr>
        <p:txBody>
          <a:bodyPr wrap="square" rtlCol="0">
            <a:spAutoFit/>
          </a:bodyPr>
          <a:lstStyle/>
          <a:p>
            <a:r>
              <a:rPr lang="fr-FR" sz="1400" b="1" dirty="0" smtClean="0"/>
              <a:t>Presse plieuse, Disque de tronçonnage</a:t>
            </a:r>
            <a:endParaRPr lang="fr-FR" sz="1400" b="1" dirty="0"/>
          </a:p>
        </p:txBody>
      </p:sp>
      <p:pic>
        <p:nvPicPr>
          <p:cNvPr id="33" name="Image 32" descr="C:\blondel\presentations\education nationale\risque37.bmp"/>
          <p:cNvPicPr/>
          <p:nvPr/>
        </p:nvPicPr>
        <p:blipFill>
          <a:blip r:embed="rId8"/>
          <a:srcRect r="61435" b="69310"/>
          <a:stretch>
            <a:fillRect/>
          </a:stretch>
        </p:blipFill>
        <p:spPr bwMode="auto">
          <a:xfrm>
            <a:off x="6929454" y="4357694"/>
            <a:ext cx="2000264" cy="1071570"/>
          </a:xfrm>
          <a:prstGeom prst="rect">
            <a:avLst/>
          </a:prstGeom>
          <a:noFill/>
          <a:ln w="9525">
            <a:noFill/>
            <a:miter lim="800000"/>
            <a:headEnd/>
            <a:tailEnd/>
          </a:ln>
        </p:spPr>
      </p:pic>
      <p:sp>
        <p:nvSpPr>
          <p:cNvPr id="35" name="Espace réservé du numéro de diapositive 34"/>
          <p:cNvSpPr>
            <a:spLocks noGrp="1"/>
          </p:cNvSpPr>
          <p:nvPr>
            <p:ph type="sldNum" sz="quarter" idx="12"/>
          </p:nvPr>
        </p:nvSpPr>
        <p:spPr/>
        <p:txBody>
          <a:bodyPr/>
          <a:lstStyle/>
          <a:p>
            <a:fld id="{1E1CA99C-06F3-413A-884E-6F467BC5E18E}"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11</a:t>
            </a:fld>
            <a:endParaRPr lang="fr-FR"/>
          </a:p>
        </p:txBody>
      </p:sp>
      <p:sp>
        <p:nvSpPr>
          <p:cNvPr id="6" name="Rectangle 5"/>
          <p:cNvSpPr/>
          <p:nvPr/>
        </p:nvSpPr>
        <p:spPr>
          <a:xfrm>
            <a:off x="500034" y="571480"/>
            <a:ext cx="8286808" cy="830997"/>
          </a:xfrm>
          <a:prstGeom prst="rect">
            <a:avLst/>
          </a:prstGeom>
        </p:spPr>
        <p:txBody>
          <a:bodyPr wrap="square">
            <a:spAutoFit/>
          </a:bodyPr>
          <a:lstStyle/>
          <a:p>
            <a:pPr lvl="0" algn="justLow" fontAlgn="base">
              <a:spcBef>
                <a:spcPct val="0"/>
              </a:spcBef>
              <a:spcAft>
                <a:spcPct val="0"/>
              </a:spcAft>
            </a:pPr>
            <a:r>
              <a:rPr lang="fr-FR" sz="1600" b="1" dirty="0" smtClean="0">
                <a:solidFill>
                  <a:prstClr val="black"/>
                </a:solidFill>
                <a:latin typeface="Arial" pitchFamily="34" charset="0"/>
                <a:ea typeface="Calibri" pitchFamily="34" charset="0"/>
                <a:cs typeface="Arial" pitchFamily="34" charset="0"/>
              </a:rPr>
              <a:t>2.3. Prévention-protection:</a:t>
            </a:r>
          </a:p>
          <a:p>
            <a:pPr algn="justLow" fontAlgn="base">
              <a:spcBef>
                <a:spcPct val="0"/>
              </a:spcBef>
              <a:spcAft>
                <a:spcPct val="0"/>
              </a:spcAft>
            </a:pPr>
            <a:endParaRPr lang="fr-FR" sz="1600" b="1" dirty="0" smtClean="0">
              <a:solidFill>
                <a:prstClr val="black"/>
              </a:solidFill>
              <a:latin typeface="Arial" pitchFamily="34" charset="0"/>
              <a:ea typeface="Calibri" pitchFamily="34" charset="0"/>
              <a:cs typeface="Arial" pitchFamily="34" charset="0"/>
            </a:endParaRPr>
          </a:p>
          <a:p>
            <a:pPr algn="justLow" fontAlgn="base">
              <a:spcBef>
                <a:spcPct val="0"/>
              </a:spcBef>
              <a:spcAft>
                <a:spcPct val="0"/>
              </a:spcAft>
            </a:pPr>
            <a:r>
              <a:rPr lang="fr-FR" sz="1600" b="1" dirty="0" smtClean="0">
                <a:solidFill>
                  <a:prstClr val="black"/>
                </a:solidFill>
                <a:latin typeface="Arial" pitchFamily="34" charset="0"/>
                <a:ea typeface="Calibri" pitchFamily="34" charset="0"/>
                <a:cs typeface="Arial" pitchFamily="34" charset="0"/>
              </a:rPr>
              <a:t>2.3.1. </a:t>
            </a:r>
            <a:r>
              <a:rPr lang="fr-FR" sz="1600" b="1" dirty="0" smtClean="0">
                <a:latin typeface="Arial" pitchFamily="34" charset="0"/>
                <a:cs typeface="Arial" pitchFamily="34" charset="0"/>
              </a:rPr>
              <a:t>Hiérarchie des moyens de réduction des risques:</a:t>
            </a:r>
            <a:endParaRPr lang="fr-FR" dirty="0">
              <a:solidFill>
                <a:prstClr val="black"/>
              </a:solidFill>
              <a:latin typeface="Arial" pitchFamily="34" charset="0"/>
              <a:cs typeface="Arial" pitchFamily="34" charset="0"/>
            </a:endParaRPr>
          </a:p>
        </p:txBody>
      </p:sp>
      <p:grpSp>
        <p:nvGrpSpPr>
          <p:cNvPr id="21" name="Groupe 20"/>
          <p:cNvGrpSpPr/>
          <p:nvPr/>
        </p:nvGrpSpPr>
        <p:grpSpPr>
          <a:xfrm>
            <a:off x="500034" y="1643050"/>
            <a:ext cx="8143932" cy="4572032"/>
            <a:chOff x="500034" y="1643050"/>
            <a:chExt cx="8143932" cy="4572032"/>
          </a:xfrm>
        </p:grpSpPr>
        <p:grpSp>
          <p:nvGrpSpPr>
            <p:cNvPr id="30" name="Groupe 29"/>
            <p:cNvGrpSpPr/>
            <p:nvPr/>
          </p:nvGrpSpPr>
          <p:grpSpPr>
            <a:xfrm>
              <a:off x="714363" y="1783646"/>
              <a:ext cx="7786727" cy="4217122"/>
              <a:chOff x="285735" y="1283580"/>
              <a:chExt cx="7786727" cy="4217122"/>
            </a:xfrm>
          </p:grpSpPr>
          <p:sp>
            <p:nvSpPr>
              <p:cNvPr id="26" name="Flèche droite 25"/>
              <p:cNvSpPr/>
              <p:nvPr/>
            </p:nvSpPr>
            <p:spPr>
              <a:xfrm>
                <a:off x="285735" y="1283580"/>
                <a:ext cx="1785935" cy="135732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7" name="ZoneTexte 3"/>
              <p:cNvSpPr txBox="1"/>
              <p:nvPr/>
            </p:nvSpPr>
            <p:spPr>
              <a:xfrm>
                <a:off x="357174" y="1704798"/>
                <a:ext cx="1290738" cy="58477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dirty="0" smtClean="0">
                    <a:latin typeface="Arial" pitchFamily="34" charset="0"/>
                    <a:cs typeface="Arial" pitchFamily="34" charset="0"/>
                  </a:rPr>
                  <a:t>Prévention </a:t>
                </a:r>
              </a:p>
              <a:p>
                <a:r>
                  <a:rPr lang="fr-FR" sz="1600" b="1" dirty="0" smtClean="0">
                    <a:latin typeface="Arial" pitchFamily="34" charset="0"/>
                    <a:cs typeface="Arial" pitchFamily="34" charset="0"/>
                  </a:rPr>
                  <a:t>intrinsèque</a:t>
                </a:r>
                <a:endParaRPr lang="fr-FR" sz="1600" b="1" dirty="0">
                  <a:latin typeface="Arial" pitchFamily="34" charset="0"/>
                  <a:cs typeface="Arial" pitchFamily="34" charset="0"/>
                </a:endParaRPr>
              </a:p>
            </p:txBody>
          </p:sp>
          <p:sp>
            <p:nvSpPr>
              <p:cNvPr id="24" name="Flèche droite 23"/>
              <p:cNvSpPr/>
              <p:nvPr/>
            </p:nvSpPr>
            <p:spPr>
              <a:xfrm>
                <a:off x="1650421" y="2280862"/>
                <a:ext cx="1921447" cy="128588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5" name="ZoneTexte 11"/>
              <p:cNvSpPr txBox="1"/>
              <p:nvPr/>
            </p:nvSpPr>
            <p:spPr>
              <a:xfrm>
                <a:off x="1839116" y="2640902"/>
                <a:ext cx="1257075" cy="58477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dirty="0" smtClean="0">
                    <a:latin typeface="Arial" pitchFamily="34" charset="0"/>
                    <a:cs typeface="Arial" pitchFamily="34" charset="0"/>
                  </a:rPr>
                  <a:t>Protection </a:t>
                </a:r>
              </a:p>
              <a:p>
                <a:r>
                  <a:rPr lang="fr-FR" sz="1600" b="1" dirty="0" smtClean="0">
                    <a:latin typeface="Arial" pitchFamily="34" charset="0"/>
                    <a:cs typeface="Arial" pitchFamily="34" charset="0"/>
                  </a:rPr>
                  <a:t>collective</a:t>
                </a:r>
                <a:endParaRPr lang="fr-FR" sz="1600" b="1" dirty="0">
                  <a:latin typeface="Arial" pitchFamily="34" charset="0"/>
                  <a:cs typeface="Arial" pitchFamily="34" charset="0"/>
                </a:endParaRPr>
              </a:p>
            </p:txBody>
          </p:sp>
          <p:sp>
            <p:nvSpPr>
              <p:cNvPr id="22" name="Flèche droite 21"/>
              <p:cNvSpPr/>
              <p:nvPr/>
            </p:nvSpPr>
            <p:spPr>
              <a:xfrm>
                <a:off x="3428992" y="3357562"/>
                <a:ext cx="1780250" cy="128588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3" name="ZoneTexte 16"/>
              <p:cNvSpPr txBox="1"/>
              <p:nvPr/>
            </p:nvSpPr>
            <p:spPr>
              <a:xfrm>
                <a:off x="3357554" y="3669573"/>
                <a:ext cx="1863088"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smtClean="0">
                    <a:latin typeface="Arial" pitchFamily="34" charset="0"/>
                    <a:cs typeface="Arial" pitchFamily="34" charset="0"/>
                  </a:rPr>
                  <a:t>Protection</a:t>
                </a:r>
              </a:p>
              <a:p>
                <a:pPr algn="ctr"/>
                <a:r>
                  <a:rPr lang="fr-FR" sz="1600" b="1" dirty="0" smtClean="0">
                    <a:latin typeface="Arial" pitchFamily="34" charset="0"/>
                    <a:cs typeface="Arial" pitchFamily="34" charset="0"/>
                  </a:rPr>
                  <a:t> individuelle(EPI</a:t>
                </a:r>
                <a:r>
                  <a:rPr lang="fr-FR" sz="1600" dirty="0" smtClean="0">
                    <a:latin typeface="Arial" pitchFamily="34" charset="0"/>
                    <a:cs typeface="Arial" pitchFamily="34" charset="0"/>
                  </a:rPr>
                  <a:t>)</a:t>
                </a:r>
                <a:endParaRPr lang="fr-FR" sz="1600" dirty="0">
                  <a:latin typeface="Arial" pitchFamily="34" charset="0"/>
                  <a:cs typeface="Arial" pitchFamily="34" charset="0"/>
                </a:endParaRPr>
              </a:p>
            </p:txBody>
          </p:sp>
          <p:grpSp>
            <p:nvGrpSpPr>
              <p:cNvPr id="16" name="Groupe 15"/>
              <p:cNvGrpSpPr/>
              <p:nvPr/>
            </p:nvGrpSpPr>
            <p:grpSpPr>
              <a:xfrm>
                <a:off x="6500826" y="1850303"/>
                <a:ext cx="1571636" cy="3578961"/>
                <a:chOff x="5929322" y="500042"/>
                <a:chExt cx="1571636" cy="3578961"/>
              </a:xfrm>
            </p:grpSpPr>
            <p:sp>
              <p:nvSpPr>
                <p:cNvPr id="17" name="ZoneTexte 27"/>
                <p:cNvSpPr txBox="1"/>
                <p:nvPr/>
              </p:nvSpPr>
              <p:spPr>
                <a:xfrm>
                  <a:off x="6429388" y="785794"/>
                  <a:ext cx="285752" cy="329320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dirty="0" smtClean="0">
                      <a:latin typeface="Arial" pitchFamily="34" charset="0"/>
                      <a:cs typeface="Arial" pitchFamily="34" charset="0"/>
                    </a:rPr>
                    <a:t>Informations </a:t>
                  </a:r>
                  <a:endParaRPr lang="fr-FR" sz="1600" b="1" dirty="0">
                    <a:latin typeface="Arial" pitchFamily="34" charset="0"/>
                    <a:cs typeface="Arial" pitchFamily="34" charset="0"/>
                  </a:endParaRPr>
                </a:p>
              </p:txBody>
            </p:sp>
            <p:sp>
              <p:nvSpPr>
                <p:cNvPr id="18" name="ZoneTexte 20"/>
                <p:cNvSpPr txBox="1"/>
                <p:nvPr/>
              </p:nvSpPr>
              <p:spPr>
                <a:xfrm>
                  <a:off x="6715140" y="1142984"/>
                  <a:ext cx="285752" cy="230832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dirty="0" smtClean="0">
                      <a:latin typeface="Arial" pitchFamily="34" charset="0"/>
                      <a:cs typeface="Arial" pitchFamily="34" charset="0"/>
                    </a:rPr>
                    <a:t>Formation</a:t>
                  </a:r>
                  <a:endParaRPr lang="fr-FR" sz="1600" b="1" dirty="0">
                    <a:latin typeface="Arial" pitchFamily="34" charset="0"/>
                    <a:cs typeface="Arial" pitchFamily="34" charset="0"/>
                  </a:endParaRPr>
                </a:p>
              </p:txBody>
            </p:sp>
            <p:sp>
              <p:nvSpPr>
                <p:cNvPr id="19" name="Flèche vers le haut 18"/>
                <p:cNvSpPr/>
                <p:nvPr/>
              </p:nvSpPr>
              <p:spPr>
                <a:xfrm>
                  <a:off x="5929322" y="500042"/>
                  <a:ext cx="1571636" cy="3429024"/>
                </a:xfrm>
                <a:prstGeom prst="up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600">
                    <a:latin typeface="Arial" pitchFamily="34" charset="0"/>
                    <a:cs typeface="Arial" pitchFamily="34" charset="0"/>
                  </a:endParaRPr>
                </a:p>
              </p:txBody>
            </p:sp>
          </p:grpSp>
          <p:sp>
            <p:nvSpPr>
              <p:cNvPr id="28" name="Flèche droite 27"/>
              <p:cNvSpPr/>
              <p:nvPr/>
            </p:nvSpPr>
            <p:spPr>
              <a:xfrm>
                <a:off x="4929190" y="4214818"/>
                <a:ext cx="1714512" cy="128588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9" name="Rectangle 28"/>
              <p:cNvSpPr/>
              <p:nvPr/>
            </p:nvSpPr>
            <p:spPr>
              <a:xfrm>
                <a:off x="5000628" y="4643446"/>
                <a:ext cx="1359668" cy="338554"/>
              </a:xfrm>
              <a:prstGeom prst="rect">
                <a:avLst/>
              </a:prstGeom>
            </p:spPr>
            <p:txBody>
              <a:bodyPr wrap="none">
                <a:spAutoFit/>
              </a:bodyPr>
              <a:lstStyle/>
              <a:p>
                <a:r>
                  <a:rPr lang="fr-FR" sz="1600" b="1" dirty="0" smtClean="0">
                    <a:latin typeface="Arial" pitchFamily="34" charset="0"/>
                    <a:cs typeface="Arial" pitchFamily="34" charset="0"/>
                  </a:rPr>
                  <a:t>Instructions</a:t>
                </a:r>
                <a:endParaRPr lang="fr-FR" sz="1600" b="1" dirty="0">
                  <a:latin typeface="Arial" pitchFamily="34" charset="0"/>
                  <a:cs typeface="Arial" pitchFamily="34" charset="0"/>
                </a:endParaRPr>
              </a:p>
            </p:txBody>
          </p:sp>
        </p:grpSp>
        <p:sp>
          <p:nvSpPr>
            <p:cNvPr id="20" name="Rectangle 19"/>
            <p:cNvSpPr/>
            <p:nvPr/>
          </p:nvSpPr>
          <p:spPr>
            <a:xfrm>
              <a:off x="500034" y="1643050"/>
              <a:ext cx="8143932" cy="4572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195994" y="6356350"/>
            <a:ext cx="2133600" cy="365125"/>
          </a:xfrm>
        </p:spPr>
        <p:txBody>
          <a:bodyPr/>
          <a:lstStyle/>
          <a:p>
            <a:fld id="{1E1CA99C-06F3-413A-884E-6F467BC5E18E}" type="slidenum">
              <a:rPr lang="fr-FR" smtClean="0"/>
              <a:pPr/>
              <a:t>12</a:t>
            </a:fld>
            <a:endParaRPr lang="fr-FR"/>
          </a:p>
        </p:txBody>
      </p:sp>
      <p:sp>
        <p:nvSpPr>
          <p:cNvPr id="9" name="ZoneTexte 11"/>
          <p:cNvSpPr txBox="1"/>
          <p:nvPr/>
        </p:nvSpPr>
        <p:spPr>
          <a:xfrm>
            <a:off x="2117903" y="2714620"/>
            <a:ext cx="1096775"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smtClean="0">
                <a:latin typeface="Arial" pitchFamily="34" charset="0"/>
                <a:cs typeface="Arial" pitchFamily="34" charset="0"/>
              </a:rPr>
              <a:t>Obstacles</a:t>
            </a:r>
            <a:endParaRPr lang="fr-FR" sz="1600" dirty="0">
              <a:latin typeface="Arial" pitchFamily="34" charset="0"/>
              <a:cs typeface="Arial" pitchFamily="34" charset="0"/>
            </a:endParaRPr>
          </a:p>
        </p:txBody>
      </p:sp>
      <p:sp>
        <p:nvSpPr>
          <p:cNvPr id="11" name="ZoneTexte 3"/>
          <p:cNvSpPr txBox="1"/>
          <p:nvPr/>
        </p:nvSpPr>
        <p:spPr>
          <a:xfrm>
            <a:off x="785786" y="1876000"/>
            <a:ext cx="1322798"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smtClean="0">
                <a:latin typeface="Arial" pitchFamily="34" charset="0"/>
                <a:cs typeface="Arial" pitchFamily="34" charset="0"/>
              </a:rPr>
              <a:t>Eloignement</a:t>
            </a:r>
            <a:endParaRPr lang="fr-FR" sz="1600" dirty="0">
              <a:latin typeface="Arial" pitchFamily="34" charset="0"/>
              <a:cs typeface="Arial" pitchFamily="34" charset="0"/>
            </a:endParaRPr>
          </a:p>
        </p:txBody>
      </p:sp>
      <p:sp>
        <p:nvSpPr>
          <p:cNvPr id="17" name="Flèche droite 16"/>
          <p:cNvSpPr/>
          <p:nvPr/>
        </p:nvSpPr>
        <p:spPr>
          <a:xfrm>
            <a:off x="821488" y="1643050"/>
            <a:ext cx="1607355" cy="78581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28" name="Groupe 27"/>
          <p:cNvGrpSpPr/>
          <p:nvPr/>
        </p:nvGrpSpPr>
        <p:grpSpPr>
          <a:xfrm>
            <a:off x="4857752" y="4286256"/>
            <a:ext cx="2500330" cy="1214446"/>
            <a:chOff x="4643438" y="4429132"/>
            <a:chExt cx="2500330" cy="1214446"/>
          </a:xfrm>
        </p:grpSpPr>
        <p:sp>
          <p:nvSpPr>
            <p:cNvPr id="13" name="ZoneTexte 15"/>
            <p:cNvSpPr txBox="1"/>
            <p:nvPr/>
          </p:nvSpPr>
          <p:spPr>
            <a:xfrm>
              <a:off x="4679173" y="4773051"/>
              <a:ext cx="2321719"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smtClean="0">
                  <a:latin typeface="Arial" pitchFamily="34" charset="0"/>
                  <a:cs typeface="Arial" pitchFamily="34" charset="0"/>
                </a:rPr>
                <a:t>Limitation des efforts et de l’</a:t>
              </a:r>
              <a:r>
                <a:rPr lang="fr-FR" sz="1600" dirty="0" err="1" smtClean="0">
                  <a:latin typeface="Arial" pitchFamily="34" charset="0"/>
                  <a:cs typeface="Arial" pitchFamily="34" charset="0"/>
                </a:rPr>
                <a:t>energie</a:t>
              </a:r>
              <a:endParaRPr lang="fr-FR" sz="1600" dirty="0">
                <a:latin typeface="Arial" pitchFamily="34" charset="0"/>
                <a:cs typeface="Arial" pitchFamily="34" charset="0"/>
              </a:endParaRPr>
            </a:p>
          </p:txBody>
        </p:sp>
        <p:sp>
          <p:nvSpPr>
            <p:cNvPr id="20" name="Flèche droite 19"/>
            <p:cNvSpPr/>
            <p:nvPr/>
          </p:nvSpPr>
          <p:spPr>
            <a:xfrm>
              <a:off x="4643438" y="4429132"/>
              <a:ext cx="2500330" cy="121444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30" name="Groupe 29"/>
          <p:cNvGrpSpPr/>
          <p:nvPr/>
        </p:nvGrpSpPr>
        <p:grpSpPr>
          <a:xfrm>
            <a:off x="6786578" y="5500702"/>
            <a:ext cx="1785950" cy="928694"/>
            <a:chOff x="6715140" y="5715016"/>
            <a:chExt cx="1785950" cy="928694"/>
          </a:xfrm>
        </p:grpSpPr>
        <p:sp>
          <p:nvSpPr>
            <p:cNvPr id="16" name="ZoneTexte 51"/>
            <p:cNvSpPr txBox="1"/>
            <p:nvPr/>
          </p:nvSpPr>
          <p:spPr>
            <a:xfrm>
              <a:off x="6715140" y="5947966"/>
              <a:ext cx="1571636"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smtClean="0">
                  <a:latin typeface="Arial" pitchFamily="34" charset="0"/>
                  <a:cs typeface="Arial" pitchFamily="34" charset="0"/>
                </a:rPr>
                <a:t>Consignation</a:t>
              </a:r>
              <a:endParaRPr lang="fr-FR" sz="1600" dirty="0">
                <a:latin typeface="Arial" pitchFamily="34" charset="0"/>
                <a:cs typeface="Arial" pitchFamily="34" charset="0"/>
              </a:endParaRPr>
            </a:p>
          </p:txBody>
        </p:sp>
        <p:sp>
          <p:nvSpPr>
            <p:cNvPr id="21" name="Flèche droite 20"/>
            <p:cNvSpPr/>
            <p:nvPr/>
          </p:nvSpPr>
          <p:spPr>
            <a:xfrm>
              <a:off x="6715140" y="5715016"/>
              <a:ext cx="1785950" cy="92869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9" name="Groupe 18"/>
          <p:cNvGrpSpPr/>
          <p:nvPr/>
        </p:nvGrpSpPr>
        <p:grpSpPr>
          <a:xfrm>
            <a:off x="3110087" y="3286124"/>
            <a:ext cx="2319169" cy="1071570"/>
            <a:chOff x="2895757" y="3286124"/>
            <a:chExt cx="2319169" cy="1071570"/>
          </a:xfrm>
        </p:grpSpPr>
        <p:sp>
          <p:nvSpPr>
            <p:cNvPr id="10" name="ZoneTexte 17"/>
            <p:cNvSpPr txBox="1"/>
            <p:nvPr/>
          </p:nvSpPr>
          <p:spPr>
            <a:xfrm>
              <a:off x="2895757" y="3661950"/>
              <a:ext cx="2247731"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smtClean="0">
                  <a:latin typeface="Arial" pitchFamily="34" charset="0"/>
                  <a:cs typeface="Arial" pitchFamily="34" charset="0"/>
                </a:rPr>
                <a:t>Détection de personne</a:t>
              </a:r>
              <a:endParaRPr lang="fr-FR" sz="1600" dirty="0">
                <a:latin typeface="Arial" pitchFamily="34" charset="0"/>
                <a:cs typeface="Arial" pitchFamily="34" charset="0"/>
              </a:endParaRPr>
            </a:p>
          </p:txBody>
        </p:sp>
        <p:sp>
          <p:nvSpPr>
            <p:cNvPr id="24" name="Flèche droite 23"/>
            <p:cNvSpPr/>
            <p:nvPr/>
          </p:nvSpPr>
          <p:spPr>
            <a:xfrm>
              <a:off x="2928910" y="3286124"/>
              <a:ext cx="2286016" cy="107157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6" name="Flèche droite 25"/>
          <p:cNvSpPr/>
          <p:nvPr/>
        </p:nvSpPr>
        <p:spPr>
          <a:xfrm>
            <a:off x="2035951" y="2500306"/>
            <a:ext cx="1607355" cy="78581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33" name="Groupe 32"/>
          <p:cNvGrpSpPr/>
          <p:nvPr/>
        </p:nvGrpSpPr>
        <p:grpSpPr>
          <a:xfrm>
            <a:off x="571472" y="590116"/>
            <a:ext cx="8143932" cy="5839280"/>
            <a:chOff x="571472" y="590116"/>
            <a:chExt cx="8143932" cy="5839280"/>
          </a:xfrm>
        </p:grpSpPr>
        <p:sp>
          <p:nvSpPr>
            <p:cNvPr id="29" name="Rectangle 28"/>
            <p:cNvSpPr/>
            <p:nvPr/>
          </p:nvSpPr>
          <p:spPr>
            <a:xfrm>
              <a:off x="642910" y="1142984"/>
              <a:ext cx="8072494" cy="52864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571472" y="590116"/>
              <a:ext cx="5715040" cy="338554"/>
            </a:xfrm>
            <a:prstGeom prst="rect">
              <a:avLst/>
            </a:prstGeom>
            <a:noFill/>
          </p:spPr>
          <p:txBody>
            <a:bodyPr wrap="square" rtlCol="0">
              <a:spAutoFit/>
            </a:bodyPr>
            <a:lstStyle/>
            <a:p>
              <a:r>
                <a:rPr lang="fr-FR" sz="1600" b="1" dirty="0" smtClean="0">
                  <a:solidFill>
                    <a:prstClr val="black"/>
                  </a:solidFill>
                  <a:latin typeface="Arial" pitchFamily="34" charset="0"/>
                  <a:ea typeface="Calibri" pitchFamily="34" charset="0"/>
                  <a:cs typeface="Arial" pitchFamily="34" charset="0"/>
                </a:rPr>
                <a:t>2.3.2. M</a:t>
              </a:r>
              <a:r>
                <a:rPr lang="fr-FR" sz="1600" b="1" dirty="0" smtClean="0">
                  <a:latin typeface="Arial" pitchFamily="34" charset="0"/>
                  <a:cs typeface="Arial" pitchFamily="34" charset="0"/>
                </a:rPr>
                <a:t>oyens utilisés pour la protection collective:</a:t>
              </a:r>
              <a:endParaRPr lang="fr-FR" sz="1600"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13</a:t>
            </a:fld>
            <a:endParaRPr lang="fr-FR"/>
          </a:p>
        </p:txBody>
      </p:sp>
      <p:sp>
        <p:nvSpPr>
          <p:cNvPr id="5" name="Rectangle 4"/>
          <p:cNvSpPr/>
          <p:nvPr/>
        </p:nvSpPr>
        <p:spPr>
          <a:xfrm>
            <a:off x="785786" y="500042"/>
            <a:ext cx="5767414" cy="338554"/>
          </a:xfrm>
          <a:prstGeom prst="rect">
            <a:avLst/>
          </a:prstGeom>
        </p:spPr>
        <p:txBody>
          <a:bodyPr wrap="square">
            <a:spAutoFit/>
          </a:bodyPr>
          <a:lstStyle/>
          <a:p>
            <a:r>
              <a:rPr lang="fr-FR" sz="1600" b="1" dirty="0" smtClean="0">
                <a:latin typeface="Arial" pitchFamily="34" charset="0"/>
                <a:cs typeface="Arial" pitchFamily="34" charset="0"/>
              </a:rPr>
              <a:t>2.3.1. Prévention intrinsèque: </a:t>
            </a:r>
            <a:r>
              <a:rPr lang="fr-FR" sz="1600" dirty="0" smtClean="0">
                <a:latin typeface="Arial" pitchFamily="34" charset="0"/>
                <a:cs typeface="Arial" pitchFamily="34" charset="0"/>
              </a:rPr>
              <a:t>[</a:t>
            </a:r>
            <a:r>
              <a:rPr lang="fr-FR" sz="1600" dirty="0">
                <a:latin typeface="Arial" pitchFamily="34" charset="0"/>
                <a:cs typeface="Arial" pitchFamily="34" charset="0"/>
              </a:rPr>
              <a:t>NF EN ISO12100]. </a:t>
            </a:r>
          </a:p>
        </p:txBody>
      </p:sp>
      <p:sp>
        <p:nvSpPr>
          <p:cNvPr id="6" name="Rectangle 5"/>
          <p:cNvSpPr/>
          <p:nvPr/>
        </p:nvSpPr>
        <p:spPr>
          <a:xfrm>
            <a:off x="893746" y="954367"/>
            <a:ext cx="8250253" cy="4031873"/>
          </a:xfrm>
          <a:prstGeom prst="rect">
            <a:avLst/>
          </a:prstGeom>
        </p:spPr>
        <p:txBody>
          <a:bodyPr wrap="square">
            <a:spAutoFit/>
          </a:bodyPr>
          <a:lstStyle/>
          <a:p>
            <a:pPr marL="285750" indent="-285750">
              <a:buFont typeface="Wingdings" panose="05000000000000000000" pitchFamily="2" charset="2"/>
              <a:buChar char="§"/>
            </a:pPr>
            <a:r>
              <a:rPr lang="fr-FR" sz="1600" dirty="0" smtClean="0">
                <a:latin typeface="Arial" pitchFamily="34" charset="0"/>
                <a:cs typeface="Arial" pitchFamily="34" charset="0"/>
              </a:rPr>
              <a:t>Le but de la prévention intrinsèque est soit:</a:t>
            </a:r>
          </a:p>
          <a:p>
            <a:pPr marL="714375" indent="-350838">
              <a:buFont typeface="Arial" panose="020B0604020202020204" pitchFamily="34" charset="0"/>
              <a:buChar char="‒"/>
            </a:pPr>
            <a:r>
              <a:rPr lang="fr-FR" sz="1600" dirty="0" smtClean="0">
                <a:latin typeface="Arial" pitchFamily="34" charset="0"/>
                <a:cs typeface="Arial" pitchFamily="34" charset="0"/>
              </a:rPr>
              <a:t>supprimer le phénomène dangereux, ou</a:t>
            </a:r>
          </a:p>
          <a:p>
            <a:pPr marL="714375" indent="-350838">
              <a:buFont typeface="Arial" panose="020B0604020202020204" pitchFamily="34" charset="0"/>
              <a:buChar char="‒"/>
            </a:pPr>
            <a:r>
              <a:rPr lang="fr-FR" sz="1600" dirty="0" smtClean="0">
                <a:latin typeface="Arial" pitchFamily="34" charset="0"/>
                <a:cs typeface="Arial" pitchFamily="34" charset="0"/>
              </a:rPr>
              <a:t>réduire </a:t>
            </a:r>
            <a:r>
              <a:rPr lang="fr-FR" sz="1600" dirty="0">
                <a:latin typeface="Arial" pitchFamily="34" charset="0"/>
                <a:cs typeface="Arial" pitchFamily="34" charset="0"/>
              </a:rPr>
              <a:t>les risques associés par limitation des accès et/ou des niveaux </a:t>
            </a:r>
            <a:r>
              <a:rPr lang="fr-FR" sz="1600" dirty="0" smtClean="0">
                <a:latin typeface="Arial" pitchFamily="34" charset="0"/>
                <a:cs typeface="Arial" pitchFamily="34" charset="0"/>
              </a:rPr>
              <a:t>d’énergie</a:t>
            </a:r>
          </a:p>
          <a:p>
            <a:pPr marL="714375" indent="-350838">
              <a:buFont typeface="Arial" panose="020B0604020202020204" pitchFamily="34" charset="0"/>
              <a:buChar char="‒"/>
            </a:pPr>
            <a:endParaRPr lang="fr-FR" sz="1600" dirty="0">
              <a:latin typeface="Arial" pitchFamily="34" charset="0"/>
              <a:cs typeface="Arial" pitchFamily="34" charset="0"/>
            </a:endParaRPr>
          </a:p>
          <a:p>
            <a:pPr marL="263525" indent="-263525">
              <a:buFont typeface="Wingdings" panose="05000000000000000000" pitchFamily="2" charset="2"/>
              <a:buChar char="§"/>
            </a:pPr>
            <a:r>
              <a:rPr lang="fr-FR" sz="1600" dirty="0" smtClean="0">
                <a:latin typeface="Arial" pitchFamily="34" charset="0"/>
                <a:cs typeface="Arial" pitchFamily="34" charset="0"/>
              </a:rPr>
              <a:t>Les </a:t>
            </a:r>
            <a:r>
              <a:rPr lang="fr-FR" sz="1600" dirty="0">
                <a:latin typeface="Arial" pitchFamily="34" charset="0"/>
                <a:cs typeface="Arial" pitchFamily="34" charset="0"/>
              </a:rPr>
              <a:t>mesures de prévention intrinsèque sont incluses dans les caractéristiques géométriques, physiques, mécaniques des </a:t>
            </a:r>
            <a:r>
              <a:rPr lang="fr-FR" sz="1600" dirty="0" smtClean="0">
                <a:latin typeface="Arial" pitchFamily="34" charset="0"/>
                <a:cs typeface="Arial" pitchFamily="34" charset="0"/>
              </a:rPr>
              <a:t>équipements (phase de conception):</a:t>
            </a:r>
          </a:p>
          <a:p>
            <a:pPr marL="714375" lvl="0" indent="-350838" algn="justLow" fontAlgn="base">
              <a:spcBef>
                <a:spcPct val="0"/>
              </a:spcBef>
              <a:spcAft>
                <a:spcPct val="0"/>
              </a:spcAft>
              <a:buSzPct val="66000"/>
              <a:buFont typeface="Arial" panose="020B0604020202020204" pitchFamily="34" charset="0"/>
              <a:buChar char="‒"/>
            </a:pPr>
            <a:r>
              <a:rPr lang="fr-FR" sz="1600" dirty="0" smtClean="0">
                <a:latin typeface="Arial" pitchFamily="34" charset="0"/>
                <a:ea typeface="Calibri" pitchFamily="34" charset="0"/>
                <a:cs typeface="Arial" pitchFamily="34" charset="0"/>
              </a:rPr>
              <a:t>supprimer </a:t>
            </a:r>
            <a:r>
              <a:rPr lang="fr-FR" sz="1600" dirty="0">
                <a:latin typeface="Arial" pitchFamily="34" charset="0"/>
                <a:ea typeface="Calibri" pitchFamily="34" charset="0"/>
                <a:cs typeface="Arial" pitchFamily="34" charset="0"/>
              </a:rPr>
              <a:t>les arêtes vives et angles vifs d’éléments machines, ainsi que l’ébavurage</a:t>
            </a:r>
            <a:r>
              <a:rPr lang="fr-FR" sz="1400" b="1" dirty="0">
                <a:latin typeface="Arial" pitchFamily="34" charset="0"/>
                <a:ea typeface="Calibri" pitchFamily="34" charset="0"/>
                <a:cs typeface="Arial" pitchFamily="34" charset="0"/>
              </a:rPr>
              <a:t>(3)</a:t>
            </a:r>
            <a:r>
              <a:rPr lang="fr-FR" sz="1600" dirty="0">
                <a:latin typeface="Arial" pitchFamily="34" charset="0"/>
                <a:ea typeface="Calibri" pitchFamily="34" charset="0"/>
                <a:cs typeface="Arial" pitchFamily="34" charset="0"/>
              </a:rPr>
              <a:t> des tôles; et réduire les angles morts (bonne visibilité de la zone dangereuse) et les pièces saillantes</a:t>
            </a:r>
            <a:r>
              <a:rPr lang="fr-FR" sz="1400" b="1" dirty="0">
                <a:latin typeface="Arial" pitchFamily="34" charset="0"/>
                <a:cs typeface="Arial" pitchFamily="34" charset="0"/>
              </a:rPr>
              <a:t>(4)</a:t>
            </a:r>
            <a:r>
              <a:rPr lang="fr-FR" sz="1600" dirty="0">
                <a:latin typeface="Arial" pitchFamily="34" charset="0"/>
                <a:cs typeface="Arial" pitchFamily="34" charset="0"/>
              </a:rPr>
              <a:t>,</a:t>
            </a:r>
            <a:r>
              <a:rPr lang="fr-FR" sz="1600" dirty="0">
                <a:latin typeface="Arial" pitchFamily="34" charset="0"/>
                <a:ea typeface="Calibri" pitchFamily="34" charset="0"/>
                <a:cs typeface="Arial" pitchFamily="34" charset="0"/>
              </a:rPr>
              <a:t> de la machine, </a:t>
            </a:r>
          </a:p>
          <a:p>
            <a:pPr marL="714375" lvl="0" indent="-350838" algn="justLow" eaLnBrk="0" fontAlgn="base" hangingPunct="0">
              <a:spcBef>
                <a:spcPct val="0"/>
              </a:spcBef>
              <a:spcAft>
                <a:spcPct val="0"/>
              </a:spcAft>
              <a:buSzPct val="66000"/>
              <a:buFont typeface="Arial" panose="020B0604020202020204" pitchFamily="34" charset="0"/>
              <a:buChar char="‒"/>
            </a:pPr>
            <a:r>
              <a:rPr lang="fr-FR" sz="1600" dirty="0">
                <a:latin typeface="Arial" pitchFamily="34" charset="0"/>
                <a:ea typeface="Calibri" pitchFamily="34" charset="0"/>
                <a:cs typeface="Arial" pitchFamily="34" charset="0"/>
              </a:rPr>
              <a:t>limiter l’effort d’entrainement, masse et vitesses d’éléments machine; </a:t>
            </a:r>
            <a:endParaRPr lang="fr-FR" sz="1600" dirty="0">
              <a:latin typeface="Arial" pitchFamily="34" charset="0"/>
              <a:cs typeface="Arial" pitchFamily="34" charset="0"/>
            </a:endParaRPr>
          </a:p>
          <a:p>
            <a:pPr marL="714375" lvl="0" indent="-350838" algn="justLow" eaLnBrk="0" fontAlgn="base" hangingPunct="0">
              <a:spcBef>
                <a:spcPct val="0"/>
              </a:spcBef>
              <a:spcAft>
                <a:spcPct val="0"/>
              </a:spcAft>
              <a:buSzPct val="66000"/>
              <a:buFont typeface="Arial" panose="020B0604020202020204" pitchFamily="34" charset="0"/>
              <a:buChar char="‒"/>
            </a:pPr>
            <a:r>
              <a:rPr lang="fr-FR" sz="1600" dirty="0">
                <a:latin typeface="Arial" pitchFamily="34" charset="0"/>
                <a:ea typeface="Calibri" pitchFamily="34" charset="0"/>
                <a:cs typeface="Arial" pitchFamily="34" charset="0"/>
              </a:rPr>
              <a:t>augmenter (ou diminuer) les espaces entre des éléments en mouvements afin d’éviter les risques d’écrasement, </a:t>
            </a:r>
            <a:endParaRPr lang="fr-FR" sz="1600" dirty="0">
              <a:latin typeface="Arial" pitchFamily="34" charset="0"/>
              <a:cs typeface="Arial" pitchFamily="34" charset="0"/>
            </a:endParaRPr>
          </a:p>
          <a:p>
            <a:pPr marL="714375" lvl="0" indent="-350838" algn="justLow" eaLnBrk="0" fontAlgn="base" hangingPunct="0">
              <a:spcBef>
                <a:spcPct val="0"/>
              </a:spcBef>
              <a:spcAft>
                <a:spcPct val="0"/>
              </a:spcAft>
              <a:buSzPct val="66000"/>
              <a:buFont typeface="Arial" panose="020B0604020202020204" pitchFamily="34" charset="0"/>
              <a:buChar char="‒"/>
            </a:pPr>
            <a:r>
              <a:rPr lang="fr-FR" sz="1600" dirty="0">
                <a:latin typeface="Arial" pitchFamily="34" charset="0"/>
                <a:ea typeface="Calibri" pitchFamily="34" charset="0"/>
                <a:cs typeface="Arial" pitchFamily="34" charset="0"/>
              </a:rPr>
              <a:t>améliorer la fiabilité machine afin de diminuer le nombre d’interventions (réparations, …),</a:t>
            </a:r>
          </a:p>
          <a:p>
            <a:pPr marL="714375" lvl="0" indent="-350838" algn="justLow" eaLnBrk="0" fontAlgn="base" hangingPunct="0">
              <a:spcBef>
                <a:spcPct val="0"/>
              </a:spcBef>
              <a:spcAft>
                <a:spcPct val="0"/>
              </a:spcAft>
              <a:buSzPct val="66000"/>
              <a:buFont typeface="Arial" panose="020B0604020202020204" pitchFamily="34" charset="0"/>
              <a:buChar char="‒"/>
            </a:pPr>
            <a:r>
              <a:rPr lang="fr-FR" sz="1600" dirty="0">
                <a:latin typeface="Arial" pitchFamily="34" charset="0"/>
                <a:ea typeface="Calibri" pitchFamily="34" charset="0"/>
                <a:cs typeface="Arial" pitchFamily="34" charset="0"/>
              </a:rPr>
              <a:t>mécaniser et automatiser certaines opérations (</a:t>
            </a:r>
            <a:r>
              <a:rPr lang="fr-FR" sz="1600" dirty="0" err="1">
                <a:latin typeface="Arial" pitchFamily="34" charset="0"/>
                <a:ea typeface="Calibri" pitchFamily="34" charset="0"/>
                <a:cs typeface="Arial" pitchFamily="34" charset="0"/>
              </a:rPr>
              <a:t>exp</a:t>
            </a:r>
            <a:r>
              <a:rPr lang="fr-FR" sz="1600" dirty="0">
                <a:latin typeface="Arial" pitchFamily="34" charset="0"/>
                <a:ea typeface="Calibri" pitchFamily="34" charset="0"/>
                <a:cs typeface="Arial" pitchFamily="34" charset="0"/>
              </a:rPr>
              <a:t>. approvisionnement), afin de réduire l’exposition d’opérateurs aux phénomènes dangereux</a:t>
            </a:r>
            <a:r>
              <a:rPr lang="fr-FR" sz="1600" dirty="0" smtClean="0">
                <a:latin typeface="Arial" pitchFamily="34" charset="0"/>
                <a:ea typeface="Calibri" pitchFamily="34" charset="0"/>
                <a:cs typeface="Arial" pitchFamily="34" charset="0"/>
              </a:rPr>
              <a:t>.</a:t>
            </a:r>
            <a:endParaRPr lang="fr-FR" sz="1600" dirty="0">
              <a:latin typeface="Arial" pitchFamily="34" charset="0"/>
              <a:cs typeface="Arial" pitchFamily="34" charset="0"/>
            </a:endParaRPr>
          </a:p>
        </p:txBody>
      </p:sp>
      <p:sp>
        <p:nvSpPr>
          <p:cNvPr id="8" name="ZoneTexte 7"/>
          <p:cNvSpPr txBox="1"/>
          <p:nvPr/>
        </p:nvSpPr>
        <p:spPr>
          <a:xfrm>
            <a:off x="714348" y="5938083"/>
            <a:ext cx="8215370" cy="461665"/>
          </a:xfrm>
          <a:prstGeom prst="rect">
            <a:avLst/>
          </a:prstGeom>
          <a:noFill/>
        </p:spPr>
        <p:txBody>
          <a:bodyPr wrap="square" rtlCol="0">
            <a:spAutoFit/>
          </a:bodyPr>
          <a:lstStyle/>
          <a:p>
            <a:r>
              <a:rPr lang="fr-FR" sz="1200" b="1" dirty="0" smtClean="0">
                <a:latin typeface="Arial" pitchFamily="34" charset="0"/>
                <a:cs typeface="Arial" pitchFamily="34" charset="0"/>
              </a:rPr>
              <a:t>(3): </a:t>
            </a:r>
            <a:r>
              <a:rPr lang="fr-FR" sz="1200" dirty="0" smtClean="0">
                <a:latin typeface="Arial" pitchFamily="34" charset="0"/>
                <a:cs typeface="Arial" pitchFamily="34" charset="0"/>
              </a:rPr>
              <a:t>action de débarrasser (une pièce de métal) de ses bavures (trace de métal, ou relief  laissé par joint de moules).</a:t>
            </a:r>
          </a:p>
          <a:p>
            <a:r>
              <a:rPr lang="fr-FR" sz="1200" b="1" dirty="0" smtClean="0">
                <a:latin typeface="Arial" pitchFamily="34" charset="0"/>
                <a:cs typeface="Arial" pitchFamily="34" charset="0"/>
              </a:rPr>
              <a:t>(4): </a:t>
            </a:r>
            <a:r>
              <a:rPr lang="fr-FR" sz="1200" dirty="0" smtClean="0">
                <a:latin typeface="Arial" pitchFamily="34" charset="0"/>
                <a:cs typeface="Arial" pitchFamily="34" charset="0"/>
              </a:rPr>
              <a:t>pièces ayant des surfaces saillantes formant un angle vif (inferieur à 180°).</a:t>
            </a:r>
            <a:endParaRPr lang="fr-FR" sz="1200" dirty="0">
              <a:latin typeface="Arial" pitchFamily="34" charset="0"/>
              <a:cs typeface="Arial" pitchFamily="34" charset="0"/>
            </a:endParaRPr>
          </a:p>
        </p:txBody>
      </p:sp>
      <p:cxnSp>
        <p:nvCxnSpPr>
          <p:cNvPr id="10" name="Connecteur droit 9"/>
          <p:cNvCxnSpPr/>
          <p:nvPr/>
        </p:nvCxnSpPr>
        <p:spPr>
          <a:xfrm>
            <a:off x="928662" y="5857892"/>
            <a:ext cx="221457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267448" y="6356350"/>
            <a:ext cx="2133600" cy="365125"/>
          </a:xfrm>
        </p:spPr>
        <p:txBody>
          <a:bodyPr/>
          <a:lstStyle/>
          <a:p>
            <a:fld id="{1E1CA99C-06F3-413A-884E-6F467BC5E18E}" type="slidenum">
              <a:rPr lang="fr-FR" smtClean="0"/>
              <a:pPr/>
              <a:t>14</a:t>
            </a:fld>
            <a:endParaRPr lang="fr-FR"/>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9"/>
          <p:cNvSpPr/>
          <p:nvPr/>
        </p:nvSpPr>
        <p:spPr>
          <a:xfrm>
            <a:off x="1071538" y="642918"/>
            <a:ext cx="6112571" cy="523220"/>
          </a:xfrm>
          <a:prstGeom prst="rect">
            <a:avLst/>
          </a:prstGeom>
        </p:spPr>
        <p:txBody>
          <a:bodyPr wrap="none">
            <a:spAutoFit/>
          </a:bodyPr>
          <a:lstStyle/>
          <a:p>
            <a:r>
              <a:rPr lang="fr-FR" sz="1400" b="1" dirty="0" smtClean="0">
                <a:latin typeface="Arial" pitchFamily="34" charset="0"/>
                <a:cs typeface="Arial" pitchFamily="34" charset="0"/>
              </a:rPr>
              <a:t>Risque: entrainement, écrasement</a:t>
            </a:r>
          </a:p>
          <a:p>
            <a:r>
              <a:rPr lang="fr-FR" sz="1400" dirty="0" smtClean="0">
                <a:latin typeface="Arial" pitchFamily="34" charset="0"/>
                <a:cs typeface="Arial" pitchFamily="34" charset="0"/>
              </a:rPr>
              <a:t>(Prévention intrinsèque - forme et distances de sécurité d’une vis sans fin -)</a:t>
            </a:r>
            <a:endParaRPr lang="fr-FR" sz="1400" dirty="0">
              <a:latin typeface="Arial" pitchFamily="34" charset="0"/>
              <a:cs typeface="Arial" pitchFamily="34" charset="0"/>
            </a:endParaRPr>
          </a:p>
        </p:txBody>
      </p:sp>
      <p:sp>
        <p:nvSpPr>
          <p:cNvPr id="12" name="Rectangle 11"/>
          <p:cNvSpPr/>
          <p:nvPr/>
        </p:nvSpPr>
        <p:spPr>
          <a:xfrm>
            <a:off x="1000100" y="3357562"/>
            <a:ext cx="4929222" cy="523220"/>
          </a:xfrm>
          <a:prstGeom prst="rect">
            <a:avLst/>
          </a:prstGeom>
        </p:spPr>
        <p:txBody>
          <a:bodyPr wrap="square">
            <a:spAutoFit/>
          </a:bodyPr>
          <a:lstStyle/>
          <a:p>
            <a:r>
              <a:rPr lang="fr-FR" sz="1400" b="1" dirty="0" smtClean="0">
                <a:latin typeface="Arial" pitchFamily="34" charset="0"/>
                <a:cs typeface="Arial" pitchFamily="34" charset="0"/>
              </a:rPr>
              <a:t>Risque: écrasement</a:t>
            </a:r>
          </a:p>
          <a:p>
            <a:r>
              <a:rPr lang="fr-FR" sz="1400" dirty="0" smtClean="0">
                <a:latin typeface="Arial" pitchFamily="34" charset="0"/>
                <a:cs typeface="Arial" pitchFamily="34" charset="0"/>
              </a:rPr>
              <a:t>(Prévention intrinsèque (écartements minimaux))</a:t>
            </a:r>
            <a:endParaRPr lang="fr-FR" sz="1400" dirty="0">
              <a:latin typeface="Arial" pitchFamily="34" charset="0"/>
              <a:cs typeface="Arial" pitchFamily="34" charset="0"/>
            </a:endParaRPr>
          </a:p>
        </p:txBody>
      </p:sp>
      <p:sp>
        <p:nvSpPr>
          <p:cNvPr id="24" name="Rectangle 23"/>
          <p:cNvSpPr/>
          <p:nvPr/>
        </p:nvSpPr>
        <p:spPr>
          <a:xfrm>
            <a:off x="1071538" y="1285860"/>
            <a:ext cx="6858048" cy="1571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e 16"/>
          <p:cNvGrpSpPr/>
          <p:nvPr/>
        </p:nvGrpSpPr>
        <p:grpSpPr>
          <a:xfrm>
            <a:off x="1214414" y="1357298"/>
            <a:ext cx="6072214" cy="1500198"/>
            <a:chOff x="1214414" y="1357298"/>
            <a:chExt cx="6072214" cy="1500198"/>
          </a:xfrm>
        </p:grpSpPr>
        <p:pic>
          <p:nvPicPr>
            <p:cNvPr id="1026" name="Picture 2"/>
            <p:cNvPicPr>
              <a:picLocks noChangeAspect="1" noChangeArrowheads="1"/>
            </p:cNvPicPr>
            <p:nvPr/>
          </p:nvPicPr>
          <p:blipFill>
            <a:blip r:embed="rId2"/>
            <a:srcRect/>
            <a:stretch>
              <a:fillRect/>
            </a:stretch>
          </p:blipFill>
          <p:spPr bwMode="auto">
            <a:xfrm>
              <a:off x="1214414" y="1409696"/>
              <a:ext cx="3324225" cy="1447800"/>
            </a:xfrm>
            <a:prstGeom prst="rect">
              <a:avLst/>
            </a:prstGeom>
            <a:noFill/>
            <a:ln w="9525">
              <a:noFill/>
              <a:miter lim="800000"/>
              <a:headEnd/>
              <a:tailEnd/>
            </a:ln>
            <a:effectLst/>
          </p:spPr>
        </p:pic>
        <p:pic>
          <p:nvPicPr>
            <p:cNvPr id="22533" name="Picture 5"/>
            <p:cNvPicPr>
              <a:picLocks noChangeAspect="1" noChangeArrowheads="1"/>
            </p:cNvPicPr>
            <p:nvPr/>
          </p:nvPicPr>
          <p:blipFill>
            <a:blip r:embed="rId3"/>
            <a:srcRect/>
            <a:stretch>
              <a:fillRect/>
            </a:stretch>
          </p:blipFill>
          <p:spPr bwMode="auto">
            <a:xfrm>
              <a:off x="5000628" y="1357298"/>
              <a:ext cx="2286000" cy="1276350"/>
            </a:xfrm>
            <a:prstGeom prst="rect">
              <a:avLst/>
            </a:prstGeom>
            <a:noFill/>
            <a:ln w="9525">
              <a:noFill/>
              <a:miter lim="800000"/>
              <a:headEnd/>
              <a:tailEnd/>
            </a:ln>
            <a:effectLst/>
          </p:spPr>
        </p:pic>
        <p:sp>
          <p:nvSpPr>
            <p:cNvPr id="28" name="Flèche courbée vers le bas 27"/>
            <p:cNvSpPr/>
            <p:nvPr/>
          </p:nvSpPr>
          <p:spPr>
            <a:xfrm rot="2807313">
              <a:off x="2507315" y="1724658"/>
              <a:ext cx="285752" cy="142876"/>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Flèche courbée vers le bas 28"/>
            <p:cNvSpPr/>
            <p:nvPr/>
          </p:nvSpPr>
          <p:spPr>
            <a:xfrm rot="2807313">
              <a:off x="5936338" y="1653220"/>
              <a:ext cx="285752" cy="142876"/>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35" name="Groupe 34"/>
          <p:cNvGrpSpPr/>
          <p:nvPr/>
        </p:nvGrpSpPr>
        <p:grpSpPr>
          <a:xfrm>
            <a:off x="1071538" y="3929066"/>
            <a:ext cx="5500726" cy="2071702"/>
            <a:chOff x="1928794" y="4000504"/>
            <a:chExt cx="5500726" cy="2071702"/>
          </a:xfrm>
        </p:grpSpPr>
        <p:sp>
          <p:nvSpPr>
            <p:cNvPr id="34" name="Rectangle 33"/>
            <p:cNvSpPr/>
            <p:nvPr/>
          </p:nvSpPr>
          <p:spPr>
            <a:xfrm>
              <a:off x="1928794" y="4000504"/>
              <a:ext cx="5500726" cy="207170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538" name="Picture 10"/>
            <p:cNvPicPr>
              <a:picLocks noChangeAspect="1" noChangeArrowheads="1"/>
            </p:cNvPicPr>
            <p:nvPr/>
          </p:nvPicPr>
          <p:blipFill>
            <a:blip r:embed="rId4"/>
            <a:srcRect/>
            <a:stretch>
              <a:fillRect/>
            </a:stretch>
          </p:blipFill>
          <p:spPr bwMode="auto">
            <a:xfrm>
              <a:off x="2071670" y="4048143"/>
              <a:ext cx="5324475" cy="1952625"/>
            </a:xfrm>
            <a:prstGeom prst="rect">
              <a:avLst/>
            </a:prstGeom>
            <a:noFill/>
            <a:ln w="9525">
              <a:noFill/>
              <a:miter lim="800000"/>
              <a:headEnd/>
              <a:tailEnd/>
            </a:ln>
            <a:effec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71472" y="428604"/>
            <a:ext cx="4572032" cy="4278094"/>
          </a:xfrm>
          <a:prstGeom prst="rect">
            <a:avLst/>
          </a:prstGeom>
        </p:spPr>
        <p:txBody>
          <a:bodyPr wrap="square">
            <a:spAutoFit/>
          </a:bodyPr>
          <a:lstStyle/>
          <a:p>
            <a:pPr lvl="0" algn="justLow" fontAlgn="base">
              <a:spcBef>
                <a:spcPct val="0"/>
              </a:spcBef>
              <a:spcAft>
                <a:spcPct val="0"/>
              </a:spcAft>
            </a:pPr>
            <a:r>
              <a:rPr lang="fr-FR" sz="1600" b="1" dirty="0" smtClean="0">
                <a:latin typeface="Arial" pitchFamily="34" charset="0"/>
                <a:cs typeface="Arial" pitchFamily="34" charset="0"/>
              </a:rPr>
              <a:t>2.3.2.</a:t>
            </a:r>
            <a:r>
              <a:rPr lang="fr-FR" sz="1600" b="1" dirty="0" smtClean="0">
                <a:latin typeface="Arial" pitchFamily="34" charset="0"/>
                <a:ea typeface="Calibri" pitchFamily="34" charset="0"/>
                <a:cs typeface="Arial" pitchFamily="34" charset="0"/>
              </a:rPr>
              <a:t> Protection collective:</a:t>
            </a:r>
          </a:p>
          <a:p>
            <a:pPr algn="justLow" fontAlgn="base">
              <a:spcBef>
                <a:spcPct val="0"/>
              </a:spcBef>
              <a:spcAft>
                <a:spcPct val="0"/>
              </a:spcAft>
            </a:pPr>
            <a:r>
              <a:rPr lang="fr-FR" sz="1600" b="1" dirty="0" smtClean="0">
                <a:latin typeface="Arial" pitchFamily="34" charset="0"/>
                <a:cs typeface="Arial" pitchFamily="34" charset="0"/>
              </a:rPr>
              <a:t>2.3.2.1. Protection par éloignement:</a:t>
            </a:r>
          </a:p>
          <a:p>
            <a:pPr algn="justLow" fontAlgn="base">
              <a:spcBef>
                <a:spcPct val="0"/>
              </a:spcBef>
              <a:spcAft>
                <a:spcPct val="0"/>
              </a:spcAft>
            </a:pPr>
            <a:endParaRPr lang="fr-FR" sz="1600" b="1" dirty="0" smtClean="0">
              <a:latin typeface="Arial" pitchFamily="34" charset="0"/>
              <a:cs typeface="Arial" pitchFamily="34" charset="0"/>
            </a:endParaRPr>
          </a:p>
          <a:p>
            <a:pPr marL="285750" indent="-285750" algn="justLow" fontAlgn="base">
              <a:spcBef>
                <a:spcPct val="0"/>
              </a:spcBef>
              <a:spcAft>
                <a:spcPct val="0"/>
              </a:spcAft>
              <a:buFont typeface="Wingdings" panose="05000000000000000000" pitchFamily="2" charset="2"/>
              <a:buChar char="§"/>
            </a:pPr>
            <a:r>
              <a:rPr lang="fr-FR" sz="1600" dirty="0">
                <a:latin typeface="Arial" pitchFamily="34" charset="0"/>
                <a:cs typeface="Arial" pitchFamily="34" charset="0"/>
              </a:rPr>
              <a:t>Le but de la prévention intrinsèque </a:t>
            </a:r>
            <a:r>
              <a:rPr lang="fr-FR" sz="1600" dirty="0" smtClean="0">
                <a:latin typeface="Arial" pitchFamily="34" charset="0"/>
                <a:cs typeface="Arial" pitchFamily="34" charset="0"/>
              </a:rPr>
              <a:t>est de respecter des distances de sécurité minimales (</a:t>
            </a:r>
            <a:r>
              <a:rPr lang="fr-FR" sz="1600" dirty="0" err="1" smtClean="0">
                <a:latin typeface="Arial" pitchFamily="34" charset="0"/>
                <a:cs typeface="Arial" pitchFamily="34" charset="0"/>
              </a:rPr>
              <a:t>ds</a:t>
            </a:r>
            <a:r>
              <a:rPr lang="fr-FR" sz="1600" dirty="0" smtClean="0">
                <a:latin typeface="Arial" pitchFamily="34" charset="0"/>
                <a:cs typeface="Arial" pitchFamily="34" charset="0"/>
              </a:rPr>
              <a:t>) permettant de maintenir la zone dangereuse éloignée du corps humain (ou d’une partie du corps humain). </a:t>
            </a:r>
          </a:p>
          <a:p>
            <a:pPr algn="justLow" fontAlgn="base">
              <a:spcBef>
                <a:spcPct val="0"/>
              </a:spcBef>
              <a:spcAft>
                <a:spcPct val="0"/>
              </a:spcAft>
            </a:pPr>
            <a:endParaRPr lang="fr-FR" sz="1600" dirty="0" smtClean="0">
              <a:latin typeface="Arial" pitchFamily="34" charset="0"/>
              <a:cs typeface="Arial" pitchFamily="34" charset="0"/>
            </a:endParaRPr>
          </a:p>
          <a:p>
            <a:pPr marL="285750" indent="-285750" algn="justLow" fontAlgn="base">
              <a:spcBef>
                <a:spcPct val="0"/>
              </a:spcBef>
              <a:spcAft>
                <a:spcPct val="0"/>
              </a:spcAft>
              <a:buFont typeface="Wingdings" panose="05000000000000000000" pitchFamily="2" charset="2"/>
              <a:buChar char="§"/>
            </a:pPr>
            <a:r>
              <a:rPr lang="fr-FR" sz="1600" dirty="0" smtClean="0">
                <a:latin typeface="Arial" pitchFamily="34" charset="0"/>
                <a:cs typeface="Arial" pitchFamily="34" charset="0"/>
              </a:rPr>
              <a:t>Les principaux facteurs à prendre en compte pour une protection par éloignement efficace sont:</a:t>
            </a:r>
          </a:p>
          <a:p>
            <a:pPr marL="719138" indent="-363538" algn="justLow" fontAlgn="base">
              <a:spcBef>
                <a:spcPct val="0"/>
              </a:spcBef>
              <a:spcAft>
                <a:spcPct val="0"/>
              </a:spcAft>
              <a:buSzPct val="50000"/>
              <a:buFont typeface="Arial" panose="020B0604020202020204" pitchFamily="34" charset="0"/>
              <a:buChar char="‒"/>
            </a:pPr>
            <a:r>
              <a:rPr lang="fr-FR" sz="1600" dirty="0" smtClean="0">
                <a:latin typeface="Arial" pitchFamily="34" charset="0"/>
                <a:cs typeface="Arial" pitchFamily="34" charset="0"/>
              </a:rPr>
              <a:t>dimensions anthropométriques</a:t>
            </a:r>
            <a:r>
              <a:rPr lang="fr-FR" sz="1400" b="1" dirty="0" smtClean="0">
                <a:latin typeface="Arial" pitchFamily="34" charset="0"/>
                <a:cs typeface="Arial" pitchFamily="34" charset="0"/>
              </a:rPr>
              <a:t>(5)</a:t>
            </a:r>
            <a:r>
              <a:rPr lang="fr-FR" sz="1600" dirty="0" smtClean="0">
                <a:latin typeface="Arial" pitchFamily="34" charset="0"/>
                <a:cs typeface="Arial" pitchFamily="34" charset="0"/>
              </a:rPr>
              <a:t> du corps humain,</a:t>
            </a:r>
          </a:p>
          <a:p>
            <a:pPr marL="719138" indent="-363538" algn="justLow" fontAlgn="base">
              <a:spcBef>
                <a:spcPct val="0"/>
              </a:spcBef>
              <a:spcAft>
                <a:spcPct val="0"/>
              </a:spcAft>
              <a:buSzPct val="50000"/>
              <a:buFont typeface="Arial" panose="020B0604020202020204" pitchFamily="34" charset="0"/>
              <a:buChar char="‒"/>
            </a:pPr>
            <a:r>
              <a:rPr lang="fr-FR" sz="1600" dirty="0" smtClean="0">
                <a:latin typeface="Arial" pitchFamily="34" charset="0"/>
                <a:cs typeface="Arial" pitchFamily="34" charset="0"/>
              </a:rPr>
              <a:t>dimensions des zones dangereuses,</a:t>
            </a:r>
          </a:p>
          <a:p>
            <a:pPr marL="719138" indent="-363538" algn="justLow" fontAlgn="base">
              <a:spcBef>
                <a:spcPct val="0"/>
              </a:spcBef>
              <a:spcAft>
                <a:spcPct val="0"/>
              </a:spcAft>
              <a:buSzPct val="50000"/>
              <a:buFont typeface="Arial" panose="020B0604020202020204" pitchFamily="34" charset="0"/>
              <a:buChar char="‒"/>
            </a:pPr>
            <a:r>
              <a:rPr lang="fr-FR" sz="1600" dirty="0" smtClean="0">
                <a:latin typeface="Arial" pitchFamily="34" charset="0"/>
                <a:cs typeface="Arial" pitchFamily="34" charset="0"/>
              </a:rPr>
              <a:t>dimensions des ouvertures,</a:t>
            </a:r>
          </a:p>
          <a:p>
            <a:pPr marL="719138" indent="-363538" fontAlgn="base">
              <a:spcBef>
                <a:spcPct val="0"/>
              </a:spcBef>
              <a:spcAft>
                <a:spcPct val="0"/>
              </a:spcAft>
              <a:buSzPct val="50000"/>
              <a:buFont typeface="Arial" panose="020B0604020202020204" pitchFamily="34" charset="0"/>
              <a:buChar char="‒"/>
            </a:pPr>
            <a:r>
              <a:rPr lang="fr-FR" sz="1600" dirty="0" smtClean="0">
                <a:latin typeface="Arial" pitchFamily="34" charset="0"/>
                <a:cs typeface="Arial" pitchFamily="34" charset="0"/>
              </a:rPr>
              <a:t>niveau du risque (grave, faible).</a:t>
            </a:r>
            <a:endParaRPr lang="fr-FR" sz="1600" b="1" dirty="0" smtClean="0">
              <a:latin typeface="Arial" pitchFamily="34" charset="0"/>
              <a:ea typeface="Calibri" pitchFamily="34" charset="0"/>
              <a:cs typeface="Arial" pitchFamily="34" charset="0"/>
            </a:endParaRPr>
          </a:p>
        </p:txBody>
      </p:sp>
      <p:grpSp>
        <p:nvGrpSpPr>
          <p:cNvPr id="28" name="Groupe 27"/>
          <p:cNvGrpSpPr/>
          <p:nvPr/>
        </p:nvGrpSpPr>
        <p:grpSpPr>
          <a:xfrm>
            <a:off x="5143504" y="357166"/>
            <a:ext cx="3186807" cy="2767762"/>
            <a:chOff x="5143504" y="928670"/>
            <a:chExt cx="3186807" cy="2387873"/>
          </a:xfrm>
        </p:grpSpPr>
        <p:grpSp>
          <p:nvGrpSpPr>
            <p:cNvPr id="24" name="Groupe 23"/>
            <p:cNvGrpSpPr/>
            <p:nvPr/>
          </p:nvGrpSpPr>
          <p:grpSpPr>
            <a:xfrm>
              <a:off x="5429257" y="1483366"/>
              <a:ext cx="2901054" cy="1833177"/>
              <a:chOff x="5429257" y="1483366"/>
              <a:chExt cx="2901054" cy="1833177"/>
            </a:xfrm>
          </p:grpSpPr>
          <p:pic>
            <p:nvPicPr>
              <p:cNvPr id="23555" name="Picture 3"/>
              <p:cNvPicPr>
                <a:picLocks noChangeAspect="1" noChangeArrowheads="1"/>
              </p:cNvPicPr>
              <p:nvPr/>
            </p:nvPicPr>
            <p:blipFill>
              <a:blip r:embed="rId2"/>
              <a:srcRect/>
              <a:stretch>
                <a:fillRect/>
              </a:stretch>
            </p:blipFill>
            <p:spPr bwMode="auto">
              <a:xfrm>
                <a:off x="5429257" y="1483366"/>
                <a:ext cx="2000264" cy="1833177"/>
              </a:xfrm>
              <a:prstGeom prst="rect">
                <a:avLst/>
              </a:prstGeom>
              <a:noFill/>
              <a:ln w="9525">
                <a:noFill/>
                <a:miter lim="800000"/>
                <a:headEnd/>
                <a:tailEnd/>
              </a:ln>
              <a:effectLst/>
            </p:spPr>
          </p:pic>
          <p:sp>
            <p:nvSpPr>
              <p:cNvPr id="21" name="ZoneTexte 20"/>
              <p:cNvSpPr txBox="1"/>
              <p:nvPr/>
            </p:nvSpPr>
            <p:spPr>
              <a:xfrm>
                <a:off x="7143768" y="1976427"/>
                <a:ext cx="1186543" cy="1015663"/>
              </a:xfrm>
              <a:prstGeom prst="rect">
                <a:avLst/>
              </a:prstGeom>
              <a:noFill/>
            </p:spPr>
            <p:txBody>
              <a:bodyPr wrap="none" rtlCol="0">
                <a:spAutoFit/>
              </a:bodyPr>
              <a:lstStyle/>
              <a:p>
                <a:r>
                  <a:rPr lang="fr-FR" sz="1200" b="1" dirty="0" smtClean="0">
                    <a:latin typeface="Arial" pitchFamily="34" charset="0"/>
                    <a:cs typeface="Arial" pitchFamily="34" charset="0"/>
                  </a:rPr>
                  <a:t>Risque grave</a:t>
                </a:r>
              </a:p>
              <a:p>
                <a:r>
                  <a:rPr lang="fr-FR" sz="1200" b="1" dirty="0" smtClean="0">
                    <a:latin typeface="Arial" pitchFamily="34" charset="0"/>
                    <a:cs typeface="Arial" pitchFamily="34" charset="0"/>
                  </a:rPr>
                  <a:t>(h&gt;2700 mm)</a:t>
                </a:r>
              </a:p>
              <a:p>
                <a:endParaRPr lang="fr-FR" sz="1200" b="1" dirty="0" smtClean="0">
                  <a:latin typeface="Arial" pitchFamily="34" charset="0"/>
                  <a:cs typeface="Arial" pitchFamily="34" charset="0"/>
                </a:endParaRPr>
              </a:p>
              <a:p>
                <a:r>
                  <a:rPr lang="fr-FR" sz="1200" b="1" dirty="0" smtClean="0">
                    <a:latin typeface="Arial" pitchFamily="34" charset="0"/>
                    <a:cs typeface="Arial" pitchFamily="34" charset="0"/>
                  </a:rPr>
                  <a:t>Risque faible </a:t>
                </a:r>
              </a:p>
              <a:p>
                <a:r>
                  <a:rPr lang="fr-FR" sz="1200" b="1" dirty="0" smtClean="0">
                    <a:latin typeface="Arial" pitchFamily="34" charset="0"/>
                    <a:cs typeface="Arial" pitchFamily="34" charset="0"/>
                  </a:rPr>
                  <a:t>(h&gt;2500 mm)</a:t>
                </a:r>
                <a:endParaRPr lang="fr-FR" sz="1200" b="1" dirty="0">
                  <a:latin typeface="Arial" pitchFamily="34" charset="0"/>
                  <a:cs typeface="Arial" pitchFamily="34" charset="0"/>
                </a:endParaRPr>
              </a:p>
            </p:txBody>
          </p:sp>
          <p:sp>
            <p:nvSpPr>
              <p:cNvPr id="23" name="ZoneTexte 22"/>
              <p:cNvSpPr txBox="1"/>
              <p:nvPr/>
            </p:nvSpPr>
            <p:spPr>
              <a:xfrm>
                <a:off x="5929322" y="2284591"/>
                <a:ext cx="309700" cy="338554"/>
              </a:xfrm>
              <a:prstGeom prst="rect">
                <a:avLst/>
              </a:prstGeom>
              <a:noFill/>
            </p:spPr>
            <p:txBody>
              <a:bodyPr wrap="none" rtlCol="0">
                <a:spAutoFit/>
              </a:bodyPr>
              <a:lstStyle/>
              <a:p>
                <a:r>
                  <a:rPr lang="fr-FR" sz="1600" b="1" dirty="0" smtClean="0">
                    <a:latin typeface="Arial" pitchFamily="34" charset="0"/>
                    <a:cs typeface="Arial" pitchFamily="34" charset="0"/>
                  </a:rPr>
                  <a:t>h</a:t>
                </a:r>
                <a:endParaRPr lang="fr-FR" sz="1600" b="1" dirty="0">
                  <a:latin typeface="Arial" pitchFamily="34" charset="0"/>
                  <a:cs typeface="Arial" pitchFamily="34" charset="0"/>
                </a:endParaRPr>
              </a:p>
            </p:txBody>
          </p:sp>
        </p:grpSp>
        <p:sp>
          <p:nvSpPr>
            <p:cNvPr id="25" name="Rectangle 24"/>
            <p:cNvSpPr/>
            <p:nvPr/>
          </p:nvSpPr>
          <p:spPr>
            <a:xfrm>
              <a:off x="5500694" y="1421732"/>
              <a:ext cx="2786082" cy="18321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5143504" y="928670"/>
              <a:ext cx="3070071" cy="451405"/>
            </a:xfrm>
            <a:prstGeom prst="rect">
              <a:avLst/>
            </a:prstGeom>
            <a:noFill/>
          </p:spPr>
          <p:txBody>
            <a:bodyPr wrap="none" rtlCol="0">
              <a:spAutoFit/>
            </a:bodyPr>
            <a:lstStyle/>
            <a:p>
              <a:r>
                <a:rPr lang="fr-FR" sz="1400" b="1" dirty="0" smtClean="0">
                  <a:latin typeface="Arial" pitchFamily="34" charset="0"/>
                  <a:cs typeface="Arial" pitchFamily="34" charset="0"/>
                </a:rPr>
                <a:t>Atteinte des membres supérieurs </a:t>
              </a:r>
            </a:p>
            <a:p>
              <a:r>
                <a:rPr lang="fr-FR" sz="1400" b="1" dirty="0" smtClean="0">
                  <a:latin typeface="Arial" pitchFamily="34" charset="0"/>
                  <a:cs typeface="Arial" pitchFamily="34" charset="0"/>
                </a:rPr>
                <a:t>vers le haut [NF EN ISO  13857] </a:t>
              </a:r>
              <a:endParaRPr lang="fr-FR" sz="1400" b="1" dirty="0">
                <a:latin typeface="Arial" pitchFamily="34" charset="0"/>
                <a:cs typeface="Arial" pitchFamily="34" charset="0"/>
              </a:endParaRPr>
            </a:p>
          </p:txBody>
        </p:sp>
      </p:grpSp>
      <p:sp>
        <p:nvSpPr>
          <p:cNvPr id="32" name="ZoneTexte 31"/>
          <p:cNvSpPr txBox="1"/>
          <p:nvPr/>
        </p:nvSpPr>
        <p:spPr>
          <a:xfrm>
            <a:off x="500034" y="4797152"/>
            <a:ext cx="5429288" cy="1231106"/>
          </a:xfrm>
          <a:prstGeom prst="rect">
            <a:avLst/>
          </a:prstGeom>
          <a:noFill/>
        </p:spPr>
        <p:txBody>
          <a:bodyPr wrap="square" rtlCol="0">
            <a:spAutoFit/>
          </a:bodyPr>
          <a:lstStyle/>
          <a:p>
            <a:r>
              <a:rPr lang="fr-FR" sz="1600" i="1" dirty="0" smtClean="0">
                <a:latin typeface="Arial" pitchFamily="34" charset="0"/>
                <a:cs typeface="Arial" pitchFamily="34" charset="0"/>
              </a:rPr>
              <a:t>R</a:t>
            </a:r>
            <a:r>
              <a:rPr lang="fr-FR" sz="1400" i="1" dirty="0" smtClean="0">
                <a:latin typeface="Arial" pitchFamily="34" charset="0"/>
                <a:cs typeface="Arial" pitchFamily="34" charset="0"/>
              </a:rPr>
              <a:t>Q/ </a:t>
            </a:r>
          </a:p>
          <a:p>
            <a:pPr>
              <a:buFontTx/>
              <a:buChar char="-"/>
            </a:pPr>
            <a:r>
              <a:rPr lang="fr-FR" sz="1400" i="1" dirty="0" smtClean="0">
                <a:latin typeface="Arial" pitchFamily="34" charset="0"/>
                <a:cs typeface="Arial" pitchFamily="34" charset="0"/>
              </a:rPr>
              <a:t> il faut toujours choisir la dimension du protecteur assurant la plus grande sécurité.</a:t>
            </a:r>
          </a:p>
          <a:p>
            <a:pPr>
              <a:buFontTx/>
              <a:buChar char="-"/>
            </a:pPr>
            <a:r>
              <a:rPr lang="fr-FR" sz="1400" i="1" dirty="0" smtClean="0">
                <a:latin typeface="Arial" pitchFamily="34" charset="0"/>
                <a:cs typeface="Arial" pitchFamily="34" charset="0"/>
              </a:rPr>
              <a:t> les distances de sécurités (</a:t>
            </a:r>
            <a:r>
              <a:rPr lang="fr-FR" sz="1400" i="1" dirty="0" err="1" smtClean="0">
                <a:latin typeface="Arial" pitchFamily="34" charset="0"/>
                <a:cs typeface="Arial" pitchFamily="34" charset="0"/>
              </a:rPr>
              <a:t>ds</a:t>
            </a:r>
            <a:r>
              <a:rPr lang="fr-FR" sz="1400" i="1" dirty="0" smtClean="0">
                <a:latin typeface="Arial" pitchFamily="34" charset="0"/>
                <a:cs typeface="Arial" pitchFamily="34" charset="0"/>
              </a:rPr>
              <a:t>) (atteintes au travers) sont fonctions de la dimension et forme de l’ouverture</a:t>
            </a:r>
            <a:r>
              <a:rPr lang="fr-FR" sz="1600" i="1" dirty="0" smtClean="0">
                <a:latin typeface="Arial" pitchFamily="34" charset="0"/>
                <a:cs typeface="Arial" pitchFamily="34" charset="0"/>
              </a:rPr>
              <a:t>. </a:t>
            </a:r>
          </a:p>
        </p:txBody>
      </p:sp>
      <p:sp>
        <p:nvSpPr>
          <p:cNvPr id="11" name="Espace réservé du numéro de diapositive 10"/>
          <p:cNvSpPr>
            <a:spLocks noGrp="1"/>
          </p:cNvSpPr>
          <p:nvPr>
            <p:ph type="sldNum" sz="quarter" idx="12"/>
          </p:nvPr>
        </p:nvSpPr>
        <p:spPr/>
        <p:txBody>
          <a:bodyPr/>
          <a:lstStyle/>
          <a:p>
            <a:fld id="{1E1CA99C-06F3-413A-884E-6F467BC5E18E}" type="slidenum">
              <a:rPr lang="fr-FR" smtClean="0"/>
              <a:pPr/>
              <a:t>15</a:t>
            </a:fld>
            <a:endParaRPr lang="fr-FR"/>
          </a:p>
        </p:txBody>
      </p:sp>
      <p:sp>
        <p:nvSpPr>
          <p:cNvPr id="14" name="Rectangle 13"/>
          <p:cNvSpPr/>
          <p:nvPr/>
        </p:nvSpPr>
        <p:spPr>
          <a:xfrm>
            <a:off x="5807516" y="1714488"/>
            <a:ext cx="184731" cy="307777"/>
          </a:xfrm>
          <a:prstGeom prst="rect">
            <a:avLst/>
          </a:prstGeom>
        </p:spPr>
        <p:txBody>
          <a:bodyPr wrap="none">
            <a:spAutoFit/>
          </a:bodyPr>
          <a:lstStyle/>
          <a:p>
            <a:endParaRPr lang="fr-FR" sz="1400" dirty="0">
              <a:latin typeface="Arial" pitchFamily="34" charset="0"/>
              <a:cs typeface="Arial" pitchFamily="34" charset="0"/>
            </a:endParaRPr>
          </a:p>
        </p:txBody>
      </p:sp>
      <p:sp>
        <p:nvSpPr>
          <p:cNvPr id="30" name="Rectangle 29"/>
          <p:cNvSpPr/>
          <p:nvPr/>
        </p:nvSpPr>
        <p:spPr>
          <a:xfrm>
            <a:off x="5807516" y="857232"/>
            <a:ext cx="184731" cy="307777"/>
          </a:xfrm>
          <a:prstGeom prst="rect">
            <a:avLst/>
          </a:prstGeom>
        </p:spPr>
        <p:txBody>
          <a:bodyPr wrap="none">
            <a:spAutoFit/>
          </a:bodyPr>
          <a:lstStyle/>
          <a:p>
            <a:endParaRPr lang="fr-FR" sz="1400" dirty="0">
              <a:latin typeface="Arial" pitchFamily="34" charset="0"/>
              <a:cs typeface="Arial" pitchFamily="34" charset="0"/>
            </a:endParaRPr>
          </a:p>
        </p:txBody>
      </p:sp>
      <p:sp>
        <p:nvSpPr>
          <p:cNvPr id="34" name="Rectangle 33"/>
          <p:cNvSpPr/>
          <p:nvPr/>
        </p:nvSpPr>
        <p:spPr>
          <a:xfrm>
            <a:off x="5357818" y="3214686"/>
            <a:ext cx="3214694" cy="523220"/>
          </a:xfrm>
          <a:prstGeom prst="rect">
            <a:avLst/>
          </a:prstGeom>
        </p:spPr>
        <p:txBody>
          <a:bodyPr wrap="square">
            <a:spAutoFit/>
          </a:bodyPr>
          <a:lstStyle/>
          <a:p>
            <a:pPr lvl="0" fontAlgn="base">
              <a:spcBef>
                <a:spcPct val="0"/>
              </a:spcBef>
              <a:spcAft>
                <a:spcPct val="0"/>
              </a:spcAft>
            </a:pPr>
            <a:r>
              <a:rPr lang="fr-FR" sz="1400" b="1" dirty="0" smtClean="0">
                <a:solidFill>
                  <a:srgbClr val="000000"/>
                </a:solidFill>
                <a:latin typeface="Arial" pitchFamily="34" charset="0"/>
                <a:ea typeface="Calibri" pitchFamily="34" charset="0"/>
                <a:cs typeface="Arial" pitchFamily="34" charset="0"/>
              </a:rPr>
              <a:t>Atteinte par-dessus un protecteur </a:t>
            </a:r>
          </a:p>
          <a:p>
            <a:pPr lvl="0" fontAlgn="base">
              <a:spcBef>
                <a:spcPct val="0"/>
              </a:spcBef>
              <a:spcAft>
                <a:spcPct val="0"/>
              </a:spcAft>
            </a:pPr>
            <a:r>
              <a:rPr lang="fr-FR" sz="1400" b="1" dirty="0" smtClean="0">
                <a:solidFill>
                  <a:srgbClr val="000000"/>
                </a:solidFill>
                <a:latin typeface="Arial" pitchFamily="34" charset="0"/>
                <a:ea typeface="Calibri" pitchFamily="34" charset="0"/>
                <a:cs typeface="Arial" pitchFamily="34" charset="0"/>
              </a:rPr>
              <a:t>fixe de maintien à distance</a:t>
            </a:r>
            <a:r>
              <a:rPr lang="fr-FR" sz="1400" b="1" dirty="0" smtClean="0">
                <a:latin typeface="Arial" pitchFamily="34" charset="0"/>
                <a:cs typeface="Arial" pitchFamily="34" charset="0"/>
              </a:rPr>
              <a:t> </a:t>
            </a:r>
          </a:p>
        </p:txBody>
      </p:sp>
      <p:pic>
        <p:nvPicPr>
          <p:cNvPr id="44034" name="Picture 2"/>
          <p:cNvPicPr>
            <a:picLocks noChangeAspect="1" noChangeArrowheads="1"/>
          </p:cNvPicPr>
          <p:nvPr/>
        </p:nvPicPr>
        <p:blipFill>
          <a:blip r:embed="rId3"/>
          <a:srcRect/>
          <a:stretch>
            <a:fillRect/>
          </a:stretch>
        </p:blipFill>
        <p:spPr bwMode="auto">
          <a:xfrm>
            <a:off x="5929322" y="3643314"/>
            <a:ext cx="2471740" cy="2560812"/>
          </a:xfrm>
          <a:prstGeom prst="rect">
            <a:avLst/>
          </a:prstGeom>
          <a:noFill/>
          <a:ln w="9525">
            <a:noFill/>
            <a:miter lim="800000"/>
            <a:headEnd/>
            <a:tailEnd/>
          </a:ln>
          <a:effectLst/>
        </p:spPr>
      </p:pic>
      <p:sp>
        <p:nvSpPr>
          <p:cNvPr id="16" name="ZoneTexte 15"/>
          <p:cNvSpPr txBox="1"/>
          <p:nvPr/>
        </p:nvSpPr>
        <p:spPr>
          <a:xfrm>
            <a:off x="571472" y="6223835"/>
            <a:ext cx="8215370" cy="276999"/>
          </a:xfrm>
          <a:prstGeom prst="rect">
            <a:avLst/>
          </a:prstGeom>
          <a:noFill/>
        </p:spPr>
        <p:txBody>
          <a:bodyPr wrap="square" rtlCol="0">
            <a:spAutoFit/>
          </a:bodyPr>
          <a:lstStyle/>
          <a:p>
            <a:r>
              <a:rPr lang="fr-FR" sz="1200" b="1" dirty="0" smtClean="0">
                <a:latin typeface="Arial" pitchFamily="34" charset="0"/>
                <a:cs typeface="Arial" pitchFamily="34" charset="0"/>
              </a:rPr>
              <a:t>(5): </a:t>
            </a:r>
            <a:r>
              <a:rPr lang="fr-FR" sz="1200" dirty="0" smtClean="0">
                <a:latin typeface="Arial" pitchFamily="34" charset="0"/>
                <a:cs typeface="Arial" pitchFamily="34" charset="0"/>
              </a:rPr>
              <a:t>dimensions particulières d’un individu (dimensions de membres, masses, circonférences ou couronnes).</a:t>
            </a:r>
          </a:p>
        </p:txBody>
      </p:sp>
      <p:cxnSp>
        <p:nvCxnSpPr>
          <p:cNvPr id="18" name="Connecteur droit 17"/>
          <p:cNvCxnSpPr/>
          <p:nvPr/>
        </p:nvCxnSpPr>
        <p:spPr>
          <a:xfrm>
            <a:off x="642910" y="6142056"/>
            <a:ext cx="214314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153308" y="6356350"/>
            <a:ext cx="2133600" cy="365125"/>
          </a:xfrm>
        </p:spPr>
        <p:txBody>
          <a:bodyPr/>
          <a:lstStyle/>
          <a:p>
            <a:fld id="{1E1CA99C-06F3-413A-884E-6F467BC5E18E}" type="slidenum">
              <a:rPr lang="fr-FR" smtClean="0"/>
              <a:pPr/>
              <a:t>16</a:t>
            </a:fld>
            <a:endParaRPr lang="fr-FR"/>
          </a:p>
        </p:txBody>
      </p:sp>
      <p:sp>
        <p:nvSpPr>
          <p:cNvPr id="5" name="Rectangle 4"/>
          <p:cNvSpPr/>
          <p:nvPr/>
        </p:nvSpPr>
        <p:spPr>
          <a:xfrm>
            <a:off x="642910" y="428604"/>
            <a:ext cx="6438960" cy="3754874"/>
          </a:xfrm>
          <a:prstGeom prst="rect">
            <a:avLst/>
          </a:prstGeom>
        </p:spPr>
        <p:txBody>
          <a:bodyPr wrap="square">
            <a:spAutoFit/>
          </a:bodyPr>
          <a:lstStyle/>
          <a:p>
            <a:pPr algn="justLow" fontAlgn="base">
              <a:spcBef>
                <a:spcPct val="0"/>
              </a:spcBef>
              <a:spcAft>
                <a:spcPct val="0"/>
              </a:spcAft>
            </a:pPr>
            <a:r>
              <a:rPr lang="fr-FR" sz="1600" b="1" dirty="0" smtClean="0">
                <a:latin typeface="Arial" pitchFamily="34" charset="0"/>
                <a:cs typeface="Arial" pitchFamily="34" charset="0"/>
              </a:rPr>
              <a:t>2.3.2.2. Protection par obstacle (protecteurs):</a:t>
            </a:r>
          </a:p>
          <a:p>
            <a:pPr algn="justLow" fontAlgn="base">
              <a:spcBef>
                <a:spcPct val="0"/>
              </a:spcBef>
              <a:spcAft>
                <a:spcPct val="0"/>
              </a:spcAft>
            </a:pPr>
            <a:endParaRPr lang="fr-FR" sz="1400" b="1" dirty="0" smtClean="0">
              <a:latin typeface="Arial" pitchFamily="34" charset="0"/>
              <a:cs typeface="Arial" pitchFamily="34" charset="0"/>
            </a:endParaRPr>
          </a:p>
          <a:p>
            <a:r>
              <a:rPr lang="fr-FR" sz="1600" b="1" i="1" dirty="0" smtClean="0">
                <a:latin typeface="Arial" pitchFamily="34" charset="0"/>
                <a:cs typeface="Arial" pitchFamily="34" charset="0"/>
              </a:rPr>
              <a:t>A/ Protecteur fixe:  </a:t>
            </a:r>
          </a:p>
          <a:p>
            <a:endParaRPr lang="fr-FR" sz="1600" dirty="0" smtClean="0">
              <a:latin typeface="Arial" pitchFamily="34" charset="0"/>
              <a:cs typeface="Arial" pitchFamily="34" charset="0"/>
            </a:endParaRPr>
          </a:p>
          <a:p>
            <a:pPr marL="355600" indent="-355600">
              <a:buFont typeface="Wingdings" panose="05000000000000000000" pitchFamily="2" charset="2"/>
              <a:buChar char="§"/>
            </a:pPr>
            <a:r>
              <a:rPr lang="fr-FR" sz="1600" dirty="0" smtClean="0">
                <a:latin typeface="Arial" pitchFamily="34" charset="0"/>
                <a:cs typeface="Arial" pitchFamily="34" charset="0"/>
              </a:rPr>
              <a:t>C’est un protecteur maintenu en place (</a:t>
            </a:r>
            <a:r>
              <a:rPr lang="fr-FR" sz="1600" dirty="0" err="1" smtClean="0">
                <a:latin typeface="Arial" pitchFamily="34" charset="0"/>
                <a:cs typeface="Arial" pitchFamily="34" charset="0"/>
              </a:rPr>
              <a:t>càd</a:t>
            </a:r>
            <a:r>
              <a:rPr lang="fr-FR" sz="1600" dirty="0" smtClean="0">
                <a:latin typeface="Arial" pitchFamily="34" charset="0"/>
                <a:cs typeface="Arial" pitchFamily="34" charset="0"/>
              </a:rPr>
              <a:t> en position fermée):</a:t>
            </a:r>
          </a:p>
          <a:p>
            <a:pPr marL="719138" lvl="0" indent="-363538">
              <a:buFont typeface="Arial" panose="020B0604020202020204" pitchFamily="34" charset="0"/>
              <a:buChar char="‒"/>
            </a:pPr>
            <a:r>
              <a:rPr lang="fr-FR" sz="1600" dirty="0" smtClean="0">
                <a:latin typeface="Arial" pitchFamily="34" charset="0"/>
                <a:cs typeface="Arial" pitchFamily="34" charset="0"/>
              </a:rPr>
              <a:t>soit de manière permanente (par soudage, </a:t>
            </a:r>
            <a:r>
              <a:rPr lang="fr-FR" sz="1600" dirty="0" err="1" smtClean="0">
                <a:latin typeface="Arial" pitchFamily="34" charset="0"/>
                <a:cs typeface="Arial" pitchFamily="34" charset="0"/>
              </a:rPr>
              <a:t>etc</a:t>
            </a:r>
            <a:r>
              <a:rPr lang="fr-FR" sz="1600" dirty="0" smtClean="0">
                <a:latin typeface="Arial" pitchFamily="34" charset="0"/>
                <a:cs typeface="Arial" pitchFamily="34" charset="0"/>
              </a:rPr>
              <a:t>…),</a:t>
            </a:r>
          </a:p>
          <a:p>
            <a:pPr marL="719138" lvl="0" indent="-363538">
              <a:buFont typeface="Arial" panose="020B0604020202020204" pitchFamily="34" charset="0"/>
              <a:buChar char="‒"/>
            </a:pPr>
            <a:r>
              <a:rPr lang="fr-FR" sz="1600" dirty="0" smtClean="0">
                <a:latin typeface="Arial" pitchFamily="34" charset="0"/>
                <a:cs typeface="Arial" pitchFamily="34" charset="0"/>
              </a:rPr>
              <a:t>soit au moyen d’éléments de fixation (vis, écrous, </a:t>
            </a:r>
            <a:r>
              <a:rPr lang="fr-FR" sz="1600" dirty="0" err="1" smtClean="0">
                <a:latin typeface="Arial" pitchFamily="34" charset="0"/>
                <a:cs typeface="Arial" pitchFamily="34" charset="0"/>
              </a:rPr>
              <a:t>etc</a:t>
            </a:r>
            <a:r>
              <a:rPr lang="fr-FR" sz="1600" dirty="0" smtClean="0">
                <a:latin typeface="Arial" pitchFamily="34" charset="0"/>
                <a:cs typeface="Arial" pitchFamily="34" charset="0"/>
              </a:rPr>
              <a:t>…) </a:t>
            </a:r>
          </a:p>
          <a:p>
            <a:pPr marL="719138" lvl="0" indent="-363538">
              <a:buFont typeface="Arial" panose="020B0604020202020204" pitchFamily="34" charset="0"/>
              <a:buChar char="‒"/>
            </a:pPr>
            <a:r>
              <a:rPr lang="fr-FR" sz="1600" dirty="0" smtClean="0">
                <a:latin typeface="Arial" pitchFamily="34" charset="0"/>
                <a:cs typeface="Arial" pitchFamily="34" charset="0"/>
              </a:rPr>
              <a:t>s’opposant à ce qu’il soit déplacé/ ouvert sans outil.</a:t>
            </a:r>
          </a:p>
          <a:p>
            <a:pPr marL="361950" lvl="0"/>
            <a:endParaRPr lang="fr-FR" sz="1600" dirty="0" smtClean="0">
              <a:latin typeface="Arial" pitchFamily="34" charset="0"/>
              <a:cs typeface="Arial" pitchFamily="34" charset="0"/>
            </a:endParaRPr>
          </a:p>
          <a:p>
            <a:pPr marL="355600" indent="-355600">
              <a:buFont typeface="Wingdings" panose="05000000000000000000" pitchFamily="2" charset="2"/>
              <a:buChar char="§"/>
            </a:pPr>
            <a:r>
              <a:rPr lang="fr-FR" sz="1600" dirty="0" smtClean="0">
                <a:latin typeface="Arial" pitchFamily="34" charset="0"/>
                <a:cs typeface="Arial" pitchFamily="34" charset="0"/>
              </a:rPr>
              <a:t>Il existe essentiellement 03  catégories de protecteurs fixes, à savoir :</a:t>
            </a:r>
          </a:p>
          <a:p>
            <a:pPr marL="719138" lvl="0" indent="-363538">
              <a:buFont typeface="Arial" panose="020B0604020202020204" pitchFamily="34" charset="0"/>
              <a:buChar char="‒"/>
            </a:pPr>
            <a:r>
              <a:rPr lang="fr-FR" sz="1600" dirty="0" smtClean="0">
                <a:latin typeface="Arial" pitchFamily="34" charset="0"/>
                <a:cs typeface="Arial" pitchFamily="34" charset="0"/>
              </a:rPr>
              <a:t>protecteurs fixes enveloppants multiples (par zone machine),</a:t>
            </a:r>
          </a:p>
          <a:p>
            <a:pPr marL="719138" lvl="0" indent="-363538">
              <a:buFont typeface="Arial" panose="020B0604020202020204" pitchFamily="34" charset="0"/>
              <a:buChar char="‒"/>
            </a:pPr>
            <a:r>
              <a:rPr lang="fr-FR" sz="1600" dirty="0" smtClean="0">
                <a:latin typeface="Arial" pitchFamily="34" charset="0"/>
                <a:cs typeface="Arial" pitchFamily="34" charset="0"/>
              </a:rPr>
              <a:t>protecteurs fixes  de maintien à distance (unique ou  enceinte périphérique),  </a:t>
            </a:r>
          </a:p>
          <a:p>
            <a:pPr marL="719138" lvl="0" indent="-363538">
              <a:buFont typeface="Arial" panose="020B0604020202020204" pitchFamily="34" charset="0"/>
              <a:buChar char="‒"/>
            </a:pPr>
            <a:r>
              <a:rPr lang="fr-FR" sz="1600" dirty="0" smtClean="0">
                <a:latin typeface="Arial" pitchFamily="34" charset="0"/>
                <a:cs typeface="Arial" pitchFamily="34" charset="0"/>
              </a:rPr>
              <a:t>protecteurs d’angles rentrants. </a:t>
            </a:r>
            <a:endParaRPr lang="fr-FR" sz="1400" b="1" i="1" dirty="0" smtClean="0">
              <a:latin typeface="Arial" pitchFamily="34" charset="0"/>
              <a:cs typeface="Arial" pitchFamily="34" charset="0"/>
            </a:endParaRPr>
          </a:p>
        </p:txBody>
      </p:sp>
      <p:grpSp>
        <p:nvGrpSpPr>
          <p:cNvPr id="19" name="Groupe 18"/>
          <p:cNvGrpSpPr/>
          <p:nvPr/>
        </p:nvGrpSpPr>
        <p:grpSpPr>
          <a:xfrm>
            <a:off x="6663350" y="476672"/>
            <a:ext cx="2589170" cy="2714644"/>
            <a:chOff x="6000760" y="1357298"/>
            <a:chExt cx="2589170" cy="2714644"/>
          </a:xfrm>
        </p:grpSpPr>
        <p:grpSp>
          <p:nvGrpSpPr>
            <p:cNvPr id="6" name="Groupe 5"/>
            <p:cNvGrpSpPr/>
            <p:nvPr/>
          </p:nvGrpSpPr>
          <p:grpSpPr>
            <a:xfrm>
              <a:off x="6357682" y="1928802"/>
              <a:ext cx="2088232" cy="2143140"/>
              <a:chOff x="3019183" y="-257198"/>
              <a:chExt cx="4318040" cy="5214972"/>
            </a:xfrm>
          </p:grpSpPr>
          <p:sp>
            <p:nvSpPr>
              <p:cNvPr id="7" name="Rectangle 6"/>
              <p:cNvSpPr/>
              <p:nvPr/>
            </p:nvSpPr>
            <p:spPr>
              <a:xfrm>
                <a:off x="3019183" y="-257198"/>
                <a:ext cx="4318040" cy="52149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8" name="Picture 2"/>
              <p:cNvPicPr>
                <a:picLocks noChangeAspect="1" noChangeArrowheads="1"/>
              </p:cNvPicPr>
              <p:nvPr/>
            </p:nvPicPr>
            <p:blipFill>
              <a:blip r:embed="rId2"/>
              <a:srcRect/>
              <a:stretch>
                <a:fillRect/>
              </a:stretch>
            </p:blipFill>
            <p:spPr bwMode="auto">
              <a:xfrm>
                <a:off x="3178300" y="-83366"/>
                <a:ext cx="4010025" cy="4991098"/>
              </a:xfrm>
              <a:prstGeom prst="rect">
                <a:avLst/>
              </a:prstGeom>
              <a:noFill/>
              <a:ln w="9525">
                <a:noFill/>
                <a:miter lim="800000"/>
                <a:headEnd/>
                <a:tailEnd/>
              </a:ln>
              <a:effectLst/>
            </p:spPr>
          </p:pic>
        </p:grpSp>
        <p:sp>
          <p:nvSpPr>
            <p:cNvPr id="9" name="Rectangle 8"/>
            <p:cNvSpPr/>
            <p:nvPr/>
          </p:nvSpPr>
          <p:spPr>
            <a:xfrm>
              <a:off x="6000760" y="1357298"/>
              <a:ext cx="2589170" cy="523220"/>
            </a:xfrm>
            <a:prstGeom prst="rect">
              <a:avLst/>
            </a:prstGeom>
          </p:spPr>
          <p:txBody>
            <a:bodyPr wrap="none">
              <a:spAutoFit/>
            </a:bodyPr>
            <a:lstStyle/>
            <a:p>
              <a:r>
                <a:rPr lang="fr-FR" sz="1400" b="1" dirty="0" smtClean="0">
                  <a:latin typeface="Arial" pitchFamily="34" charset="0"/>
                  <a:cs typeface="Arial" pitchFamily="34" charset="0"/>
                </a:rPr>
                <a:t>Protecteur fixe enveloppant </a:t>
              </a:r>
            </a:p>
            <a:p>
              <a:r>
                <a:rPr lang="fr-FR" sz="1400" dirty="0" smtClean="0">
                  <a:latin typeface="Arial" pitchFamily="34" charset="0"/>
                  <a:cs typeface="Arial" pitchFamily="34" charset="0"/>
                </a:rPr>
                <a:t>(multiple)</a:t>
              </a:r>
              <a:endParaRPr lang="fr-FR" sz="1400" dirty="0">
                <a:latin typeface="Arial" pitchFamily="34" charset="0"/>
                <a:cs typeface="Arial" pitchFamily="34" charset="0"/>
              </a:endParaRPr>
            </a:p>
          </p:txBody>
        </p:sp>
      </p:grpSp>
      <p:grpSp>
        <p:nvGrpSpPr>
          <p:cNvPr id="2" name="Groupe 1"/>
          <p:cNvGrpSpPr/>
          <p:nvPr/>
        </p:nvGrpSpPr>
        <p:grpSpPr>
          <a:xfrm>
            <a:off x="1314456" y="3861048"/>
            <a:ext cx="7438563" cy="2931808"/>
            <a:chOff x="1314456" y="3861048"/>
            <a:chExt cx="7438563" cy="2931808"/>
          </a:xfrm>
        </p:grpSpPr>
        <p:sp>
          <p:nvSpPr>
            <p:cNvPr id="32" name="Rectangle 31"/>
            <p:cNvSpPr/>
            <p:nvPr/>
          </p:nvSpPr>
          <p:spPr>
            <a:xfrm>
              <a:off x="5715008" y="3861048"/>
              <a:ext cx="3038011" cy="307777"/>
            </a:xfrm>
            <a:prstGeom prst="rect">
              <a:avLst/>
            </a:prstGeom>
          </p:spPr>
          <p:txBody>
            <a:bodyPr wrap="none">
              <a:spAutoFit/>
            </a:bodyPr>
            <a:lstStyle/>
            <a:p>
              <a:r>
                <a:rPr lang="fr-FR" sz="1400" b="1" dirty="0" smtClean="0">
                  <a:latin typeface="Arial" pitchFamily="34" charset="0"/>
                  <a:cs typeface="Arial" pitchFamily="34" charset="0"/>
                </a:rPr>
                <a:t>Protecteurs fixes d’angle rentrant</a:t>
              </a:r>
              <a:endParaRPr lang="fr-FR" sz="1400" b="1" dirty="0">
                <a:latin typeface="Arial" pitchFamily="34" charset="0"/>
                <a:cs typeface="Arial" pitchFamily="34" charset="0"/>
              </a:endParaRPr>
            </a:p>
          </p:txBody>
        </p:sp>
        <p:sp>
          <p:nvSpPr>
            <p:cNvPr id="46" name="Rectangle 45"/>
            <p:cNvSpPr/>
            <p:nvPr/>
          </p:nvSpPr>
          <p:spPr>
            <a:xfrm>
              <a:off x="1314456" y="4221088"/>
              <a:ext cx="7429552" cy="25717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45061" name="Picture 5"/>
            <p:cNvPicPr>
              <a:picLocks noChangeAspect="1" noChangeArrowheads="1"/>
            </p:cNvPicPr>
            <p:nvPr/>
          </p:nvPicPr>
          <p:blipFill>
            <a:blip r:embed="rId3"/>
            <a:srcRect/>
            <a:stretch>
              <a:fillRect/>
            </a:stretch>
          </p:blipFill>
          <p:spPr bwMode="auto">
            <a:xfrm>
              <a:off x="1403648" y="4296991"/>
              <a:ext cx="4643469" cy="2444377"/>
            </a:xfrm>
            <a:prstGeom prst="rect">
              <a:avLst/>
            </a:prstGeom>
            <a:noFill/>
            <a:ln w="9525">
              <a:noFill/>
              <a:miter lim="800000"/>
              <a:headEnd/>
              <a:tailEnd/>
            </a:ln>
            <a:effectLst/>
          </p:spPr>
        </p:pic>
        <p:sp>
          <p:nvSpPr>
            <p:cNvPr id="20" name="Rectangle 19"/>
            <p:cNvSpPr/>
            <p:nvPr/>
          </p:nvSpPr>
          <p:spPr>
            <a:xfrm>
              <a:off x="5796136" y="4902259"/>
              <a:ext cx="2928958" cy="830997"/>
            </a:xfrm>
            <a:prstGeom prst="rect">
              <a:avLst/>
            </a:prstGeom>
          </p:spPr>
          <p:txBody>
            <a:bodyPr wrap="square">
              <a:spAutoFit/>
            </a:bodyPr>
            <a:lstStyle/>
            <a:p>
              <a:r>
                <a:rPr lang="fr-FR" sz="1200" dirty="0" smtClean="0">
                  <a:latin typeface="Arial" pitchFamily="34" charset="0"/>
                  <a:cs typeface="Arial" pitchFamily="34" charset="0"/>
                </a:rPr>
                <a:t>RQ/ En dehors des facteurs de rugosité,</a:t>
              </a:r>
            </a:p>
            <a:p>
              <a:r>
                <a:rPr lang="fr-FR" sz="1200" dirty="0" smtClean="0">
                  <a:latin typeface="Arial" pitchFamily="34" charset="0"/>
                  <a:cs typeface="Arial" pitchFamily="34" charset="0"/>
                </a:rPr>
                <a:t> vitesse, </a:t>
              </a:r>
              <a:r>
                <a:rPr lang="fr-FR" sz="1200" dirty="0" err="1" smtClean="0">
                  <a:latin typeface="Arial" pitchFamily="34" charset="0"/>
                  <a:cs typeface="Arial" pitchFamily="34" charset="0"/>
                </a:rPr>
                <a:t>etc</a:t>
              </a:r>
              <a:r>
                <a:rPr lang="fr-FR" sz="1200" dirty="0" smtClean="0">
                  <a:latin typeface="Arial" pitchFamily="34" charset="0"/>
                  <a:cs typeface="Arial" pitchFamily="34" charset="0"/>
                </a:rPr>
                <a:t>…, un angle (</a:t>
              </a:r>
              <a:r>
                <a:rPr lang="el-GR" sz="1200" dirty="0" smtClean="0">
                  <a:latin typeface="Arial" pitchFamily="34" charset="0"/>
                  <a:cs typeface="Arial" pitchFamily="34" charset="0"/>
                </a:rPr>
                <a:t>α</a:t>
              </a:r>
              <a:r>
                <a:rPr lang="fr-FR" sz="1200" dirty="0" smtClean="0">
                  <a:latin typeface="Arial" pitchFamily="34" charset="0"/>
                  <a:cs typeface="Arial" pitchFamily="34" charset="0"/>
                </a:rPr>
                <a:t>) aigu rendra </a:t>
              </a:r>
            </a:p>
            <a:p>
              <a:r>
                <a:rPr lang="fr-FR" sz="1200" dirty="0" smtClean="0">
                  <a:latin typeface="Arial" pitchFamily="34" charset="0"/>
                  <a:cs typeface="Arial" pitchFamily="34" charset="0"/>
                </a:rPr>
                <a:t>plus difficile le retrait des doigt de la main</a:t>
              </a:r>
              <a:endParaRPr lang="fr-FR" sz="1200" dirty="0">
                <a:latin typeface="Arial" pitchFamily="34" charset="0"/>
                <a:cs typeface="Arial"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17</a:t>
            </a:fld>
            <a:endParaRPr lang="fr-FR"/>
          </a:p>
        </p:txBody>
      </p:sp>
      <p:sp>
        <p:nvSpPr>
          <p:cNvPr id="5" name="Rectangle 2"/>
          <p:cNvSpPr>
            <a:spLocks noChangeArrowheads="1"/>
          </p:cNvSpPr>
          <p:nvPr/>
        </p:nvSpPr>
        <p:spPr bwMode="auto">
          <a:xfrm>
            <a:off x="643329" y="371284"/>
            <a:ext cx="7814960"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B/  Protecteur mobile: </a:t>
            </a:r>
            <a:endParaRPr kumimoji="0" lang="fr-FR" sz="16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C’est un protecteur généralement lié mécaniquement au bâti de la machine ou à un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élément fixe voisin, par</a:t>
            </a:r>
            <a:r>
              <a:rPr kumimoji="0" lang="fr-FR" sz="1600" b="0" i="0" u="none" strike="noStrike" cap="none" normalizeH="0" dirty="0" smtClean="0">
                <a:ln>
                  <a:noFill/>
                </a:ln>
                <a:solidFill>
                  <a:schemeClr val="tx1"/>
                </a:solidFill>
                <a:effectLst/>
                <a:latin typeface="Arial" pitchFamily="34" charset="0"/>
                <a:ea typeface="Calibri" pitchFamily="34" charset="0"/>
                <a:cs typeface="Arial" pitchFamily="34" charset="0"/>
              </a:rPr>
              <a:t> exemple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grâce à des charnières </a:t>
            </a:r>
            <a:r>
              <a:rPr lang="fr-FR" sz="1600" dirty="0" smtClean="0">
                <a:latin typeface="Arial" pitchFamily="34" charset="0"/>
                <a:ea typeface="Calibri" pitchFamily="34" charset="0"/>
                <a:cs typeface="Arial" pitchFamily="34" charset="0"/>
              </a:rPr>
              <a:t>o</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 des glissières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(porte, écran, …), et qu’il est possible d’ouvrir sans faire usage d’aucun outil.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650033" y="1961545"/>
            <a:ext cx="5692584"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C/ Protecteur réglable: </a:t>
            </a:r>
            <a:endParaRPr kumimoji="0" lang="fr-FR" sz="16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C’est un protecteur fixe ou mobile qui est réglable dans son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ensemble ou qui comporte des parties réglables. Le réglage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demeure fixe pendant une opération particulière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9" name="Groupe 8"/>
          <p:cNvGrpSpPr/>
          <p:nvPr/>
        </p:nvGrpSpPr>
        <p:grpSpPr>
          <a:xfrm>
            <a:off x="6429388" y="2143116"/>
            <a:ext cx="1928826" cy="2571768"/>
            <a:chOff x="6786578" y="1714488"/>
            <a:chExt cx="1652095" cy="2357454"/>
          </a:xfrm>
        </p:grpSpPr>
        <p:pic>
          <p:nvPicPr>
            <p:cNvPr id="7" name="Image 6"/>
            <p:cNvPicPr/>
            <p:nvPr/>
          </p:nvPicPr>
          <p:blipFill>
            <a:blip r:embed="rId2"/>
            <a:stretch>
              <a:fillRect/>
            </a:stretch>
          </p:blipFill>
          <p:spPr>
            <a:xfrm>
              <a:off x="6786578" y="1853335"/>
              <a:ext cx="1652095" cy="2218607"/>
            </a:xfrm>
            <a:prstGeom prst="rect">
              <a:avLst/>
            </a:prstGeom>
          </p:spPr>
        </p:pic>
        <p:sp>
          <p:nvSpPr>
            <p:cNvPr id="8" name="Rectangle 7"/>
            <p:cNvSpPr/>
            <p:nvPr/>
          </p:nvSpPr>
          <p:spPr>
            <a:xfrm>
              <a:off x="6786578" y="1714488"/>
              <a:ext cx="1643074" cy="228601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5297" name="Rectangle 1"/>
          <p:cNvSpPr>
            <a:spLocks noChangeArrowheads="1"/>
          </p:cNvSpPr>
          <p:nvPr/>
        </p:nvSpPr>
        <p:spPr bwMode="auto">
          <a:xfrm>
            <a:off x="6286512" y="1643050"/>
            <a:ext cx="321471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Protecteur réglable pour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perceuse</a:t>
            </a:r>
            <a:r>
              <a:rPr kumimoji="0" lang="fr-FR" sz="1400" b="1" i="0" u="none" strike="noStrike" cap="none" normalizeH="0" baseline="0" dirty="0" smtClean="0">
                <a:ln>
                  <a:noFill/>
                </a:ln>
                <a:solidFill>
                  <a:schemeClr val="tx1"/>
                </a:solidFill>
                <a:effectLst/>
                <a:latin typeface="Arial" pitchFamily="34" charset="0"/>
                <a:cs typeface="Arial" pitchFamily="34" charset="0"/>
              </a:rPr>
              <a:t> </a:t>
            </a:r>
          </a:p>
        </p:txBody>
      </p:sp>
      <p:sp>
        <p:nvSpPr>
          <p:cNvPr id="11" name="Rectangle 10"/>
          <p:cNvSpPr/>
          <p:nvPr/>
        </p:nvSpPr>
        <p:spPr>
          <a:xfrm>
            <a:off x="642910" y="3143248"/>
            <a:ext cx="5643602" cy="2246769"/>
          </a:xfrm>
          <a:prstGeom prst="rect">
            <a:avLst/>
          </a:prstGeom>
        </p:spPr>
        <p:txBody>
          <a:bodyPr wrap="square">
            <a:spAutoFit/>
          </a:bodyPr>
          <a:lstStyle/>
          <a:p>
            <a:pPr lvl="0" algn="justLow" fontAlgn="base">
              <a:spcBef>
                <a:spcPct val="0"/>
              </a:spcBef>
              <a:spcAft>
                <a:spcPct val="0"/>
              </a:spcAft>
            </a:pPr>
            <a:endParaRPr lang="fr-FR" sz="1400" i="1" dirty="0" smtClean="0">
              <a:latin typeface="Arial" pitchFamily="34" charset="0"/>
              <a:ea typeface="Calibri" pitchFamily="34" charset="0"/>
              <a:cs typeface="Arial" pitchFamily="34" charset="0"/>
            </a:endParaRPr>
          </a:p>
          <a:p>
            <a:pPr lvl="0" algn="justLow" fontAlgn="base">
              <a:spcBef>
                <a:spcPct val="0"/>
              </a:spcBef>
              <a:spcAft>
                <a:spcPct val="0"/>
              </a:spcAft>
            </a:pPr>
            <a:endParaRPr lang="fr-FR" sz="1400" i="1" dirty="0" smtClean="0">
              <a:latin typeface="Arial" pitchFamily="34" charset="0"/>
              <a:ea typeface="Calibri" pitchFamily="34" charset="0"/>
              <a:cs typeface="Arial" pitchFamily="34" charset="0"/>
            </a:endParaRPr>
          </a:p>
          <a:p>
            <a:pPr lvl="0" algn="justLow" fontAlgn="base">
              <a:spcBef>
                <a:spcPct val="0"/>
              </a:spcBef>
              <a:spcAft>
                <a:spcPct val="0"/>
              </a:spcAft>
            </a:pPr>
            <a:r>
              <a:rPr lang="fr-FR" sz="1400" i="1" dirty="0" smtClean="0">
                <a:latin typeface="Arial" pitchFamily="34" charset="0"/>
                <a:ea typeface="Calibri" pitchFamily="34" charset="0"/>
                <a:cs typeface="Arial" pitchFamily="34" charset="0"/>
              </a:rPr>
              <a:t>RQ/ </a:t>
            </a:r>
          </a:p>
          <a:p>
            <a:pPr lvl="0" algn="justLow" fontAlgn="base">
              <a:spcBef>
                <a:spcPct val="0"/>
              </a:spcBef>
              <a:spcAft>
                <a:spcPct val="0"/>
              </a:spcAft>
            </a:pPr>
            <a:r>
              <a:rPr lang="fr-FR" sz="1400" i="1" dirty="0" smtClean="0">
                <a:latin typeface="Arial" pitchFamily="34" charset="0"/>
                <a:ea typeface="Calibri" pitchFamily="34" charset="0"/>
                <a:cs typeface="Arial" pitchFamily="34" charset="0"/>
              </a:rPr>
              <a:t>Le choix d’un type de protecteur fixe obéit à l’ordre de priorité suivant: </a:t>
            </a:r>
          </a:p>
          <a:p>
            <a:pPr marL="177800" lvl="0" indent="-177800" algn="justLow" fontAlgn="base">
              <a:spcBef>
                <a:spcPct val="0"/>
              </a:spcBef>
              <a:spcAft>
                <a:spcPct val="0"/>
              </a:spcAft>
            </a:pPr>
            <a:endParaRPr lang="fr-FR" sz="1400" dirty="0" smtClean="0">
              <a:latin typeface="Arial" pitchFamily="34" charset="0"/>
              <a:cs typeface="Arial" pitchFamily="34" charset="0"/>
            </a:endParaRPr>
          </a:p>
          <a:p>
            <a:pPr marL="177800" lvl="0" indent="-177800" eaLnBrk="0" fontAlgn="base" hangingPunct="0">
              <a:spcBef>
                <a:spcPct val="0"/>
              </a:spcBef>
              <a:spcAft>
                <a:spcPct val="0"/>
              </a:spcAft>
              <a:buSzPct val="64000"/>
              <a:buFont typeface="Arial" panose="020B0604020202020204" pitchFamily="34" charset="0"/>
              <a:buChar char="‒"/>
            </a:pPr>
            <a:r>
              <a:rPr lang="fr-FR" sz="1400" i="1" dirty="0" smtClean="0">
                <a:latin typeface="Arial" pitchFamily="34" charset="0"/>
                <a:ea typeface="Calibri" pitchFamily="34" charset="0"/>
                <a:cs typeface="Arial" pitchFamily="34" charset="0"/>
              </a:rPr>
              <a:t>protecteurs enveloppant chaque zone dangereuse (</a:t>
            </a:r>
            <a:r>
              <a:rPr lang="fr-FR" sz="1400" i="1" dirty="0" err="1" smtClean="0">
                <a:latin typeface="Arial" pitchFamily="34" charset="0"/>
                <a:ea typeface="Calibri" pitchFamily="34" charset="0"/>
                <a:cs typeface="Arial" pitchFamily="34" charset="0"/>
              </a:rPr>
              <a:t>nbre</a:t>
            </a:r>
            <a:r>
              <a:rPr lang="fr-FR" sz="1400" i="1" dirty="0" smtClean="0">
                <a:latin typeface="Arial" pitchFamily="34" charset="0"/>
                <a:ea typeface="Calibri" pitchFamily="34" charset="0"/>
                <a:cs typeface="Arial" pitchFamily="34" charset="0"/>
              </a:rPr>
              <a:t> de zones dangereuses faible),</a:t>
            </a:r>
            <a:endParaRPr lang="fr-FR" sz="1400" i="1" dirty="0" smtClean="0">
              <a:latin typeface="Arial" pitchFamily="34" charset="0"/>
              <a:cs typeface="Arial" pitchFamily="34" charset="0"/>
            </a:endParaRPr>
          </a:p>
          <a:p>
            <a:pPr marL="177800" lvl="0" indent="-177800" eaLnBrk="0" fontAlgn="base" hangingPunct="0">
              <a:spcBef>
                <a:spcPct val="0"/>
              </a:spcBef>
              <a:spcAft>
                <a:spcPct val="0"/>
              </a:spcAft>
              <a:buSzPct val="64000"/>
              <a:buFont typeface="Arial" panose="020B0604020202020204" pitchFamily="34" charset="0"/>
              <a:buChar char="‒"/>
            </a:pPr>
            <a:r>
              <a:rPr lang="fr-FR" sz="1400" i="1" dirty="0" smtClean="0">
                <a:latin typeface="Arial" pitchFamily="34" charset="0"/>
                <a:ea typeface="Calibri" pitchFamily="34" charset="0"/>
                <a:cs typeface="Arial" pitchFamily="34" charset="0"/>
              </a:rPr>
              <a:t>protecteur enveloppant unique pour toutes les zones dangereuses (</a:t>
            </a:r>
            <a:r>
              <a:rPr lang="fr-FR" sz="1400" i="1" dirty="0" err="1" smtClean="0">
                <a:latin typeface="Arial" pitchFamily="34" charset="0"/>
                <a:ea typeface="Calibri" pitchFamily="34" charset="0"/>
                <a:cs typeface="Arial" pitchFamily="34" charset="0"/>
              </a:rPr>
              <a:t>nbre</a:t>
            </a:r>
            <a:r>
              <a:rPr lang="fr-FR" sz="1400" i="1" dirty="0" smtClean="0">
                <a:latin typeface="Arial" pitchFamily="34" charset="0"/>
                <a:ea typeface="Calibri" pitchFamily="34" charset="0"/>
                <a:cs typeface="Arial" pitchFamily="34" charset="0"/>
              </a:rPr>
              <a:t> ou dimensions de ces zones importants).</a:t>
            </a:r>
            <a:endParaRPr lang="fr-FR" sz="1400" i="1" dirty="0" smtClean="0">
              <a:latin typeface="Arial" pitchFamily="34" charset="0"/>
              <a:cs typeface="Arial" pitchFamily="34" charset="0"/>
            </a:endParaRPr>
          </a:p>
        </p:txBody>
      </p:sp>
      <p:sp>
        <p:nvSpPr>
          <p:cNvPr id="12" name="Rectangle 11"/>
          <p:cNvSpPr/>
          <p:nvPr/>
        </p:nvSpPr>
        <p:spPr>
          <a:xfrm>
            <a:off x="642910" y="5284365"/>
            <a:ext cx="8501090" cy="954107"/>
          </a:xfrm>
          <a:prstGeom prst="rect">
            <a:avLst/>
          </a:prstGeom>
        </p:spPr>
        <p:txBody>
          <a:bodyPr wrap="square">
            <a:spAutoFit/>
          </a:bodyPr>
          <a:lstStyle/>
          <a:p>
            <a:pPr marL="177800" indent="-177800" algn="justLow" eaLnBrk="0" fontAlgn="base" hangingPunct="0">
              <a:spcBef>
                <a:spcPct val="0"/>
              </a:spcBef>
              <a:spcAft>
                <a:spcPct val="0"/>
              </a:spcAft>
              <a:buSzPct val="64000"/>
              <a:buFont typeface="Arial" panose="020B0604020202020204" pitchFamily="34" charset="0"/>
              <a:buChar char="‒"/>
            </a:pPr>
            <a:r>
              <a:rPr lang="fr-FR" sz="1400" i="1" dirty="0" smtClean="0">
                <a:latin typeface="Arial" pitchFamily="34" charset="0"/>
                <a:ea typeface="Calibri" pitchFamily="34" charset="0"/>
                <a:cs typeface="Arial" pitchFamily="34" charset="0"/>
              </a:rPr>
              <a:t>protecteurs de maintien à distance multiples (</a:t>
            </a:r>
            <a:r>
              <a:rPr lang="fr-FR" sz="1400" i="1" dirty="0" err="1" smtClean="0">
                <a:latin typeface="Arial" pitchFamily="34" charset="0"/>
                <a:ea typeface="Calibri" pitchFamily="34" charset="0"/>
                <a:cs typeface="Arial" pitchFamily="34" charset="0"/>
              </a:rPr>
              <a:t>càd</a:t>
            </a:r>
            <a:r>
              <a:rPr lang="fr-FR" sz="1400" i="1" dirty="0" smtClean="0">
                <a:latin typeface="Arial" pitchFamily="34" charset="0"/>
                <a:ea typeface="Calibri" pitchFamily="34" charset="0"/>
                <a:cs typeface="Arial" pitchFamily="34" charset="0"/>
              </a:rPr>
              <a:t> chaque protecteur protège une partie de la machine), si l’utilisation d’un protecteur enveloppant n’est pas possible (</a:t>
            </a:r>
            <a:r>
              <a:rPr lang="fr-FR" sz="1400" i="1" dirty="0" err="1" smtClean="0">
                <a:latin typeface="Arial" pitchFamily="34" charset="0"/>
                <a:ea typeface="Calibri" pitchFamily="34" charset="0"/>
                <a:cs typeface="Arial" pitchFamily="34" charset="0"/>
              </a:rPr>
              <a:t>nbre</a:t>
            </a:r>
            <a:r>
              <a:rPr lang="fr-FR" sz="1400" i="1" dirty="0" smtClean="0">
                <a:latin typeface="Arial" pitchFamily="34" charset="0"/>
                <a:ea typeface="Calibri" pitchFamily="34" charset="0"/>
                <a:cs typeface="Arial" pitchFamily="34" charset="0"/>
              </a:rPr>
              <a:t> de zones dangereuses peu élevé), </a:t>
            </a:r>
          </a:p>
          <a:p>
            <a:pPr marL="177800" lvl="0" indent="-177800" algn="justLow" eaLnBrk="0" fontAlgn="base" hangingPunct="0">
              <a:spcBef>
                <a:spcPct val="0"/>
              </a:spcBef>
              <a:spcAft>
                <a:spcPct val="0"/>
              </a:spcAft>
              <a:buSzPct val="64000"/>
              <a:buFont typeface="Arial" panose="020B0604020202020204" pitchFamily="34" charset="0"/>
              <a:buChar char="‒"/>
            </a:pPr>
            <a:r>
              <a:rPr lang="fr-FR" sz="1400" i="1" dirty="0" smtClean="0">
                <a:latin typeface="Arial" pitchFamily="34" charset="0"/>
                <a:ea typeface="Calibri" pitchFamily="34" charset="0"/>
                <a:cs typeface="Arial" pitchFamily="34" charset="0"/>
              </a:rPr>
              <a:t>protecteur de maintien à distance unique (enceinte, par exemple), si l’utilisation de protecteur enveloppant n’est pas possible et le </a:t>
            </a:r>
            <a:r>
              <a:rPr lang="fr-FR" sz="1400" i="1" dirty="0" err="1" smtClean="0">
                <a:latin typeface="Arial" pitchFamily="34" charset="0"/>
                <a:ea typeface="Calibri" pitchFamily="34" charset="0"/>
                <a:cs typeface="Arial" pitchFamily="34" charset="0"/>
              </a:rPr>
              <a:t>nbre</a:t>
            </a:r>
            <a:r>
              <a:rPr lang="fr-FR" sz="1400" i="1" dirty="0" smtClean="0">
                <a:latin typeface="Arial" pitchFamily="34" charset="0"/>
                <a:ea typeface="Calibri" pitchFamily="34" charset="0"/>
                <a:cs typeface="Arial" pitchFamily="34" charset="0"/>
              </a:rPr>
              <a:t> ou dimension des zones dangereuses est important.</a:t>
            </a:r>
            <a:endParaRPr lang="fr-FR" sz="1400" i="1" dirty="0" smtClean="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18</a:t>
            </a:fld>
            <a:endParaRPr lang="fr-FR"/>
          </a:p>
        </p:txBody>
      </p:sp>
      <p:cxnSp>
        <p:nvCxnSpPr>
          <p:cNvPr id="55" name="Connecteur droit 54"/>
          <p:cNvCxnSpPr/>
          <p:nvPr/>
        </p:nvCxnSpPr>
        <p:spPr>
          <a:xfrm>
            <a:off x="642910" y="5856304"/>
            <a:ext cx="2286016"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201" name="Rectangle 1"/>
          <p:cNvSpPr>
            <a:spLocks noChangeArrowheads="1"/>
          </p:cNvSpPr>
          <p:nvPr/>
        </p:nvSpPr>
        <p:spPr bwMode="auto">
          <a:xfrm>
            <a:off x="571473" y="852854"/>
            <a:ext cx="8465024"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D/  Protecteur avec dispositif de verrouillage: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C’est un protecteur associé à un dispositif de verrouillage</a:t>
            </a: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(6)</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 sorte que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719138" marR="0" lvl="0" indent="-363538"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les fonctions dangereuses de la machine « couvertes » par le protecteur ne puissent pas s’accomplir tant que le protecteur n’est pas fermé,</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719138" marR="0" lvl="0" indent="-363538"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si l’on ouvre le protecteur pendant que les fonctions dangereuses de la machine </a:t>
            </a:r>
          </a:p>
          <a:p>
            <a:pPr marL="719138" marR="0" lvl="0" algn="l" defTabSz="914400" rtl="0" eaLnBrk="0" fontAlgn="base" latinLnBrk="0" hangingPunct="0">
              <a:lnSpc>
                <a:spcPct val="100000"/>
              </a:lnSpc>
              <a:spcBef>
                <a:spcPct val="0"/>
              </a:spcBef>
              <a:spcAft>
                <a:spcPct val="0"/>
              </a:spcAft>
              <a:buClrTx/>
              <a:buSzTx/>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s’accomplissent, un ordre d‘arrêt soit donné,</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719138" marR="0" lvl="0" indent="-363538"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lorsque le protecteur est fermé, les fonctions dangereuses de la machine « couvertes » par le protecteur puissent s’accomplir, mais la fermeture du protecteur ne provoque pas à elle seule leur mise en marche.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600"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1" u="sng" strike="noStrike" cap="none" normalizeH="0" baseline="0" dirty="0" smtClean="0">
                <a:ln>
                  <a:noFill/>
                </a:ln>
                <a:solidFill>
                  <a:schemeClr val="tx1"/>
                </a:solidFill>
                <a:effectLst/>
                <a:latin typeface="Arial" pitchFamily="34" charset="0"/>
                <a:ea typeface="Calibri" pitchFamily="34" charset="0"/>
                <a:cs typeface="Arial" pitchFamily="34" charset="0"/>
              </a:rPr>
              <a:t>RQ/</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Le temps d’arrêt des éléments mobiles doit être inferieur au temps d’accès à la zone dangereuse.</a:t>
            </a:r>
            <a:endParaRPr kumimoji="0" lang="fr-FR" sz="1400" b="0" i="1" u="none" strike="noStrike" cap="none" normalizeH="0" baseline="0" dirty="0" smtClean="0">
              <a:ln>
                <a:noFill/>
              </a:ln>
              <a:solidFill>
                <a:schemeClr val="tx1"/>
              </a:solidFill>
              <a:effectLst/>
              <a:latin typeface="Arial" pitchFamily="34" charset="0"/>
              <a:cs typeface="Arial" pitchFamily="34" charset="0"/>
            </a:endParaRPr>
          </a:p>
        </p:txBody>
      </p:sp>
      <p:sp>
        <p:nvSpPr>
          <p:cNvPr id="51203" name="Rectangle 3"/>
          <p:cNvSpPr>
            <a:spLocks noChangeArrowheads="1"/>
          </p:cNvSpPr>
          <p:nvPr/>
        </p:nvSpPr>
        <p:spPr bwMode="auto">
          <a:xfrm>
            <a:off x="571472" y="5938083"/>
            <a:ext cx="818044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(6):</a:t>
            </a:r>
            <a:r>
              <a:rPr kumimoji="0" 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dispositif mécanique, électrique ou d’une autre technologie, destiné à empêcher certaines fonctions dangereuses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 la machine de s’accomplir dans des conditions définies (généralement tant qu’un protecteur n’est pas fermé).</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472" y="406579"/>
            <a:ext cx="6000792" cy="307777"/>
          </a:xfrm>
          <a:prstGeom prst="rect">
            <a:avLst/>
          </a:prstGeom>
        </p:spPr>
        <p:txBody>
          <a:bodyPr wrap="square">
            <a:spAutoFit/>
          </a:bodyPr>
          <a:lstStyle/>
          <a:p>
            <a:r>
              <a:rPr lang="fr-FR" sz="1400" b="1" dirty="0" smtClean="0">
                <a:latin typeface="Arial" pitchFamily="34" charset="0"/>
                <a:cs typeface="Arial" pitchFamily="34" charset="0"/>
              </a:rPr>
              <a:t>Schéma fonctionnel du protecteur avec dispositif de verrouillage</a:t>
            </a:r>
            <a:endParaRPr lang="fr-FR" sz="1400" b="1" dirty="0">
              <a:latin typeface="Arial" pitchFamily="34" charset="0"/>
              <a:cs typeface="Arial" pitchFamily="34" charset="0"/>
            </a:endParaRPr>
          </a:p>
        </p:txBody>
      </p:sp>
      <p:sp>
        <p:nvSpPr>
          <p:cNvPr id="45057" name="Rectangle 1"/>
          <p:cNvSpPr>
            <a:spLocks noChangeArrowheads="1"/>
          </p:cNvSpPr>
          <p:nvPr/>
        </p:nvSpPr>
        <p:spPr bwMode="auto">
          <a:xfrm>
            <a:off x="0" y="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sz="1800" b="0" i="0" u="none" strike="noStrike" cap="none" normalizeH="0" baseline="0" dirty="0" smtClean="0">
                <a:ln>
                  <a:noFill/>
                </a:ln>
                <a:solidFill>
                  <a:schemeClr val="tx1"/>
                </a:solidFill>
                <a:effectLst/>
                <a:latin typeface="Arial" pitchFamily="34" charset="0"/>
                <a:cs typeface="Arial" pitchFamily="34" charset="0"/>
              </a:rPr>
            </a:b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Espace réservé du numéro de diapositive 59"/>
          <p:cNvSpPr>
            <a:spLocks noGrp="1"/>
          </p:cNvSpPr>
          <p:nvPr>
            <p:ph type="sldNum" sz="quarter" idx="12"/>
          </p:nvPr>
        </p:nvSpPr>
        <p:spPr>
          <a:xfrm>
            <a:off x="6643702" y="6143644"/>
            <a:ext cx="2133600" cy="365125"/>
          </a:xfrm>
        </p:spPr>
        <p:txBody>
          <a:bodyPr/>
          <a:lstStyle/>
          <a:p>
            <a:fld id="{1E1CA99C-06F3-413A-884E-6F467BC5E18E}" type="slidenum">
              <a:rPr lang="fr-FR" smtClean="0"/>
              <a:pPr/>
              <a:t>19</a:t>
            </a:fld>
            <a:endParaRPr lang="fr-FR" dirty="0"/>
          </a:p>
        </p:txBody>
      </p:sp>
      <p:grpSp>
        <p:nvGrpSpPr>
          <p:cNvPr id="69" name="Groupe 68"/>
          <p:cNvGrpSpPr/>
          <p:nvPr/>
        </p:nvGrpSpPr>
        <p:grpSpPr>
          <a:xfrm>
            <a:off x="642910" y="714356"/>
            <a:ext cx="8072494" cy="2714644"/>
            <a:chOff x="642910" y="714356"/>
            <a:chExt cx="8072494" cy="2714644"/>
          </a:xfrm>
        </p:grpSpPr>
        <p:grpSp>
          <p:nvGrpSpPr>
            <p:cNvPr id="101" name="Groupe 100"/>
            <p:cNvGrpSpPr/>
            <p:nvPr/>
          </p:nvGrpSpPr>
          <p:grpSpPr>
            <a:xfrm>
              <a:off x="642910" y="714356"/>
              <a:ext cx="8072494" cy="2714644"/>
              <a:chOff x="642910" y="714356"/>
              <a:chExt cx="8072494" cy="2714644"/>
            </a:xfrm>
          </p:grpSpPr>
          <p:grpSp>
            <p:nvGrpSpPr>
              <p:cNvPr id="7" name="Groupe 118"/>
              <p:cNvGrpSpPr/>
              <p:nvPr/>
            </p:nvGrpSpPr>
            <p:grpSpPr>
              <a:xfrm>
                <a:off x="1264123" y="812917"/>
                <a:ext cx="5093822" cy="2522618"/>
                <a:chOff x="357158" y="2620892"/>
                <a:chExt cx="5093822" cy="2522618"/>
              </a:xfrm>
            </p:grpSpPr>
            <p:grpSp>
              <p:nvGrpSpPr>
                <p:cNvPr id="10" name="Groupe 98"/>
                <p:cNvGrpSpPr/>
                <p:nvPr/>
              </p:nvGrpSpPr>
              <p:grpSpPr>
                <a:xfrm>
                  <a:off x="2357420" y="2620892"/>
                  <a:ext cx="3093560" cy="2522618"/>
                  <a:chOff x="4500562" y="2357430"/>
                  <a:chExt cx="4445720" cy="4022553"/>
                </a:xfrm>
              </p:grpSpPr>
              <p:sp>
                <p:nvSpPr>
                  <p:cNvPr id="14" name="ZoneTexte 12"/>
                  <p:cNvSpPr txBox="1"/>
                  <p:nvPr/>
                </p:nvSpPr>
                <p:spPr>
                  <a:xfrm>
                    <a:off x="7406341" y="3071810"/>
                    <a:ext cx="1516761" cy="73866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smtClean="0">
                        <a:latin typeface="Arial" pitchFamily="34" charset="0"/>
                        <a:cs typeface="Arial" pitchFamily="34" charset="0"/>
                      </a:rPr>
                      <a:t>Fonctionnement </a:t>
                    </a:r>
                  </a:p>
                  <a:p>
                    <a:r>
                      <a:rPr lang="fr-FR" sz="1400" dirty="0" smtClean="0">
                        <a:latin typeface="Arial" pitchFamily="34" charset="0"/>
                        <a:cs typeface="Arial" pitchFamily="34" charset="0"/>
                      </a:rPr>
                      <a:t>de la machine</a:t>
                    </a:r>
                  </a:p>
                  <a:p>
                    <a:r>
                      <a:rPr lang="fr-FR" sz="1400" dirty="0" smtClean="0">
                        <a:latin typeface="Arial" pitchFamily="34" charset="0"/>
                        <a:cs typeface="Arial" pitchFamily="34" charset="0"/>
                      </a:rPr>
                      <a:t>possible</a:t>
                    </a:r>
                    <a:endParaRPr lang="fr-FR" sz="1400" dirty="0">
                      <a:latin typeface="Arial" pitchFamily="34" charset="0"/>
                      <a:cs typeface="Arial" pitchFamily="34" charset="0"/>
                    </a:endParaRPr>
                  </a:p>
                </p:txBody>
              </p:sp>
              <p:sp>
                <p:nvSpPr>
                  <p:cNvPr id="15" name="ZoneTexte 13"/>
                  <p:cNvSpPr txBox="1"/>
                  <p:nvPr/>
                </p:nvSpPr>
                <p:spPr>
                  <a:xfrm>
                    <a:off x="7429520" y="4714884"/>
                    <a:ext cx="1516762" cy="73866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smtClean="0">
                        <a:latin typeface="Arial" pitchFamily="34" charset="0"/>
                        <a:cs typeface="Arial" pitchFamily="34" charset="0"/>
                      </a:rPr>
                      <a:t>Fonctionnement </a:t>
                    </a:r>
                  </a:p>
                  <a:p>
                    <a:r>
                      <a:rPr lang="fr-FR" sz="1400" dirty="0" smtClean="0">
                        <a:latin typeface="Arial" pitchFamily="34" charset="0"/>
                        <a:cs typeface="Arial" pitchFamily="34" charset="0"/>
                      </a:rPr>
                      <a:t>de la machine </a:t>
                    </a:r>
                  </a:p>
                  <a:p>
                    <a:r>
                      <a:rPr lang="fr-FR" sz="1400" dirty="0" smtClean="0">
                        <a:latin typeface="Arial" pitchFamily="34" charset="0"/>
                        <a:cs typeface="Arial" pitchFamily="34" charset="0"/>
                      </a:rPr>
                      <a:t>impossible</a:t>
                    </a:r>
                    <a:endParaRPr lang="fr-FR" sz="1400" dirty="0">
                      <a:latin typeface="Arial" pitchFamily="34" charset="0"/>
                      <a:cs typeface="Arial" pitchFamily="34" charset="0"/>
                    </a:endParaRPr>
                  </a:p>
                </p:txBody>
              </p:sp>
              <p:sp>
                <p:nvSpPr>
                  <p:cNvPr id="16" name="Accolade fermante 15"/>
                  <p:cNvSpPr/>
                  <p:nvPr/>
                </p:nvSpPr>
                <p:spPr>
                  <a:xfrm>
                    <a:off x="7072330" y="3071810"/>
                    <a:ext cx="214314" cy="85725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p>
                </p:txBody>
              </p:sp>
              <p:sp>
                <p:nvSpPr>
                  <p:cNvPr id="17" name="Accolade fermante 16"/>
                  <p:cNvSpPr/>
                  <p:nvPr/>
                </p:nvSpPr>
                <p:spPr>
                  <a:xfrm>
                    <a:off x="7072330" y="4214818"/>
                    <a:ext cx="214314" cy="171451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p>
                </p:txBody>
              </p:sp>
              <p:grpSp>
                <p:nvGrpSpPr>
                  <p:cNvPr id="18" name="Groupe 64"/>
                  <p:cNvGrpSpPr/>
                  <p:nvPr/>
                </p:nvGrpSpPr>
                <p:grpSpPr>
                  <a:xfrm>
                    <a:off x="4999834" y="3000372"/>
                    <a:ext cx="1216034" cy="858844"/>
                    <a:chOff x="5499900" y="1214422"/>
                    <a:chExt cx="1216034" cy="858844"/>
                  </a:xfrm>
                </p:grpSpPr>
                <p:cxnSp>
                  <p:nvCxnSpPr>
                    <p:cNvPr id="46" name="Connecteur droit 45"/>
                    <p:cNvCxnSpPr/>
                    <p:nvPr/>
                  </p:nvCxnSpPr>
                  <p:spPr>
                    <a:xfrm>
                      <a:off x="5500694" y="2071678"/>
                      <a:ext cx="121444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rot="5400000" flipH="1" flipV="1">
                      <a:off x="6286512" y="1643050"/>
                      <a:ext cx="85725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rot="5400000" flipH="1" flipV="1">
                      <a:off x="5286380" y="1857364"/>
                      <a:ext cx="428628"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5929322" y="1214422"/>
                      <a:ext cx="785818"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rot="5400000" flipH="1" flipV="1">
                      <a:off x="5500694" y="1214422"/>
                      <a:ext cx="428628" cy="4286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e 65"/>
                  <p:cNvGrpSpPr/>
                  <p:nvPr/>
                </p:nvGrpSpPr>
                <p:grpSpPr>
                  <a:xfrm>
                    <a:off x="5000628" y="4927610"/>
                    <a:ext cx="1216034" cy="858844"/>
                    <a:chOff x="5499900" y="1214422"/>
                    <a:chExt cx="1216034" cy="858844"/>
                  </a:xfrm>
                </p:grpSpPr>
                <p:cxnSp>
                  <p:nvCxnSpPr>
                    <p:cNvPr id="41" name="Connecteur droit 40"/>
                    <p:cNvCxnSpPr/>
                    <p:nvPr/>
                  </p:nvCxnSpPr>
                  <p:spPr>
                    <a:xfrm>
                      <a:off x="5500694" y="2071678"/>
                      <a:ext cx="121444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rot="5400000" flipH="1" flipV="1">
                      <a:off x="6286512" y="1643050"/>
                      <a:ext cx="85725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rot="5400000" flipH="1" flipV="1">
                      <a:off x="5286380" y="1857364"/>
                      <a:ext cx="428628"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5929322" y="1214422"/>
                      <a:ext cx="785818"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rot="5400000" flipH="1" flipV="1">
                      <a:off x="5500694" y="1214422"/>
                      <a:ext cx="428628" cy="4286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6215074" y="5072074"/>
                    <a:ext cx="785818" cy="571504"/>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21" name="Groupe 67"/>
                  <p:cNvGrpSpPr/>
                  <p:nvPr/>
                </p:nvGrpSpPr>
                <p:grpSpPr>
                  <a:xfrm>
                    <a:off x="4500562" y="2357430"/>
                    <a:ext cx="1071570" cy="927900"/>
                    <a:chOff x="5143504" y="4500570"/>
                    <a:chExt cx="1071570" cy="927900"/>
                  </a:xfrm>
                </p:grpSpPr>
                <p:grpSp>
                  <p:nvGrpSpPr>
                    <p:cNvPr id="34" name="Groupe 81"/>
                    <p:cNvGrpSpPr/>
                    <p:nvPr/>
                  </p:nvGrpSpPr>
                  <p:grpSpPr>
                    <a:xfrm>
                      <a:off x="5572132" y="4643446"/>
                      <a:ext cx="285752" cy="785024"/>
                      <a:chOff x="5572132" y="4786322"/>
                      <a:chExt cx="285752" cy="785024"/>
                    </a:xfrm>
                  </p:grpSpPr>
                  <p:cxnSp>
                    <p:nvCxnSpPr>
                      <p:cNvPr id="39" name="Connecteur droit 38"/>
                      <p:cNvCxnSpPr/>
                      <p:nvPr/>
                    </p:nvCxnSpPr>
                    <p:spPr>
                      <a:xfrm rot="5400000">
                        <a:off x="5464578" y="5035958"/>
                        <a:ext cx="500066" cy="7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Ellipse 39"/>
                      <p:cNvSpPr/>
                      <p:nvPr/>
                    </p:nvSpPr>
                    <p:spPr>
                      <a:xfrm>
                        <a:off x="5572132" y="5285594"/>
                        <a:ext cx="285752" cy="2857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cxnSp>
                  <p:nvCxnSpPr>
                    <p:cNvPr id="35" name="Connecteur droit 34"/>
                    <p:cNvCxnSpPr/>
                    <p:nvPr/>
                  </p:nvCxnSpPr>
                  <p:spPr>
                    <a:xfrm>
                      <a:off x="5143504" y="4786322"/>
                      <a:ext cx="428628"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rot="5400000" flipH="1" flipV="1">
                      <a:off x="5572132" y="4500570"/>
                      <a:ext cx="285752" cy="2857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rot="5400000">
                      <a:off x="5679289" y="4679165"/>
                      <a:ext cx="21431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5786446" y="4786322"/>
                      <a:ext cx="428628"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e 68"/>
                  <p:cNvGrpSpPr/>
                  <p:nvPr/>
                </p:nvGrpSpPr>
                <p:grpSpPr>
                  <a:xfrm>
                    <a:off x="5072066" y="4000504"/>
                    <a:ext cx="1071570" cy="927900"/>
                    <a:chOff x="2714612" y="4643446"/>
                    <a:chExt cx="1071570" cy="927900"/>
                  </a:xfrm>
                </p:grpSpPr>
                <p:grpSp>
                  <p:nvGrpSpPr>
                    <p:cNvPr id="27" name="Groupe 74"/>
                    <p:cNvGrpSpPr/>
                    <p:nvPr/>
                  </p:nvGrpSpPr>
                  <p:grpSpPr>
                    <a:xfrm>
                      <a:off x="3143240" y="4786322"/>
                      <a:ext cx="285752" cy="785024"/>
                      <a:chOff x="5572132" y="4786322"/>
                      <a:chExt cx="285752" cy="785024"/>
                    </a:xfrm>
                  </p:grpSpPr>
                  <p:cxnSp>
                    <p:nvCxnSpPr>
                      <p:cNvPr id="32" name="Connecteur droit 31"/>
                      <p:cNvCxnSpPr/>
                      <p:nvPr/>
                    </p:nvCxnSpPr>
                    <p:spPr>
                      <a:xfrm rot="5400000">
                        <a:off x="5464578" y="5035958"/>
                        <a:ext cx="500066" cy="7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572132" y="5285594"/>
                        <a:ext cx="285752" cy="2857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cxnSp>
                  <p:nvCxnSpPr>
                    <p:cNvPr id="28" name="Connecteur droit 27"/>
                    <p:cNvCxnSpPr/>
                    <p:nvPr/>
                  </p:nvCxnSpPr>
                  <p:spPr>
                    <a:xfrm>
                      <a:off x="2714612" y="4929198"/>
                      <a:ext cx="428628"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flipH="1" flipV="1">
                      <a:off x="3143240" y="4643446"/>
                      <a:ext cx="285752" cy="2857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3285322" y="4857760"/>
                      <a:ext cx="143670" cy="7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3357554" y="4929198"/>
                      <a:ext cx="428628"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ZoneTexte 65"/>
                  <p:cNvSpPr txBox="1"/>
                  <p:nvPr/>
                </p:nvSpPr>
                <p:spPr>
                  <a:xfrm>
                    <a:off x="5214942" y="6072206"/>
                    <a:ext cx="2539478" cy="307777"/>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smtClean="0">
                        <a:latin typeface="Arial" pitchFamily="34" charset="0"/>
                        <a:cs typeface="Arial" pitchFamily="34" charset="0"/>
                      </a:rPr>
                      <a:t>Zone rendue non dangereuse</a:t>
                    </a:r>
                    <a:endParaRPr lang="fr-FR" sz="1400" dirty="0">
                      <a:latin typeface="Arial" pitchFamily="34" charset="0"/>
                      <a:cs typeface="Arial" pitchFamily="34" charset="0"/>
                    </a:endParaRPr>
                  </a:p>
                </p:txBody>
              </p:sp>
              <p:cxnSp>
                <p:nvCxnSpPr>
                  <p:cNvPr id="24" name="Connecteur droit avec flèche 23"/>
                  <p:cNvCxnSpPr/>
                  <p:nvPr/>
                </p:nvCxnSpPr>
                <p:spPr>
                  <a:xfrm rot="16200000" flipV="1">
                    <a:off x="6429388" y="5572140"/>
                    <a:ext cx="642942" cy="21431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68"/>
                  <p:cNvSpPr txBox="1"/>
                  <p:nvPr/>
                </p:nvSpPr>
                <p:spPr>
                  <a:xfrm>
                    <a:off x="5286380" y="3286123"/>
                    <a:ext cx="967996" cy="49078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smtClean="0">
                        <a:latin typeface="Arial" pitchFamily="34" charset="0"/>
                        <a:cs typeface="Arial" pitchFamily="34" charset="0"/>
                      </a:rPr>
                      <a:t>fermé</a:t>
                    </a:r>
                    <a:endParaRPr lang="fr-FR" sz="1400" b="1" dirty="0">
                      <a:latin typeface="Arial" pitchFamily="34" charset="0"/>
                      <a:cs typeface="Arial" pitchFamily="34" charset="0"/>
                    </a:endParaRPr>
                  </a:p>
                </p:txBody>
              </p:sp>
              <p:sp>
                <p:nvSpPr>
                  <p:cNvPr id="26" name="ZoneTexte 69"/>
                  <p:cNvSpPr txBox="1"/>
                  <p:nvPr/>
                </p:nvSpPr>
                <p:spPr>
                  <a:xfrm>
                    <a:off x="5286380" y="5143512"/>
                    <a:ext cx="1050928" cy="49078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smtClean="0">
                        <a:latin typeface="Arial" pitchFamily="34" charset="0"/>
                        <a:cs typeface="Arial" pitchFamily="34" charset="0"/>
                      </a:rPr>
                      <a:t>ouvert</a:t>
                    </a:r>
                    <a:endParaRPr lang="fr-FR" sz="1400" b="1" dirty="0">
                      <a:latin typeface="Arial" pitchFamily="34" charset="0"/>
                      <a:cs typeface="Arial" pitchFamily="34" charset="0"/>
                    </a:endParaRPr>
                  </a:p>
                </p:txBody>
              </p:sp>
            </p:grpSp>
            <p:sp>
              <p:nvSpPr>
                <p:cNvPr id="11" name="Ellipse 10"/>
                <p:cNvSpPr/>
                <p:nvPr/>
              </p:nvSpPr>
              <p:spPr>
                <a:xfrm>
                  <a:off x="2379150" y="2620894"/>
                  <a:ext cx="714380" cy="642942"/>
                </a:xfrm>
                <a:prstGeom prst="ellipse">
                  <a:avLst/>
                </a:prstGeom>
                <a:no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p:cNvPicPr>
                  <a:picLocks noChangeAspect="1" noChangeArrowheads="1"/>
                </p:cNvPicPr>
                <p:nvPr/>
              </p:nvPicPr>
              <p:blipFill>
                <a:blip r:embed="rId2"/>
                <a:srcRect/>
                <a:stretch>
                  <a:fillRect/>
                </a:stretch>
              </p:blipFill>
              <p:spPr bwMode="auto">
                <a:xfrm>
                  <a:off x="357158" y="3429000"/>
                  <a:ext cx="2214577" cy="1191505"/>
                </a:xfrm>
                <a:prstGeom prst="rect">
                  <a:avLst/>
                </a:prstGeom>
                <a:noFill/>
                <a:ln w="9525">
                  <a:noFill/>
                  <a:miter lim="800000"/>
                  <a:headEnd/>
                  <a:tailEnd/>
                </a:ln>
                <a:effectLst/>
              </p:spPr>
            </p:pic>
            <p:sp>
              <p:nvSpPr>
                <p:cNvPr id="13" name="Flèche vers le bas 12"/>
                <p:cNvSpPr/>
                <p:nvPr/>
              </p:nvSpPr>
              <p:spPr>
                <a:xfrm rot="2731915">
                  <a:off x="1771815" y="2859696"/>
                  <a:ext cx="293292" cy="68418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p:cNvSpPr txBox="1"/>
              <p:nvPr/>
            </p:nvSpPr>
            <p:spPr>
              <a:xfrm rot="16200000">
                <a:off x="69814" y="1905185"/>
                <a:ext cx="1970411" cy="461665"/>
              </a:xfrm>
              <a:prstGeom prst="rect">
                <a:avLst/>
              </a:prstGeom>
              <a:noFill/>
            </p:spPr>
            <p:txBody>
              <a:bodyPr wrap="none" rtlCol="0">
                <a:spAutoFit/>
              </a:bodyPr>
              <a:lstStyle/>
              <a:p>
                <a:r>
                  <a:rPr lang="fr-FR" sz="1200" b="1" dirty="0" smtClean="0">
                    <a:latin typeface="Arial" pitchFamily="34" charset="0"/>
                    <a:cs typeface="Arial" pitchFamily="34" charset="0"/>
                  </a:rPr>
                  <a:t>Interrupteur de position </a:t>
                </a:r>
              </a:p>
              <a:p>
                <a:r>
                  <a:rPr lang="fr-FR" sz="1200" b="1" dirty="0" smtClean="0">
                    <a:latin typeface="Arial" pitchFamily="34" charset="0"/>
                    <a:cs typeface="Arial" pitchFamily="34" charset="0"/>
                  </a:rPr>
                  <a:t>à commande mécanique</a:t>
                </a:r>
                <a:endParaRPr lang="fr-FR" sz="1200" b="1" dirty="0">
                  <a:latin typeface="Arial" pitchFamily="34" charset="0"/>
                  <a:cs typeface="Arial" pitchFamily="34" charset="0"/>
                </a:endParaRPr>
              </a:p>
            </p:txBody>
          </p:sp>
          <p:sp>
            <p:nvSpPr>
              <p:cNvPr id="9" name="Rectangle 8"/>
              <p:cNvSpPr/>
              <p:nvPr/>
            </p:nvSpPr>
            <p:spPr>
              <a:xfrm>
                <a:off x="642910" y="714356"/>
                <a:ext cx="8072494" cy="27146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9" name="Groupe 98"/>
              <p:cNvGrpSpPr/>
              <p:nvPr/>
            </p:nvGrpSpPr>
            <p:grpSpPr>
              <a:xfrm>
                <a:off x="6929454" y="1142984"/>
                <a:ext cx="1539076" cy="2143141"/>
                <a:chOff x="4142142" y="4429132"/>
                <a:chExt cx="1678992" cy="2357455"/>
              </a:xfrm>
            </p:grpSpPr>
            <p:sp>
              <p:nvSpPr>
                <p:cNvPr id="52" name="Rectangle 51"/>
                <p:cNvSpPr/>
                <p:nvPr/>
              </p:nvSpPr>
              <p:spPr>
                <a:xfrm>
                  <a:off x="4142142" y="6286521"/>
                  <a:ext cx="1643074" cy="5000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53" name="Rectangle 52"/>
                <p:cNvSpPr/>
                <p:nvPr/>
              </p:nvSpPr>
              <p:spPr>
                <a:xfrm>
                  <a:off x="4142142" y="4429132"/>
                  <a:ext cx="1643074" cy="5000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54" name="ZoneTexte 3"/>
                <p:cNvSpPr txBox="1"/>
                <p:nvPr/>
              </p:nvSpPr>
              <p:spPr>
                <a:xfrm>
                  <a:off x="4153941" y="4500570"/>
                  <a:ext cx="1624780" cy="33855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smtClean="0">
                      <a:latin typeface="Times New Roman" pitchFamily="18" charset="0"/>
                      <a:cs typeface="Times New Roman" pitchFamily="18" charset="0"/>
                    </a:rPr>
                    <a:t>Protecteur fermé</a:t>
                  </a:r>
                  <a:endParaRPr lang="fr-FR" sz="1400" b="1" dirty="0">
                    <a:latin typeface="Times New Roman" pitchFamily="18" charset="0"/>
                    <a:cs typeface="Times New Roman" pitchFamily="18" charset="0"/>
                  </a:endParaRPr>
                </a:p>
              </p:txBody>
            </p:sp>
            <p:sp>
              <p:nvSpPr>
                <p:cNvPr id="55" name="ZoneTexte 4"/>
                <p:cNvSpPr txBox="1"/>
                <p:nvPr/>
              </p:nvSpPr>
              <p:spPr>
                <a:xfrm>
                  <a:off x="4142142" y="6376594"/>
                  <a:ext cx="1678992" cy="33855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smtClean="0">
                      <a:latin typeface="Times New Roman" pitchFamily="18" charset="0"/>
                      <a:cs typeface="Times New Roman" pitchFamily="18" charset="0"/>
                    </a:rPr>
                    <a:t>Protecteur ouvert</a:t>
                  </a:r>
                  <a:endParaRPr lang="fr-FR" sz="1400" b="1" dirty="0">
                    <a:latin typeface="Times New Roman" pitchFamily="18" charset="0"/>
                    <a:cs typeface="Times New Roman" pitchFamily="18" charset="0"/>
                  </a:endParaRPr>
                </a:p>
              </p:txBody>
            </p:sp>
            <p:cxnSp>
              <p:nvCxnSpPr>
                <p:cNvPr id="56" name="Connecteur droit avec flèche 55"/>
                <p:cNvCxnSpPr/>
                <p:nvPr/>
              </p:nvCxnSpPr>
              <p:spPr>
                <a:xfrm rot="5400000" flipH="1" flipV="1">
                  <a:off x="3820671" y="5607859"/>
                  <a:ext cx="135732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rot="5400000" flipH="1" flipV="1">
                  <a:off x="4820009" y="5607065"/>
                  <a:ext cx="1357322" cy="1588"/>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8" name="ZoneTexte 10"/>
                <p:cNvSpPr txBox="1"/>
                <p:nvPr/>
              </p:nvSpPr>
              <p:spPr>
                <a:xfrm rot="16200000">
                  <a:off x="3818335" y="5467318"/>
                  <a:ext cx="986167"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smtClean="0">
                      <a:latin typeface="Times New Roman" pitchFamily="18" charset="0"/>
                      <a:cs typeface="Times New Roman" pitchFamily="18" charset="0"/>
                    </a:rPr>
                    <a:t>fermeture</a:t>
                  </a:r>
                  <a:endParaRPr lang="fr-FR" sz="1600" dirty="0">
                    <a:latin typeface="Times New Roman" pitchFamily="18" charset="0"/>
                    <a:cs typeface="Times New Roman" pitchFamily="18" charset="0"/>
                  </a:endParaRPr>
                </a:p>
              </p:txBody>
            </p:sp>
            <p:sp>
              <p:nvSpPr>
                <p:cNvPr id="59" name="ZoneTexte 11"/>
                <p:cNvSpPr txBox="1"/>
                <p:nvPr/>
              </p:nvSpPr>
              <p:spPr>
                <a:xfrm rot="16200000">
                  <a:off x="4824881" y="5460906"/>
                  <a:ext cx="973343"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smtClean="0">
                      <a:latin typeface="Times New Roman" pitchFamily="18" charset="0"/>
                      <a:cs typeface="Times New Roman" pitchFamily="18" charset="0"/>
                    </a:rPr>
                    <a:t>ouverture</a:t>
                  </a:r>
                  <a:endParaRPr lang="fr-FR" sz="1600" dirty="0">
                    <a:latin typeface="Times New Roman" pitchFamily="18" charset="0"/>
                    <a:cs typeface="Times New Roman" pitchFamily="18" charset="0"/>
                  </a:endParaRPr>
                </a:p>
              </p:txBody>
            </p:sp>
          </p:grpSp>
        </p:grpSp>
        <p:sp>
          <p:nvSpPr>
            <p:cNvPr id="65" name="ZoneTexte 64"/>
            <p:cNvSpPr txBox="1"/>
            <p:nvPr/>
          </p:nvSpPr>
          <p:spPr>
            <a:xfrm>
              <a:off x="4429124" y="857232"/>
              <a:ext cx="1019831" cy="307777"/>
            </a:xfrm>
            <a:prstGeom prst="rect">
              <a:avLst/>
            </a:prstGeom>
            <a:noFill/>
          </p:spPr>
          <p:txBody>
            <a:bodyPr wrap="none" rtlCol="0">
              <a:spAutoFit/>
            </a:bodyPr>
            <a:lstStyle/>
            <a:p>
              <a:r>
                <a:rPr lang="fr-FR" sz="1400" dirty="0" smtClean="0">
                  <a:latin typeface="Arial" pitchFamily="34" charset="0"/>
                  <a:cs typeface="Arial" pitchFamily="34" charset="0"/>
                </a:rPr>
                <a:t>actionneur</a:t>
              </a:r>
              <a:endParaRPr lang="fr-FR" sz="1400" dirty="0">
                <a:latin typeface="Arial" pitchFamily="34" charset="0"/>
                <a:cs typeface="Arial" pitchFamily="34" charset="0"/>
              </a:endParaRPr>
            </a:p>
          </p:txBody>
        </p:sp>
        <p:cxnSp>
          <p:nvCxnSpPr>
            <p:cNvPr id="68" name="Connecteur droit 67"/>
            <p:cNvCxnSpPr>
              <a:stCxn id="65" idx="1"/>
              <a:endCxn id="25" idx="0"/>
            </p:cNvCxnSpPr>
            <p:nvPr/>
          </p:nvCxnSpPr>
          <p:spPr>
            <a:xfrm rot="10800000" flipV="1">
              <a:off x="4147988" y="1011120"/>
              <a:ext cx="281136" cy="384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e 87"/>
          <p:cNvGrpSpPr/>
          <p:nvPr/>
        </p:nvGrpSpPr>
        <p:grpSpPr>
          <a:xfrm>
            <a:off x="3143240" y="3714752"/>
            <a:ext cx="3094988" cy="2162772"/>
            <a:chOff x="1619888" y="4286256"/>
            <a:chExt cx="3094988" cy="2162772"/>
          </a:xfrm>
        </p:grpSpPr>
        <p:grpSp>
          <p:nvGrpSpPr>
            <p:cNvPr id="74" name="Groupe 73"/>
            <p:cNvGrpSpPr/>
            <p:nvPr/>
          </p:nvGrpSpPr>
          <p:grpSpPr>
            <a:xfrm>
              <a:off x="2143108" y="4500570"/>
              <a:ext cx="2571768" cy="1785950"/>
              <a:chOff x="6357950" y="4357694"/>
              <a:chExt cx="2571768" cy="1785950"/>
            </a:xfrm>
          </p:grpSpPr>
          <p:pic>
            <p:nvPicPr>
              <p:cNvPr id="44035" name="Picture 3"/>
              <p:cNvPicPr>
                <a:picLocks noChangeAspect="1" noChangeArrowheads="1"/>
              </p:cNvPicPr>
              <p:nvPr/>
            </p:nvPicPr>
            <p:blipFill>
              <a:blip r:embed="rId3"/>
              <a:srcRect/>
              <a:stretch>
                <a:fillRect/>
              </a:stretch>
            </p:blipFill>
            <p:spPr bwMode="auto">
              <a:xfrm>
                <a:off x="6429388" y="4857769"/>
                <a:ext cx="2419350" cy="1285875"/>
              </a:xfrm>
              <a:prstGeom prst="rect">
                <a:avLst/>
              </a:prstGeom>
              <a:noFill/>
              <a:ln w="9525">
                <a:noFill/>
                <a:miter lim="800000"/>
                <a:headEnd/>
                <a:tailEnd/>
              </a:ln>
              <a:effectLst/>
            </p:spPr>
          </p:pic>
          <p:sp>
            <p:nvSpPr>
              <p:cNvPr id="70" name="Rectangle 69"/>
              <p:cNvSpPr/>
              <p:nvPr/>
            </p:nvSpPr>
            <p:spPr>
              <a:xfrm>
                <a:off x="6357950" y="4357694"/>
                <a:ext cx="2571768" cy="17859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a:off x="6909755" y="4500570"/>
                <a:ext cx="1019831" cy="307777"/>
              </a:xfrm>
              <a:prstGeom prst="rect">
                <a:avLst/>
              </a:prstGeom>
              <a:noFill/>
            </p:spPr>
            <p:txBody>
              <a:bodyPr wrap="none" rtlCol="0">
                <a:spAutoFit/>
              </a:bodyPr>
              <a:lstStyle/>
              <a:p>
                <a:r>
                  <a:rPr lang="fr-FR" sz="1400" dirty="0" smtClean="0">
                    <a:latin typeface="Arial" pitchFamily="34" charset="0"/>
                    <a:cs typeface="Arial" pitchFamily="34" charset="0"/>
                  </a:rPr>
                  <a:t>actionneur</a:t>
                </a:r>
                <a:endParaRPr lang="fr-FR" dirty="0"/>
              </a:p>
            </p:txBody>
          </p:sp>
          <p:cxnSp>
            <p:nvCxnSpPr>
              <p:cNvPr id="73" name="Connecteur droit 72"/>
              <p:cNvCxnSpPr/>
              <p:nvPr/>
            </p:nvCxnSpPr>
            <p:spPr>
              <a:xfrm rot="16200000" flipV="1">
                <a:off x="7250925" y="5036356"/>
                <a:ext cx="571504" cy="71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ZoneTexte 86"/>
            <p:cNvSpPr txBox="1"/>
            <p:nvPr/>
          </p:nvSpPr>
          <p:spPr>
            <a:xfrm rot="16200000">
              <a:off x="800112" y="5106032"/>
              <a:ext cx="2162772" cy="523220"/>
            </a:xfrm>
            <a:prstGeom prst="rect">
              <a:avLst/>
            </a:prstGeom>
            <a:noFill/>
          </p:spPr>
          <p:txBody>
            <a:bodyPr wrap="none" rtlCol="0">
              <a:spAutoFit/>
            </a:bodyPr>
            <a:lstStyle/>
            <a:p>
              <a:r>
                <a:rPr lang="fr-FR" sz="1400" b="1" dirty="0" smtClean="0">
                  <a:latin typeface="Arial" pitchFamily="34" charset="0"/>
                  <a:cs typeface="Arial" pitchFamily="34" charset="0"/>
                </a:rPr>
                <a:t>Actionneur mécanique </a:t>
              </a:r>
            </a:p>
            <a:p>
              <a:r>
                <a:rPr lang="fr-FR" sz="1400" dirty="0" smtClean="0">
                  <a:latin typeface="Arial" pitchFamily="34" charset="0"/>
                  <a:cs typeface="Arial" pitchFamily="34" charset="0"/>
                </a:rPr>
                <a:t>(came linéaire)</a:t>
              </a:r>
              <a:endParaRPr lang="fr-FR" sz="1400" dirty="0">
                <a:latin typeface="Arial" pitchFamily="34" charset="0"/>
                <a:cs typeface="Arial" pitchFamily="34" charset="0"/>
              </a:endParaRPr>
            </a:p>
          </p:txBody>
        </p:sp>
      </p:grpSp>
      <p:sp>
        <p:nvSpPr>
          <p:cNvPr id="90" name="ZoneTexte 89"/>
          <p:cNvSpPr txBox="1"/>
          <p:nvPr/>
        </p:nvSpPr>
        <p:spPr>
          <a:xfrm>
            <a:off x="785786" y="3857628"/>
            <a:ext cx="2137124" cy="1815882"/>
          </a:xfrm>
          <a:prstGeom prst="rect">
            <a:avLst/>
          </a:prstGeom>
          <a:noFill/>
        </p:spPr>
        <p:txBody>
          <a:bodyPr wrap="none" rtlCol="0">
            <a:spAutoFit/>
          </a:bodyPr>
          <a:lstStyle/>
          <a:p>
            <a:r>
              <a:rPr lang="fr-FR" sz="1600" dirty="0" smtClean="0">
                <a:latin typeface="Arial" pitchFamily="34" charset="0"/>
                <a:cs typeface="Arial" pitchFamily="34" charset="0"/>
              </a:rPr>
              <a:t>Il existe plusieurs </a:t>
            </a:r>
          </a:p>
          <a:p>
            <a:r>
              <a:rPr lang="fr-FR" sz="1600" dirty="0" smtClean="0">
                <a:latin typeface="Arial" pitchFamily="34" charset="0"/>
                <a:cs typeface="Arial" pitchFamily="34" charset="0"/>
              </a:rPr>
              <a:t>types d’actionneurs </a:t>
            </a:r>
          </a:p>
          <a:p>
            <a:r>
              <a:rPr lang="fr-FR" sz="1600" dirty="0" smtClean="0">
                <a:latin typeface="Arial" pitchFamily="34" charset="0"/>
                <a:cs typeface="Arial" pitchFamily="34" charset="0"/>
              </a:rPr>
              <a:t>et ceci selon leurs </a:t>
            </a:r>
          </a:p>
          <a:p>
            <a:r>
              <a:rPr lang="fr-FR" sz="1600" dirty="0" smtClean="0">
                <a:latin typeface="Arial" pitchFamily="34" charset="0"/>
                <a:cs typeface="Arial" pitchFamily="34" charset="0"/>
              </a:rPr>
              <a:t>Modes de </a:t>
            </a:r>
          </a:p>
          <a:p>
            <a:r>
              <a:rPr lang="fr-FR" sz="1600" dirty="0" smtClean="0">
                <a:latin typeface="Arial" pitchFamily="34" charset="0"/>
                <a:cs typeface="Arial" pitchFamily="34" charset="0"/>
              </a:rPr>
              <a:t>fonctionnement: </a:t>
            </a:r>
          </a:p>
          <a:p>
            <a:r>
              <a:rPr lang="fr-FR" sz="1600" dirty="0" smtClean="0">
                <a:latin typeface="Arial" pitchFamily="34" charset="0"/>
                <a:cs typeface="Arial" pitchFamily="34" charset="0"/>
              </a:rPr>
              <a:t>Mécanique, </a:t>
            </a:r>
          </a:p>
          <a:p>
            <a:r>
              <a:rPr lang="fr-FR" sz="1600" dirty="0" err="1" smtClean="0">
                <a:latin typeface="Arial" pitchFamily="34" charset="0"/>
                <a:cs typeface="Arial" pitchFamily="34" charset="0"/>
              </a:rPr>
              <a:t>electro-aimant</a:t>
            </a:r>
            <a:r>
              <a:rPr lang="fr-FR" sz="1600" dirty="0" smtClean="0">
                <a:latin typeface="Arial" pitchFamily="34" charset="0"/>
                <a:cs typeface="Arial" pitchFamily="34" charset="0"/>
              </a:rPr>
              <a:t>, </a:t>
            </a:r>
            <a:r>
              <a:rPr lang="fr-FR" sz="1600" dirty="0" err="1" smtClean="0">
                <a:latin typeface="Arial" pitchFamily="34" charset="0"/>
                <a:cs typeface="Arial" pitchFamily="34" charset="0"/>
              </a:rPr>
              <a:t>etc</a:t>
            </a:r>
            <a:r>
              <a:rPr lang="fr-FR" sz="1600" dirty="0" smtClean="0">
                <a:latin typeface="Arial" pitchFamily="34" charset="0"/>
                <a:cs typeface="Arial" pitchFamily="34" charset="0"/>
              </a:rPr>
              <a:t>…</a:t>
            </a:r>
            <a:endParaRPr lang="fr-FR"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2</a:t>
            </a:fld>
            <a:endParaRPr lang="fr-FR"/>
          </a:p>
        </p:txBody>
      </p:sp>
      <p:sp>
        <p:nvSpPr>
          <p:cNvPr id="5" name="ZoneTexte 4"/>
          <p:cNvSpPr txBox="1"/>
          <p:nvPr/>
        </p:nvSpPr>
        <p:spPr>
          <a:xfrm>
            <a:off x="642910" y="796523"/>
            <a:ext cx="8143932" cy="2800767"/>
          </a:xfrm>
          <a:prstGeom prst="rect">
            <a:avLst/>
          </a:prstGeom>
          <a:noFill/>
        </p:spPr>
        <p:txBody>
          <a:bodyPr wrap="square" rtlCol="0">
            <a:spAutoFit/>
          </a:bodyPr>
          <a:lstStyle/>
          <a:p>
            <a:pPr marL="180975" indent="-180975" algn="just"/>
            <a:r>
              <a:rPr lang="fr-FR" sz="1600" b="1" dirty="0" smtClean="0">
                <a:latin typeface="Arial" pitchFamily="34" charset="0"/>
                <a:cs typeface="Arial" pitchFamily="34" charset="0"/>
              </a:rPr>
              <a:t>1.1. Equipements et appareils sous pression (ESP/ASP):			</a:t>
            </a:r>
            <a:endParaRPr lang="fr-FR" sz="1600" u="sng" dirty="0" smtClean="0">
              <a:latin typeface="Arial" pitchFamily="34" charset="0"/>
              <a:cs typeface="Arial" pitchFamily="34" charset="0"/>
            </a:endParaRPr>
          </a:p>
          <a:p>
            <a:pPr marL="180975" indent="-180975" algn="just"/>
            <a:endParaRPr lang="fr-FR" sz="1600" dirty="0">
              <a:latin typeface="Arial" pitchFamily="34" charset="0"/>
              <a:cs typeface="Arial" pitchFamily="34" charset="0"/>
            </a:endParaRPr>
          </a:p>
          <a:p>
            <a:pPr marL="180975" indent="-180975" algn="just">
              <a:buFont typeface="Wingdings" pitchFamily="2" charset="2"/>
              <a:buChar char="§"/>
            </a:pPr>
            <a:r>
              <a:rPr lang="fr-FR" sz="1600" dirty="0" smtClean="0">
                <a:latin typeface="Arial" pitchFamily="34" charset="0"/>
                <a:cs typeface="Arial" pitchFamily="34" charset="0"/>
              </a:rPr>
              <a:t>Les ESP désignent l’ensemble des récipients, des tuyauteries, des accessoires de  sécurité, et accessoires sous pression. Les éléments  attachés aux parties sous pression, tels que les brides, les piquages, les raccords, …;  sont considérés le cas échéant comme faisant partie des ESP.</a:t>
            </a:r>
          </a:p>
          <a:p>
            <a:pPr marL="180975" indent="-180975" algn="just">
              <a:buFont typeface="Wingdings" pitchFamily="2" charset="2"/>
              <a:buChar char="§"/>
            </a:pPr>
            <a:endParaRPr lang="fr-FR" sz="1600" dirty="0" smtClean="0">
              <a:latin typeface="Arial" pitchFamily="34" charset="0"/>
              <a:cs typeface="Arial" pitchFamily="34" charset="0"/>
            </a:endParaRPr>
          </a:p>
          <a:p>
            <a:pPr marL="180975" indent="-180975" algn="just">
              <a:buFont typeface="Wingdings" pitchFamily="2" charset="2"/>
              <a:buChar char="§"/>
            </a:pPr>
            <a:r>
              <a:rPr lang="fr-FR" sz="1600" dirty="0" smtClean="0">
                <a:latin typeface="Arial" pitchFamily="34" charset="0"/>
                <a:cs typeface="Arial" pitchFamily="34" charset="0"/>
              </a:rPr>
              <a:t>Les ASP (appelés aussi ensembles) désignent plusieurs équipements sous pression assemblés par un fabricant pout former un tout intégré et fonctionnel. Ces appareils peuvent être destinés à la production, l’emmagasinage (sous  Ps (</a:t>
            </a:r>
            <a:r>
              <a:rPr lang="fr-FR" sz="1600" dirty="0" err="1" smtClean="0">
                <a:latin typeface="Arial" pitchFamily="34" charset="0"/>
                <a:cs typeface="Arial" pitchFamily="34" charset="0"/>
              </a:rPr>
              <a:t>adm</a:t>
            </a:r>
            <a:r>
              <a:rPr lang="fr-FR" sz="1600" dirty="0" smtClean="0">
                <a:latin typeface="Arial" pitchFamily="34" charset="0"/>
                <a:cs typeface="Arial" pitchFamily="34" charset="0"/>
              </a:rPr>
              <a:t>) &gt; 0.5 bar); des vapeurs ou gaz comprimés, liquéfiés ou dissous.</a:t>
            </a:r>
            <a:endParaRPr lang="fr-FR" sz="1600" dirty="0">
              <a:latin typeface="Arial" panose="020B0604020202020204" pitchFamily="34" charset="0"/>
              <a:cs typeface="Arial" panose="020B0604020202020204" pitchFamily="34" charset="0"/>
            </a:endParaRPr>
          </a:p>
        </p:txBody>
      </p:sp>
      <p:sp>
        <p:nvSpPr>
          <p:cNvPr id="6" name="Rectangle 5"/>
          <p:cNvSpPr/>
          <p:nvPr/>
        </p:nvSpPr>
        <p:spPr>
          <a:xfrm>
            <a:off x="642910" y="3899134"/>
            <a:ext cx="8215370" cy="1815882"/>
          </a:xfrm>
          <a:prstGeom prst="rect">
            <a:avLst/>
          </a:prstGeom>
        </p:spPr>
        <p:txBody>
          <a:bodyPr wrap="square">
            <a:spAutoFit/>
          </a:bodyPr>
          <a:lstStyle/>
          <a:p>
            <a:pPr marL="180975" indent="-180975"/>
            <a:r>
              <a:rPr lang="fr-FR" sz="1600" b="1" dirty="0" smtClean="0">
                <a:latin typeface="Arial" pitchFamily="34" charset="0"/>
                <a:cs typeface="Arial" pitchFamily="34" charset="0"/>
              </a:rPr>
              <a:t>1.2 Classification des Equipements et appareils sous pression:</a:t>
            </a:r>
          </a:p>
          <a:p>
            <a:pPr marL="180975" indent="-180975"/>
            <a:endParaRPr lang="fr-FR" sz="1600" b="1" dirty="0" smtClean="0">
              <a:latin typeface="Arial" pitchFamily="34" charset="0"/>
              <a:cs typeface="Arial" pitchFamily="34" charset="0"/>
            </a:endParaRPr>
          </a:p>
          <a:p>
            <a:pPr marL="180975" indent="-180975"/>
            <a:r>
              <a:rPr lang="fr-FR" sz="1600" b="1" dirty="0" smtClean="0">
                <a:latin typeface="Arial" pitchFamily="34" charset="0"/>
                <a:cs typeface="Arial" pitchFamily="34" charset="0"/>
              </a:rPr>
              <a:t>1.2.1</a:t>
            </a:r>
            <a:r>
              <a:rPr lang="fr-FR" sz="1600" dirty="0" smtClean="0">
                <a:latin typeface="Arial" pitchFamily="34" charset="0"/>
                <a:cs typeface="Arial" pitchFamily="34" charset="0"/>
              </a:rPr>
              <a:t> </a:t>
            </a:r>
            <a:r>
              <a:rPr lang="fr-FR" sz="1600" b="1" dirty="0" smtClean="0">
                <a:latin typeface="Arial" pitchFamily="34" charset="0"/>
                <a:cs typeface="Arial" pitchFamily="34" charset="0"/>
              </a:rPr>
              <a:t>Equipements sous pression (ESP):  </a:t>
            </a:r>
          </a:p>
          <a:p>
            <a:pPr marL="180975" indent="-180975"/>
            <a:endParaRPr lang="fr-FR" sz="1600" b="1" dirty="0">
              <a:latin typeface="Arial" pitchFamily="34" charset="0"/>
              <a:cs typeface="Arial" pitchFamily="34" charset="0"/>
            </a:endParaRPr>
          </a:p>
          <a:p>
            <a:pPr algn="just"/>
            <a:r>
              <a:rPr lang="fr-FR" sz="1600" dirty="0" smtClean="0">
                <a:latin typeface="Arial" pitchFamily="34" charset="0"/>
                <a:cs typeface="Arial" pitchFamily="34" charset="0"/>
              </a:rPr>
              <a:t>On peut classer les équipements sous pression essentiellement en quatre catégories, comme:  </a:t>
            </a:r>
            <a:r>
              <a:rPr lang="fr-FR" sz="1600" b="1" dirty="0" smtClean="0">
                <a:latin typeface="Arial" pitchFamily="34" charset="0"/>
                <a:cs typeface="Arial" pitchFamily="34" charset="0"/>
              </a:rPr>
              <a:t>(1)</a:t>
            </a:r>
            <a:r>
              <a:rPr lang="fr-FR" sz="1600" dirty="0" smtClean="0">
                <a:latin typeface="Arial" pitchFamily="34" charset="0"/>
                <a:cs typeface="Arial" pitchFamily="34" charset="0"/>
              </a:rPr>
              <a:t> Récipients, </a:t>
            </a:r>
            <a:r>
              <a:rPr lang="fr-FR" sz="1600" b="1" dirty="0" smtClean="0">
                <a:latin typeface="Arial" pitchFamily="34" charset="0"/>
                <a:cs typeface="Arial" pitchFamily="34" charset="0"/>
              </a:rPr>
              <a:t>(2)</a:t>
            </a:r>
            <a:r>
              <a:rPr lang="fr-FR" sz="1600" dirty="0" smtClean="0">
                <a:latin typeface="Arial" pitchFamily="34" charset="0"/>
                <a:cs typeface="Arial" pitchFamily="34" charset="0"/>
              </a:rPr>
              <a:t> Tuyauterie, </a:t>
            </a:r>
            <a:r>
              <a:rPr lang="fr-FR" sz="1600" b="1" dirty="0" smtClean="0">
                <a:latin typeface="Arial" pitchFamily="34" charset="0"/>
                <a:cs typeface="Arial" pitchFamily="34" charset="0"/>
              </a:rPr>
              <a:t>(3)</a:t>
            </a:r>
            <a:r>
              <a:rPr lang="fr-FR" sz="1600" dirty="0" smtClean="0">
                <a:latin typeface="Arial" pitchFamily="34" charset="0"/>
                <a:cs typeface="Arial" pitchFamily="34" charset="0"/>
              </a:rPr>
              <a:t> Accessoires de sécurité,  et                               </a:t>
            </a:r>
            <a:r>
              <a:rPr lang="fr-FR" sz="1600" b="1" dirty="0" smtClean="0">
                <a:latin typeface="Arial" pitchFamily="34" charset="0"/>
                <a:cs typeface="Arial" pitchFamily="34" charset="0"/>
              </a:rPr>
              <a:t>(4) </a:t>
            </a:r>
            <a:r>
              <a:rPr lang="fr-FR" sz="1600" dirty="0" smtClean="0">
                <a:latin typeface="Arial" pitchFamily="34" charset="0"/>
                <a:cs typeface="Arial" pitchFamily="34" charset="0"/>
              </a:rPr>
              <a:t>Accessoires sous pression.</a:t>
            </a:r>
            <a:endParaRPr lang="fr-FR" sz="1600" i="1" dirty="0" smtClean="0">
              <a:latin typeface="Arial" pitchFamily="34" charset="0"/>
              <a:cs typeface="Arial" pitchFamily="34" charset="0"/>
            </a:endParaRPr>
          </a:p>
        </p:txBody>
      </p:sp>
      <p:sp>
        <p:nvSpPr>
          <p:cNvPr id="7" name="ZoneTexte 6"/>
          <p:cNvSpPr txBox="1"/>
          <p:nvPr/>
        </p:nvSpPr>
        <p:spPr>
          <a:xfrm>
            <a:off x="642910" y="285728"/>
            <a:ext cx="5009210" cy="369332"/>
          </a:xfrm>
          <a:prstGeom prst="rect">
            <a:avLst/>
          </a:prstGeom>
          <a:noFill/>
          <a:ln w="12700">
            <a:noFill/>
          </a:ln>
        </p:spPr>
        <p:txBody>
          <a:bodyPr wrap="square" rtlCol="0">
            <a:spAutoFit/>
          </a:bodyPr>
          <a:lstStyle/>
          <a:p>
            <a:r>
              <a:rPr lang="fr-FR" b="1" dirty="0" smtClean="0">
                <a:latin typeface="Arial" pitchFamily="34" charset="0"/>
                <a:cs typeface="Arial" pitchFamily="34" charset="0"/>
              </a:rPr>
              <a:t>1. Notions générales sur  le risque pression:</a:t>
            </a:r>
            <a:endParaRPr lang="fr-FR" b="1" dirty="0">
              <a:latin typeface="Arial" pitchFamily="34" charset="0"/>
              <a:cs typeface="Arial" pitchFamily="34" charset="0"/>
            </a:endParaRPr>
          </a:p>
        </p:txBody>
      </p:sp>
    </p:spTree>
    <p:extLst>
      <p:ext uri="{BB962C8B-B14F-4D97-AF65-F5344CB8AC3E}">
        <p14:creationId xmlns:p14="http://schemas.microsoft.com/office/powerpoint/2010/main" val="97816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20</a:t>
            </a:fld>
            <a:endParaRPr lang="fr-FR"/>
          </a:p>
        </p:txBody>
      </p:sp>
      <p:sp>
        <p:nvSpPr>
          <p:cNvPr id="49153" name="Rectangle 1"/>
          <p:cNvSpPr>
            <a:spLocks noChangeArrowheads="1"/>
          </p:cNvSpPr>
          <p:nvPr/>
        </p:nvSpPr>
        <p:spPr bwMode="auto">
          <a:xfrm>
            <a:off x="642911" y="711855"/>
            <a:ext cx="8177562"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E/ Protecteur avec dispositif d’inter-verrouillage: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C’est un protecteur associé à un dispositif de verrouillage et à un dispositif de blocage</a:t>
            </a: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(7)</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mécanique, de sorte que:</a:t>
            </a:r>
          </a:p>
          <a:p>
            <a:pPr marL="719138" marR="0" lvl="0" indent="-363538"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719138" marR="0" lvl="0" indent="-363538"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les fonctions dangereuses de la machine « couvertes » par le protecteur ne puissent pas s’accomplir tant que le protecteur n’est pas fermé et bloqué,</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719138" marR="0" lvl="0" indent="-363538"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 protecteur reste bloqué en position de fermeture jusqu’à ce que le risque de blessure dû aux fonctions dangereuses de la machine ait disparu,</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719138" marR="0" lvl="0" indent="-363538"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quand le protecteur est bloqué en position de fermeture, les fonctions dangereuses « couvertes » par le protecteur puissent s’accomplir, mais la fermeture et le blocage du protecteur ne provoquent pas à eux seuls leur mise en marche.</a:t>
            </a:r>
            <a:endParaRPr kumimoji="0" lang="fr-FR" sz="1600"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49154" name="Rectangle 2"/>
          <p:cNvSpPr>
            <a:spLocks noChangeArrowheads="1"/>
          </p:cNvSpPr>
          <p:nvPr/>
        </p:nvSpPr>
        <p:spPr bwMode="auto">
          <a:xfrm>
            <a:off x="399890" y="617252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9155" name="Rectangle 3"/>
          <p:cNvSpPr>
            <a:spLocks noChangeArrowheads="1"/>
          </p:cNvSpPr>
          <p:nvPr/>
        </p:nvSpPr>
        <p:spPr bwMode="auto">
          <a:xfrm>
            <a:off x="399890" y="6182045"/>
            <a:ext cx="795832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1200" b="1" dirty="0" smtClean="0">
                <a:latin typeface="Arial" pitchFamily="34" charset="0"/>
                <a:ea typeface="Calibri" pitchFamily="34" charset="0"/>
                <a:cs typeface="Arial" pitchFamily="34" charset="0"/>
              </a:rPr>
              <a:t>(7): </a:t>
            </a:r>
            <a:r>
              <a:rPr kumimoji="0" 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dispositif lié au système de commande, et destiné à immobiliser un protecteur en position fermé, Il peut être une partie intégrante du dispositif de verrouillage ou en être distinct.</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41918" y="4869160"/>
            <a:ext cx="8394577" cy="738664"/>
          </a:xfrm>
          <a:prstGeom prst="rect">
            <a:avLst/>
          </a:prstGeom>
        </p:spPr>
        <p:txBody>
          <a:bodyPr wrap="square">
            <a:spAutoFit/>
          </a:bodyPr>
          <a:lstStyle/>
          <a:p>
            <a:pPr marL="361950" indent="-361950" eaLnBrk="0" fontAlgn="base" hangingPunct="0">
              <a:spcBef>
                <a:spcPct val="0"/>
              </a:spcBef>
              <a:spcAft>
                <a:spcPct val="0"/>
              </a:spcAft>
            </a:pPr>
            <a:r>
              <a:rPr lang="fr-FR" sz="1400" i="1" dirty="0">
                <a:latin typeface="Arial" pitchFamily="34" charset="0"/>
                <a:ea typeface="Times New Roman" pitchFamily="18" charset="0"/>
                <a:cs typeface="Arial" pitchFamily="34" charset="0"/>
              </a:rPr>
              <a:t>RQ/ Un dispositif d'inter-verrouillage est indispensable si </a:t>
            </a:r>
            <a:r>
              <a:rPr lang="fr-FR" sz="1400" i="1" dirty="0" smtClean="0">
                <a:latin typeface="Arial" pitchFamily="34" charset="0"/>
                <a:ea typeface="Times New Roman" pitchFamily="18" charset="0"/>
                <a:cs typeface="Arial" pitchFamily="34" charset="0"/>
              </a:rPr>
              <a:t>: </a:t>
            </a:r>
          </a:p>
          <a:p>
            <a:pPr marL="361950" indent="-361950" eaLnBrk="0" fontAlgn="base" hangingPunct="0">
              <a:spcBef>
                <a:spcPct val="0"/>
              </a:spcBef>
              <a:spcAft>
                <a:spcPct val="0"/>
              </a:spcAft>
            </a:pPr>
            <a:endParaRPr lang="fr-FR" sz="1400" i="1" dirty="0" smtClean="0">
              <a:latin typeface="Arial" pitchFamily="34" charset="0"/>
              <a:ea typeface="Times New Roman" pitchFamily="18" charset="0"/>
              <a:cs typeface="Arial" pitchFamily="34" charset="0"/>
            </a:endParaRPr>
          </a:p>
          <a:p>
            <a:pPr marL="361950" indent="-361950" algn="ctr" eaLnBrk="0" fontAlgn="base" hangingPunct="0">
              <a:spcBef>
                <a:spcPct val="0"/>
              </a:spcBef>
              <a:spcAft>
                <a:spcPct val="0"/>
              </a:spcAft>
            </a:pPr>
            <a:r>
              <a:rPr lang="fr-FR" sz="1400" i="1" dirty="0" smtClean="0">
                <a:solidFill>
                  <a:srgbClr val="000000"/>
                </a:solidFill>
                <a:latin typeface="Arial" pitchFamily="34" charset="0"/>
                <a:ea typeface="Times New Roman" pitchFamily="18" charset="0"/>
                <a:cs typeface="Arial" pitchFamily="34" charset="0"/>
              </a:rPr>
              <a:t>Temps </a:t>
            </a:r>
            <a:r>
              <a:rPr lang="fr-FR" sz="1400" i="1" dirty="0">
                <a:solidFill>
                  <a:srgbClr val="000000"/>
                </a:solidFill>
                <a:latin typeface="Arial" pitchFamily="34" charset="0"/>
                <a:ea typeface="Times New Roman" pitchFamily="18" charset="0"/>
                <a:cs typeface="Arial" pitchFamily="34" charset="0"/>
              </a:rPr>
              <a:t>de réponse globale ≥ Temps d’accès d’une personne à la zone dangereuse</a:t>
            </a:r>
            <a:r>
              <a:rPr lang="fr-FR" sz="1400" i="1" dirty="0" smtClean="0">
                <a:solidFill>
                  <a:srgbClr val="000000"/>
                </a:solidFill>
                <a:latin typeface="Arial" pitchFamily="34" charset="0"/>
                <a:ea typeface="Times New Roman" pitchFamily="18" charset="0"/>
                <a:cs typeface="Arial" pitchFamily="34" charset="0"/>
              </a:rPr>
              <a:t>.</a:t>
            </a:r>
            <a:endParaRPr lang="fr-FR" sz="1400" dirty="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21</a:t>
            </a:fld>
            <a:endParaRPr lang="fr-FR"/>
          </a:p>
        </p:txBody>
      </p:sp>
      <p:grpSp>
        <p:nvGrpSpPr>
          <p:cNvPr id="15" name="Groupe 14"/>
          <p:cNvGrpSpPr/>
          <p:nvPr/>
        </p:nvGrpSpPr>
        <p:grpSpPr>
          <a:xfrm>
            <a:off x="5601281" y="2557117"/>
            <a:ext cx="2256876" cy="2657833"/>
            <a:chOff x="6463432" y="1616209"/>
            <a:chExt cx="2914649" cy="3930209"/>
          </a:xfrm>
        </p:grpSpPr>
        <p:pic>
          <p:nvPicPr>
            <p:cNvPr id="9" name="Picture 10"/>
            <p:cNvPicPr>
              <a:picLocks noChangeAspect="1" noChangeArrowheads="1"/>
            </p:cNvPicPr>
            <p:nvPr/>
          </p:nvPicPr>
          <p:blipFill>
            <a:blip r:embed="rId2"/>
            <a:srcRect/>
            <a:stretch>
              <a:fillRect/>
            </a:stretch>
          </p:blipFill>
          <p:spPr bwMode="auto">
            <a:xfrm>
              <a:off x="6463432" y="1616209"/>
              <a:ext cx="2914649" cy="2647950"/>
            </a:xfrm>
            <a:prstGeom prst="rect">
              <a:avLst/>
            </a:prstGeom>
            <a:noFill/>
            <a:ln w="9525">
              <a:noFill/>
              <a:miter lim="800000"/>
              <a:headEnd/>
              <a:tailEnd/>
            </a:ln>
            <a:effectLst/>
          </p:spPr>
        </p:pic>
        <p:sp>
          <p:nvSpPr>
            <p:cNvPr id="14" name="ZoneTexte 31"/>
            <p:cNvSpPr txBox="1"/>
            <p:nvPr/>
          </p:nvSpPr>
          <p:spPr>
            <a:xfrm>
              <a:off x="6519875" y="4408625"/>
              <a:ext cx="2720661" cy="1137793"/>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smtClean="0">
                  <a:latin typeface="Arial" pitchFamily="34" charset="0"/>
                  <a:cs typeface="Arial" pitchFamily="34" charset="0"/>
                </a:rPr>
                <a:t>1 : actionneur (languette)</a:t>
              </a:r>
            </a:p>
            <a:p>
              <a:r>
                <a:rPr lang="fr-FR" sz="1100" dirty="0" smtClean="0">
                  <a:latin typeface="Arial" pitchFamily="34" charset="0"/>
                  <a:cs typeface="Arial" pitchFamily="34" charset="0"/>
                </a:rPr>
                <a:t>2:  élément de blocage</a:t>
              </a:r>
            </a:p>
            <a:p>
              <a:r>
                <a:rPr lang="fr-FR" sz="1100" dirty="0" smtClean="0">
                  <a:latin typeface="Arial" pitchFamily="34" charset="0"/>
                  <a:cs typeface="Arial" pitchFamily="34" charset="0"/>
                </a:rPr>
                <a:t>3: système d’actionnement </a:t>
              </a:r>
            </a:p>
            <a:p>
              <a:r>
                <a:rPr lang="fr-FR" sz="1100" dirty="0">
                  <a:latin typeface="Arial" pitchFamily="34" charset="0"/>
                  <a:cs typeface="Arial" pitchFamily="34" charset="0"/>
                </a:rPr>
                <a:t> </a:t>
              </a:r>
              <a:r>
                <a:rPr lang="fr-FR" sz="1100" dirty="0" smtClean="0">
                  <a:latin typeface="Arial" pitchFamily="34" charset="0"/>
                  <a:cs typeface="Arial" pitchFamily="34" charset="0"/>
                </a:rPr>
                <a:t>  (came en interne en rotation)</a:t>
              </a:r>
              <a:endParaRPr lang="fr-FR" sz="1100" dirty="0">
                <a:latin typeface="Arial" pitchFamily="34" charset="0"/>
                <a:cs typeface="Arial" pitchFamily="34" charset="0"/>
              </a:endParaRPr>
            </a:p>
          </p:txBody>
        </p:sp>
      </p:grpSp>
      <p:sp>
        <p:nvSpPr>
          <p:cNvPr id="20" name="Rectangle 19"/>
          <p:cNvSpPr/>
          <p:nvPr/>
        </p:nvSpPr>
        <p:spPr>
          <a:xfrm>
            <a:off x="5643570" y="2500306"/>
            <a:ext cx="2286016" cy="278608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000100" y="1714488"/>
            <a:ext cx="7143800" cy="43577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572132" y="1785926"/>
            <a:ext cx="2357454" cy="646331"/>
          </a:xfrm>
          <a:prstGeom prst="rect">
            <a:avLst/>
          </a:prstGeom>
        </p:spPr>
        <p:txBody>
          <a:bodyPr wrap="square">
            <a:spAutoFit/>
          </a:bodyPr>
          <a:lstStyle/>
          <a:p>
            <a:r>
              <a:rPr lang="fr-FR" sz="1200" b="1" dirty="0" smtClean="0">
                <a:latin typeface="Arial" pitchFamily="34" charset="0"/>
                <a:cs typeface="Arial" pitchFamily="34" charset="0"/>
              </a:rPr>
              <a:t>Dispositif d’inter-verrouillage</a:t>
            </a:r>
          </a:p>
          <a:p>
            <a:r>
              <a:rPr lang="fr-FR" sz="1200" b="1" dirty="0" smtClean="0">
                <a:latin typeface="Arial" pitchFamily="34" charset="0"/>
                <a:cs typeface="Arial" pitchFamily="34" charset="0"/>
              </a:rPr>
              <a:t>mécanique avec surveillance</a:t>
            </a:r>
          </a:p>
          <a:p>
            <a:r>
              <a:rPr lang="fr-FR" sz="1200" b="1" dirty="0" smtClean="0">
                <a:latin typeface="Arial" pitchFamily="34" charset="0"/>
                <a:cs typeface="Arial" pitchFamily="34" charset="0"/>
              </a:rPr>
              <a:t>de blocage (actionneur)</a:t>
            </a:r>
            <a:endParaRPr lang="fr-FR" sz="1200" b="1" dirty="0">
              <a:latin typeface="Arial" pitchFamily="34" charset="0"/>
              <a:cs typeface="Arial" pitchFamily="34" charset="0"/>
            </a:endParaRPr>
          </a:p>
        </p:txBody>
      </p:sp>
      <p:grpSp>
        <p:nvGrpSpPr>
          <p:cNvPr id="24" name="Groupe 23"/>
          <p:cNvGrpSpPr/>
          <p:nvPr/>
        </p:nvGrpSpPr>
        <p:grpSpPr>
          <a:xfrm>
            <a:off x="928662" y="1071546"/>
            <a:ext cx="7429552" cy="4808370"/>
            <a:chOff x="928662" y="1119830"/>
            <a:chExt cx="7429552" cy="4808370"/>
          </a:xfrm>
        </p:grpSpPr>
        <p:grpSp>
          <p:nvGrpSpPr>
            <p:cNvPr id="17" name="Groupe 16"/>
            <p:cNvGrpSpPr/>
            <p:nvPr/>
          </p:nvGrpSpPr>
          <p:grpSpPr>
            <a:xfrm>
              <a:off x="1000100" y="1834334"/>
              <a:ext cx="7358114" cy="4093866"/>
              <a:chOff x="714348" y="571480"/>
              <a:chExt cx="9056751" cy="4914364"/>
            </a:xfrm>
          </p:grpSpPr>
          <p:pic>
            <p:nvPicPr>
              <p:cNvPr id="18" name="Picture 3"/>
              <p:cNvPicPr>
                <a:picLocks noChangeAspect="1" noChangeArrowheads="1"/>
              </p:cNvPicPr>
              <p:nvPr/>
            </p:nvPicPr>
            <p:blipFill>
              <a:blip r:embed="rId3"/>
              <a:srcRect/>
              <a:stretch>
                <a:fillRect/>
              </a:stretch>
            </p:blipFill>
            <p:spPr bwMode="auto">
              <a:xfrm>
                <a:off x="785786" y="571480"/>
                <a:ext cx="5314950" cy="4219575"/>
              </a:xfrm>
              <a:prstGeom prst="rect">
                <a:avLst/>
              </a:prstGeom>
              <a:noFill/>
              <a:ln w="9525">
                <a:noFill/>
                <a:miter lim="800000"/>
                <a:headEnd/>
                <a:tailEnd/>
              </a:ln>
              <a:effectLst/>
            </p:spPr>
          </p:pic>
          <p:sp>
            <p:nvSpPr>
              <p:cNvPr id="19" name="ZoneTexte 14"/>
              <p:cNvSpPr txBox="1"/>
              <p:nvPr/>
            </p:nvSpPr>
            <p:spPr>
              <a:xfrm>
                <a:off x="714348" y="4857760"/>
                <a:ext cx="9056751" cy="62808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smtClean="0">
                    <a:latin typeface="Arial" pitchFamily="34" charset="0"/>
                    <a:cs typeface="Arial" pitchFamily="34" charset="0"/>
                  </a:rPr>
                  <a:t>(*) Déblocage réalisé veut dire que le temps nécessaire pour que le protecteur soit débloqué est supérieur  au temps nécessaire  pour que le phénomène dangereux cesse.</a:t>
                </a:r>
                <a:endParaRPr lang="fr-FR" sz="1400" i="1" dirty="0">
                  <a:latin typeface="Arial" pitchFamily="34" charset="0"/>
                  <a:cs typeface="Arial" pitchFamily="34" charset="0"/>
                </a:endParaRPr>
              </a:p>
            </p:txBody>
          </p:sp>
        </p:grpSp>
        <p:sp>
          <p:nvSpPr>
            <p:cNvPr id="23" name="Rectangle 22"/>
            <p:cNvSpPr/>
            <p:nvPr/>
          </p:nvSpPr>
          <p:spPr>
            <a:xfrm>
              <a:off x="928662" y="1119830"/>
              <a:ext cx="7215238" cy="523220"/>
            </a:xfrm>
            <a:prstGeom prst="rect">
              <a:avLst/>
            </a:prstGeom>
          </p:spPr>
          <p:txBody>
            <a:bodyPr wrap="square">
              <a:spAutoFit/>
            </a:bodyPr>
            <a:lstStyle/>
            <a:p>
              <a:r>
                <a:rPr lang="fr-FR" sz="1400" b="1" dirty="0" smtClean="0">
                  <a:latin typeface="Arial" pitchFamily="34" charset="0"/>
                  <a:cs typeface="Arial" pitchFamily="34" charset="0"/>
                </a:rPr>
                <a:t>Schéma fonctionnel d’un dispositif d’inter-verrouillage à déblocage inconditionnel </a:t>
              </a:r>
              <a:r>
                <a:rPr lang="fr-FR" sz="1400" dirty="0" smtClean="0">
                  <a:latin typeface="Arial" pitchFamily="34" charset="0"/>
                  <a:cs typeface="Arial" pitchFamily="34" charset="0"/>
                </a:rPr>
                <a:t>(verrouillage à 3 états)</a:t>
              </a:r>
              <a:endParaRPr lang="fr-FR" sz="1400" dirty="0">
                <a:latin typeface="Arial" pitchFamily="34" charset="0"/>
                <a:cs typeface="Arial"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22</a:t>
            </a:fld>
            <a:endParaRPr lang="fr-FR"/>
          </a:p>
        </p:txBody>
      </p:sp>
      <p:sp>
        <p:nvSpPr>
          <p:cNvPr id="5" name="Rectangle 4"/>
          <p:cNvSpPr/>
          <p:nvPr/>
        </p:nvSpPr>
        <p:spPr>
          <a:xfrm>
            <a:off x="714348" y="500042"/>
            <a:ext cx="8429652" cy="1785104"/>
          </a:xfrm>
          <a:prstGeom prst="rect">
            <a:avLst/>
          </a:prstGeom>
        </p:spPr>
        <p:txBody>
          <a:bodyPr wrap="square">
            <a:spAutoFit/>
          </a:bodyPr>
          <a:lstStyle/>
          <a:p>
            <a:r>
              <a:rPr lang="fr-FR" sz="1600" b="1" dirty="0" smtClean="0">
                <a:latin typeface="Arial" pitchFamily="34" charset="0"/>
                <a:cs typeface="Arial" pitchFamily="34" charset="0"/>
              </a:rPr>
              <a:t>2.3.3 Détection des personnes </a:t>
            </a:r>
            <a:r>
              <a:rPr lang="fr-FR" sz="1600" dirty="0" smtClean="0">
                <a:latin typeface="Arial" pitchFamily="34" charset="0"/>
                <a:cs typeface="Arial" pitchFamily="34" charset="0"/>
              </a:rPr>
              <a:t>(Dispositifs optoélectroniques):</a:t>
            </a:r>
          </a:p>
          <a:p>
            <a:endParaRPr lang="fr-FR" sz="1400" b="1" dirty="0" smtClean="0">
              <a:latin typeface="Arial" pitchFamily="34" charset="0"/>
              <a:cs typeface="Arial" pitchFamily="34" charset="0"/>
            </a:endParaRPr>
          </a:p>
          <a:p>
            <a:pPr lvl="0" algn="just" fontAlgn="base">
              <a:spcBef>
                <a:spcPct val="0"/>
              </a:spcBef>
              <a:spcAft>
                <a:spcPct val="0"/>
              </a:spcAft>
            </a:pPr>
            <a:r>
              <a:rPr lang="fr-FR" sz="1600" dirty="0" smtClean="0">
                <a:latin typeface="Arial" pitchFamily="34" charset="0"/>
                <a:ea typeface="Calibri" pitchFamily="34" charset="0"/>
                <a:cs typeface="Arial" pitchFamily="34" charset="0"/>
              </a:rPr>
              <a:t>Le but des dispositifs de détection des personnes est de réguler, en limitant ou en autorisant sous certaines conditions, toute présence humaine dans une zone considérée dangereuse (</a:t>
            </a:r>
            <a:r>
              <a:rPr lang="fr-FR" sz="1600" dirty="0" err="1" smtClean="0">
                <a:latin typeface="Arial" pitchFamily="34" charset="0"/>
                <a:ea typeface="Calibri" pitchFamily="34" charset="0"/>
                <a:cs typeface="Arial" pitchFamily="34" charset="0"/>
              </a:rPr>
              <a:t>exp</a:t>
            </a:r>
            <a:r>
              <a:rPr lang="fr-FR" sz="1600" dirty="0" smtClean="0">
                <a:latin typeface="Arial" pitchFamily="34" charset="0"/>
                <a:ea typeface="Calibri" pitchFamily="34" charset="0"/>
                <a:cs typeface="Arial" pitchFamily="34" charset="0"/>
              </a:rPr>
              <a:t>. pièces en mouvement): </a:t>
            </a:r>
            <a:r>
              <a:rPr lang="fr-FR" sz="1600" i="1" dirty="0" smtClean="0">
                <a:latin typeface="Arial" pitchFamily="34" charset="0"/>
                <a:ea typeface="Calibri" pitchFamily="34" charset="0"/>
                <a:cs typeface="Arial" pitchFamily="34" charset="0"/>
              </a:rPr>
              <a:t>la pénétration de l’homme dans une telle zone serait immédiatement détectée, et le phénomène dangereux par conséquent neutralisé (</a:t>
            </a:r>
            <a:r>
              <a:rPr lang="fr-FR" sz="1600" i="1" dirty="0" err="1" smtClean="0">
                <a:latin typeface="Arial" pitchFamily="34" charset="0"/>
                <a:ea typeface="Calibri" pitchFamily="34" charset="0"/>
                <a:cs typeface="Arial" pitchFamily="34" charset="0"/>
              </a:rPr>
              <a:t>exp</a:t>
            </a:r>
            <a:r>
              <a:rPr lang="fr-FR" sz="1600" i="1" dirty="0" smtClean="0">
                <a:latin typeface="Arial" pitchFamily="34" charset="0"/>
                <a:ea typeface="Calibri" pitchFamily="34" charset="0"/>
                <a:cs typeface="Arial" pitchFamily="34" charset="0"/>
              </a:rPr>
              <a:t>. arrêt des mouvements). </a:t>
            </a:r>
            <a:endParaRPr lang="fr-FR" sz="1600" i="1" dirty="0"/>
          </a:p>
        </p:txBody>
      </p:sp>
      <p:grpSp>
        <p:nvGrpSpPr>
          <p:cNvPr id="15" name="Groupe 14"/>
          <p:cNvGrpSpPr/>
          <p:nvPr/>
        </p:nvGrpSpPr>
        <p:grpSpPr>
          <a:xfrm>
            <a:off x="285720" y="2500306"/>
            <a:ext cx="5857916" cy="2950983"/>
            <a:chOff x="285720" y="2621157"/>
            <a:chExt cx="5857916" cy="2950983"/>
          </a:xfrm>
        </p:grpSpPr>
        <p:grpSp>
          <p:nvGrpSpPr>
            <p:cNvPr id="13" name="Groupe 12"/>
            <p:cNvGrpSpPr/>
            <p:nvPr/>
          </p:nvGrpSpPr>
          <p:grpSpPr>
            <a:xfrm>
              <a:off x="285720" y="3143248"/>
              <a:ext cx="5786478" cy="2428892"/>
              <a:chOff x="857224" y="2928934"/>
              <a:chExt cx="5786478" cy="2428892"/>
            </a:xfrm>
          </p:grpSpPr>
          <p:grpSp>
            <p:nvGrpSpPr>
              <p:cNvPr id="8" name="Groupe 7"/>
              <p:cNvGrpSpPr/>
              <p:nvPr/>
            </p:nvGrpSpPr>
            <p:grpSpPr>
              <a:xfrm>
                <a:off x="857224" y="3071810"/>
                <a:ext cx="5500726" cy="1865238"/>
                <a:chOff x="1142976" y="22045"/>
                <a:chExt cx="5876944" cy="2095500"/>
              </a:xfrm>
            </p:grpSpPr>
            <p:pic>
              <p:nvPicPr>
                <p:cNvPr id="10" name="Picture 2"/>
                <p:cNvPicPr>
                  <a:picLocks noChangeAspect="1" noChangeArrowheads="1"/>
                </p:cNvPicPr>
                <p:nvPr/>
              </p:nvPicPr>
              <p:blipFill>
                <a:blip r:embed="rId2"/>
                <a:srcRect/>
                <a:stretch>
                  <a:fillRect/>
                </a:stretch>
              </p:blipFill>
              <p:spPr bwMode="auto">
                <a:xfrm>
                  <a:off x="1142976" y="22045"/>
                  <a:ext cx="3105150" cy="2057399"/>
                </a:xfrm>
                <a:prstGeom prst="rect">
                  <a:avLst/>
                </a:prstGeom>
                <a:noFill/>
                <a:ln w="9525">
                  <a:noFill/>
                  <a:miter lim="800000"/>
                  <a:headEnd/>
                  <a:tailEnd/>
                </a:ln>
                <a:effectLst/>
              </p:spPr>
            </p:pic>
            <p:pic>
              <p:nvPicPr>
                <p:cNvPr id="11" name="Picture 3"/>
                <p:cNvPicPr>
                  <a:picLocks noChangeAspect="1" noChangeArrowheads="1"/>
                </p:cNvPicPr>
                <p:nvPr/>
              </p:nvPicPr>
              <p:blipFill>
                <a:blip r:embed="rId3"/>
                <a:srcRect/>
                <a:stretch>
                  <a:fillRect/>
                </a:stretch>
              </p:blipFill>
              <p:spPr bwMode="auto">
                <a:xfrm>
                  <a:off x="3857620" y="22045"/>
                  <a:ext cx="3162300" cy="2095500"/>
                </a:xfrm>
                <a:prstGeom prst="rect">
                  <a:avLst/>
                </a:prstGeom>
                <a:noFill/>
                <a:ln w="9525">
                  <a:noFill/>
                  <a:miter lim="800000"/>
                  <a:headEnd/>
                  <a:tailEnd/>
                </a:ln>
                <a:effectLst/>
              </p:spPr>
            </p:pic>
          </p:grpSp>
          <p:sp>
            <p:nvSpPr>
              <p:cNvPr id="12" name="Rectangle 11"/>
              <p:cNvSpPr/>
              <p:nvPr/>
            </p:nvSpPr>
            <p:spPr>
              <a:xfrm>
                <a:off x="1285852" y="2928934"/>
                <a:ext cx="5357850" cy="24288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Rectangle 13"/>
            <p:cNvSpPr/>
            <p:nvPr/>
          </p:nvSpPr>
          <p:spPr>
            <a:xfrm>
              <a:off x="642910" y="2621157"/>
              <a:ext cx="5500726" cy="307777"/>
            </a:xfrm>
            <a:prstGeom prst="rect">
              <a:avLst/>
            </a:prstGeom>
          </p:spPr>
          <p:txBody>
            <a:bodyPr wrap="square">
              <a:spAutoFit/>
            </a:bodyPr>
            <a:lstStyle/>
            <a:p>
              <a:r>
                <a:rPr lang="fr-FR" sz="1400" b="1" dirty="0" smtClean="0">
                  <a:latin typeface="Arial" pitchFamily="34" charset="0"/>
                  <a:cs typeface="Arial" pitchFamily="34" charset="0"/>
                </a:rPr>
                <a:t>Schéma représentatif des dispositifs optoélectroniques</a:t>
              </a:r>
              <a:endParaRPr lang="fr-FR" sz="1400" b="1" dirty="0">
                <a:latin typeface="Arial" pitchFamily="34" charset="0"/>
                <a:cs typeface="Arial" pitchFamily="34" charset="0"/>
              </a:endParaRPr>
            </a:p>
          </p:txBody>
        </p:sp>
      </p:grpSp>
      <p:sp>
        <p:nvSpPr>
          <p:cNvPr id="44034" name="Rectangle 2"/>
          <p:cNvSpPr>
            <a:spLocks noChangeArrowheads="1"/>
          </p:cNvSpPr>
          <p:nvPr/>
        </p:nvSpPr>
        <p:spPr bwMode="auto">
          <a:xfrm>
            <a:off x="6143636" y="3000372"/>
            <a:ext cx="2730556" cy="181588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Les critères de choix du</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dispositif optoélectronique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sont multiples, à savoir: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182563" marR="0" lvl="0" indent="-182563" algn="l" defTabSz="914400" rtl="0" eaLnBrk="0" fontAlgn="base" latinLnBrk="0" hangingPunct="0">
              <a:lnSpc>
                <a:spcPct val="100000"/>
              </a:lnSpc>
              <a:spcBef>
                <a:spcPct val="0"/>
              </a:spcBef>
              <a:spcAft>
                <a:spcPct val="0"/>
              </a:spcAft>
              <a:buClrTx/>
              <a:buSzPct val="60000"/>
              <a:buFont typeface="Arial" pitchFamily="34" charset="0"/>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Hauteur et portée du </a:t>
            </a:r>
          </a:p>
          <a:p>
            <a:pPr marL="182563" marR="0" lvl="0" indent="-1588" algn="l" defTabSz="914400" rtl="0" eaLnBrk="0" fontAlgn="base" latinLnBrk="0" hangingPunct="0">
              <a:lnSpc>
                <a:spcPct val="100000"/>
              </a:lnSpc>
              <a:spcBef>
                <a:spcPct val="0"/>
              </a:spcBef>
              <a:spcAft>
                <a:spcPct val="0"/>
              </a:spcAft>
              <a:buClrTx/>
              <a:buSzPct val="60000"/>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faisceau </a:t>
            </a:r>
            <a:r>
              <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marL="182563" lvl="0" indent="-182563" eaLnBrk="0" fontAlgn="base" hangingPunct="0">
              <a:spcBef>
                <a:spcPct val="0"/>
              </a:spcBef>
              <a:spcAft>
                <a:spcPct val="0"/>
              </a:spcAft>
              <a:buSzPct val="60000"/>
              <a:buFont typeface="Arial" pitchFamily="34" charset="0"/>
              <a:buChar char="•"/>
            </a:pPr>
            <a:r>
              <a:rPr lang="fr-FR" sz="1600" dirty="0" smtClean="0">
                <a:latin typeface="Arial" pitchFamily="34" charset="0"/>
                <a:cs typeface="Arial" pitchFamily="34" charset="0"/>
              </a:rPr>
              <a:t>Capacité de détection </a:t>
            </a:r>
            <a:r>
              <a:rPr lang="fr-FR" sz="1600" b="1" dirty="0" smtClean="0">
                <a:latin typeface="Arial" pitchFamily="34" charset="0"/>
                <a:cs typeface="Arial" pitchFamily="34" charset="0"/>
              </a:rPr>
              <a:t>(d)</a:t>
            </a:r>
            <a:r>
              <a:rPr lang="fr-FR" sz="1600" dirty="0" smtClean="0">
                <a:latin typeface="Arial" pitchFamily="34" charset="0"/>
                <a:cs typeface="Arial" pitchFamily="34" charset="0"/>
              </a:rPr>
              <a: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ZoneTexte 15"/>
          <p:cNvSpPr txBox="1"/>
          <p:nvPr/>
        </p:nvSpPr>
        <p:spPr>
          <a:xfrm>
            <a:off x="642910" y="5572140"/>
            <a:ext cx="7286676" cy="369332"/>
          </a:xfrm>
          <a:prstGeom prst="rect">
            <a:avLst/>
          </a:prstGeom>
          <a:noFill/>
        </p:spPr>
        <p:txBody>
          <a:bodyPr wrap="square" rtlCol="0">
            <a:spAutoFit/>
          </a:bodyPr>
          <a:lstStyle/>
          <a:p>
            <a:pPr lvl="0"/>
            <a:r>
              <a:rPr lang="fr-FR" b="1" dirty="0" smtClean="0">
                <a:latin typeface="Arial" pitchFamily="34" charset="0"/>
                <a:cs typeface="Arial" pitchFamily="34" charset="0"/>
              </a:rPr>
              <a:t>H</a:t>
            </a:r>
            <a:r>
              <a:rPr lang="fr-FR" dirty="0" smtClean="0">
                <a:latin typeface="Arial" pitchFamily="34" charset="0"/>
                <a:cs typeface="Arial" pitchFamily="34" charset="0"/>
              </a:rPr>
              <a:t> et </a:t>
            </a:r>
            <a:r>
              <a:rPr lang="fr-FR" b="1" dirty="0" smtClean="0">
                <a:latin typeface="Arial" pitchFamily="34" charset="0"/>
                <a:cs typeface="Arial" pitchFamily="34" charset="0"/>
              </a:rPr>
              <a:t>d</a:t>
            </a:r>
            <a:r>
              <a:rPr lang="fr-FR" dirty="0" smtClean="0">
                <a:latin typeface="Arial" pitchFamily="34" charset="0"/>
                <a:cs typeface="Arial" pitchFamily="34" charset="0"/>
              </a:rPr>
              <a:t> sont appelés caractéristiques du dispositif optoélectronique.</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23</a:t>
            </a:fld>
            <a:endParaRPr lang="fr-FR"/>
          </a:p>
        </p:txBody>
      </p:sp>
      <p:graphicFrame>
        <p:nvGraphicFramePr>
          <p:cNvPr id="5" name="Tableau 4"/>
          <p:cNvGraphicFramePr>
            <a:graphicFrameLocks noGrp="1"/>
          </p:cNvGraphicFramePr>
          <p:nvPr/>
        </p:nvGraphicFramePr>
        <p:xfrm>
          <a:off x="594997" y="816596"/>
          <a:ext cx="4262755" cy="1338646"/>
        </p:xfrm>
        <a:graphic>
          <a:graphicData uri="http://schemas.openxmlformats.org/drawingml/2006/table">
            <a:tbl>
              <a:tblPr/>
              <a:tblGrid>
                <a:gridCol w="2192655"/>
                <a:gridCol w="2070100"/>
              </a:tblGrid>
              <a:tr h="357190">
                <a:tc>
                  <a:txBody>
                    <a:bodyPr/>
                    <a:lstStyle/>
                    <a:p>
                      <a:pPr algn="ctr">
                        <a:lnSpc>
                          <a:spcPct val="115000"/>
                        </a:lnSpc>
                        <a:spcAft>
                          <a:spcPts val="0"/>
                        </a:spcAft>
                      </a:pPr>
                      <a:r>
                        <a:rPr lang="fr-FR" sz="1400" dirty="0">
                          <a:latin typeface="Arial" pitchFamily="34" charset="0"/>
                          <a:ea typeface="Calibri"/>
                          <a:cs typeface="Arial" pitchFamily="34" charset="0"/>
                        </a:rPr>
                        <a:t>Capacité de détection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latin typeface="Arial" pitchFamily="34" charset="0"/>
                          <a:ea typeface="Calibri"/>
                          <a:cs typeface="Arial" pitchFamily="34" charset="0"/>
                        </a:rPr>
                        <a:t>Partie du corps détectée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400" dirty="0">
                          <a:latin typeface="Arial" pitchFamily="34" charset="0"/>
                          <a:ea typeface="Calibri"/>
                          <a:cs typeface="Arial" pitchFamily="34" charset="0"/>
                        </a:rPr>
                        <a:t>d ≤ 14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latin typeface="Arial" pitchFamily="34" charset="0"/>
                          <a:ea typeface="Calibri"/>
                          <a:cs typeface="Arial" pitchFamily="34" charset="0"/>
                        </a:rPr>
                        <a:t>doigt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400" dirty="0">
                          <a:latin typeface="Arial" pitchFamily="34" charset="0"/>
                          <a:ea typeface="Calibri"/>
                          <a:cs typeface="Arial" pitchFamily="34" charset="0"/>
                        </a:rPr>
                        <a:t>14 mm &lt; d ≤ 40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latin typeface="Arial" pitchFamily="34" charset="0"/>
                          <a:ea typeface="Calibri"/>
                          <a:cs typeface="Arial" pitchFamily="34" charset="0"/>
                        </a:rPr>
                        <a:t>main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400" dirty="0">
                          <a:latin typeface="Arial" pitchFamily="34" charset="0"/>
                          <a:ea typeface="Calibri"/>
                          <a:cs typeface="Arial" pitchFamily="34" charset="0"/>
                        </a:rPr>
                        <a:t>40 mm &lt; d ≤ 70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latin typeface="Arial" pitchFamily="34" charset="0"/>
                          <a:ea typeface="Calibri"/>
                          <a:cs typeface="Arial" pitchFamily="34" charset="0"/>
                        </a:rPr>
                        <a:t>Bras du corps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400">
                          <a:latin typeface="Arial" pitchFamily="34" charset="0"/>
                          <a:ea typeface="Times New Roman"/>
                          <a:cs typeface="Arial" pitchFamily="34" charset="0"/>
                        </a:rPr>
                        <a:t>d &gt; 70 mm</a:t>
                      </a:r>
                      <a:endParaRPr lang="fr-FR" sz="14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latin typeface="Arial" pitchFamily="34" charset="0"/>
                          <a:ea typeface="Calibri"/>
                          <a:cs typeface="Arial" pitchFamily="34" charset="0"/>
                        </a:rPr>
                        <a:t>Corps entier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571472" y="428604"/>
            <a:ext cx="4572000" cy="307777"/>
          </a:xfrm>
          <a:prstGeom prst="rect">
            <a:avLst/>
          </a:prstGeom>
        </p:spPr>
        <p:txBody>
          <a:bodyPr>
            <a:spAutoFit/>
          </a:bodyPr>
          <a:lstStyle/>
          <a:p>
            <a:r>
              <a:rPr lang="fr-FR" sz="1400" b="1" dirty="0" smtClean="0">
                <a:latin typeface="Arial" pitchFamily="34" charset="0"/>
                <a:cs typeface="Arial" pitchFamily="34" charset="0"/>
              </a:rPr>
              <a:t>Données sur la capacité de détection du dispositif</a:t>
            </a:r>
            <a:endParaRPr lang="fr-FR" sz="1400" b="1" dirty="0">
              <a:latin typeface="Arial" pitchFamily="34" charset="0"/>
              <a:cs typeface="Arial" pitchFamily="34" charset="0"/>
            </a:endParaRPr>
          </a:p>
        </p:txBody>
      </p:sp>
      <p:sp>
        <p:nvSpPr>
          <p:cNvPr id="45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50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99764" y="2510338"/>
            <a:ext cx="2472038" cy="347158"/>
          </a:xfrm>
          <a:prstGeom prst="rect">
            <a:avLst/>
          </a:prstGeom>
          <a:noFill/>
        </p:spPr>
      </p:pic>
      <p:sp>
        <p:nvSpPr>
          <p:cNvPr id="9" name="Accolade ouvrante 8"/>
          <p:cNvSpPr/>
          <p:nvPr/>
        </p:nvSpPr>
        <p:spPr>
          <a:xfrm>
            <a:off x="357158" y="2857496"/>
            <a:ext cx="285752" cy="192882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p>
        </p:txBody>
      </p:sp>
      <p:sp>
        <p:nvSpPr>
          <p:cNvPr id="45060" name="Text Box 4"/>
          <p:cNvSpPr txBox="1">
            <a:spLocks noChangeArrowheads="1"/>
          </p:cNvSpPr>
          <p:nvPr/>
        </p:nvSpPr>
        <p:spPr bwMode="auto">
          <a:xfrm>
            <a:off x="571472" y="2928934"/>
            <a:ext cx="8143932" cy="192882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S : distance de sécurité en [mm], avec  </a:t>
            </a:r>
            <a:r>
              <a:rPr kumimoji="0" lang="fr-FR" sz="1400"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S</a:t>
            </a:r>
            <a:r>
              <a:rPr kumimoji="0" lang="fr-FR" sz="1400" b="0" i="0" u="none" strike="noStrike" cap="none" normalizeH="0" baseline="-25000" dirty="0" err="1" smtClean="0">
                <a:ln>
                  <a:noFill/>
                </a:ln>
                <a:solidFill>
                  <a:schemeClr val="tx1"/>
                </a:solidFill>
                <a:effectLst/>
                <a:latin typeface="Arial" pitchFamily="34" charset="0"/>
                <a:ea typeface="Arial" pitchFamily="34" charset="0"/>
                <a:cs typeface="Arial" pitchFamily="34" charset="0"/>
              </a:rPr>
              <a:t>min</a:t>
            </a:r>
            <a:r>
              <a:rPr kumimoji="0" lang="fr-FR"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 100 mm,</a:t>
            </a:r>
          </a:p>
          <a:p>
            <a:pPr lvl="0" algn="just" fontAlgn="base">
              <a:spcBef>
                <a:spcPct val="0"/>
              </a:spcBef>
              <a:spcAft>
                <a:spcPct val="0"/>
              </a:spcAft>
            </a:pPr>
            <a:r>
              <a:rPr kumimoji="0" lang="fr-FR"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K: constante calculée à partir des vitesses d’approches du corps humain de la zone dangereuse      </a:t>
            </a:r>
            <a:r>
              <a:rPr lang="fr-FR" sz="1400" dirty="0" smtClean="0">
                <a:latin typeface="Arial" pitchFamily="34" charset="0"/>
                <a:ea typeface="Arial" pitchFamily="34" charset="0"/>
                <a:cs typeface="Arial" pitchFamily="34" charset="0"/>
              </a:rPr>
              <a:t>(</a:t>
            </a:r>
            <a:r>
              <a:rPr lang="fr-FR" sz="1400" dirty="0" smtClean="0">
                <a:latin typeface="Arial" pitchFamily="34" charset="0"/>
                <a:cs typeface="Arial" pitchFamily="34" charset="0"/>
              </a:rPr>
              <a:t>k = 1600 mm/s)</a:t>
            </a:r>
            <a:r>
              <a:rPr kumimoji="0" lang="fr-FR"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a:t>
            </a:r>
          </a:p>
          <a:p>
            <a:pPr algn="just" fontAlgn="base">
              <a:spcBef>
                <a:spcPct val="0"/>
              </a:spcBef>
              <a:spcAft>
                <a:spcPct val="0"/>
              </a:spcAft>
            </a:pPr>
            <a:r>
              <a:rPr kumimoji="0" lang="fr-FR"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t</a:t>
            </a:r>
            <a:r>
              <a:rPr kumimoji="0" lang="fr-FR" sz="1400" b="0" i="0" u="none" strike="noStrike" cap="none" normalizeH="0" baseline="-25000" dirty="0" smtClean="0">
                <a:ln>
                  <a:noFill/>
                </a:ln>
                <a:solidFill>
                  <a:schemeClr val="tx1"/>
                </a:solidFill>
                <a:effectLst/>
                <a:latin typeface="Arial" pitchFamily="34" charset="0"/>
                <a:ea typeface="Arial" pitchFamily="34" charset="0"/>
                <a:cs typeface="Arial" pitchFamily="34" charset="0"/>
              </a:rPr>
              <a:t>1</a:t>
            </a:r>
            <a:r>
              <a:rPr kumimoji="0" lang="fr-FR"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 temps de réponse globale du dispositif donné par le constructeur en [s]. (</a:t>
            </a:r>
            <a:r>
              <a:rPr lang="fr-FR" sz="1400" dirty="0" smtClean="0">
                <a:latin typeface="Arial" pitchFamily="34" charset="0"/>
                <a:cs typeface="Arial" pitchFamily="34" charset="0"/>
              </a:rPr>
              <a:t>le temps maxi entre une intrusion dans le champ et la commutation du signal de sortie du dispositif)</a:t>
            </a:r>
            <a:endParaRPr kumimoji="0" lang="fr-FR" sz="14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t</a:t>
            </a:r>
            <a:r>
              <a:rPr kumimoji="0" lang="fr-FR" sz="1400" b="0" i="0" u="none" strike="noStrike" cap="none" normalizeH="0" baseline="-25000" dirty="0" smtClean="0">
                <a:ln>
                  <a:noFill/>
                </a:ln>
                <a:solidFill>
                  <a:schemeClr val="tx1"/>
                </a:solidFill>
                <a:effectLst/>
                <a:latin typeface="Arial" pitchFamily="34" charset="0"/>
                <a:ea typeface="Arial" pitchFamily="34" charset="0"/>
                <a:cs typeface="Arial" pitchFamily="34" charset="0"/>
              </a:rPr>
              <a:t>2</a:t>
            </a:r>
            <a:r>
              <a:rPr kumimoji="0" lang="fr-FR"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 : temps de mise à l’arrêt de la machine en [s],</a:t>
            </a:r>
          </a:p>
          <a:p>
            <a:pPr lvl="0" algn="just" fontAlgn="base">
              <a:spcBef>
                <a:spcPct val="0"/>
              </a:spcBef>
              <a:spcAft>
                <a:spcPct val="0"/>
              </a:spcAft>
            </a:pPr>
            <a:r>
              <a:rPr kumimoji="0" lang="fr-FR"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C: distance supplémentaire basée sur la distance parcourue par une partie du corps avant la détection </a:t>
            </a:r>
            <a:r>
              <a:rPr lang="fr-FR" sz="1400" dirty="0" smtClean="0">
                <a:latin typeface="Arial" pitchFamily="34" charset="0"/>
                <a:ea typeface="Arial" pitchFamily="34" charset="0"/>
                <a:cs typeface="Arial" pitchFamily="34" charset="0"/>
              </a:rPr>
              <a:t>(C= 1200 mm).</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357158" y="4923550"/>
            <a:ext cx="750099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Les coefficients K et C sont fonction de : [NF EN ISO 13855]</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358775" lvl="0" indent="-358775" algn="justLow" eaLnBrk="0" fontAlgn="base" hangingPunct="0">
              <a:spcBef>
                <a:spcPct val="0"/>
              </a:spcBef>
              <a:spcAft>
                <a:spcPct val="0"/>
              </a:spcAft>
              <a:buFontTx/>
              <a:buChar char="•"/>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capacité de détection du dispositif</a:t>
            </a:r>
            <a:r>
              <a:rPr kumimoji="0" lang="fr-FR" sz="16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lang="fr-FR" sz="1600" dirty="0" smtClean="0">
                <a:latin typeface="Arial" pitchFamily="34" charset="0"/>
                <a:ea typeface="Calibri" pitchFamily="34" charset="0"/>
                <a:cs typeface="Arial" pitchFamily="34" charset="0"/>
              </a:rPr>
              <a:t>d: 14, 20, 25, 30, 40, et 60 mm)</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358775" marR="0" lvl="0" indent="-358775" algn="justLow"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l’implantation du dispositif,</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358775" marR="0" lvl="0" indent="-358775" algn="justLow"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du sens d’approche de la personne à détecter</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9" name="Groupe 38"/>
          <p:cNvGrpSpPr/>
          <p:nvPr/>
        </p:nvGrpSpPr>
        <p:grpSpPr>
          <a:xfrm>
            <a:off x="5786446" y="571480"/>
            <a:ext cx="2928958" cy="2500330"/>
            <a:chOff x="5786446" y="2714620"/>
            <a:chExt cx="2928958" cy="2500330"/>
          </a:xfrm>
        </p:grpSpPr>
        <p:grpSp>
          <p:nvGrpSpPr>
            <p:cNvPr id="37" name="Groupe 36"/>
            <p:cNvGrpSpPr/>
            <p:nvPr/>
          </p:nvGrpSpPr>
          <p:grpSpPr>
            <a:xfrm>
              <a:off x="5929322" y="2857496"/>
              <a:ext cx="2643206" cy="2143140"/>
              <a:chOff x="5929322" y="2857496"/>
              <a:chExt cx="2643206" cy="2143140"/>
            </a:xfrm>
          </p:grpSpPr>
          <p:sp>
            <p:nvSpPr>
              <p:cNvPr id="20" name="Rectangle 19"/>
              <p:cNvSpPr/>
              <p:nvPr/>
            </p:nvSpPr>
            <p:spPr>
              <a:xfrm rot="16200000">
                <a:off x="7514353" y="3667160"/>
                <a:ext cx="1435008" cy="461665"/>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b="1" dirty="0" smtClean="0">
                    <a:latin typeface="Arial" pitchFamily="34" charset="0"/>
                    <a:cs typeface="Arial" pitchFamily="34" charset="0"/>
                  </a:rPr>
                  <a:t>Dispositif </a:t>
                </a:r>
              </a:p>
              <a:p>
                <a:r>
                  <a:rPr lang="fr-FR" sz="1200" b="1" dirty="0" smtClean="0">
                    <a:latin typeface="Arial" pitchFamily="34" charset="0"/>
                    <a:cs typeface="Arial" pitchFamily="34" charset="0"/>
                  </a:rPr>
                  <a:t>optoélectronique</a:t>
                </a:r>
                <a:endParaRPr lang="fr-FR" sz="1200" b="1" dirty="0">
                  <a:latin typeface="Arial" pitchFamily="34" charset="0"/>
                  <a:cs typeface="Arial" pitchFamily="34" charset="0"/>
                </a:endParaRPr>
              </a:p>
            </p:txBody>
          </p:sp>
          <p:grpSp>
            <p:nvGrpSpPr>
              <p:cNvPr id="24" name="Groupe 23"/>
              <p:cNvGrpSpPr/>
              <p:nvPr/>
            </p:nvGrpSpPr>
            <p:grpSpPr>
              <a:xfrm>
                <a:off x="5929322" y="3764164"/>
                <a:ext cx="1692139" cy="307778"/>
                <a:chOff x="6094571" y="3335537"/>
                <a:chExt cx="1692139" cy="307778"/>
              </a:xfrm>
            </p:grpSpPr>
            <p:sp>
              <p:nvSpPr>
                <p:cNvPr id="21" name="Rectangle 20"/>
                <p:cNvSpPr/>
                <p:nvPr/>
              </p:nvSpPr>
              <p:spPr>
                <a:xfrm>
                  <a:off x="6094571" y="3357563"/>
                  <a:ext cx="1620701" cy="2857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3" name="ZoneTexte 22"/>
                <p:cNvSpPr txBox="1"/>
                <p:nvPr/>
              </p:nvSpPr>
              <p:spPr>
                <a:xfrm>
                  <a:off x="6122472" y="3335537"/>
                  <a:ext cx="1664238" cy="307777"/>
                </a:xfrm>
                <a:prstGeom prst="rect">
                  <a:avLst/>
                </a:prstGeom>
                <a:noFill/>
              </p:spPr>
              <p:txBody>
                <a:bodyPr wrap="none" rtlCol="0">
                  <a:spAutoFit/>
                </a:bodyPr>
                <a:lstStyle/>
                <a:p>
                  <a:r>
                    <a:rPr lang="fr-FR" sz="1400" b="1" dirty="0" smtClean="0">
                      <a:latin typeface="Arial" pitchFamily="34" charset="0"/>
                      <a:cs typeface="Arial" pitchFamily="34" charset="0"/>
                    </a:rPr>
                    <a:t>Zone dangereuse</a:t>
                  </a:r>
                  <a:endParaRPr lang="fr-FR" sz="1400" b="1" dirty="0">
                    <a:latin typeface="Arial" pitchFamily="34" charset="0"/>
                    <a:cs typeface="Arial" pitchFamily="34" charset="0"/>
                  </a:endParaRPr>
                </a:p>
              </p:txBody>
            </p:sp>
          </p:grpSp>
          <p:sp>
            <p:nvSpPr>
              <p:cNvPr id="25" name="Rectangle 24"/>
              <p:cNvSpPr/>
              <p:nvPr/>
            </p:nvSpPr>
            <p:spPr>
              <a:xfrm>
                <a:off x="8001024" y="3071810"/>
                <a:ext cx="571504" cy="1714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28"/>
              <p:cNvCxnSpPr>
                <a:endCxn id="25" idx="1"/>
              </p:cNvCxnSpPr>
              <p:nvPr/>
            </p:nvCxnSpPr>
            <p:spPr>
              <a:xfrm>
                <a:off x="7500958" y="3929066"/>
                <a:ext cx="500066" cy="1588"/>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001024" y="2857496"/>
                <a:ext cx="571504" cy="2143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8001024" y="4786322"/>
                <a:ext cx="571504" cy="2143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7572396" y="3571876"/>
                <a:ext cx="304892" cy="307777"/>
              </a:xfrm>
              <a:prstGeom prst="rect">
                <a:avLst/>
              </a:prstGeom>
              <a:noFill/>
            </p:spPr>
            <p:txBody>
              <a:bodyPr wrap="none" rtlCol="0">
                <a:spAutoFit/>
              </a:bodyPr>
              <a:lstStyle/>
              <a:p>
                <a:r>
                  <a:rPr lang="fr-FR" sz="1400" b="1" dirty="0" smtClean="0">
                    <a:latin typeface="Arial" pitchFamily="34" charset="0"/>
                    <a:cs typeface="Arial" pitchFamily="34" charset="0"/>
                  </a:rPr>
                  <a:t>S</a:t>
                </a:r>
                <a:endParaRPr lang="fr-FR" sz="1400" b="1" dirty="0">
                  <a:latin typeface="Arial" pitchFamily="34" charset="0"/>
                  <a:cs typeface="Arial" pitchFamily="34" charset="0"/>
                </a:endParaRPr>
              </a:p>
            </p:txBody>
          </p:sp>
        </p:grpSp>
        <p:sp>
          <p:nvSpPr>
            <p:cNvPr id="38" name="Rectangle 37"/>
            <p:cNvSpPr/>
            <p:nvPr/>
          </p:nvSpPr>
          <p:spPr>
            <a:xfrm>
              <a:off x="5786446" y="2714620"/>
              <a:ext cx="2928958" cy="25003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24</a:t>
            </a:fld>
            <a:endParaRPr lang="fr-FR"/>
          </a:p>
        </p:txBody>
      </p:sp>
      <p:sp>
        <p:nvSpPr>
          <p:cNvPr id="5" name="Rectangle 4"/>
          <p:cNvSpPr/>
          <p:nvPr/>
        </p:nvSpPr>
        <p:spPr>
          <a:xfrm>
            <a:off x="642910" y="500042"/>
            <a:ext cx="5338321" cy="338554"/>
          </a:xfrm>
          <a:prstGeom prst="rect">
            <a:avLst/>
          </a:prstGeom>
        </p:spPr>
        <p:txBody>
          <a:bodyPr wrap="none">
            <a:spAutoFit/>
          </a:bodyPr>
          <a:lstStyle/>
          <a:p>
            <a:r>
              <a:rPr lang="fr-FR" sz="1600" b="1" dirty="0" smtClean="0">
                <a:solidFill>
                  <a:srgbClr val="FF0000"/>
                </a:solidFill>
                <a:latin typeface="Arial" pitchFamily="34" charset="0"/>
                <a:cs typeface="Arial" pitchFamily="34" charset="0"/>
              </a:rPr>
              <a:t>2.3.4</a:t>
            </a:r>
            <a:r>
              <a:rPr lang="fr-FR" sz="1600" b="1" dirty="0" smtClean="0">
                <a:solidFill>
                  <a:srgbClr val="FF0000"/>
                </a:solidFill>
                <a:latin typeface="Arial" pitchFamily="34" charset="0"/>
                <a:ea typeface="Calibri" pitchFamily="34" charset="0"/>
                <a:cs typeface="Arial" pitchFamily="34" charset="0"/>
              </a:rPr>
              <a:t>. Protection par limitation d’effort et d’</a:t>
            </a:r>
            <a:r>
              <a:rPr lang="fr-FR" sz="1600" b="1" dirty="0" err="1" smtClean="0">
                <a:solidFill>
                  <a:srgbClr val="FF0000"/>
                </a:solidFill>
                <a:latin typeface="Arial" pitchFamily="34" charset="0"/>
                <a:ea typeface="Calibri" pitchFamily="34" charset="0"/>
                <a:cs typeface="Arial" pitchFamily="34" charset="0"/>
              </a:rPr>
              <a:t>energie</a:t>
            </a:r>
            <a:r>
              <a:rPr lang="fr-FR" sz="1600" b="1" dirty="0" smtClean="0">
                <a:solidFill>
                  <a:srgbClr val="FF0000"/>
                </a:solidFill>
                <a:latin typeface="Arial" pitchFamily="34" charset="0"/>
                <a:ea typeface="Calibri" pitchFamily="34" charset="0"/>
                <a:cs typeface="Arial" pitchFamily="34" charset="0"/>
              </a:rPr>
              <a:t>:</a:t>
            </a:r>
            <a:endParaRPr lang="fr-FR" sz="1600" dirty="0">
              <a:solidFill>
                <a:srgbClr val="FF0000"/>
              </a:solidFill>
            </a:endParaRPr>
          </a:p>
        </p:txBody>
      </p:sp>
      <p:sp>
        <p:nvSpPr>
          <p:cNvPr id="6" name="Rectangle 5"/>
          <p:cNvSpPr/>
          <p:nvPr/>
        </p:nvSpPr>
        <p:spPr>
          <a:xfrm>
            <a:off x="785786" y="916265"/>
            <a:ext cx="7786742" cy="2800767"/>
          </a:xfrm>
          <a:prstGeom prst="rect">
            <a:avLst/>
          </a:prstGeom>
        </p:spPr>
        <p:txBody>
          <a:bodyPr wrap="square">
            <a:spAutoFit/>
          </a:bodyPr>
          <a:lstStyle/>
          <a:p>
            <a:pPr marL="361950" lvl="0" indent="-361950" algn="just" fontAlgn="base">
              <a:spcBef>
                <a:spcPct val="0"/>
              </a:spcBef>
              <a:spcAft>
                <a:spcPct val="0"/>
              </a:spcAft>
              <a:buFont typeface="Arial" pitchFamily="34" charset="0"/>
              <a:buChar char="•"/>
            </a:pPr>
            <a:r>
              <a:rPr lang="fr-FR" sz="1600" dirty="0" smtClean="0">
                <a:latin typeface="Arial" pitchFamily="34" charset="0"/>
                <a:cs typeface="Arial" pitchFamily="34" charset="0"/>
              </a:rPr>
              <a:t>Il est possible dans certains cas de limiter les efforts et les niveaux d’</a:t>
            </a:r>
            <a:r>
              <a:rPr lang="fr-FR" sz="1600" dirty="0" err="1" smtClean="0">
                <a:latin typeface="Arial" pitchFamily="34" charset="0"/>
                <a:cs typeface="Arial" pitchFamily="34" charset="0"/>
              </a:rPr>
              <a:t>energie</a:t>
            </a:r>
            <a:r>
              <a:rPr lang="fr-FR" sz="1600" dirty="0" smtClean="0">
                <a:latin typeface="Arial" pitchFamily="34" charset="0"/>
                <a:cs typeface="Arial" pitchFamily="34" charset="0"/>
              </a:rPr>
              <a:t> des pièces mobiles de façon à éliminer les dommages  probables. Ce principe de réduction de risque ne peut être appliqué que si les pièces mobiles possèdent des caractéristiques géométriques permettant d’assurer la fonction de sécurité (</a:t>
            </a:r>
            <a:r>
              <a:rPr lang="fr-FR" sz="1600" dirty="0" err="1" smtClean="0">
                <a:latin typeface="Arial" pitchFamily="34" charset="0"/>
                <a:cs typeface="Arial" pitchFamily="34" charset="0"/>
              </a:rPr>
              <a:t>exp</a:t>
            </a:r>
            <a:r>
              <a:rPr lang="fr-FR" sz="1600" dirty="0" smtClean="0">
                <a:latin typeface="Arial" pitchFamily="34" charset="0"/>
                <a:cs typeface="Arial" pitchFamily="34" charset="0"/>
              </a:rPr>
              <a:t>. absence d’angles vifs, d’</a:t>
            </a:r>
            <a:r>
              <a:rPr lang="fr-FR" sz="1600" dirty="0" err="1" smtClean="0">
                <a:latin typeface="Arial" pitchFamily="34" charset="0"/>
                <a:cs typeface="Arial" pitchFamily="34" charset="0"/>
              </a:rPr>
              <a:t>aretes</a:t>
            </a:r>
            <a:r>
              <a:rPr lang="fr-FR" sz="1600" dirty="0" smtClean="0">
                <a:latin typeface="Arial" pitchFamily="34" charset="0"/>
                <a:cs typeface="Arial" pitchFamily="34" charset="0"/>
              </a:rPr>
              <a:t> saillantes, …).</a:t>
            </a:r>
          </a:p>
          <a:p>
            <a:pPr marL="361950" lvl="0" indent="-361950" algn="just" fontAlgn="base">
              <a:spcBef>
                <a:spcPct val="0"/>
              </a:spcBef>
              <a:spcAft>
                <a:spcPct val="0"/>
              </a:spcAft>
              <a:buFont typeface="Arial" pitchFamily="34" charset="0"/>
              <a:buChar char="•"/>
            </a:pPr>
            <a:endParaRPr lang="fr-FR" sz="1600" dirty="0" smtClean="0">
              <a:latin typeface="Arial" pitchFamily="34" charset="0"/>
              <a:cs typeface="Arial" pitchFamily="34" charset="0"/>
            </a:endParaRPr>
          </a:p>
          <a:p>
            <a:pPr marL="361950" lvl="0" indent="-361950" algn="just" fontAlgn="base">
              <a:spcBef>
                <a:spcPct val="0"/>
              </a:spcBef>
              <a:spcAft>
                <a:spcPct val="0"/>
              </a:spcAft>
              <a:buFont typeface="Arial" pitchFamily="34" charset="0"/>
              <a:buChar char="•"/>
            </a:pPr>
            <a:r>
              <a:rPr lang="fr-FR" sz="1600" dirty="0" smtClean="0">
                <a:latin typeface="Arial" pitchFamily="34" charset="0"/>
                <a:cs typeface="Arial" pitchFamily="34" charset="0"/>
              </a:rPr>
              <a:t>Pour se faire, plusieurs facteurs doivent être pris en compte, à savoir:</a:t>
            </a:r>
          </a:p>
          <a:p>
            <a:pPr marL="714375" lvl="0" indent="-352425" algn="just" fontAlgn="base">
              <a:spcBef>
                <a:spcPct val="0"/>
              </a:spcBef>
              <a:spcAft>
                <a:spcPct val="0"/>
              </a:spcAft>
              <a:buFont typeface="Arial" pitchFamily="34" charset="0"/>
              <a:buChar char="-"/>
            </a:pPr>
            <a:r>
              <a:rPr lang="fr-FR" sz="1600" dirty="0" smtClean="0">
                <a:latin typeface="Arial" pitchFamily="34" charset="0"/>
                <a:cs typeface="Arial" pitchFamily="34" charset="0"/>
              </a:rPr>
              <a:t>énergie cinétique,</a:t>
            </a:r>
          </a:p>
          <a:p>
            <a:pPr marL="714375" lvl="0" indent="-352425" algn="just" fontAlgn="base">
              <a:spcBef>
                <a:spcPct val="0"/>
              </a:spcBef>
              <a:spcAft>
                <a:spcPct val="0"/>
              </a:spcAft>
              <a:buFont typeface="Arial" pitchFamily="34" charset="0"/>
              <a:buChar char="-"/>
            </a:pPr>
            <a:r>
              <a:rPr lang="fr-FR" sz="1600" dirty="0" smtClean="0">
                <a:latin typeface="Arial" pitchFamily="34" charset="0"/>
                <a:cs typeface="Arial" pitchFamily="34" charset="0"/>
              </a:rPr>
              <a:t>pression sur les parties du corps,</a:t>
            </a:r>
          </a:p>
          <a:p>
            <a:pPr marL="714375" lvl="0" indent="-352425" algn="just" fontAlgn="base">
              <a:spcBef>
                <a:spcPct val="0"/>
              </a:spcBef>
              <a:spcAft>
                <a:spcPct val="0"/>
              </a:spcAft>
              <a:buFont typeface="Arial" pitchFamily="34" charset="0"/>
              <a:buChar char="-"/>
            </a:pPr>
            <a:r>
              <a:rPr lang="fr-FR" sz="1600" dirty="0" smtClean="0">
                <a:latin typeface="Arial" pitchFamily="34" charset="0"/>
                <a:cs typeface="Arial" pitchFamily="34" charset="0"/>
              </a:rPr>
              <a:t>formes et dimensions des surfaces de contact,</a:t>
            </a:r>
          </a:p>
          <a:p>
            <a:pPr marL="714375" lvl="0" indent="-352425" algn="just" fontAlgn="base">
              <a:spcBef>
                <a:spcPct val="0"/>
              </a:spcBef>
              <a:spcAft>
                <a:spcPct val="0"/>
              </a:spcAft>
              <a:buFont typeface="Arial" pitchFamily="34" charset="0"/>
              <a:buChar char="-"/>
            </a:pPr>
            <a:r>
              <a:rPr lang="fr-FR" sz="1600" dirty="0" smtClean="0">
                <a:latin typeface="Arial" pitchFamily="34" charset="0"/>
                <a:cs typeface="Arial" pitchFamily="34" charset="0"/>
              </a:rPr>
              <a:t>dimensions anthropométriques.</a:t>
            </a:r>
          </a:p>
        </p:txBody>
      </p:sp>
      <p:grpSp>
        <p:nvGrpSpPr>
          <p:cNvPr id="13" name="Groupe 12"/>
          <p:cNvGrpSpPr/>
          <p:nvPr/>
        </p:nvGrpSpPr>
        <p:grpSpPr>
          <a:xfrm>
            <a:off x="2428865" y="4460436"/>
            <a:ext cx="4071961" cy="1468894"/>
            <a:chOff x="2357427" y="4143380"/>
            <a:chExt cx="4071961" cy="1468894"/>
          </a:xfrm>
        </p:grpSpPr>
        <p:grpSp>
          <p:nvGrpSpPr>
            <p:cNvPr id="8" name="Groupe 7"/>
            <p:cNvGrpSpPr/>
            <p:nvPr/>
          </p:nvGrpSpPr>
          <p:grpSpPr>
            <a:xfrm>
              <a:off x="2357427" y="4213998"/>
              <a:ext cx="1726959" cy="1358144"/>
              <a:chOff x="7286644" y="3265894"/>
              <a:chExt cx="1511088" cy="1234676"/>
            </a:xfrm>
          </p:grpSpPr>
          <p:pic>
            <p:nvPicPr>
              <p:cNvPr id="9" name="Picture 4"/>
              <p:cNvPicPr>
                <a:picLocks noChangeAspect="1" noChangeArrowheads="1"/>
              </p:cNvPicPr>
              <p:nvPr/>
            </p:nvPicPr>
            <p:blipFill>
              <a:blip r:embed="rId2"/>
              <a:srcRect/>
              <a:stretch>
                <a:fillRect/>
              </a:stretch>
            </p:blipFill>
            <p:spPr bwMode="auto">
              <a:xfrm>
                <a:off x="7286644" y="3265894"/>
                <a:ext cx="1500198" cy="1234676"/>
              </a:xfrm>
              <a:prstGeom prst="rect">
                <a:avLst/>
              </a:prstGeom>
              <a:noFill/>
              <a:ln w="9525">
                <a:noFill/>
                <a:miter lim="800000"/>
                <a:headEnd/>
                <a:tailEnd/>
              </a:ln>
              <a:effectLst/>
            </p:spPr>
          </p:pic>
          <p:sp>
            <p:nvSpPr>
              <p:cNvPr id="10" name="ZoneTexte 9"/>
              <p:cNvSpPr txBox="1"/>
              <p:nvPr/>
            </p:nvSpPr>
            <p:spPr>
              <a:xfrm>
                <a:off x="7411656" y="3916076"/>
                <a:ext cx="1386076" cy="279797"/>
              </a:xfrm>
              <a:prstGeom prst="rect">
                <a:avLst/>
              </a:prstGeom>
              <a:noFill/>
            </p:spPr>
            <p:txBody>
              <a:bodyPr wrap="none" rtlCol="0">
                <a:spAutoFit/>
              </a:bodyPr>
              <a:lstStyle/>
              <a:p>
                <a:r>
                  <a:rPr lang="fr-FR" sz="1400" dirty="0" smtClean="0">
                    <a:latin typeface="Times New Roman" pitchFamily="18" charset="0"/>
                    <a:cs typeface="Times New Roman" pitchFamily="18" charset="0"/>
                  </a:rPr>
                  <a:t>Cerclage des boites</a:t>
                </a:r>
                <a:endParaRPr lang="fr-FR" sz="1400" dirty="0">
                  <a:latin typeface="Times New Roman" pitchFamily="18" charset="0"/>
                  <a:cs typeface="Times New Roman" pitchFamily="18" charset="0"/>
                </a:endParaRPr>
              </a:p>
            </p:txBody>
          </p:sp>
        </p:grpSp>
        <p:pic>
          <p:nvPicPr>
            <p:cNvPr id="11" name="Picture 8"/>
            <p:cNvPicPr>
              <a:picLocks noChangeAspect="1" noChangeArrowheads="1"/>
            </p:cNvPicPr>
            <p:nvPr/>
          </p:nvPicPr>
          <p:blipFill>
            <a:blip r:embed="rId3"/>
            <a:srcRect/>
            <a:stretch>
              <a:fillRect/>
            </a:stretch>
          </p:blipFill>
          <p:spPr bwMode="auto">
            <a:xfrm>
              <a:off x="4286248" y="4143380"/>
              <a:ext cx="2143140" cy="1468894"/>
            </a:xfrm>
            <a:prstGeom prst="rect">
              <a:avLst/>
            </a:prstGeom>
            <a:noFill/>
            <a:ln w="9525">
              <a:noFill/>
              <a:miter lim="800000"/>
              <a:headEnd/>
              <a:tailEnd/>
            </a:ln>
            <a:effectLst/>
          </p:spPr>
        </p:pic>
      </p:grpSp>
      <p:sp>
        <p:nvSpPr>
          <p:cNvPr id="12" name="ZoneTexte 11"/>
          <p:cNvSpPr txBox="1"/>
          <p:nvPr/>
        </p:nvSpPr>
        <p:spPr>
          <a:xfrm>
            <a:off x="2357422" y="4121355"/>
            <a:ext cx="5286412" cy="307777"/>
          </a:xfrm>
          <a:prstGeom prst="rect">
            <a:avLst/>
          </a:prstGeom>
          <a:noFill/>
        </p:spPr>
        <p:txBody>
          <a:bodyPr wrap="square" rtlCol="0">
            <a:spAutoFit/>
          </a:bodyPr>
          <a:lstStyle/>
          <a:p>
            <a:r>
              <a:rPr lang="fr-FR" sz="1400" b="1" dirty="0" smtClean="0">
                <a:latin typeface="Arial" pitchFamily="34" charset="0"/>
                <a:cs typeface="Arial" pitchFamily="34" charset="0"/>
              </a:rPr>
              <a:t>Exemples de protection par limitation d’effort et d’</a:t>
            </a:r>
            <a:r>
              <a:rPr lang="fr-FR" sz="1400" b="1" dirty="0" err="1" smtClean="0">
                <a:latin typeface="Arial" pitchFamily="34" charset="0"/>
                <a:cs typeface="Arial" pitchFamily="34" charset="0"/>
              </a:rPr>
              <a:t>energie</a:t>
            </a:r>
            <a:r>
              <a:rPr lang="fr-FR" sz="1400" b="1" dirty="0" smtClean="0">
                <a:latin typeface="Arial" pitchFamily="34" charset="0"/>
                <a:cs typeface="Arial" pitchFamily="34" charset="0"/>
              </a:rPr>
              <a:t>. </a:t>
            </a:r>
            <a:endParaRPr lang="fr-FR" sz="1400" b="1"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25</a:t>
            </a:fld>
            <a:endParaRPr lang="fr-FR"/>
          </a:p>
        </p:txBody>
      </p:sp>
      <p:sp>
        <p:nvSpPr>
          <p:cNvPr id="5" name="Rectangle 4"/>
          <p:cNvSpPr/>
          <p:nvPr/>
        </p:nvSpPr>
        <p:spPr>
          <a:xfrm>
            <a:off x="857224" y="500042"/>
            <a:ext cx="7643866" cy="4524315"/>
          </a:xfrm>
          <a:prstGeom prst="rect">
            <a:avLst/>
          </a:prstGeom>
        </p:spPr>
        <p:txBody>
          <a:bodyPr wrap="square">
            <a:spAutoFit/>
          </a:bodyPr>
          <a:lstStyle/>
          <a:p>
            <a:pPr algn="just"/>
            <a:r>
              <a:rPr lang="fr-FR" sz="1600" b="1" dirty="0" smtClean="0">
                <a:solidFill>
                  <a:srgbClr val="FF0000"/>
                </a:solidFill>
                <a:latin typeface="Arial" pitchFamily="34" charset="0"/>
                <a:cs typeface="Arial" pitchFamily="34" charset="0"/>
              </a:rPr>
              <a:t>2.3.</a:t>
            </a:r>
            <a:r>
              <a:rPr lang="fr-FR" sz="1600" b="1" dirty="0" smtClean="0">
                <a:latin typeface="Arial" pitchFamily="34" charset="0"/>
                <a:cs typeface="Arial" pitchFamily="34" charset="0"/>
              </a:rPr>
              <a:t>5</a:t>
            </a:r>
            <a:r>
              <a:rPr lang="fr-FR" sz="1600" b="1" dirty="0" smtClean="0">
                <a:latin typeface="Arial" pitchFamily="34" charset="0"/>
                <a:ea typeface="Calibri" pitchFamily="34" charset="0"/>
                <a:cs typeface="Arial" pitchFamily="34" charset="0"/>
              </a:rPr>
              <a:t>. </a:t>
            </a:r>
            <a:r>
              <a:rPr lang="fr-FR" sz="1600" b="1" i="1" dirty="0" smtClean="0">
                <a:latin typeface="Arial" pitchFamily="34" charset="0"/>
                <a:cs typeface="Arial" pitchFamily="34" charset="0"/>
              </a:rPr>
              <a:t>Consignation-déconsignation:  </a:t>
            </a:r>
          </a:p>
          <a:p>
            <a:pPr algn="just"/>
            <a:endParaRPr lang="fr-FR" sz="1600" b="1" i="1" dirty="0" smtClean="0">
              <a:latin typeface="Arial" pitchFamily="34" charset="0"/>
              <a:cs typeface="Arial" pitchFamily="34" charset="0"/>
            </a:endParaRPr>
          </a:p>
          <a:p>
            <a:pPr marL="355600" indent="-355600" algn="just">
              <a:buFont typeface="Wingdings" panose="05000000000000000000" pitchFamily="2" charset="2"/>
              <a:buChar char="§"/>
            </a:pPr>
            <a:r>
              <a:rPr lang="fr-FR" sz="1600" u="sng" dirty="0" smtClean="0">
                <a:latin typeface="Arial" pitchFamily="34" charset="0"/>
                <a:cs typeface="Arial" pitchFamily="34" charset="0"/>
              </a:rPr>
              <a:t>La Consignation</a:t>
            </a:r>
            <a:r>
              <a:rPr lang="fr-FR" sz="1600" dirty="0" smtClean="0">
                <a:latin typeface="Arial" pitchFamily="34" charset="0"/>
                <a:cs typeface="Arial" pitchFamily="34" charset="0"/>
              </a:rPr>
              <a:t> est l’ensemble de dispositions permettant de mettre et de maintenir en sécurité (si possible par moyen physique) 1 machine, 1 appareil ou 1 installation de façon qu’1 changement d’état (</a:t>
            </a:r>
            <a:r>
              <a:rPr lang="fr-FR" sz="1600" dirty="0" err="1" smtClean="0">
                <a:latin typeface="Arial" pitchFamily="34" charset="0"/>
                <a:cs typeface="Arial" pitchFamily="34" charset="0"/>
              </a:rPr>
              <a:t>càd</a:t>
            </a:r>
            <a:r>
              <a:rPr lang="fr-FR" sz="1600" dirty="0" smtClean="0">
                <a:latin typeface="Arial" pitchFamily="34" charset="0"/>
                <a:cs typeface="Arial" pitchFamily="34" charset="0"/>
              </a:rPr>
              <a:t> remise en état de marche d’1 machine, ouverture d’1 vanne, ,…) soit impossible et ceci sans l’action volontaire de tous les intervenants </a:t>
            </a:r>
            <a:r>
              <a:rPr lang="fr-FR" sz="1600" b="1" dirty="0" smtClean="0">
                <a:latin typeface="Arial" pitchFamily="34" charset="0"/>
                <a:cs typeface="Arial" pitchFamily="34" charset="0"/>
              </a:rPr>
              <a:t>(*)</a:t>
            </a:r>
            <a:r>
              <a:rPr lang="fr-FR" sz="1600" dirty="0" smtClean="0">
                <a:latin typeface="Arial" pitchFamily="34" charset="0"/>
                <a:cs typeface="Arial" pitchFamily="34" charset="0"/>
              </a:rPr>
              <a:t>.</a:t>
            </a:r>
            <a:r>
              <a:rPr lang="fr-FR" sz="1600" b="1" i="1" dirty="0" smtClean="0">
                <a:latin typeface="Arial" pitchFamily="34" charset="0"/>
                <a:cs typeface="Arial" pitchFamily="34" charset="0"/>
              </a:rPr>
              <a:t> </a:t>
            </a:r>
          </a:p>
          <a:p>
            <a:pPr marL="355600" indent="-355600" algn="just"/>
            <a:endParaRPr lang="fr-FR" sz="1600" b="1" i="1" dirty="0" smtClean="0">
              <a:latin typeface="Arial" pitchFamily="34" charset="0"/>
              <a:cs typeface="Arial" pitchFamily="34" charset="0"/>
            </a:endParaRPr>
          </a:p>
          <a:p>
            <a:pPr marL="285750" indent="-285750" algn="just">
              <a:buFont typeface="Wingdings" panose="05000000000000000000" pitchFamily="2" charset="2"/>
              <a:buChar char="§"/>
            </a:pPr>
            <a:r>
              <a:rPr lang="fr-FR" sz="1600" u="sng" dirty="0" smtClean="0">
                <a:latin typeface="Arial" pitchFamily="34" charset="0"/>
                <a:cs typeface="Arial" pitchFamily="34" charset="0"/>
              </a:rPr>
              <a:t>La déconsignation</a:t>
            </a:r>
            <a:r>
              <a:rPr lang="fr-FR" sz="1600" dirty="0" smtClean="0">
                <a:latin typeface="Arial" pitchFamily="34" charset="0"/>
                <a:cs typeface="Arial" pitchFamily="34" charset="0"/>
              </a:rPr>
              <a:t> est l’ensemble de dispositions permettant de remettre en  état de fonctionnement 1 machine, 1 appareil, ou 1 installation préalablement consignée , en assurant la sécurité des intervenants et des exploitants. Pour le bon déroulement de la phase de déconsignation (évitement des risques résiduels), </a:t>
            </a:r>
            <a:r>
              <a:rPr lang="fr-FR" sz="1600" dirty="0" err="1" smtClean="0">
                <a:latin typeface="Arial" pitchFamily="34" charset="0"/>
                <a:cs typeface="Arial" pitchFamily="34" charset="0"/>
              </a:rPr>
              <a:t>ll</a:t>
            </a:r>
            <a:r>
              <a:rPr lang="fr-FR" sz="1600" dirty="0" smtClean="0">
                <a:latin typeface="Arial" pitchFamily="34" charset="0"/>
                <a:cs typeface="Arial" pitchFamily="34" charset="0"/>
              </a:rPr>
              <a:t> faut s’assurer de:</a:t>
            </a:r>
          </a:p>
          <a:p>
            <a:pPr marL="355600" indent="-355600" algn="just">
              <a:buFont typeface="Arial" pitchFamily="34" charset="0"/>
              <a:buChar char="→"/>
            </a:pPr>
            <a:endParaRPr lang="fr-FR" sz="1600" dirty="0" smtClean="0">
              <a:latin typeface="Arial" pitchFamily="34" charset="0"/>
              <a:cs typeface="Arial" pitchFamily="34" charset="0"/>
            </a:endParaRPr>
          </a:p>
          <a:p>
            <a:pPr marL="722313" indent="-355600" algn="just">
              <a:buFont typeface="Arial" panose="020B0604020202020204" pitchFamily="34" charset="0"/>
              <a:buChar char="‒"/>
            </a:pPr>
            <a:r>
              <a:rPr lang="fr-FR" sz="1600" dirty="0" smtClean="0">
                <a:latin typeface="Arial" pitchFamily="34" charset="0"/>
                <a:cs typeface="Arial" pitchFamily="34" charset="0"/>
              </a:rPr>
              <a:t>«L’initialisation d’</a:t>
            </a:r>
            <a:r>
              <a:rPr lang="fr-FR" sz="1600" dirty="0" err="1" smtClean="0">
                <a:latin typeface="Arial" pitchFamily="34" charset="0"/>
                <a:cs typeface="Arial" pitchFamily="34" charset="0"/>
              </a:rPr>
              <a:t>eqpts</a:t>
            </a:r>
            <a:r>
              <a:rPr lang="fr-FR" sz="1600" dirty="0" smtClean="0">
                <a:latin typeface="Arial" pitchFamily="34" charset="0"/>
                <a:cs typeface="Arial" pitchFamily="34" charset="0"/>
              </a:rPr>
              <a:t> commandés par certains automatismes» (</a:t>
            </a:r>
            <a:r>
              <a:rPr lang="fr-FR" sz="1600" dirty="0" err="1" smtClean="0">
                <a:latin typeface="Arial" pitchFamily="34" charset="0"/>
                <a:cs typeface="Arial" pitchFamily="34" charset="0"/>
              </a:rPr>
              <a:t>exple</a:t>
            </a:r>
            <a:r>
              <a:rPr lang="fr-FR" sz="1600" dirty="0" smtClean="0">
                <a:latin typeface="Arial" pitchFamily="34" charset="0"/>
                <a:cs typeface="Arial" pitchFamily="34" charset="0"/>
              </a:rPr>
              <a:t>. Microprocesseur, …) avant toute remise en service afin d’</a:t>
            </a:r>
            <a:r>
              <a:rPr lang="fr-FR" sz="1600" dirty="0" err="1" smtClean="0">
                <a:latin typeface="Arial" pitchFamily="34" charset="0"/>
                <a:cs typeface="Arial" pitchFamily="34" charset="0"/>
              </a:rPr>
              <a:t>eviter</a:t>
            </a:r>
            <a:r>
              <a:rPr lang="fr-FR" sz="1600" dirty="0" smtClean="0">
                <a:latin typeface="Arial" pitchFamily="34" charset="0"/>
                <a:cs typeface="Arial" pitchFamily="34" charset="0"/>
              </a:rPr>
              <a:t> des commandes intempestives.</a:t>
            </a:r>
          </a:p>
          <a:p>
            <a:pPr marL="722313" indent="-355600" algn="just">
              <a:buFont typeface="Arial" panose="020B0604020202020204" pitchFamily="34" charset="0"/>
              <a:buChar char="‒"/>
            </a:pPr>
            <a:r>
              <a:rPr lang="fr-FR" sz="1600" dirty="0" smtClean="0">
                <a:latin typeface="Arial" pitchFamily="34" charset="0"/>
                <a:cs typeface="Arial" pitchFamily="34" charset="0"/>
              </a:rPr>
              <a:t>«La phase transitoire (essai)»  avant tout redémarrage normal. </a:t>
            </a:r>
            <a:endParaRPr lang="fr-FR" sz="1600" b="1" i="1" dirty="0" smtClean="0">
              <a:latin typeface="Arial" pitchFamily="34" charset="0"/>
              <a:cs typeface="Arial" pitchFamily="34" charset="0"/>
            </a:endParaRPr>
          </a:p>
        </p:txBody>
      </p:sp>
      <p:grpSp>
        <p:nvGrpSpPr>
          <p:cNvPr id="11" name="Groupe 10"/>
          <p:cNvGrpSpPr/>
          <p:nvPr/>
        </p:nvGrpSpPr>
        <p:grpSpPr>
          <a:xfrm>
            <a:off x="428596" y="5856304"/>
            <a:ext cx="8001056" cy="647919"/>
            <a:chOff x="428596" y="5856304"/>
            <a:chExt cx="8001056" cy="647919"/>
          </a:xfrm>
        </p:grpSpPr>
        <p:sp>
          <p:nvSpPr>
            <p:cNvPr id="6" name="Rectangle 5"/>
            <p:cNvSpPr/>
            <p:nvPr/>
          </p:nvSpPr>
          <p:spPr>
            <a:xfrm>
              <a:off x="428596" y="5857892"/>
              <a:ext cx="8001056" cy="646331"/>
            </a:xfrm>
            <a:prstGeom prst="rect">
              <a:avLst/>
            </a:prstGeom>
          </p:spPr>
          <p:txBody>
            <a:bodyPr wrap="square">
              <a:spAutoFit/>
            </a:bodyPr>
            <a:lstStyle/>
            <a:p>
              <a:pPr algn="just"/>
              <a:r>
                <a:rPr lang="fr-FR" sz="1200" b="1" dirty="0" smtClean="0">
                  <a:latin typeface="Arial" pitchFamily="34" charset="0"/>
                  <a:cs typeface="Arial" pitchFamily="34" charset="0"/>
                </a:rPr>
                <a:t>Intervenant: </a:t>
              </a:r>
              <a:r>
                <a:rPr lang="fr-FR" sz="1200" dirty="0" smtClean="0">
                  <a:latin typeface="Arial" pitchFamily="34" charset="0"/>
                  <a:cs typeface="Arial" pitchFamily="34" charset="0"/>
                </a:rPr>
                <a:t>personne (ou équipe comprenant 1 chef d’équipe).</a:t>
              </a:r>
              <a:endParaRPr lang="fr-FR" sz="1200" b="1" dirty="0" smtClean="0">
                <a:latin typeface="Arial" pitchFamily="34" charset="0"/>
                <a:cs typeface="Arial" pitchFamily="34" charset="0"/>
              </a:endParaRPr>
            </a:p>
            <a:p>
              <a:pPr algn="just"/>
              <a:r>
                <a:rPr lang="fr-FR" sz="1200" b="1" dirty="0" smtClean="0">
                  <a:latin typeface="Arial" pitchFamily="34" charset="0"/>
                  <a:cs typeface="Arial" pitchFamily="34" charset="0"/>
                </a:rPr>
                <a:t>Chargé de consignation: </a:t>
              </a:r>
              <a:r>
                <a:rPr lang="fr-FR" sz="1200" dirty="0" smtClean="0">
                  <a:latin typeface="Arial" pitchFamily="34" charset="0"/>
                  <a:cs typeface="Arial" pitchFamily="34" charset="0"/>
                </a:rPr>
                <a:t> 1 personne compétente désignée par le chef d’entreprisse pour effectuer la « consignation » et la « déconsignation » d’1 installation , en prenant toutes mesures de  sécurité qui en découlent.</a:t>
              </a:r>
              <a:endParaRPr lang="fr-FR" sz="1200" dirty="0"/>
            </a:p>
          </p:txBody>
        </p:sp>
        <p:cxnSp>
          <p:nvCxnSpPr>
            <p:cNvPr id="8" name="Connecteur droit 7"/>
            <p:cNvCxnSpPr/>
            <p:nvPr/>
          </p:nvCxnSpPr>
          <p:spPr>
            <a:xfrm>
              <a:off x="500034" y="5856304"/>
              <a:ext cx="300039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26</a:t>
            </a:fld>
            <a:endParaRPr lang="fr-FR" dirty="0"/>
          </a:p>
        </p:txBody>
      </p:sp>
      <p:pic>
        <p:nvPicPr>
          <p:cNvPr id="1026" name="Picture 2"/>
          <p:cNvPicPr>
            <a:picLocks noChangeAspect="1" noChangeArrowheads="1"/>
          </p:cNvPicPr>
          <p:nvPr/>
        </p:nvPicPr>
        <p:blipFill>
          <a:blip r:embed="rId2"/>
          <a:srcRect/>
          <a:stretch>
            <a:fillRect/>
          </a:stretch>
        </p:blipFill>
        <p:spPr bwMode="auto">
          <a:xfrm>
            <a:off x="642910" y="857232"/>
            <a:ext cx="7924800" cy="4305300"/>
          </a:xfrm>
          <a:prstGeom prst="rect">
            <a:avLst/>
          </a:prstGeom>
          <a:noFill/>
          <a:ln w="9525">
            <a:noFill/>
            <a:miter lim="800000"/>
            <a:headEnd/>
            <a:tailEnd/>
          </a:ln>
          <a:effectLst/>
        </p:spPr>
      </p:pic>
      <p:sp>
        <p:nvSpPr>
          <p:cNvPr id="6" name="Rectangle 5"/>
          <p:cNvSpPr/>
          <p:nvPr/>
        </p:nvSpPr>
        <p:spPr>
          <a:xfrm>
            <a:off x="5367805" y="571480"/>
            <a:ext cx="3204723" cy="307777"/>
          </a:xfrm>
          <a:prstGeom prst="rect">
            <a:avLst/>
          </a:prstGeom>
        </p:spPr>
        <p:txBody>
          <a:bodyPr wrap="none">
            <a:spAutoFit/>
          </a:bodyPr>
          <a:lstStyle/>
          <a:p>
            <a:r>
              <a:rPr lang="fr-FR" sz="1400" b="1" i="1" dirty="0" smtClean="0">
                <a:latin typeface="Arial" pitchFamily="34" charset="0"/>
                <a:cs typeface="Arial" pitchFamily="34" charset="0"/>
              </a:rPr>
              <a:t>Procédures types de consignation</a:t>
            </a:r>
            <a:endParaRPr lang="fr-FR" sz="1400" dirty="0"/>
          </a:p>
        </p:txBody>
      </p:sp>
      <p:sp>
        <p:nvSpPr>
          <p:cNvPr id="7" name="Rectangle 6"/>
          <p:cNvSpPr/>
          <p:nvPr/>
        </p:nvSpPr>
        <p:spPr>
          <a:xfrm>
            <a:off x="785786" y="5357826"/>
            <a:ext cx="6720109" cy="307777"/>
          </a:xfrm>
          <a:prstGeom prst="rect">
            <a:avLst/>
          </a:prstGeom>
        </p:spPr>
        <p:txBody>
          <a:bodyPr wrap="none">
            <a:spAutoFit/>
          </a:bodyPr>
          <a:lstStyle/>
          <a:p>
            <a:r>
              <a:rPr lang="fr-FR" sz="1400" i="1" dirty="0" smtClean="0">
                <a:latin typeface="Arial" pitchFamily="34" charset="0"/>
                <a:ea typeface="Calibri" pitchFamily="34" charset="0"/>
                <a:cs typeface="Arial" pitchFamily="34" charset="0"/>
              </a:rPr>
              <a:t>RQ/ Les parties (protection individuelle, instructions</a:t>
            </a:r>
            <a:r>
              <a:rPr lang="fr-FR" sz="1400" i="1" dirty="0" smtClean="0">
                <a:latin typeface="Arial" pitchFamily="34" charset="0"/>
                <a:cs typeface="Arial" pitchFamily="34" charset="0"/>
              </a:rPr>
              <a:t>) sont mentionnées en annexe.</a:t>
            </a:r>
            <a:endParaRPr lang="fr-FR" sz="1400" i="1"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2910" y="116632"/>
            <a:ext cx="4737194" cy="338554"/>
          </a:xfrm>
          <a:prstGeom prst="rect">
            <a:avLst/>
          </a:prstGeom>
        </p:spPr>
        <p:txBody>
          <a:bodyPr wrap="none">
            <a:spAutoFit/>
          </a:bodyPr>
          <a:lstStyle/>
          <a:p>
            <a:r>
              <a:rPr lang="fr-FR" sz="1600" b="1" dirty="0" smtClean="0">
                <a:latin typeface="Arial" pitchFamily="34" charset="0"/>
                <a:ea typeface="Calibri" pitchFamily="34" charset="0"/>
                <a:cs typeface="Arial" pitchFamily="34" charset="0"/>
              </a:rPr>
              <a:t>2.4. Schéma globale de la gestion des risques:</a:t>
            </a:r>
            <a:endParaRPr lang="fr-FR" sz="1600" dirty="0"/>
          </a:p>
        </p:txBody>
      </p:sp>
      <p:sp>
        <p:nvSpPr>
          <p:cNvPr id="4" name="Espace réservé du numéro de diapositive 3"/>
          <p:cNvSpPr>
            <a:spLocks noGrp="1"/>
          </p:cNvSpPr>
          <p:nvPr>
            <p:ph type="sldNum" sz="quarter" idx="12"/>
          </p:nvPr>
        </p:nvSpPr>
        <p:spPr/>
        <p:txBody>
          <a:bodyPr/>
          <a:lstStyle/>
          <a:p>
            <a:fld id="{1E1CA99C-06F3-413A-884E-6F467BC5E18E}" type="slidenum">
              <a:rPr lang="fr-FR" sz="1600" b="1" smtClean="0"/>
              <a:pPr/>
              <a:t>27</a:t>
            </a:fld>
            <a:endParaRPr lang="fr-FR" sz="1600" b="1" dirty="0"/>
          </a:p>
        </p:txBody>
      </p:sp>
      <p:grpSp>
        <p:nvGrpSpPr>
          <p:cNvPr id="5" name="Groupe 4"/>
          <p:cNvGrpSpPr/>
          <p:nvPr/>
        </p:nvGrpSpPr>
        <p:grpSpPr>
          <a:xfrm rot="16200000">
            <a:off x="1542982" y="-598766"/>
            <a:ext cx="6192688" cy="8487577"/>
            <a:chOff x="0" y="110937"/>
            <a:chExt cx="6734989" cy="8533029"/>
          </a:xfrm>
        </p:grpSpPr>
        <p:grpSp>
          <p:nvGrpSpPr>
            <p:cNvPr id="7" name="Groupe 6"/>
            <p:cNvGrpSpPr/>
            <p:nvPr/>
          </p:nvGrpSpPr>
          <p:grpSpPr>
            <a:xfrm>
              <a:off x="2932674" y="642910"/>
              <a:ext cx="642942" cy="428628"/>
              <a:chOff x="2857496" y="571472"/>
              <a:chExt cx="642942" cy="428628"/>
            </a:xfrm>
          </p:grpSpPr>
          <p:sp>
            <p:nvSpPr>
              <p:cNvPr id="112" name="Ellipse 111"/>
              <p:cNvSpPr/>
              <p:nvPr/>
            </p:nvSpPr>
            <p:spPr>
              <a:xfrm>
                <a:off x="2857496" y="571472"/>
                <a:ext cx="642942" cy="42862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13" name="ZoneTexte 3"/>
              <p:cNvSpPr txBox="1"/>
              <p:nvPr/>
            </p:nvSpPr>
            <p:spPr>
              <a:xfrm>
                <a:off x="2939066" y="642910"/>
                <a:ext cx="561372" cy="276999"/>
              </a:xfrm>
              <a:prstGeom prst="rect">
                <a:avLst/>
              </a:prstGeom>
              <a:noFill/>
              <a:ln w="12700">
                <a:noFill/>
              </a:ln>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Début</a:t>
                </a:r>
                <a:endParaRPr lang="fr-FR" sz="1200" dirty="0">
                  <a:latin typeface="Times New Roman" pitchFamily="18" charset="0"/>
                  <a:cs typeface="Times New Roman" pitchFamily="18" charset="0"/>
                </a:endParaRPr>
              </a:p>
            </p:txBody>
          </p:sp>
        </p:grpSp>
        <p:sp>
          <p:nvSpPr>
            <p:cNvPr id="8" name="Rectangle 7"/>
            <p:cNvSpPr/>
            <p:nvPr/>
          </p:nvSpPr>
          <p:spPr>
            <a:xfrm>
              <a:off x="1932542" y="1428728"/>
              <a:ext cx="2571768" cy="28575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9" name="ZoneTexte 5"/>
            <p:cNvSpPr txBox="1"/>
            <p:nvPr/>
          </p:nvSpPr>
          <p:spPr>
            <a:xfrm>
              <a:off x="1908936" y="1437481"/>
              <a:ext cx="2738250" cy="276999"/>
            </a:xfrm>
            <a:prstGeom prst="rect">
              <a:avLst/>
            </a:prstGeom>
            <a:noFill/>
            <a:ln w="12700">
              <a:noFill/>
            </a:ln>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Détermination des limites de la machine</a:t>
              </a:r>
              <a:endParaRPr lang="fr-FR" sz="1200" dirty="0">
                <a:latin typeface="Times New Roman" pitchFamily="18" charset="0"/>
                <a:cs typeface="Times New Roman" pitchFamily="18" charset="0"/>
              </a:endParaRPr>
            </a:p>
          </p:txBody>
        </p:sp>
        <p:sp>
          <p:nvSpPr>
            <p:cNvPr id="10" name="Rectangle 9"/>
            <p:cNvSpPr/>
            <p:nvPr/>
          </p:nvSpPr>
          <p:spPr>
            <a:xfrm>
              <a:off x="1861104" y="1928794"/>
              <a:ext cx="2714644" cy="28575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solidFill>
                  <a:schemeClr val="bg1"/>
                </a:solidFill>
              </a:endParaRPr>
            </a:p>
          </p:txBody>
        </p:sp>
        <p:sp>
          <p:nvSpPr>
            <p:cNvPr id="11" name="ZoneTexte 6"/>
            <p:cNvSpPr txBox="1"/>
            <p:nvPr/>
          </p:nvSpPr>
          <p:spPr>
            <a:xfrm>
              <a:off x="1861104" y="1928794"/>
              <a:ext cx="2752677"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Identification des phénomènes dangereux</a:t>
              </a:r>
              <a:endParaRPr lang="fr-FR" sz="1200" dirty="0">
                <a:latin typeface="Times New Roman" pitchFamily="18" charset="0"/>
                <a:cs typeface="Times New Roman" pitchFamily="18" charset="0"/>
              </a:endParaRPr>
            </a:p>
          </p:txBody>
        </p:sp>
        <p:sp>
          <p:nvSpPr>
            <p:cNvPr id="12" name="Rectangle 11"/>
            <p:cNvSpPr/>
            <p:nvPr/>
          </p:nvSpPr>
          <p:spPr>
            <a:xfrm>
              <a:off x="2504046" y="2428860"/>
              <a:ext cx="1428760" cy="28575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3" name="ZoneTexte 7"/>
            <p:cNvSpPr txBox="1"/>
            <p:nvPr/>
          </p:nvSpPr>
          <p:spPr>
            <a:xfrm>
              <a:off x="2504046" y="2428860"/>
              <a:ext cx="1462260"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Estimation du risque</a:t>
              </a:r>
              <a:endParaRPr lang="fr-FR" sz="1200" dirty="0">
                <a:latin typeface="Times New Roman" pitchFamily="18" charset="0"/>
                <a:cs typeface="Times New Roman" pitchFamily="18" charset="0"/>
              </a:endParaRPr>
            </a:p>
          </p:txBody>
        </p:sp>
        <p:sp>
          <p:nvSpPr>
            <p:cNvPr id="14" name="Rectangle 13"/>
            <p:cNvSpPr/>
            <p:nvPr/>
          </p:nvSpPr>
          <p:spPr>
            <a:xfrm>
              <a:off x="2177823" y="4429124"/>
              <a:ext cx="2143140" cy="28575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5" name="ZoneTexte 8"/>
            <p:cNvSpPr txBox="1"/>
            <p:nvPr/>
          </p:nvSpPr>
          <p:spPr>
            <a:xfrm>
              <a:off x="2177823" y="4437877"/>
              <a:ext cx="2183611"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Phénomène dangereux évitable?</a:t>
              </a:r>
              <a:endParaRPr lang="fr-FR" sz="1200" dirty="0">
                <a:latin typeface="Times New Roman" pitchFamily="18" charset="0"/>
                <a:cs typeface="Times New Roman" pitchFamily="18" charset="0"/>
              </a:endParaRPr>
            </a:p>
          </p:txBody>
        </p:sp>
        <p:sp>
          <p:nvSpPr>
            <p:cNvPr id="16" name="Rectangle 15"/>
            <p:cNvSpPr/>
            <p:nvPr/>
          </p:nvSpPr>
          <p:spPr>
            <a:xfrm>
              <a:off x="2575484" y="4929190"/>
              <a:ext cx="1357322" cy="28575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7" name="ZoneTexte 9"/>
            <p:cNvSpPr txBox="1"/>
            <p:nvPr/>
          </p:nvSpPr>
          <p:spPr>
            <a:xfrm>
              <a:off x="2575484" y="4937943"/>
              <a:ext cx="1338828"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Risque réductible?</a:t>
              </a:r>
              <a:endParaRPr lang="fr-FR" sz="1200" dirty="0">
                <a:latin typeface="Times New Roman" pitchFamily="18" charset="0"/>
                <a:cs typeface="Times New Roman" pitchFamily="18" charset="0"/>
              </a:endParaRPr>
            </a:p>
          </p:txBody>
        </p:sp>
        <p:sp>
          <p:nvSpPr>
            <p:cNvPr id="18" name="Rectangle 17"/>
            <p:cNvSpPr/>
            <p:nvPr/>
          </p:nvSpPr>
          <p:spPr>
            <a:xfrm>
              <a:off x="2445308" y="5429256"/>
              <a:ext cx="1571636" cy="28575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9" name="ZoneTexte 10"/>
            <p:cNvSpPr txBox="1"/>
            <p:nvPr/>
          </p:nvSpPr>
          <p:spPr>
            <a:xfrm>
              <a:off x="2432608" y="5438009"/>
              <a:ext cx="1655774"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Protecteurs utilisables?</a:t>
              </a:r>
              <a:endParaRPr lang="fr-FR" sz="1200" dirty="0">
                <a:latin typeface="Times New Roman" pitchFamily="18" charset="0"/>
                <a:cs typeface="Times New Roman" pitchFamily="18" charset="0"/>
              </a:endParaRPr>
            </a:p>
          </p:txBody>
        </p:sp>
        <p:sp>
          <p:nvSpPr>
            <p:cNvPr id="20" name="Losange 19"/>
            <p:cNvSpPr/>
            <p:nvPr/>
          </p:nvSpPr>
          <p:spPr>
            <a:xfrm>
              <a:off x="2003980" y="2928926"/>
              <a:ext cx="2500330" cy="928694"/>
            </a:xfrm>
            <a:prstGeom prst="diamon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1" name="ZoneTexte 11"/>
            <p:cNvSpPr txBox="1"/>
            <p:nvPr/>
          </p:nvSpPr>
          <p:spPr>
            <a:xfrm>
              <a:off x="2432608" y="3143240"/>
              <a:ext cx="1696298" cy="46166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Evaluation du risque: </a:t>
              </a:r>
            </a:p>
            <a:p>
              <a:r>
                <a:rPr lang="fr-FR" sz="1200" dirty="0" smtClean="0">
                  <a:latin typeface="Times New Roman" pitchFamily="18" charset="0"/>
                  <a:cs typeface="Times New Roman" pitchFamily="18" charset="0"/>
                </a:rPr>
                <a:t>la machine est-elle sure?</a:t>
              </a:r>
              <a:endParaRPr lang="fr-FR" sz="1200" dirty="0">
                <a:latin typeface="Times New Roman" pitchFamily="18" charset="0"/>
                <a:cs typeface="Times New Roman" pitchFamily="18" charset="0"/>
              </a:endParaRPr>
            </a:p>
          </p:txBody>
        </p:sp>
        <p:sp>
          <p:nvSpPr>
            <p:cNvPr id="22" name="Rectangle 21"/>
            <p:cNvSpPr/>
            <p:nvPr/>
          </p:nvSpPr>
          <p:spPr>
            <a:xfrm>
              <a:off x="2357430" y="6000760"/>
              <a:ext cx="1714512" cy="35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3" name="ZoneTexte 12"/>
            <p:cNvSpPr txBox="1"/>
            <p:nvPr/>
          </p:nvSpPr>
          <p:spPr>
            <a:xfrm>
              <a:off x="2361170" y="6009513"/>
              <a:ext cx="1770036"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Dispositifs de protection?</a:t>
              </a:r>
              <a:endParaRPr lang="fr-FR" sz="1200" dirty="0">
                <a:latin typeface="Times New Roman" pitchFamily="18" charset="0"/>
                <a:cs typeface="Times New Roman" pitchFamily="18" charset="0"/>
              </a:endParaRPr>
            </a:p>
          </p:txBody>
        </p:sp>
        <p:sp>
          <p:nvSpPr>
            <p:cNvPr id="24" name="Rectangle 23"/>
            <p:cNvSpPr/>
            <p:nvPr/>
          </p:nvSpPr>
          <p:spPr>
            <a:xfrm>
              <a:off x="2285992" y="6572264"/>
              <a:ext cx="1928826" cy="35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5" name="ZoneTexte 13"/>
            <p:cNvSpPr txBox="1"/>
            <p:nvPr/>
          </p:nvSpPr>
          <p:spPr>
            <a:xfrm>
              <a:off x="2247642" y="6643702"/>
              <a:ext cx="2042354"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Avertissement/Signalisation?</a:t>
              </a:r>
              <a:endParaRPr lang="fr-FR" sz="1200" dirty="0">
                <a:latin typeface="Times New Roman" pitchFamily="18" charset="0"/>
                <a:cs typeface="Times New Roman" pitchFamily="18" charset="0"/>
              </a:endParaRPr>
            </a:p>
          </p:txBody>
        </p:sp>
        <p:sp>
          <p:nvSpPr>
            <p:cNvPr id="26" name="Rectangle 25"/>
            <p:cNvSpPr/>
            <p:nvPr/>
          </p:nvSpPr>
          <p:spPr>
            <a:xfrm>
              <a:off x="2518128" y="7143768"/>
              <a:ext cx="1500198" cy="35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7" name="ZoneTexte 14"/>
            <p:cNvSpPr txBox="1"/>
            <p:nvPr/>
          </p:nvSpPr>
          <p:spPr>
            <a:xfrm>
              <a:off x="2504046" y="7152521"/>
              <a:ext cx="1479892"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Méthodes de travail?</a:t>
              </a:r>
              <a:endParaRPr lang="fr-FR" sz="1200" dirty="0">
                <a:latin typeface="Times New Roman" pitchFamily="18" charset="0"/>
                <a:cs typeface="Times New Roman" pitchFamily="18" charset="0"/>
              </a:endParaRPr>
            </a:p>
          </p:txBody>
        </p:sp>
        <p:sp>
          <p:nvSpPr>
            <p:cNvPr id="28" name="Rectangle 27"/>
            <p:cNvSpPr/>
            <p:nvPr/>
          </p:nvSpPr>
          <p:spPr>
            <a:xfrm>
              <a:off x="1857364" y="7715272"/>
              <a:ext cx="2857520" cy="35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9" name="ZoneTexte 15"/>
            <p:cNvSpPr txBox="1"/>
            <p:nvPr/>
          </p:nvSpPr>
          <p:spPr>
            <a:xfrm>
              <a:off x="1789666" y="7724025"/>
              <a:ext cx="3049233"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Equipements de protection individuelles (EPI)</a:t>
              </a:r>
              <a:endParaRPr lang="fr-FR" sz="1200" dirty="0">
                <a:latin typeface="Times New Roman" pitchFamily="18" charset="0"/>
                <a:cs typeface="Times New Roman" pitchFamily="18" charset="0"/>
              </a:endParaRPr>
            </a:p>
          </p:txBody>
        </p:sp>
        <p:sp>
          <p:nvSpPr>
            <p:cNvPr id="30" name="Rectangle 29"/>
            <p:cNvSpPr/>
            <p:nvPr/>
          </p:nvSpPr>
          <p:spPr>
            <a:xfrm>
              <a:off x="2361170" y="8286776"/>
              <a:ext cx="1785950" cy="35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1" name="ZoneTexte 16"/>
            <p:cNvSpPr txBox="1"/>
            <p:nvPr/>
          </p:nvSpPr>
          <p:spPr>
            <a:xfrm>
              <a:off x="2418526" y="8366967"/>
              <a:ext cx="1693092"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Formation - Information</a:t>
              </a:r>
              <a:endParaRPr lang="fr-FR" sz="1200" dirty="0">
                <a:latin typeface="Times New Roman" pitchFamily="18" charset="0"/>
                <a:cs typeface="Times New Roman" pitchFamily="18" charset="0"/>
              </a:endParaRPr>
            </a:p>
          </p:txBody>
        </p:sp>
        <p:sp>
          <p:nvSpPr>
            <p:cNvPr id="32" name="Flèche vers le bas 31"/>
            <p:cNvSpPr/>
            <p:nvPr/>
          </p:nvSpPr>
          <p:spPr>
            <a:xfrm flipH="1">
              <a:off x="3218425" y="1071538"/>
              <a:ext cx="70874" cy="325462"/>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3" name="Flèche vers le bas 32"/>
            <p:cNvSpPr/>
            <p:nvPr/>
          </p:nvSpPr>
          <p:spPr>
            <a:xfrm>
              <a:off x="3218426" y="1714480"/>
              <a:ext cx="71438" cy="214314"/>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4" name="Flèche vers le bas 33"/>
            <p:cNvSpPr/>
            <p:nvPr/>
          </p:nvSpPr>
          <p:spPr>
            <a:xfrm>
              <a:off x="3218426" y="2214546"/>
              <a:ext cx="71438" cy="214314"/>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5" name="Flèche vers le bas 34"/>
            <p:cNvSpPr/>
            <p:nvPr/>
          </p:nvSpPr>
          <p:spPr>
            <a:xfrm>
              <a:off x="3218426" y="2714612"/>
              <a:ext cx="71438" cy="214314"/>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6" name="Flèche vers le bas 35"/>
            <p:cNvSpPr/>
            <p:nvPr/>
          </p:nvSpPr>
          <p:spPr>
            <a:xfrm>
              <a:off x="3218426" y="3857620"/>
              <a:ext cx="67698" cy="571504"/>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7" name="Flèche vers le bas 36"/>
            <p:cNvSpPr/>
            <p:nvPr/>
          </p:nvSpPr>
          <p:spPr>
            <a:xfrm>
              <a:off x="3218426" y="4714876"/>
              <a:ext cx="71438" cy="214314"/>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8" name="Flèche vers le bas 37"/>
            <p:cNvSpPr/>
            <p:nvPr/>
          </p:nvSpPr>
          <p:spPr>
            <a:xfrm>
              <a:off x="3218426" y="5214942"/>
              <a:ext cx="71438" cy="214314"/>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9" name="Flèche vers le bas 38"/>
            <p:cNvSpPr/>
            <p:nvPr/>
          </p:nvSpPr>
          <p:spPr>
            <a:xfrm>
              <a:off x="3218426" y="5786446"/>
              <a:ext cx="71438" cy="214314"/>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0" name="Flèche vers le bas 39"/>
            <p:cNvSpPr/>
            <p:nvPr/>
          </p:nvSpPr>
          <p:spPr>
            <a:xfrm>
              <a:off x="3218426" y="6357950"/>
              <a:ext cx="71438" cy="214314"/>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1" name="Flèche vers le bas 40"/>
            <p:cNvSpPr/>
            <p:nvPr/>
          </p:nvSpPr>
          <p:spPr>
            <a:xfrm>
              <a:off x="3218426" y="6929454"/>
              <a:ext cx="71438" cy="214314"/>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2" name="Flèche vers le bas 41"/>
            <p:cNvSpPr/>
            <p:nvPr/>
          </p:nvSpPr>
          <p:spPr>
            <a:xfrm>
              <a:off x="3218426" y="7500958"/>
              <a:ext cx="71438" cy="214314"/>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3" name="Flèche vers le bas 42"/>
            <p:cNvSpPr/>
            <p:nvPr/>
          </p:nvSpPr>
          <p:spPr>
            <a:xfrm>
              <a:off x="3218426" y="8072462"/>
              <a:ext cx="71438" cy="214314"/>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cxnSp>
          <p:nvCxnSpPr>
            <p:cNvPr id="44" name="Connecteur droit 43"/>
            <p:cNvCxnSpPr/>
            <p:nvPr/>
          </p:nvCxnSpPr>
          <p:spPr>
            <a:xfrm flipV="1">
              <a:off x="4147120" y="8501090"/>
              <a:ext cx="242515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rot="16200000" flipV="1">
              <a:off x="2891345" y="4820163"/>
              <a:ext cx="7358114" cy="37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Flèche gauche 45"/>
            <p:cNvSpPr/>
            <p:nvPr/>
          </p:nvSpPr>
          <p:spPr>
            <a:xfrm>
              <a:off x="1575352" y="3357554"/>
              <a:ext cx="428628" cy="71438"/>
            </a:xfrm>
            <a:prstGeom prst="lef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47" name="Groupe 46"/>
            <p:cNvGrpSpPr/>
            <p:nvPr/>
          </p:nvGrpSpPr>
          <p:grpSpPr>
            <a:xfrm>
              <a:off x="1146724" y="3214678"/>
              <a:ext cx="428628" cy="285752"/>
              <a:chOff x="285728" y="2357422"/>
              <a:chExt cx="428628" cy="285752"/>
            </a:xfrm>
          </p:grpSpPr>
          <p:sp>
            <p:nvSpPr>
              <p:cNvPr id="110" name="Ellipse 109"/>
              <p:cNvSpPr/>
              <p:nvPr/>
            </p:nvSpPr>
            <p:spPr>
              <a:xfrm>
                <a:off x="285728" y="2357422"/>
                <a:ext cx="428628" cy="2857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11" name="ZoneTexte 89"/>
              <p:cNvSpPr txBox="1"/>
              <p:nvPr/>
            </p:nvSpPr>
            <p:spPr>
              <a:xfrm>
                <a:off x="285728" y="2357422"/>
                <a:ext cx="389850"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Fin</a:t>
                </a:r>
                <a:endParaRPr lang="fr-FR" sz="1200" dirty="0">
                  <a:latin typeface="Times New Roman" pitchFamily="18" charset="0"/>
                  <a:cs typeface="Times New Roman" pitchFamily="18" charset="0"/>
                </a:endParaRPr>
              </a:p>
            </p:txBody>
          </p:sp>
        </p:grpSp>
        <p:sp>
          <p:nvSpPr>
            <p:cNvPr id="48" name="ZoneTexte 92"/>
            <p:cNvSpPr txBox="1"/>
            <p:nvPr/>
          </p:nvSpPr>
          <p:spPr>
            <a:xfrm>
              <a:off x="1646790" y="3000364"/>
              <a:ext cx="415498"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Oui</a:t>
              </a:r>
              <a:endParaRPr lang="fr-FR" sz="1200" dirty="0">
                <a:latin typeface="Times New Roman" pitchFamily="18" charset="0"/>
                <a:cs typeface="Times New Roman" pitchFamily="18" charset="0"/>
              </a:endParaRPr>
            </a:p>
          </p:txBody>
        </p:sp>
        <p:sp>
          <p:nvSpPr>
            <p:cNvPr id="49" name="ZoneTexte 93"/>
            <p:cNvSpPr txBox="1"/>
            <p:nvPr/>
          </p:nvSpPr>
          <p:spPr>
            <a:xfrm>
              <a:off x="2714620" y="4143372"/>
              <a:ext cx="449162"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Non</a:t>
              </a:r>
              <a:endParaRPr lang="fr-FR" sz="1200" dirty="0">
                <a:latin typeface="Times New Roman" pitchFamily="18" charset="0"/>
                <a:cs typeface="Times New Roman" pitchFamily="18" charset="0"/>
              </a:endParaRPr>
            </a:p>
          </p:txBody>
        </p:sp>
        <p:sp>
          <p:nvSpPr>
            <p:cNvPr id="50" name="Accolade ouvrante 49"/>
            <p:cNvSpPr/>
            <p:nvPr/>
          </p:nvSpPr>
          <p:spPr>
            <a:xfrm>
              <a:off x="1718228" y="1357290"/>
              <a:ext cx="139136" cy="1500198"/>
            </a:xfrm>
            <a:prstGeom prst="lef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p>
          </p:txBody>
        </p:sp>
        <p:sp>
          <p:nvSpPr>
            <p:cNvPr id="51" name="ZoneTexte 107"/>
            <p:cNvSpPr txBox="1"/>
            <p:nvPr/>
          </p:nvSpPr>
          <p:spPr>
            <a:xfrm>
              <a:off x="4572008" y="4437877"/>
              <a:ext cx="1577676"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Prévention intrinsèque</a:t>
              </a:r>
              <a:endParaRPr lang="fr-FR" sz="1200" dirty="0">
                <a:latin typeface="Times New Roman" pitchFamily="18" charset="0"/>
                <a:cs typeface="Times New Roman" pitchFamily="18" charset="0"/>
              </a:endParaRPr>
            </a:p>
          </p:txBody>
        </p:sp>
        <p:sp>
          <p:nvSpPr>
            <p:cNvPr id="52" name="ZoneTexte 108"/>
            <p:cNvSpPr txBox="1"/>
            <p:nvPr/>
          </p:nvSpPr>
          <p:spPr>
            <a:xfrm>
              <a:off x="4286256" y="4143372"/>
              <a:ext cx="415498"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Oui</a:t>
              </a:r>
              <a:endParaRPr lang="fr-FR" sz="1200" dirty="0">
                <a:latin typeface="Times New Roman" pitchFamily="18" charset="0"/>
                <a:cs typeface="Times New Roman" pitchFamily="18" charset="0"/>
              </a:endParaRPr>
            </a:p>
          </p:txBody>
        </p:sp>
        <p:cxnSp>
          <p:nvCxnSpPr>
            <p:cNvPr id="53" name="Connecteur droit avec flèche 52"/>
            <p:cNvCxnSpPr>
              <a:endCxn id="51" idx="1"/>
            </p:cNvCxnSpPr>
            <p:nvPr/>
          </p:nvCxnSpPr>
          <p:spPr>
            <a:xfrm>
              <a:off x="4357694" y="4572000"/>
              <a:ext cx="214314" cy="43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ZoneTexte 111"/>
            <p:cNvSpPr txBox="1"/>
            <p:nvPr/>
          </p:nvSpPr>
          <p:spPr>
            <a:xfrm>
              <a:off x="4575748" y="4866505"/>
              <a:ext cx="1426994"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Réduction du risque</a:t>
              </a:r>
              <a:endParaRPr lang="fr-FR" sz="1200" dirty="0">
                <a:latin typeface="Times New Roman" pitchFamily="18" charset="0"/>
                <a:cs typeface="Times New Roman" pitchFamily="18" charset="0"/>
              </a:endParaRPr>
            </a:p>
          </p:txBody>
        </p:sp>
        <p:cxnSp>
          <p:nvCxnSpPr>
            <p:cNvPr id="55" name="Connecteur droit avec flèche 54"/>
            <p:cNvCxnSpPr/>
            <p:nvPr/>
          </p:nvCxnSpPr>
          <p:spPr>
            <a:xfrm>
              <a:off x="4361434" y="4999040"/>
              <a:ext cx="20827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ZoneTexte 113"/>
            <p:cNvSpPr txBox="1"/>
            <p:nvPr/>
          </p:nvSpPr>
          <p:spPr>
            <a:xfrm>
              <a:off x="4231688" y="4643438"/>
              <a:ext cx="415498"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Oui</a:t>
              </a:r>
              <a:endParaRPr lang="fr-FR" sz="1200" dirty="0">
                <a:latin typeface="Times New Roman" pitchFamily="18" charset="0"/>
                <a:cs typeface="Times New Roman" pitchFamily="18" charset="0"/>
              </a:endParaRPr>
            </a:p>
          </p:txBody>
        </p:sp>
        <p:sp>
          <p:nvSpPr>
            <p:cNvPr id="57" name="ZoneTexte 114"/>
            <p:cNvSpPr txBox="1"/>
            <p:nvPr/>
          </p:nvSpPr>
          <p:spPr>
            <a:xfrm>
              <a:off x="4577514" y="5333534"/>
              <a:ext cx="917239"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Protecteurs,</a:t>
              </a:r>
              <a:endParaRPr lang="fr-FR" sz="1200" dirty="0">
                <a:latin typeface="Times New Roman" pitchFamily="18" charset="0"/>
                <a:cs typeface="Times New Roman" pitchFamily="18" charset="0"/>
              </a:endParaRPr>
            </a:p>
          </p:txBody>
        </p:sp>
        <p:sp>
          <p:nvSpPr>
            <p:cNvPr id="58" name="ZoneTexte 115"/>
            <p:cNvSpPr txBox="1"/>
            <p:nvPr/>
          </p:nvSpPr>
          <p:spPr>
            <a:xfrm>
              <a:off x="4575748" y="5539095"/>
              <a:ext cx="1239442" cy="46166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Protecteurs avec </a:t>
              </a:r>
            </a:p>
            <a:p>
              <a:r>
                <a:rPr lang="fr-FR" sz="1200" dirty="0" smtClean="0">
                  <a:latin typeface="Times New Roman" pitchFamily="18" charset="0"/>
                  <a:cs typeface="Times New Roman" pitchFamily="18" charset="0"/>
                </a:rPr>
                <a:t>dispositifs</a:t>
              </a:r>
              <a:endParaRPr lang="fr-FR" sz="1200" dirty="0">
                <a:latin typeface="Times New Roman" pitchFamily="18" charset="0"/>
                <a:cs typeface="Times New Roman" pitchFamily="18" charset="0"/>
              </a:endParaRPr>
            </a:p>
          </p:txBody>
        </p:sp>
        <p:cxnSp>
          <p:nvCxnSpPr>
            <p:cNvPr id="59" name="Connecteur droit avec flèche 58"/>
            <p:cNvCxnSpPr>
              <a:endCxn id="57" idx="1"/>
            </p:cNvCxnSpPr>
            <p:nvPr/>
          </p:nvCxnSpPr>
          <p:spPr>
            <a:xfrm flipV="1">
              <a:off x="4361434" y="5472034"/>
              <a:ext cx="216080" cy="138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endCxn id="58" idx="1"/>
            </p:cNvCxnSpPr>
            <p:nvPr/>
          </p:nvCxnSpPr>
          <p:spPr>
            <a:xfrm>
              <a:off x="4367474" y="5610533"/>
              <a:ext cx="208274" cy="15939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ZoneTexte 120"/>
            <p:cNvSpPr txBox="1"/>
            <p:nvPr/>
          </p:nvSpPr>
          <p:spPr>
            <a:xfrm>
              <a:off x="4575748" y="6039161"/>
              <a:ext cx="1074333" cy="46166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Dispositifs de </a:t>
              </a:r>
            </a:p>
            <a:p>
              <a:r>
                <a:rPr lang="fr-FR" sz="1200" dirty="0" smtClean="0">
                  <a:latin typeface="Times New Roman" pitchFamily="18" charset="0"/>
                  <a:cs typeface="Times New Roman" pitchFamily="18" charset="0"/>
                </a:rPr>
                <a:t>protection</a:t>
              </a:r>
              <a:endParaRPr lang="fr-FR" sz="1200" dirty="0">
                <a:latin typeface="Times New Roman" pitchFamily="18" charset="0"/>
                <a:cs typeface="Times New Roman" pitchFamily="18" charset="0"/>
              </a:endParaRPr>
            </a:p>
          </p:txBody>
        </p:sp>
        <p:cxnSp>
          <p:nvCxnSpPr>
            <p:cNvPr id="62" name="Connecteur droit avec flèche 61"/>
            <p:cNvCxnSpPr/>
            <p:nvPr/>
          </p:nvCxnSpPr>
          <p:spPr>
            <a:xfrm>
              <a:off x="4361434" y="6213486"/>
              <a:ext cx="20827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ZoneTexte 123"/>
            <p:cNvSpPr txBox="1"/>
            <p:nvPr/>
          </p:nvSpPr>
          <p:spPr>
            <a:xfrm>
              <a:off x="4572985" y="6610665"/>
              <a:ext cx="1107804" cy="46166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Avertissement/</a:t>
              </a:r>
            </a:p>
            <a:p>
              <a:r>
                <a:rPr lang="fr-FR" sz="1200" dirty="0" smtClean="0">
                  <a:latin typeface="Times New Roman" pitchFamily="18" charset="0"/>
                  <a:cs typeface="Times New Roman" pitchFamily="18" charset="0"/>
                </a:rPr>
                <a:t>signalisation</a:t>
              </a:r>
              <a:endParaRPr lang="fr-FR" sz="1200" dirty="0">
                <a:latin typeface="Times New Roman" pitchFamily="18" charset="0"/>
                <a:cs typeface="Times New Roman" pitchFamily="18" charset="0"/>
              </a:endParaRPr>
            </a:p>
          </p:txBody>
        </p:sp>
        <p:sp>
          <p:nvSpPr>
            <p:cNvPr id="64" name="ZoneTexte 124"/>
            <p:cNvSpPr txBox="1"/>
            <p:nvPr/>
          </p:nvSpPr>
          <p:spPr>
            <a:xfrm>
              <a:off x="2504046" y="4652191"/>
              <a:ext cx="449162"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Non</a:t>
              </a:r>
              <a:endParaRPr lang="fr-FR" sz="1200" dirty="0">
                <a:latin typeface="Times New Roman" pitchFamily="18" charset="0"/>
                <a:cs typeface="Times New Roman" pitchFamily="18" charset="0"/>
              </a:endParaRPr>
            </a:p>
          </p:txBody>
        </p:sp>
        <p:sp>
          <p:nvSpPr>
            <p:cNvPr id="65" name="ZoneTexte 125"/>
            <p:cNvSpPr txBox="1"/>
            <p:nvPr/>
          </p:nvSpPr>
          <p:spPr>
            <a:xfrm>
              <a:off x="2504046" y="5143504"/>
              <a:ext cx="449162"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Non</a:t>
              </a:r>
              <a:endParaRPr lang="fr-FR" sz="1200" dirty="0">
                <a:latin typeface="Times New Roman" pitchFamily="18" charset="0"/>
                <a:cs typeface="Times New Roman" pitchFamily="18" charset="0"/>
              </a:endParaRPr>
            </a:p>
          </p:txBody>
        </p:sp>
        <p:sp>
          <p:nvSpPr>
            <p:cNvPr id="66" name="ZoneTexte 126"/>
            <p:cNvSpPr txBox="1"/>
            <p:nvPr/>
          </p:nvSpPr>
          <p:spPr>
            <a:xfrm>
              <a:off x="4218558" y="5181905"/>
              <a:ext cx="415498"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Oui</a:t>
              </a:r>
              <a:endParaRPr lang="fr-FR" sz="1200" dirty="0">
                <a:latin typeface="Times New Roman" pitchFamily="18" charset="0"/>
                <a:cs typeface="Times New Roman" pitchFamily="18" charset="0"/>
              </a:endParaRPr>
            </a:p>
          </p:txBody>
        </p:sp>
        <p:sp>
          <p:nvSpPr>
            <p:cNvPr id="67" name="ZoneTexte 127"/>
            <p:cNvSpPr txBox="1"/>
            <p:nvPr/>
          </p:nvSpPr>
          <p:spPr>
            <a:xfrm>
              <a:off x="4218558" y="5690724"/>
              <a:ext cx="415498"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Oui</a:t>
              </a:r>
              <a:endParaRPr lang="fr-FR" sz="1200" dirty="0">
                <a:latin typeface="Times New Roman" pitchFamily="18" charset="0"/>
                <a:cs typeface="Times New Roman" pitchFamily="18" charset="0"/>
              </a:endParaRPr>
            </a:p>
          </p:txBody>
        </p:sp>
        <p:sp>
          <p:nvSpPr>
            <p:cNvPr id="68" name="ZoneTexte 128"/>
            <p:cNvSpPr txBox="1"/>
            <p:nvPr/>
          </p:nvSpPr>
          <p:spPr>
            <a:xfrm>
              <a:off x="4218558" y="5929322"/>
              <a:ext cx="415498"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Oui</a:t>
              </a:r>
              <a:endParaRPr lang="fr-FR" sz="1200" dirty="0">
                <a:latin typeface="Times New Roman" pitchFamily="18" charset="0"/>
                <a:cs typeface="Times New Roman" pitchFamily="18" charset="0"/>
              </a:endParaRPr>
            </a:p>
          </p:txBody>
        </p:sp>
        <p:cxnSp>
          <p:nvCxnSpPr>
            <p:cNvPr id="69" name="Connecteur droit avec flèche 68"/>
            <p:cNvCxnSpPr/>
            <p:nvPr/>
          </p:nvCxnSpPr>
          <p:spPr>
            <a:xfrm>
              <a:off x="4361434" y="6856428"/>
              <a:ext cx="20827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ZoneTexte 131"/>
            <p:cNvSpPr txBox="1"/>
            <p:nvPr/>
          </p:nvSpPr>
          <p:spPr>
            <a:xfrm>
              <a:off x="4218558" y="6581017"/>
              <a:ext cx="415498"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Oui</a:t>
              </a:r>
              <a:endParaRPr lang="fr-FR" sz="1200" dirty="0">
                <a:latin typeface="Times New Roman" pitchFamily="18" charset="0"/>
                <a:cs typeface="Times New Roman" pitchFamily="18" charset="0"/>
              </a:endParaRPr>
            </a:p>
          </p:txBody>
        </p:sp>
        <p:sp>
          <p:nvSpPr>
            <p:cNvPr id="71" name="ZoneTexte 132"/>
            <p:cNvSpPr txBox="1"/>
            <p:nvPr/>
          </p:nvSpPr>
          <p:spPr>
            <a:xfrm>
              <a:off x="4539514" y="7182169"/>
              <a:ext cx="1015021" cy="46166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Méthodes de </a:t>
              </a:r>
            </a:p>
            <a:p>
              <a:r>
                <a:rPr lang="fr-FR" sz="1200" dirty="0" smtClean="0">
                  <a:latin typeface="Times New Roman" pitchFamily="18" charset="0"/>
                  <a:cs typeface="Times New Roman" pitchFamily="18" charset="0"/>
                </a:rPr>
                <a:t>travail</a:t>
              </a:r>
              <a:endParaRPr lang="fr-FR" sz="1200" dirty="0">
                <a:latin typeface="Times New Roman" pitchFamily="18" charset="0"/>
                <a:cs typeface="Times New Roman" pitchFamily="18" charset="0"/>
              </a:endParaRPr>
            </a:p>
          </p:txBody>
        </p:sp>
        <p:sp>
          <p:nvSpPr>
            <p:cNvPr id="72" name="ZoneTexte 133"/>
            <p:cNvSpPr txBox="1"/>
            <p:nvPr/>
          </p:nvSpPr>
          <p:spPr>
            <a:xfrm>
              <a:off x="4218558" y="7039293"/>
              <a:ext cx="415498"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Oui</a:t>
              </a:r>
              <a:endParaRPr lang="fr-FR" sz="1200" dirty="0">
                <a:latin typeface="Times New Roman" pitchFamily="18" charset="0"/>
                <a:cs typeface="Times New Roman" pitchFamily="18" charset="0"/>
              </a:endParaRPr>
            </a:p>
          </p:txBody>
        </p:sp>
        <p:cxnSp>
          <p:nvCxnSpPr>
            <p:cNvPr id="73" name="Connecteur droit avec flèche 72"/>
            <p:cNvCxnSpPr/>
            <p:nvPr/>
          </p:nvCxnSpPr>
          <p:spPr>
            <a:xfrm>
              <a:off x="4361434" y="7316292"/>
              <a:ext cx="20827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ZoneTexte 135"/>
            <p:cNvSpPr txBox="1"/>
            <p:nvPr/>
          </p:nvSpPr>
          <p:spPr>
            <a:xfrm>
              <a:off x="5081484" y="7866901"/>
              <a:ext cx="415498"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EPI</a:t>
              </a:r>
              <a:endParaRPr lang="fr-FR" sz="1200" dirty="0">
                <a:latin typeface="Times New Roman" pitchFamily="18" charset="0"/>
                <a:cs typeface="Times New Roman" pitchFamily="18" charset="0"/>
              </a:endParaRPr>
            </a:p>
          </p:txBody>
        </p:sp>
        <p:cxnSp>
          <p:nvCxnSpPr>
            <p:cNvPr id="75" name="Connecteur droit avec flèche 74"/>
            <p:cNvCxnSpPr/>
            <p:nvPr/>
          </p:nvCxnSpPr>
          <p:spPr>
            <a:xfrm>
              <a:off x="4786322" y="7938339"/>
              <a:ext cx="36093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ZoneTexte 137"/>
            <p:cNvSpPr txBox="1"/>
            <p:nvPr/>
          </p:nvSpPr>
          <p:spPr>
            <a:xfrm>
              <a:off x="4714884" y="7652587"/>
              <a:ext cx="415498"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Oui</a:t>
              </a:r>
              <a:endParaRPr lang="fr-FR" sz="1200" dirty="0">
                <a:latin typeface="Times New Roman" pitchFamily="18" charset="0"/>
                <a:cs typeface="Times New Roman" pitchFamily="18" charset="0"/>
              </a:endParaRPr>
            </a:p>
          </p:txBody>
        </p:sp>
        <p:sp>
          <p:nvSpPr>
            <p:cNvPr id="77" name="ZoneTexte 138"/>
            <p:cNvSpPr txBox="1"/>
            <p:nvPr/>
          </p:nvSpPr>
          <p:spPr>
            <a:xfrm>
              <a:off x="2504046" y="5723761"/>
              <a:ext cx="449162"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Non</a:t>
              </a:r>
              <a:endParaRPr lang="fr-FR" sz="1200" dirty="0">
                <a:latin typeface="Times New Roman" pitchFamily="18" charset="0"/>
                <a:cs typeface="Times New Roman" pitchFamily="18" charset="0"/>
              </a:endParaRPr>
            </a:p>
          </p:txBody>
        </p:sp>
        <p:sp>
          <p:nvSpPr>
            <p:cNvPr id="78" name="ZoneTexte 139"/>
            <p:cNvSpPr txBox="1"/>
            <p:nvPr/>
          </p:nvSpPr>
          <p:spPr>
            <a:xfrm>
              <a:off x="2504046" y="6286512"/>
              <a:ext cx="449162"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Non</a:t>
              </a:r>
              <a:endParaRPr lang="fr-FR" sz="1200" dirty="0">
                <a:latin typeface="Times New Roman" pitchFamily="18" charset="0"/>
                <a:cs typeface="Times New Roman" pitchFamily="18" charset="0"/>
              </a:endParaRPr>
            </a:p>
          </p:txBody>
        </p:sp>
        <p:sp>
          <p:nvSpPr>
            <p:cNvPr id="79" name="ZoneTexte 140"/>
            <p:cNvSpPr txBox="1"/>
            <p:nvPr/>
          </p:nvSpPr>
          <p:spPr>
            <a:xfrm>
              <a:off x="2504046" y="6866769"/>
              <a:ext cx="449162"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Non</a:t>
              </a:r>
              <a:endParaRPr lang="fr-FR" sz="1200" dirty="0">
                <a:latin typeface="Times New Roman" pitchFamily="18" charset="0"/>
                <a:cs typeface="Times New Roman" pitchFamily="18" charset="0"/>
              </a:endParaRPr>
            </a:p>
          </p:txBody>
        </p:sp>
        <p:sp>
          <p:nvSpPr>
            <p:cNvPr id="80" name="ZoneTexte 141"/>
            <p:cNvSpPr txBox="1"/>
            <p:nvPr/>
          </p:nvSpPr>
          <p:spPr>
            <a:xfrm>
              <a:off x="2483512" y="7438273"/>
              <a:ext cx="449162"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Non</a:t>
              </a:r>
              <a:endParaRPr lang="fr-FR" sz="1200" dirty="0">
                <a:latin typeface="Times New Roman" pitchFamily="18" charset="0"/>
                <a:cs typeface="Times New Roman" pitchFamily="18" charset="0"/>
              </a:endParaRPr>
            </a:p>
          </p:txBody>
        </p:sp>
        <p:sp>
          <p:nvSpPr>
            <p:cNvPr id="81" name="ZoneTexte 142"/>
            <p:cNvSpPr txBox="1"/>
            <p:nvPr/>
          </p:nvSpPr>
          <p:spPr>
            <a:xfrm>
              <a:off x="2504046" y="8009777"/>
              <a:ext cx="449162"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Non</a:t>
              </a:r>
              <a:endParaRPr lang="fr-FR" sz="1200" dirty="0">
                <a:latin typeface="Times New Roman" pitchFamily="18" charset="0"/>
                <a:cs typeface="Times New Roman" pitchFamily="18" charset="0"/>
              </a:endParaRPr>
            </a:p>
          </p:txBody>
        </p:sp>
        <p:sp>
          <p:nvSpPr>
            <p:cNvPr id="82" name="Accolade fermante 81"/>
            <p:cNvSpPr/>
            <p:nvPr/>
          </p:nvSpPr>
          <p:spPr>
            <a:xfrm>
              <a:off x="5790194" y="5214942"/>
              <a:ext cx="142876" cy="2000264"/>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p>
          </p:txBody>
        </p:sp>
        <p:sp>
          <p:nvSpPr>
            <p:cNvPr id="83" name="ZoneTexte 144"/>
            <p:cNvSpPr txBox="1"/>
            <p:nvPr/>
          </p:nvSpPr>
          <p:spPr>
            <a:xfrm rot="16200000">
              <a:off x="5250278" y="6143715"/>
              <a:ext cx="1517210"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b="1" dirty="0" smtClean="0">
                  <a:latin typeface="Times New Roman" pitchFamily="18" charset="0"/>
                  <a:cs typeface="Times New Roman" pitchFamily="18" charset="0"/>
                </a:rPr>
                <a:t>Protection collective</a:t>
              </a:r>
              <a:endParaRPr lang="fr-FR" sz="1200" b="1" dirty="0">
                <a:latin typeface="Times New Roman" pitchFamily="18" charset="0"/>
                <a:cs typeface="Times New Roman" pitchFamily="18" charset="0"/>
              </a:endParaRPr>
            </a:p>
          </p:txBody>
        </p:sp>
        <p:sp>
          <p:nvSpPr>
            <p:cNvPr id="84" name="Accolade fermante 83"/>
            <p:cNvSpPr/>
            <p:nvPr/>
          </p:nvSpPr>
          <p:spPr>
            <a:xfrm>
              <a:off x="5433004" y="7429520"/>
              <a:ext cx="142876" cy="500066"/>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p>
          </p:txBody>
        </p:sp>
        <p:sp>
          <p:nvSpPr>
            <p:cNvPr id="85" name="ZoneTexte 146"/>
            <p:cNvSpPr txBox="1"/>
            <p:nvPr/>
          </p:nvSpPr>
          <p:spPr>
            <a:xfrm rot="16200000">
              <a:off x="5295820" y="7435212"/>
              <a:ext cx="955711" cy="46166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b="1" dirty="0" smtClean="0">
                  <a:latin typeface="Times New Roman" pitchFamily="18" charset="0"/>
                  <a:cs typeface="Times New Roman" pitchFamily="18" charset="0"/>
                </a:rPr>
                <a:t>Protection </a:t>
              </a:r>
            </a:p>
            <a:p>
              <a:r>
                <a:rPr lang="fr-FR" sz="1200" b="1" dirty="0" smtClean="0">
                  <a:latin typeface="Times New Roman" pitchFamily="18" charset="0"/>
                  <a:cs typeface="Times New Roman" pitchFamily="18" charset="0"/>
                </a:rPr>
                <a:t>individuelle</a:t>
              </a:r>
              <a:endParaRPr lang="fr-FR" sz="1200" b="1" dirty="0">
                <a:latin typeface="Times New Roman" pitchFamily="18" charset="0"/>
                <a:cs typeface="Times New Roman" pitchFamily="18" charset="0"/>
              </a:endParaRPr>
            </a:p>
          </p:txBody>
        </p:sp>
        <p:cxnSp>
          <p:nvCxnSpPr>
            <p:cNvPr id="86" name="Connecteur droit 85"/>
            <p:cNvCxnSpPr/>
            <p:nvPr/>
          </p:nvCxnSpPr>
          <p:spPr>
            <a:xfrm rot="5400000">
              <a:off x="-286570" y="6429388"/>
              <a:ext cx="3715570" cy="79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a:endCxn id="17" idx="1"/>
            </p:cNvCxnSpPr>
            <p:nvPr/>
          </p:nvCxnSpPr>
          <p:spPr>
            <a:xfrm flipV="1">
              <a:off x="1571612" y="5076443"/>
              <a:ext cx="1003872" cy="4376"/>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a:endCxn id="19" idx="1"/>
            </p:cNvCxnSpPr>
            <p:nvPr/>
          </p:nvCxnSpPr>
          <p:spPr>
            <a:xfrm>
              <a:off x="1571612" y="5572132"/>
              <a:ext cx="860996" cy="4377"/>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p:nvPr/>
          </p:nvCxnSpPr>
          <p:spPr>
            <a:xfrm flipV="1">
              <a:off x="1571612" y="6210698"/>
              <a:ext cx="789558" cy="4376"/>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a:endCxn id="24" idx="1"/>
            </p:cNvCxnSpPr>
            <p:nvPr/>
          </p:nvCxnSpPr>
          <p:spPr>
            <a:xfrm flipV="1">
              <a:off x="1571612" y="6750859"/>
              <a:ext cx="714380" cy="26966"/>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flipV="1">
              <a:off x="1571612" y="7358082"/>
              <a:ext cx="1003872" cy="8752"/>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a:endCxn id="28" idx="1"/>
            </p:cNvCxnSpPr>
            <p:nvPr/>
          </p:nvCxnSpPr>
          <p:spPr>
            <a:xfrm>
              <a:off x="1571612" y="7858148"/>
              <a:ext cx="285752" cy="35719"/>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a:endCxn id="30" idx="1"/>
            </p:cNvCxnSpPr>
            <p:nvPr/>
          </p:nvCxnSpPr>
          <p:spPr>
            <a:xfrm>
              <a:off x="1571612" y="8429652"/>
              <a:ext cx="789558" cy="35719"/>
            </a:xfrm>
            <a:prstGeom prst="straightConnector1">
              <a:avLst/>
            </a:prstGeom>
            <a:ln w="254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a:endCxn id="15" idx="1"/>
            </p:cNvCxnSpPr>
            <p:nvPr/>
          </p:nvCxnSpPr>
          <p:spPr>
            <a:xfrm flipV="1">
              <a:off x="1571612" y="4576377"/>
              <a:ext cx="606211" cy="4376"/>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5" name="ZoneTexte 183"/>
            <p:cNvSpPr txBox="1"/>
            <p:nvPr/>
          </p:nvSpPr>
          <p:spPr>
            <a:xfrm>
              <a:off x="3643314" y="857224"/>
              <a:ext cx="2576346"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latin typeface="Times New Roman" pitchFamily="18" charset="0"/>
                  <a:cs typeface="Times New Roman" pitchFamily="18" charset="0"/>
                </a:rPr>
                <a:t>Mise à jour de l’appréciation du risque</a:t>
              </a:r>
              <a:endParaRPr lang="fr-FR" sz="1200" dirty="0">
                <a:latin typeface="Times New Roman" pitchFamily="18" charset="0"/>
                <a:cs typeface="Times New Roman" pitchFamily="18" charset="0"/>
              </a:endParaRPr>
            </a:p>
          </p:txBody>
        </p:sp>
        <p:cxnSp>
          <p:nvCxnSpPr>
            <p:cNvPr id="96" name="Connecteur droit 95"/>
            <p:cNvCxnSpPr/>
            <p:nvPr/>
          </p:nvCxnSpPr>
          <p:spPr>
            <a:xfrm rot="10800000">
              <a:off x="3286124" y="1142976"/>
              <a:ext cx="3286148" cy="1588"/>
            </a:xfrm>
            <a:prstGeom prst="line">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7" name="ZoneTexte 117"/>
            <p:cNvSpPr txBox="1"/>
            <p:nvPr/>
          </p:nvSpPr>
          <p:spPr>
            <a:xfrm>
              <a:off x="71414" y="907483"/>
              <a:ext cx="1571612" cy="224676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b="1" dirty="0" smtClean="0">
                  <a:latin typeface="Arial" pitchFamily="34" charset="0"/>
                  <a:cs typeface="Arial" pitchFamily="34" charset="0"/>
                </a:rPr>
                <a:t>Analyse des risques:</a:t>
              </a:r>
            </a:p>
            <a:p>
              <a:r>
                <a:rPr lang="fr-FR" sz="1000" dirty="0" smtClean="0">
                  <a:latin typeface="Arial" pitchFamily="34" charset="0"/>
                  <a:cs typeface="Arial" pitchFamily="34" charset="0"/>
                </a:rPr>
                <a:t>Identifier et décrire les </a:t>
              </a:r>
            </a:p>
            <a:p>
              <a:r>
                <a:rPr lang="fr-FR" sz="1000" dirty="0" smtClean="0">
                  <a:latin typeface="Arial" pitchFamily="34" charset="0"/>
                  <a:cs typeface="Arial" pitchFamily="34" charset="0"/>
                </a:rPr>
                <a:t>scénarios pouvant </a:t>
              </a:r>
            </a:p>
            <a:p>
              <a:r>
                <a:rPr lang="fr-FR" sz="1000" dirty="0" smtClean="0">
                  <a:latin typeface="Arial" pitchFamily="34" charset="0"/>
                  <a:cs typeface="Arial" pitchFamily="34" charset="0"/>
                </a:rPr>
                <a:t>conduire à 1 situation </a:t>
              </a:r>
            </a:p>
            <a:p>
              <a:r>
                <a:rPr lang="fr-FR" sz="1000" dirty="0" smtClean="0">
                  <a:latin typeface="Arial" pitchFamily="34" charset="0"/>
                  <a:cs typeface="Arial" pitchFamily="34" charset="0"/>
                </a:rPr>
                <a:t>Accidentelle (dommage), et en estimer la probabilité ainsi qu’1 ordre de grandeur de gravité.</a:t>
              </a:r>
            </a:p>
            <a:p>
              <a:r>
                <a:rPr lang="fr-FR" sz="1000" b="1" dirty="0" smtClean="0">
                  <a:latin typeface="Arial" pitchFamily="34" charset="0"/>
                  <a:cs typeface="Arial" pitchFamily="34" charset="0"/>
                </a:rPr>
                <a:t>Outils:</a:t>
              </a:r>
            </a:p>
            <a:p>
              <a:r>
                <a:rPr lang="fr-FR" sz="1000" dirty="0" smtClean="0">
                  <a:latin typeface="Arial" pitchFamily="34" charset="0"/>
                  <a:cs typeface="Arial" pitchFamily="34" charset="0"/>
                </a:rPr>
                <a:t>- APR, AMDEC? HAZOP</a:t>
              </a:r>
            </a:p>
            <a:p>
              <a:r>
                <a:rPr lang="fr-FR" sz="1000" dirty="0" err="1" smtClean="0">
                  <a:latin typeface="Arial" pitchFamily="34" charset="0"/>
                  <a:cs typeface="Arial" pitchFamily="34" charset="0"/>
                </a:rPr>
                <a:t>AdD</a:t>
              </a:r>
              <a:r>
                <a:rPr lang="fr-FR" sz="1000" dirty="0" smtClean="0">
                  <a:latin typeface="Arial" pitchFamily="34" charset="0"/>
                  <a:cs typeface="Arial" pitchFamily="34" charset="0"/>
                </a:rPr>
                <a:t>, </a:t>
              </a:r>
              <a:r>
                <a:rPr lang="fr-FR" sz="1000" dirty="0" err="1" smtClean="0">
                  <a:latin typeface="Arial" pitchFamily="34" charset="0"/>
                  <a:cs typeface="Arial" pitchFamily="34" charset="0"/>
                </a:rPr>
                <a:t>AdE</a:t>
              </a:r>
              <a:r>
                <a:rPr lang="fr-FR" sz="1000" dirty="0" smtClean="0">
                  <a:latin typeface="Arial" pitchFamily="34" charset="0"/>
                  <a:cs typeface="Arial" pitchFamily="34" charset="0"/>
                </a:rPr>
                <a:t> (calcul de probabilités)</a:t>
              </a:r>
              <a:endParaRPr lang="fr-FR" sz="1000" dirty="0">
                <a:latin typeface="Arial" pitchFamily="34" charset="0"/>
                <a:cs typeface="Arial" pitchFamily="34" charset="0"/>
              </a:endParaRPr>
            </a:p>
          </p:txBody>
        </p:sp>
        <p:sp>
          <p:nvSpPr>
            <p:cNvPr id="98" name="ZoneTexte 119"/>
            <p:cNvSpPr txBox="1"/>
            <p:nvPr/>
          </p:nvSpPr>
          <p:spPr>
            <a:xfrm>
              <a:off x="785794" y="110937"/>
              <a:ext cx="5143536" cy="55399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b="1" dirty="0" smtClean="0">
                  <a:latin typeface="Arial" pitchFamily="34" charset="0"/>
                  <a:cs typeface="Arial" pitchFamily="34" charset="0"/>
                </a:rPr>
                <a:t>Gestion des risques: </a:t>
              </a:r>
              <a:r>
                <a:rPr lang="fr-FR" sz="1000" dirty="0" smtClean="0">
                  <a:latin typeface="Arial" pitchFamily="34" charset="0"/>
                  <a:cs typeface="Arial" pitchFamily="34" charset="0"/>
                </a:rPr>
                <a:t>Ensemble des activités coordonnées menées en vue de réduire les risques à 1 niveau jugé tolérable (ou acceptable) à 1 moment donné et </a:t>
              </a:r>
              <a:r>
                <a:rPr lang="fr-FR" sz="1000" dirty="0" err="1" smtClean="0">
                  <a:latin typeface="Arial" pitchFamily="34" charset="0"/>
                  <a:cs typeface="Arial" pitchFamily="34" charset="0"/>
                </a:rPr>
                <a:t>ds</a:t>
              </a:r>
              <a:r>
                <a:rPr lang="fr-FR" sz="1000" dirty="0" smtClean="0">
                  <a:latin typeface="Arial" pitchFamily="34" charset="0"/>
                  <a:cs typeface="Arial" pitchFamily="34" charset="0"/>
                </a:rPr>
                <a:t> 1 contexte donné. </a:t>
              </a:r>
              <a:endParaRPr lang="fr-FR" sz="1000" dirty="0">
                <a:latin typeface="Arial" pitchFamily="34" charset="0"/>
                <a:cs typeface="Arial" pitchFamily="34" charset="0"/>
              </a:endParaRPr>
            </a:p>
          </p:txBody>
        </p:sp>
        <p:sp>
          <p:nvSpPr>
            <p:cNvPr id="99" name="ZoneTexte 129"/>
            <p:cNvSpPr txBox="1"/>
            <p:nvPr/>
          </p:nvSpPr>
          <p:spPr>
            <a:xfrm>
              <a:off x="71414" y="3214678"/>
              <a:ext cx="1571612" cy="147732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b="1" dirty="0" smtClean="0">
                  <a:latin typeface="Arial" pitchFamily="34" charset="0"/>
                  <a:cs typeface="Arial" pitchFamily="34" charset="0"/>
                </a:rPr>
                <a:t>Evaluation des risques:</a:t>
              </a:r>
            </a:p>
            <a:p>
              <a:r>
                <a:rPr lang="fr-FR" sz="1000" dirty="0" smtClean="0">
                  <a:latin typeface="Arial" pitchFamily="34" charset="0"/>
                  <a:cs typeface="Arial" pitchFamily="34" charset="0"/>
                </a:rPr>
                <a:t>Comparer le risque estimé à des critères de décision (ou d’acceptabilité) face au risque.</a:t>
              </a:r>
            </a:p>
            <a:p>
              <a:r>
                <a:rPr lang="fr-FR" sz="1000" b="1" dirty="0" smtClean="0">
                  <a:latin typeface="Arial" pitchFamily="34" charset="0"/>
                  <a:cs typeface="Arial" pitchFamily="34" charset="0"/>
                </a:rPr>
                <a:t>Outils:</a:t>
              </a:r>
            </a:p>
            <a:p>
              <a:r>
                <a:rPr lang="fr-FR" sz="1000" dirty="0" smtClean="0">
                  <a:latin typeface="Arial" pitchFamily="34" charset="0"/>
                  <a:cs typeface="Arial" pitchFamily="34" charset="0"/>
                </a:rPr>
                <a:t>REX</a:t>
              </a:r>
              <a:endParaRPr lang="fr-FR" sz="1000" dirty="0">
                <a:latin typeface="Arial" pitchFamily="34" charset="0"/>
                <a:cs typeface="Arial" pitchFamily="34" charset="0"/>
              </a:endParaRPr>
            </a:p>
          </p:txBody>
        </p:sp>
        <p:sp>
          <p:nvSpPr>
            <p:cNvPr id="100" name="ZoneTexte 147"/>
            <p:cNvSpPr txBox="1"/>
            <p:nvPr/>
          </p:nvSpPr>
          <p:spPr>
            <a:xfrm>
              <a:off x="0" y="5715008"/>
              <a:ext cx="1571612" cy="147732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b="1" dirty="0" smtClean="0">
                  <a:latin typeface="Arial" pitchFamily="34" charset="0"/>
                  <a:cs typeface="Arial" pitchFamily="34" charset="0"/>
                </a:rPr>
                <a:t>Réduction des risques:</a:t>
              </a:r>
            </a:p>
            <a:p>
              <a:r>
                <a:rPr lang="fr-FR" sz="1000" dirty="0" smtClean="0">
                  <a:latin typeface="Arial" pitchFamily="34" charset="0"/>
                  <a:cs typeface="Arial" pitchFamily="34" charset="0"/>
                </a:rPr>
                <a:t>L’ensemble des actions (ou dispositions) entreprises en vue de diminuer la probabilité ou la gravité des dommages associés à 1 risque particulier.</a:t>
              </a:r>
            </a:p>
          </p:txBody>
        </p:sp>
        <p:grpSp>
          <p:nvGrpSpPr>
            <p:cNvPr id="101" name="Groupe 100"/>
            <p:cNvGrpSpPr/>
            <p:nvPr/>
          </p:nvGrpSpPr>
          <p:grpSpPr>
            <a:xfrm>
              <a:off x="4714884" y="1142976"/>
              <a:ext cx="1857388" cy="2246769"/>
              <a:chOff x="4714884" y="1142976"/>
              <a:chExt cx="1857388" cy="2246769"/>
            </a:xfrm>
          </p:grpSpPr>
          <p:sp>
            <p:nvSpPr>
              <p:cNvPr id="108" name="ZoneTexte 167"/>
              <p:cNvSpPr txBox="1"/>
              <p:nvPr/>
            </p:nvSpPr>
            <p:spPr>
              <a:xfrm>
                <a:off x="4714884" y="1142976"/>
                <a:ext cx="1857388" cy="224676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b="1" dirty="0" smtClean="0">
                    <a:latin typeface="Arial" pitchFamily="34" charset="0"/>
                    <a:cs typeface="Arial" pitchFamily="34" charset="0"/>
                  </a:rPr>
                  <a:t>Description fonctionnelle du système:</a:t>
                </a:r>
              </a:p>
              <a:p>
                <a:pPr>
                  <a:buFontTx/>
                  <a:buChar char="-"/>
                </a:pPr>
                <a:r>
                  <a:rPr lang="fr-FR" sz="1000" dirty="0" smtClean="0">
                    <a:latin typeface="Arial" pitchFamily="34" charset="0"/>
                    <a:cs typeface="Arial" pitchFamily="34" charset="0"/>
                  </a:rPr>
                  <a:t>Identifier </a:t>
                </a:r>
                <a:r>
                  <a:rPr lang="fr-FR" sz="1000" dirty="0" err="1" smtClean="0">
                    <a:latin typeface="Arial" pitchFamily="34" charset="0"/>
                    <a:cs typeface="Arial" pitchFamily="34" charset="0"/>
                  </a:rPr>
                  <a:t>fcts</a:t>
                </a:r>
                <a:r>
                  <a:rPr lang="fr-FR" sz="1000" dirty="0" smtClean="0">
                    <a:latin typeface="Arial" pitchFamily="34" charset="0"/>
                    <a:cs typeface="Arial" pitchFamily="34" charset="0"/>
                  </a:rPr>
                  <a:t> du système étudié (à quoi sert ?),</a:t>
                </a:r>
              </a:p>
              <a:p>
                <a:pPr>
                  <a:buFontTx/>
                  <a:buChar char="-"/>
                </a:pPr>
                <a:r>
                  <a:rPr lang="fr-FR" sz="1000" dirty="0" smtClean="0">
                    <a:latin typeface="Arial" pitchFamily="34" charset="0"/>
                    <a:cs typeface="Arial" pitchFamily="34" charset="0"/>
                  </a:rPr>
                  <a:t> caractériser structure (composants)du système</a:t>
                </a:r>
              </a:p>
              <a:p>
                <a:pPr>
                  <a:buFontTx/>
                  <a:buChar char="-"/>
                </a:pPr>
                <a:r>
                  <a:rPr lang="fr-FR" sz="1000" dirty="0" smtClean="0">
                    <a:latin typeface="Arial" pitchFamily="34" charset="0"/>
                    <a:cs typeface="Arial" pitchFamily="34" charset="0"/>
                  </a:rPr>
                  <a:t> définir les </a:t>
                </a:r>
                <a:r>
                  <a:rPr lang="fr-FR" sz="1000" dirty="0" err="1" smtClean="0">
                    <a:latin typeface="Arial" pitchFamily="34" charset="0"/>
                    <a:cs typeface="Arial" pitchFamily="34" charset="0"/>
                  </a:rPr>
                  <a:t>cdts</a:t>
                </a:r>
                <a:r>
                  <a:rPr lang="fr-FR" sz="1000" dirty="0" smtClean="0">
                    <a:latin typeface="Arial" pitchFamily="34" charset="0"/>
                    <a:cs typeface="Arial" pitchFamily="34" charset="0"/>
                  </a:rPr>
                  <a:t> de fonctionnement du système (</a:t>
                </a:r>
                <a:r>
                  <a:rPr lang="fr-FR" sz="1000" dirty="0" err="1" smtClean="0">
                    <a:latin typeface="Arial" pitchFamily="34" charset="0"/>
                    <a:cs typeface="Arial" pitchFamily="34" charset="0"/>
                  </a:rPr>
                  <a:t>etats</a:t>
                </a:r>
                <a:r>
                  <a:rPr lang="fr-FR" sz="1000" dirty="0" smtClean="0">
                    <a:latin typeface="Arial" pitchFamily="34" charset="0"/>
                    <a:cs typeface="Arial" pitchFamily="34" charset="0"/>
                  </a:rPr>
                  <a:t> de fonctionnement).,</a:t>
                </a:r>
              </a:p>
              <a:p>
                <a:pPr>
                  <a:buFontTx/>
                  <a:buChar char="-"/>
                </a:pPr>
                <a:r>
                  <a:rPr lang="fr-FR" sz="1000" dirty="0" smtClean="0">
                    <a:latin typeface="Arial" pitchFamily="34" charset="0"/>
                    <a:cs typeface="Arial" pitchFamily="34" charset="0"/>
                  </a:rPr>
                  <a:t> décrire les </a:t>
                </a:r>
                <a:r>
                  <a:rPr lang="fr-FR" sz="1000" dirty="0" err="1" smtClean="0">
                    <a:latin typeface="Arial" pitchFamily="34" charset="0"/>
                    <a:cs typeface="Arial" pitchFamily="34" charset="0"/>
                  </a:rPr>
                  <a:t>cdts</a:t>
                </a:r>
                <a:r>
                  <a:rPr lang="fr-FR" sz="1000" dirty="0" smtClean="0">
                    <a:latin typeface="Arial" pitchFamily="34" charset="0"/>
                    <a:cs typeface="Arial" pitchFamily="34" charset="0"/>
                  </a:rPr>
                  <a:t> d’exploitation du système (</a:t>
                </a:r>
                <a:r>
                  <a:rPr lang="fr-FR" sz="1000" dirty="0" err="1" smtClean="0">
                    <a:latin typeface="Arial" pitchFamily="34" charset="0"/>
                    <a:cs typeface="Arial" pitchFamily="34" charset="0"/>
                  </a:rPr>
                  <a:t>cdts</a:t>
                </a:r>
                <a:r>
                  <a:rPr lang="fr-FR" sz="1000" dirty="0" smtClean="0">
                    <a:latin typeface="Arial" pitchFamily="34" charset="0"/>
                    <a:cs typeface="Arial" pitchFamily="34" charset="0"/>
                  </a:rPr>
                  <a:t> de surveillance du système: alarmes, vérifications, …)</a:t>
                </a:r>
                <a:endParaRPr lang="fr-FR" sz="1000" b="1" dirty="0" smtClean="0">
                  <a:latin typeface="Arial" pitchFamily="34" charset="0"/>
                  <a:cs typeface="Arial" pitchFamily="34" charset="0"/>
                </a:endParaRPr>
              </a:p>
            </p:txBody>
          </p:sp>
          <p:sp>
            <p:nvSpPr>
              <p:cNvPr id="109" name="Rectangle 108"/>
              <p:cNvSpPr/>
              <p:nvPr/>
            </p:nvSpPr>
            <p:spPr>
              <a:xfrm>
                <a:off x="4714884" y="1142976"/>
                <a:ext cx="1785950" cy="221457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cxnSp>
          <p:nvCxnSpPr>
            <p:cNvPr id="102" name="Connecteur droit 101"/>
            <p:cNvCxnSpPr>
              <a:stCxn id="8" idx="3"/>
            </p:cNvCxnSpPr>
            <p:nvPr/>
          </p:nvCxnSpPr>
          <p:spPr>
            <a:xfrm>
              <a:off x="4504310" y="1571604"/>
              <a:ext cx="210574"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Accolade ouvrante 102"/>
            <p:cNvSpPr/>
            <p:nvPr/>
          </p:nvSpPr>
          <p:spPr>
            <a:xfrm>
              <a:off x="1714488" y="3286116"/>
              <a:ext cx="142876" cy="928694"/>
            </a:xfrm>
            <a:prstGeom prst="lef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p>
          </p:txBody>
        </p:sp>
        <p:sp>
          <p:nvSpPr>
            <p:cNvPr id="104" name="ZoneTexte 189"/>
            <p:cNvSpPr txBox="1"/>
            <p:nvPr/>
          </p:nvSpPr>
          <p:spPr>
            <a:xfrm>
              <a:off x="4714884" y="3484899"/>
              <a:ext cx="2020105" cy="1015663"/>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dirty="0" smtClean="0">
                  <a:latin typeface="Arial" pitchFamily="34" charset="0"/>
                  <a:cs typeface="Arial" pitchFamily="34" charset="0"/>
                </a:rPr>
                <a:t>Définir des potentiels de </a:t>
              </a:r>
            </a:p>
            <a:p>
              <a:r>
                <a:rPr lang="fr-FR" sz="1000" dirty="0" smtClean="0">
                  <a:latin typeface="Arial" pitchFamily="34" charset="0"/>
                  <a:cs typeface="Arial" pitchFamily="34" charset="0"/>
                </a:rPr>
                <a:t>dangers, entre autre:</a:t>
              </a:r>
            </a:p>
            <a:p>
              <a:pPr>
                <a:buFontTx/>
                <a:buChar char="-"/>
              </a:pPr>
              <a:r>
                <a:rPr lang="fr-FR" sz="1000" dirty="0" smtClean="0">
                  <a:latin typeface="Arial" pitchFamily="34" charset="0"/>
                  <a:cs typeface="Arial" pitchFamily="34" charset="0"/>
                </a:rPr>
                <a:t> liés aux substances,</a:t>
              </a:r>
            </a:p>
            <a:p>
              <a:pPr>
                <a:buFontTx/>
                <a:buChar char="-"/>
              </a:pPr>
              <a:r>
                <a:rPr lang="fr-FR" sz="1000" dirty="0" smtClean="0">
                  <a:latin typeface="Arial" pitchFamily="34" charset="0"/>
                  <a:cs typeface="Arial" pitchFamily="34" charset="0"/>
                </a:rPr>
                <a:t> liés aux </a:t>
              </a:r>
              <a:r>
                <a:rPr lang="fr-FR" sz="1000" dirty="0" err="1" smtClean="0">
                  <a:latin typeface="Arial" pitchFamily="34" charset="0"/>
                  <a:cs typeface="Arial" pitchFamily="34" charset="0"/>
                </a:rPr>
                <a:t>cdts</a:t>
              </a:r>
              <a:r>
                <a:rPr lang="fr-FR" sz="1000" dirty="0" smtClean="0">
                  <a:latin typeface="Arial" pitchFamily="34" charset="0"/>
                  <a:cs typeface="Arial" pitchFamily="34" charset="0"/>
                </a:rPr>
                <a:t> opératoires </a:t>
              </a:r>
            </a:p>
            <a:p>
              <a:r>
                <a:rPr lang="fr-FR" sz="1000" dirty="0" smtClean="0">
                  <a:latin typeface="Arial" pitchFamily="34" charset="0"/>
                  <a:cs typeface="Arial" pitchFamily="34" charset="0"/>
                </a:rPr>
                <a:t>(pressions élevées, pièces </a:t>
              </a:r>
            </a:p>
            <a:p>
              <a:r>
                <a:rPr lang="fr-FR" sz="1000" dirty="0" smtClean="0">
                  <a:latin typeface="Arial" pitchFamily="34" charset="0"/>
                  <a:cs typeface="Arial" pitchFamily="34" charset="0"/>
                </a:rPr>
                <a:t>tournantes avec </a:t>
              </a:r>
              <a:r>
                <a:rPr lang="fr-FR" sz="1000" dirty="0" err="1" smtClean="0">
                  <a:latin typeface="Arial" pitchFamily="34" charset="0"/>
                  <a:cs typeface="Arial" pitchFamily="34" charset="0"/>
                </a:rPr>
                <a:t>Ec</a:t>
              </a:r>
              <a:r>
                <a:rPr lang="fr-FR" sz="1000" dirty="0" smtClean="0">
                  <a:latin typeface="Arial" pitchFamily="34" charset="0"/>
                  <a:cs typeface="Arial" pitchFamily="34" charset="0"/>
                </a:rPr>
                <a:t> importante)</a:t>
              </a:r>
              <a:endParaRPr lang="fr-FR" sz="1000" dirty="0">
                <a:latin typeface="Arial" pitchFamily="34" charset="0"/>
                <a:cs typeface="Arial" pitchFamily="34" charset="0"/>
              </a:endParaRPr>
            </a:p>
          </p:txBody>
        </p:sp>
        <p:sp>
          <p:nvSpPr>
            <p:cNvPr id="105" name="Rectangle 104"/>
            <p:cNvSpPr/>
            <p:nvPr/>
          </p:nvSpPr>
          <p:spPr>
            <a:xfrm>
              <a:off x="4714884" y="3500430"/>
              <a:ext cx="1857388" cy="928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cxnSp>
          <p:nvCxnSpPr>
            <p:cNvPr id="106" name="Connecteur droit 105"/>
            <p:cNvCxnSpPr/>
            <p:nvPr/>
          </p:nvCxnSpPr>
          <p:spPr>
            <a:xfrm rot="5400000">
              <a:off x="3644108" y="2928926"/>
              <a:ext cx="1427966"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a:off x="4357694" y="3643306"/>
              <a:ext cx="357190"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3</a:t>
            </a:fld>
            <a:endParaRPr lang="fr-FR"/>
          </a:p>
        </p:txBody>
      </p:sp>
      <p:grpSp>
        <p:nvGrpSpPr>
          <p:cNvPr id="5" name="Groupe 4"/>
          <p:cNvGrpSpPr/>
          <p:nvPr/>
        </p:nvGrpSpPr>
        <p:grpSpPr>
          <a:xfrm>
            <a:off x="714348" y="620688"/>
            <a:ext cx="7858181" cy="3890024"/>
            <a:chOff x="714348" y="785794"/>
            <a:chExt cx="7858181" cy="3890024"/>
          </a:xfrm>
        </p:grpSpPr>
        <p:graphicFrame>
          <p:nvGraphicFramePr>
            <p:cNvPr id="6" name="Espace réservé du contenu 5"/>
            <p:cNvGraphicFramePr>
              <a:graphicFrameLocks/>
            </p:cNvGraphicFramePr>
            <p:nvPr>
              <p:extLst>
                <p:ext uri="{D42A27DB-BD31-4B8C-83A1-F6EECF244321}">
                  <p14:modId xmlns:p14="http://schemas.microsoft.com/office/powerpoint/2010/main" val="2392001351"/>
                </p:ext>
              </p:extLst>
            </p:nvPr>
          </p:nvGraphicFramePr>
          <p:xfrm>
            <a:off x="714348" y="2786058"/>
            <a:ext cx="7858180" cy="1889760"/>
          </p:xfrm>
          <a:graphic>
            <a:graphicData uri="http://schemas.openxmlformats.org/drawingml/2006/table">
              <a:tbl>
                <a:tblPr firstRow="1" bandRow="1">
                  <a:tableStyleId>{5940675A-B579-460E-94D1-54222C63F5DA}</a:tableStyleId>
                </a:tblPr>
                <a:tblGrid>
                  <a:gridCol w="1337372"/>
                  <a:gridCol w="6520808"/>
                </a:tblGrid>
                <a:tr h="370840">
                  <a:tc>
                    <a:txBody>
                      <a:bodyPr/>
                      <a:lstStyle/>
                      <a:p>
                        <a:r>
                          <a:rPr lang="fr-FR" sz="1400" b="1" dirty="0" smtClean="0">
                            <a:latin typeface="Arial" pitchFamily="34" charset="0"/>
                            <a:cs typeface="Arial" pitchFamily="34" charset="0"/>
                          </a:rPr>
                          <a:t>Accessoires de sécurité</a:t>
                        </a:r>
                        <a:endParaRPr lang="fr-FR" sz="1400" dirty="0" smtClean="0">
                          <a:latin typeface="Arial" pitchFamily="34" charset="0"/>
                          <a:cs typeface="Arial" pitchFamily="34" charset="0"/>
                        </a:endParaRPr>
                      </a:p>
                    </a:txBody>
                    <a:tcPr/>
                  </a:tc>
                  <a:tc>
                    <a:txBody>
                      <a:bodyPr/>
                      <a:lstStyle/>
                      <a:p>
                        <a:pPr marL="0" indent="0" algn="just"/>
                        <a:r>
                          <a:rPr lang="fr-FR" sz="1400" b="0" i="0" dirty="0" smtClean="0">
                            <a:latin typeface="Arial" pitchFamily="34" charset="0"/>
                            <a:cs typeface="Arial" pitchFamily="34" charset="0"/>
                          </a:rPr>
                          <a:t>Ce sont les dispositifs destinés à la protection des ESP-ASP  contre les dépassements des limites admissibles (</a:t>
                        </a:r>
                        <a:r>
                          <a:rPr lang="fr-FR" sz="1400" b="0" i="0" dirty="0" err="1" smtClean="0">
                            <a:latin typeface="Arial" pitchFamily="34" charset="0"/>
                            <a:cs typeface="Arial" pitchFamily="34" charset="0"/>
                          </a:rPr>
                          <a:t>càd</a:t>
                        </a:r>
                        <a:r>
                          <a:rPr lang="fr-FR" sz="1400" b="0" i="0" dirty="0" smtClean="0">
                            <a:latin typeface="Arial" pitchFamily="34" charset="0"/>
                            <a:cs typeface="Arial" pitchFamily="34" charset="0"/>
                          </a:rPr>
                          <a:t> contre les surpressions):</a:t>
                        </a:r>
                        <a:r>
                          <a:rPr lang="fr-FR" sz="1400" b="0" i="0" baseline="0" dirty="0" smtClean="0">
                            <a:latin typeface="Arial" pitchFamily="34" charset="0"/>
                            <a:cs typeface="Arial" pitchFamily="34" charset="0"/>
                          </a:rPr>
                          <a:t> Soupape de sureté, disque de rupture, commutateur actionnés par la pression, par la température, ou par le niveau de fluide.</a:t>
                        </a:r>
                        <a:endParaRPr lang="fr-FR" sz="1400" dirty="0">
                          <a:latin typeface="Arial" pitchFamily="34" charset="0"/>
                          <a:cs typeface="Arial" pitchFamily="34" charset="0"/>
                        </a:endParaRPr>
                      </a:p>
                    </a:txBody>
                    <a:tcPr/>
                  </a:tc>
                </a:tr>
                <a:tr h="741680">
                  <a:tc>
                    <a:txBody>
                      <a:bodyPr/>
                      <a:lstStyle/>
                      <a:p>
                        <a:r>
                          <a:rPr lang="fr-FR" sz="1400" b="1" dirty="0" smtClean="0">
                            <a:latin typeface="Arial" pitchFamily="34" charset="0"/>
                            <a:cs typeface="Arial" pitchFamily="34" charset="0"/>
                          </a:rPr>
                          <a:t>Accessoires sous pression</a:t>
                        </a:r>
                        <a:endParaRPr lang="fr-FR" sz="1400"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i="0" dirty="0" smtClean="0">
                            <a:latin typeface="Arial" pitchFamily="34" charset="0"/>
                            <a:cs typeface="Arial" pitchFamily="34" charset="0"/>
                          </a:rPr>
                          <a:t>Ce sont des dispositifs</a:t>
                        </a:r>
                        <a:r>
                          <a:rPr lang="fr-FR" sz="1400" b="0" i="0" baseline="0" dirty="0" smtClean="0">
                            <a:latin typeface="Arial" pitchFamily="34" charset="0"/>
                            <a:cs typeface="Arial" pitchFamily="34" charset="0"/>
                          </a:rPr>
                          <a:t> jouant un rôle opérationnel  comme:</a:t>
                        </a:r>
                      </a:p>
                      <a:p>
                        <a:pPr marL="355600" indent="-173038" algn="just">
                          <a:buFont typeface="Times New Roman" pitchFamily="18" charset="0"/>
                          <a:buChar char="-"/>
                        </a:pPr>
                        <a:r>
                          <a:rPr lang="fr-FR" sz="1400" b="0" i="0" baseline="0" dirty="0" smtClean="0">
                            <a:latin typeface="Arial" pitchFamily="34" charset="0"/>
                            <a:cs typeface="Arial" pitchFamily="34" charset="0"/>
                          </a:rPr>
                          <a:t>Instruments de mesure (</a:t>
                        </a:r>
                        <a:r>
                          <a:rPr lang="fr-FR" sz="1400" b="0" i="0" baseline="0" dirty="0" err="1" smtClean="0">
                            <a:latin typeface="Arial" pitchFamily="34" charset="0"/>
                            <a:cs typeface="Arial" pitchFamily="34" charset="0"/>
                          </a:rPr>
                          <a:t>exp</a:t>
                        </a:r>
                        <a:r>
                          <a:rPr lang="fr-FR" sz="1400" b="0" i="0" baseline="0" dirty="0" smtClean="0">
                            <a:latin typeface="Arial" pitchFamily="34" charset="0"/>
                            <a:cs typeface="Arial" pitchFamily="34" charset="0"/>
                          </a:rPr>
                          <a:t>. manomètre, débitmètre),</a:t>
                        </a:r>
                      </a:p>
                      <a:p>
                        <a:pPr marL="355600" indent="-173038" algn="just">
                          <a:buFont typeface="Times New Roman" pitchFamily="18" charset="0"/>
                          <a:buChar char="-"/>
                        </a:pPr>
                        <a:r>
                          <a:rPr lang="fr-FR" sz="1400" b="0" i="0" baseline="0" dirty="0" smtClean="0">
                            <a:latin typeface="Arial" pitchFamily="34" charset="0"/>
                            <a:cs typeface="Arial" pitchFamily="34" charset="0"/>
                          </a:rPr>
                          <a:t>Vanne, robinet, régulateurs de pression, jauge de niveau à parois transparentes.</a:t>
                        </a:r>
                        <a:endParaRPr lang="fr-FR" sz="1400" dirty="0">
                          <a:latin typeface="Arial" pitchFamily="34" charset="0"/>
                          <a:cs typeface="Arial" pitchFamily="34" charset="0"/>
                        </a:endParaRPr>
                      </a:p>
                    </a:txBody>
                    <a:tcPr/>
                  </a:tc>
                </a:tr>
              </a:tbl>
            </a:graphicData>
          </a:graphic>
        </p:graphicFrame>
        <p:graphicFrame>
          <p:nvGraphicFramePr>
            <p:cNvPr id="7" name="Espace réservé du contenu 5"/>
            <p:cNvGraphicFramePr>
              <a:graphicFrameLocks/>
            </p:cNvGraphicFramePr>
            <p:nvPr>
              <p:extLst>
                <p:ext uri="{D42A27DB-BD31-4B8C-83A1-F6EECF244321}">
                  <p14:modId xmlns:p14="http://schemas.microsoft.com/office/powerpoint/2010/main" val="3276482696"/>
                </p:ext>
              </p:extLst>
            </p:nvPr>
          </p:nvGraphicFramePr>
          <p:xfrm>
            <a:off x="714348" y="785794"/>
            <a:ext cx="7858181" cy="1989150"/>
          </p:xfrm>
          <a:graphic>
            <a:graphicData uri="http://schemas.openxmlformats.org/drawingml/2006/table">
              <a:tbl>
                <a:tblPr firstRow="1" bandRow="1">
                  <a:tableStyleId>{5940675A-B579-460E-94D1-54222C63F5DA}</a:tableStyleId>
                </a:tblPr>
                <a:tblGrid>
                  <a:gridCol w="1337372"/>
                  <a:gridCol w="6520809"/>
                </a:tblGrid>
                <a:tr h="312750">
                  <a:tc>
                    <a:txBody>
                      <a:bodyPr/>
                      <a:lstStyle/>
                      <a:p>
                        <a:pPr algn="ctr"/>
                        <a:r>
                          <a:rPr lang="fr-FR" sz="1400" b="1" dirty="0" smtClean="0">
                            <a:latin typeface="Arial" pitchFamily="34" charset="0"/>
                            <a:cs typeface="Arial" pitchFamily="34" charset="0"/>
                          </a:rPr>
                          <a:t>Articles</a:t>
                        </a:r>
                        <a:endParaRPr lang="fr-FR" sz="1400" b="1" dirty="0">
                          <a:latin typeface="Arial" pitchFamily="34" charset="0"/>
                          <a:cs typeface="Arial" pitchFamily="34" charset="0"/>
                        </a:endParaRPr>
                      </a:p>
                    </a:txBody>
                    <a:tcPr>
                      <a:solidFill>
                        <a:schemeClr val="bg1">
                          <a:lumMod val="85000"/>
                        </a:schemeClr>
                      </a:solidFill>
                    </a:tcPr>
                  </a:tc>
                  <a:tc>
                    <a:txBody>
                      <a:bodyPr/>
                      <a:lstStyle/>
                      <a:p>
                        <a:pPr algn="ctr"/>
                        <a:r>
                          <a:rPr lang="fr-FR" sz="1400" b="1" dirty="0" smtClean="0">
                            <a:latin typeface="Arial" pitchFamily="34" charset="0"/>
                            <a:cs typeface="Arial" pitchFamily="34" charset="0"/>
                          </a:rPr>
                          <a:t>Définitions</a:t>
                        </a:r>
                        <a:endParaRPr lang="fr-FR" sz="1400" b="1" dirty="0">
                          <a:latin typeface="Arial" pitchFamily="34" charset="0"/>
                          <a:cs typeface="Arial" pitchFamily="34" charset="0"/>
                        </a:endParaRPr>
                      </a:p>
                    </a:txBody>
                    <a:tcPr>
                      <a:solidFill>
                        <a:schemeClr val="bg1">
                          <a:lumMod val="85000"/>
                        </a:schemeClr>
                      </a:solidFill>
                    </a:tcPr>
                  </a:tc>
                </a:tr>
                <a:tr h="370840">
                  <a:tc>
                    <a:txBody>
                      <a:bodyPr/>
                      <a:lstStyle/>
                      <a:p>
                        <a:endParaRPr lang="fr-FR" sz="1400" dirty="0" smtClean="0">
                          <a:latin typeface="Arial" pitchFamily="34" charset="0"/>
                          <a:cs typeface="Arial" pitchFamily="34" charset="0"/>
                        </a:endParaRPr>
                      </a:p>
                      <a:p>
                        <a:r>
                          <a:rPr lang="fr-FR" sz="1400" b="1" dirty="0" smtClean="0">
                            <a:latin typeface="Arial" pitchFamily="34" charset="0"/>
                            <a:cs typeface="Arial" pitchFamily="34" charset="0"/>
                          </a:rPr>
                          <a:t>Récipient</a:t>
                        </a:r>
                        <a:endParaRPr lang="fr-FR" sz="1400" b="1" dirty="0">
                          <a:latin typeface="Arial" pitchFamily="34" charset="0"/>
                          <a:cs typeface="Arial"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0" i="0" dirty="0" smtClean="0">
                            <a:latin typeface="Arial" pitchFamily="34" charset="0"/>
                            <a:cs typeface="Arial" pitchFamily="34" charset="0"/>
                          </a:rPr>
                          <a:t>Enveloppe conçue et construite pour contenir des fluides sous pression, y compris les éléments qui y sont directement attachés,</a:t>
                        </a:r>
                        <a:r>
                          <a:rPr lang="fr-FR" sz="1400" b="0" i="0" baseline="0" dirty="0" smtClean="0">
                            <a:latin typeface="Arial" pitchFamily="34" charset="0"/>
                            <a:cs typeface="Arial" pitchFamily="34" charset="0"/>
                          </a:rPr>
                          <a:t> jusqu’au dispositifs prévus pour le raccordement avec d’autres équipements. </a:t>
                        </a:r>
                        <a:endParaRPr lang="fr-FR" sz="1400" dirty="0">
                          <a:latin typeface="Arial" pitchFamily="34" charset="0"/>
                          <a:cs typeface="Arial" pitchFamily="34" charset="0"/>
                        </a:endParaRPr>
                      </a:p>
                    </a:txBody>
                    <a:tcPr/>
                  </a:tc>
                </a:tr>
                <a:tr h="741680">
                  <a:tc>
                    <a:txBody>
                      <a:bodyPr/>
                      <a:lstStyle/>
                      <a:p>
                        <a:endParaRPr lang="fr-FR" sz="1400" b="1" dirty="0" smtClean="0">
                          <a:latin typeface="Arial" pitchFamily="34" charset="0"/>
                          <a:cs typeface="Arial" pitchFamily="34" charset="0"/>
                        </a:endParaRPr>
                      </a:p>
                      <a:p>
                        <a:r>
                          <a:rPr lang="fr-FR" sz="1400" b="1" dirty="0" smtClean="0">
                            <a:latin typeface="Arial" pitchFamily="34" charset="0"/>
                            <a:cs typeface="Arial" pitchFamily="34" charset="0"/>
                          </a:rPr>
                          <a:t>Tuyauterie</a:t>
                        </a:r>
                        <a:endParaRPr lang="fr-FR"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i="0" dirty="0" smtClean="0">
                            <a:latin typeface="Arial" pitchFamily="34" charset="0"/>
                            <a:cs typeface="Arial" pitchFamily="34" charset="0"/>
                          </a:rPr>
                          <a:t>Composants de canalisation et tuyaux raccordés et intégrés dans un système sous pression. C’est aussi l’ensemble des accessoires de tuyauteries (coudes, les joints d’expansions, les flexibles),</a:t>
                        </a:r>
                        <a:r>
                          <a:rPr lang="fr-FR" sz="1400" b="0" i="0" baseline="0" dirty="0" smtClean="0">
                            <a:latin typeface="Arial" pitchFamily="34" charset="0"/>
                            <a:cs typeface="Arial" pitchFamily="34" charset="0"/>
                          </a:rPr>
                          <a:t> et aussi les échangeurs thermiques composés de tuyaux. </a:t>
                        </a:r>
                        <a:endParaRPr lang="fr-FR" sz="1400" dirty="0">
                          <a:latin typeface="Arial" pitchFamily="34" charset="0"/>
                          <a:cs typeface="Arial" pitchFamily="34" charset="0"/>
                        </a:endParaRPr>
                      </a:p>
                    </a:txBody>
                    <a:tcPr/>
                  </a:tc>
                </a:tr>
              </a:tbl>
            </a:graphicData>
          </a:graphic>
        </p:graphicFrame>
      </p:grpSp>
    </p:spTree>
    <p:extLst>
      <p:ext uri="{BB962C8B-B14F-4D97-AF65-F5344CB8AC3E}">
        <p14:creationId xmlns:p14="http://schemas.microsoft.com/office/powerpoint/2010/main" val="391465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4</a:t>
            </a:fld>
            <a:endParaRPr lang="fr-FR"/>
          </a:p>
        </p:txBody>
      </p:sp>
      <p:sp>
        <p:nvSpPr>
          <p:cNvPr id="5"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CA99C-06F3-413A-884E-6F467BC5E18E}" type="slidenum">
              <a:rPr lang="fr-FR" smtClean="0"/>
              <a:pPr/>
              <a:t>4</a:t>
            </a:fld>
            <a:endParaRPr lang="fr-FR"/>
          </a:p>
        </p:txBody>
      </p:sp>
      <p:sp>
        <p:nvSpPr>
          <p:cNvPr id="6"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137EF49-BFC9-4B34-970E-EABBD0731651}"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7" name="Picture 2"/>
          <p:cNvPicPr>
            <a:picLocks noChangeAspect="1" noChangeArrowheads="1"/>
          </p:cNvPicPr>
          <p:nvPr/>
        </p:nvPicPr>
        <p:blipFill>
          <a:blip r:embed="rId2"/>
          <a:srcRect/>
          <a:stretch>
            <a:fillRect/>
          </a:stretch>
        </p:blipFill>
        <p:spPr bwMode="auto">
          <a:xfrm>
            <a:off x="152400" y="174647"/>
            <a:ext cx="8848756" cy="6469063"/>
          </a:xfrm>
          <a:prstGeom prst="rect">
            <a:avLst/>
          </a:prstGeom>
          <a:noFill/>
          <a:ln w="9525">
            <a:noFill/>
            <a:miter lim="800000"/>
            <a:headEnd/>
            <a:tailEnd/>
          </a:ln>
          <a:effectLst/>
        </p:spPr>
      </p:pic>
    </p:spTree>
    <p:extLst>
      <p:ext uri="{BB962C8B-B14F-4D97-AF65-F5344CB8AC3E}">
        <p14:creationId xmlns:p14="http://schemas.microsoft.com/office/powerpoint/2010/main" val="852802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5</a:t>
            </a:fld>
            <a:endParaRPr lang="fr-FR"/>
          </a:p>
        </p:txBody>
      </p:sp>
      <p:sp>
        <p:nvSpPr>
          <p:cNvPr id="5" name="Rectangle 4"/>
          <p:cNvSpPr/>
          <p:nvPr/>
        </p:nvSpPr>
        <p:spPr>
          <a:xfrm>
            <a:off x="714348" y="642918"/>
            <a:ext cx="8143932" cy="1077218"/>
          </a:xfrm>
          <a:prstGeom prst="rect">
            <a:avLst/>
          </a:prstGeom>
        </p:spPr>
        <p:txBody>
          <a:bodyPr wrap="square">
            <a:spAutoFit/>
          </a:bodyPr>
          <a:lstStyle/>
          <a:p>
            <a:pPr algn="just"/>
            <a:r>
              <a:rPr lang="fr-FR" sz="1600" b="1" dirty="0" smtClean="0">
                <a:latin typeface="Arial" pitchFamily="34" charset="0"/>
                <a:cs typeface="Arial" pitchFamily="34" charset="0"/>
              </a:rPr>
              <a:t>1.2.2 Appareils (ou installations) sous pression: </a:t>
            </a:r>
            <a:r>
              <a:rPr lang="fr-FR" sz="1600" dirty="0" smtClean="0">
                <a:latin typeface="Arial" pitchFamily="34" charset="0"/>
                <a:cs typeface="Arial" pitchFamily="34" charset="0"/>
              </a:rPr>
              <a:t>Les appareils sous pression peuvent être classés principalement en deux catégories, à savoir:</a:t>
            </a:r>
          </a:p>
          <a:p>
            <a:pPr marL="361950" indent="-361950" algn="just">
              <a:buFont typeface="Times New Roman" pitchFamily="18" charset="0"/>
              <a:buChar char="-"/>
            </a:pPr>
            <a:r>
              <a:rPr lang="fr-FR" sz="1600" dirty="0" smtClean="0">
                <a:latin typeface="Arial" pitchFamily="34" charset="0"/>
                <a:cs typeface="Arial" pitchFamily="34" charset="0"/>
              </a:rPr>
              <a:t>fixes (</a:t>
            </a:r>
            <a:r>
              <a:rPr lang="fr-FR" sz="1600" dirty="0" err="1" smtClean="0">
                <a:latin typeface="Arial" pitchFamily="34" charset="0"/>
                <a:cs typeface="Arial" pitchFamily="34" charset="0"/>
              </a:rPr>
              <a:t>exp</a:t>
            </a:r>
            <a:r>
              <a:rPr lang="fr-FR" sz="1600" dirty="0" smtClean="0">
                <a:latin typeface="Arial" pitchFamily="34" charset="0"/>
                <a:cs typeface="Arial" pitchFamily="34" charset="0"/>
              </a:rPr>
              <a:t>. chaudière à eau, à vapeur, ou à l’huile thermique),</a:t>
            </a:r>
          </a:p>
          <a:p>
            <a:pPr marL="361950" indent="-361950" algn="just">
              <a:buFont typeface="Times New Roman" pitchFamily="18" charset="0"/>
              <a:buChar char="-"/>
            </a:pPr>
            <a:r>
              <a:rPr lang="fr-FR" sz="1600" dirty="0" smtClean="0">
                <a:latin typeface="Arial" pitchFamily="34" charset="0"/>
                <a:cs typeface="Arial" pitchFamily="34" charset="0"/>
              </a:rPr>
              <a:t>mobiles ou transportables (</a:t>
            </a:r>
            <a:r>
              <a:rPr lang="fr-FR" sz="1600" dirty="0" err="1" smtClean="0">
                <a:latin typeface="Arial" pitchFamily="34" charset="0"/>
                <a:cs typeface="Arial" pitchFamily="34" charset="0"/>
              </a:rPr>
              <a:t>exp</a:t>
            </a:r>
            <a:r>
              <a:rPr lang="fr-FR" sz="1600" dirty="0" smtClean="0">
                <a:latin typeface="Arial" pitchFamily="34" charset="0"/>
                <a:cs typeface="Arial" pitchFamily="34" charset="0"/>
              </a:rPr>
              <a:t>.  Bouteilles à gaz, compresseur d’air,…).</a:t>
            </a:r>
          </a:p>
        </p:txBody>
      </p:sp>
      <p:graphicFrame>
        <p:nvGraphicFramePr>
          <p:cNvPr id="6" name="Espace réservé du contenu 5"/>
          <p:cNvGraphicFramePr>
            <a:graphicFrameLocks/>
          </p:cNvGraphicFramePr>
          <p:nvPr/>
        </p:nvGraphicFramePr>
        <p:xfrm>
          <a:off x="714348" y="2000240"/>
          <a:ext cx="7858180" cy="2712720"/>
        </p:xfrm>
        <a:graphic>
          <a:graphicData uri="http://schemas.openxmlformats.org/drawingml/2006/table">
            <a:tbl>
              <a:tblPr firstRow="1" bandRow="1">
                <a:tableStyleId>{5940675A-B579-460E-94D1-54222C63F5DA}</a:tableStyleId>
              </a:tblPr>
              <a:tblGrid>
                <a:gridCol w="3000396"/>
                <a:gridCol w="4857784"/>
              </a:tblGrid>
              <a:tr h="324818">
                <a:tc>
                  <a:txBody>
                    <a:bodyPr/>
                    <a:lstStyle/>
                    <a:p>
                      <a:pPr algn="just"/>
                      <a:r>
                        <a:rPr lang="fr-FR" sz="1600" b="1" dirty="0" smtClean="0">
                          <a:latin typeface="Arial" pitchFamily="34" charset="0"/>
                          <a:cs typeface="Arial" pitchFamily="34" charset="0"/>
                        </a:rPr>
                        <a:t>Articles</a:t>
                      </a:r>
                      <a:endParaRPr lang="fr-FR" sz="1600" b="1" dirty="0">
                        <a:latin typeface="Arial" pitchFamily="34" charset="0"/>
                        <a:cs typeface="Arial" pitchFamily="34" charset="0"/>
                      </a:endParaRPr>
                    </a:p>
                  </a:txBody>
                  <a:tcPr>
                    <a:solidFill>
                      <a:schemeClr val="bg1">
                        <a:lumMod val="85000"/>
                      </a:schemeClr>
                    </a:solidFill>
                  </a:tcPr>
                </a:tc>
                <a:tc>
                  <a:txBody>
                    <a:bodyPr/>
                    <a:lstStyle/>
                    <a:p>
                      <a:pPr algn="just"/>
                      <a:r>
                        <a:rPr lang="fr-FR" sz="1600" b="1" dirty="0" smtClean="0">
                          <a:latin typeface="Arial" pitchFamily="34" charset="0"/>
                          <a:cs typeface="Arial" pitchFamily="34" charset="0"/>
                        </a:rPr>
                        <a:t>Définition</a:t>
                      </a:r>
                      <a:endParaRPr lang="fr-FR" sz="1600" b="1" dirty="0">
                        <a:latin typeface="Arial" pitchFamily="34" charset="0"/>
                        <a:cs typeface="Arial" pitchFamily="34" charset="0"/>
                      </a:endParaRPr>
                    </a:p>
                  </a:txBody>
                  <a:tcPr>
                    <a:solidFill>
                      <a:schemeClr val="bg1">
                        <a:lumMod val="85000"/>
                      </a:schemeClr>
                    </a:solidFill>
                  </a:tcPr>
                </a:tc>
              </a:tr>
              <a:tr h="8578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600" b="1" dirty="0" smtClean="0">
                          <a:latin typeface="Arial" pitchFamily="34" charset="0"/>
                          <a:cs typeface="Arial" pitchFamily="34" charset="0"/>
                        </a:rPr>
                        <a:t>Appareils sous pression fixe</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600" b="0" dirty="0" smtClean="0">
                          <a:latin typeface="Arial" pitchFamily="34" charset="0"/>
                          <a:cs typeface="Arial" pitchFamily="34" charset="0"/>
                        </a:rPr>
                        <a:t>(</a:t>
                      </a:r>
                      <a:r>
                        <a:rPr lang="fr-FR" sz="1600" b="0" baseline="0" dirty="0" smtClean="0">
                          <a:latin typeface="Arial" pitchFamily="34" charset="0"/>
                          <a:cs typeface="Arial" pitchFamily="34" charset="0"/>
                        </a:rPr>
                        <a:t>système </a:t>
                      </a:r>
                      <a:r>
                        <a:rPr lang="fr-FR" sz="1600" baseline="0" dirty="0" smtClean="0">
                          <a:latin typeface="Arial" pitchFamily="34" charset="0"/>
                          <a:cs typeface="Arial" pitchFamily="34" charset="0"/>
                        </a:rPr>
                        <a:t>de chauffage )</a:t>
                      </a:r>
                      <a:endParaRPr lang="fr-FR" sz="1600" dirty="0" smtClean="0">
                        <a:latin typeface="Arial" pitchFamily="34" charset="0"/>
                        <a:cs typeface="Arial" pitchFamily="34" charset="0"/>
                      </a:endParaRPr>
                    </a:p>
                  </a:txBody>
                  <a:tcPr/>
                </a:tc>
                <a:tc>
                  <a:txBody>
                    <a:bodyPr/>
                    <a:lstStyle/>
                    <a:p>
                      <a:pPr marL="0" indent="0" algn="just">
                        <a:buFont typeface="Arial" pitchFamily="34" charset="0"/>
                        <a:buNone/>
                      </a:pPr>
                      <a:r>
                        <a:rPr lang="fr-FR" sz="1600" dirty="0" smtClean="0">
                          <a:latin typeface="Arial" pitchFamily="34" charset="0"/>
                          <a:cs typeface="Arial" pitchFamily="34" charset="0"/>
                        </a:rPr>
                        <a:t>Un</a:t>
                      </a:r>
                      <a:r>
                        <a:rPr lang="fr-FR" sz="1600" baseline="0" dirty="0" smtClean="0">
                          <a:latin typeface="Arial" pitchFamily="34" charset="0"/>
                          <a:cs typeface="Arial" pitchFamily="34" charset="0"/>
                        </a:rPr>
                        <a:t> système de chauffage central a pour but d’offrir une température souhaitée  dans une enceinte (locaux, maisons; …); sachant que cette dernière peut être modifiée volontairement par moyen d’accessoires spécifiques.</a:t>
                      </a:r>
                      <a:endParaRPr lang="fr-FR" sz="1600" dirty="0">
                        <a:latin typeface="Arial" pitchFamily="34" charset="0"/>
                        <a:cs typeface="Arial" pitchFamily="34" charset="0"/>
                      </a:endParaRPr>
                    </a:p>
                  </a:txBody>
                  <a:tcPr/>
                </a:tc>
              </a:tr>
              <a:tr h="741680">
                <a:tc>
                  <a:txBody>
                    <a:bodyPr/>
                    <a:lstStyle/>
                    <a:p>
                      <a:pPr algn="just"/>
                      <a:r>
                        <a:rPr lang="fr-FR" sz="1600" b="1" dirty="0" smtClean="0">
                          <a:latin typeface="Arial" pitchFamily="34" charset="0"/>
                          <a:cs typeface="Arial" pitchFamily="34" charset="0"/>
                        </a:rPr>
                        <a:t>Appareils sous pression mobile </a:t>
                      </a:r>
                      <a:r>
                        <a:rPr lang="fr-FR" sz="1600" b="0" i="0" dirty="0" smtClean="0">
                          <a:latin typeface="Arial" pitchFamily="34" charset="0"/>
                          <a:cs typeface="Arial" pitchFamily="34" charset="0"/>
                        </a:rPr>
                        <a:t>(compresseur d’air)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600" b="0" kern="1200" baseline="0" dirty="0" smtClean="0">
                          <a:solidFill>
                            <a:schemeClr val="tx1"/>
                          </a:solidFill>
                          <a:latin typeface="Arial" pitchFamily="34" charset="0"/>
                          <a:ea typeface="+mn-ea"/>
                          <a:cs typeface="Arial" pitchFamily="34" charset="0"/>
                        </a:rPr>
                        <a:t>Le compresseur  d’air a pour mission de comprimer l’air ambiant afin de le stocker en la plus grande quantité possible dans un espace aussi réduit que possible.  </a:t>
                      </a:r>
                    </a:p>
                  </a:txBody>
                  <a:tcPr/>
                </a:tc>
              </a:tr>
            </a:tbl>
          </a:graphicData>
        </a:graphic>
      </p:graphicFrame>
    </p:spTree>
    <p:extLst>
      <p:ext uri="{BB962C8B-B14F-4D97-AF65-F5344CB8AC3E}">
        <p14:creationId xmlns:p14="http://schemas.microsoft.com/office/powerpoint/2010/main" val="161565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6</a:t>
            </a:fld>
            <a:endParaRPr lang="fr-FR"/>
          </a:p>
        </p:txBody>
      </p:sp>
      <p:sp>
        <p:nvSpPr>
          <p:cNvPr id="5"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CA99C-06F3-413A-884E-6F467BC5E18E}" type="slidenum">
              <a:rPr lang="fr-FR" smtClean="0"/>
              <a:pPr/>
              <a:t>6</a:t>
            </a:fld>
            <a:endParaRPr lang="fr-FR"/>
          </a:p>
        </p:txBody>
      </p:sp>
      <p:sp>
        <p:nvSpPr>
          <p:cNvPr id="6"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137EF49-BFC9-4B34-970E-EABBD0731651}"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grpSp>
        <p:nvGrpSpPr>
          <p:cNvPr id="7" name="Groupe 6"/>
          <p:cNvGrpSpPr/>
          <p:nvPr/>
        </p:nvGrpSpPr>
        <p:grpSpPr>
          <a:xfrm>
            <a:off x="428596" y="357166"/>
            <a:ext cx="8474104" cy="6340475"/>
            <a:chOff x="428596" y="214290"/>
            <a:chExt cx="8474104" cy="6340475"/>
          </a:xfrm>
        </p:grpSpPr>
        <p:pic>
          <p:nvPicPr>
            <p:cNvPr id="8" name="Picture 2"/>
            <p:cNvPicPr>
              <a:picLocks noChangeAspect="1" noChangeArrowheads="1"/>
            </p:cNvPicPr>
            <p:nvPr/>
          </p:nvPicPr>
          <p:blipFill>
            <a:blip r:embed="rId2"/>
            <a:srcRect/>
            <a:stretch>
              <a:fillRect/>
            </a:stretch>
          </p:blipFill>
          <p:spPr bwMode="auto">
            <a:xfrm>
              <a:off x="428596" y="214290"/>
              <a:ext cx="8474104" cy="6340475"/>
            </a:xfrm>
            <a:prstGeom prst="rect">
              <a:avLst/>
            </a:prstGeom>
            <a:noFill/>
            <a:ln w="9525">
              <a:noFill/>
              <a:miter lim="800000"/>
              <a:headEnd/>
              <a:tailEnd/>
            </a:ln>
            <a:effectLst/>
          </p:spPr>
        </p:pic>
        <p:sp>
          <p:nvSpPr>
            <p:cNvPr id="9" name="Rectangle 8"/>
            <p:cNvSpPr/>
            <p:nvPr/>
          </p:nvSpPr>
          <p:spPr>
            <a:xfrm>
              <a:off x="5715008" y="1500174"/>
              <a:ext cx="2643206" cy="2357454"/>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2"/>
            <p:cNvPicPr>
              <a:picLocks noChangeAspect="1" noChangeArrowheads="1"/>
            </p:cNvPicPr>
            <p:nvPr/>
          </p:nvPicPr>
          <p:blipFill>
            <a:blip r:embed="rId3"/>
            <a:srcRect/>
            <a:stretch>
              <a:fillRect/>
            </a:stretch>
          </p:blipFill>
          <p:spPr bwMode="auto">
            <a:xfrm>
              <a:off x="5857884" y="1571612"/>
              <a:ext cx="2438400" cy="1828800"/>
            </a:xfrm>
            <a:prstGeom prst="rect">
              <a:avLst/>
            </a:prstGeom>
            <a:noFill/>
            <a:ln w="9525">
              <a:noFill/>
              <a:miter lim="800000"/>
              <a:headEnd/>
              <a:tailEnd/>
            </a:ln>
            <a:effectLst/>
          </p:spPr>
        </p:pic>
        <p:sp>
          <p:nvSpPr>
            <p:cNvPr id="11" name="ZoneTexte 10"/>
            <p:cNvSpPr txBox="1"/>
            <p:nvPr/>
          </p:nvSpPr>
          <p:spPr>
            <a:xfrm>
              <a:off x="5786446" y="3357562"/>
              <a:ext cx="2500330" cy="461665"/>
            </a:xfrm>
            <a:prstGeom prst="rect">
              <a:avLst/>
            </a:prstGeom>
            <a:solidFill>
              <a:schemeClr val="bg1"/>
            </a:solidFill>
          </p:spPr>
          <p:txBody>
            <a:bodyPr wrap="square" rtlCol="0">
              <a:spAutoFit/>
            </a:bodyPr>
            <a:lstStyle/>
            <a:p>
              <a:r>
                <a:rPr lang="fr-FR" sz="1200" dirty="0" smtClean="0">
                  <a:latin typeface="Arial" pitchFamily="34" charset="0"/>
                  <a:cs typeface="Arial" pitchFamily="34" charset="0"/>
                </a:rPr>
                <a:t>Compresseur d’air automatique </a:t>
              </a:r>
            </a:p>
            <a:p>
              <a:pPr algn="ctr"/>
              <a:r>
                <a:rPr lang="fr-FR" sz="1200" dirty="0" smtClean="0">
                  <a:latin typeface="Arial" pitchFamily="34" charset="0"/>
                  <a:cs typeface="Arial" pitchFamily="34" charset="0"/>
                </a:rPr>
                <a:t>pour lavage de voiture</a:t>
              </a:r>
              <a:endParaRPr lang="fr-FR" sz="1200" dirty="0">
                <a:latin typeface="Arial" pitchFamily="34" charset="0"/>
                <a:cs typeface="Arial" pitchFamily="34" charset="0"/>
              </a:endParaRPr>
            </a:p>
          </p:txBody>
        </p:sp>
      </p:grpSp>
      <p:sp>
        <p:nvSpPr>
          <p:cNvPr id="12" name="ZoneTexte 11"/>
          <p:cNvSpPr txBox="1"/>
          <p:nvPr/>
        </p:nvSpPr>
        <p:spPr>
          <a:xfrm>
            <a:off x="5218626" y="6143644"/>
            <a:ext cx="2470548" cy="461665"/>
          </a:xfrm>
          <a:prstGeom prst="rect">
            <a:avLst/>
          </a:prstGeom>
          <a:solidFill>
            <a:schemeClr val="bg1"/>
          </a:solidFill>
        </p:spPr>
        <p:txBody>
          <a:bodyPr wrap="none" rtlCol="0">
            <a:spAutoFit/>
          </a:bodyPr>
          <a:lstStyle/>
          <a:p>
            <a:r>
              <a:rPr lang="fr-FR" sz="1200" dirty="0" smtClean="0">
                <a:latin typeface="Arial" pitchFamily="34" charset="0"/>
                <a:cs typeface="Arial" pitchFamily="34" charset="0"/>
              </a:rPr>
              <a:t>Compresseur d’air  (HP) à étages</a:t>
            </a:r>
          </a:p>
          <a:p>
            <a:pPr algn="ctr"/>
            <a:r>
              <a:rPr lang="fr-FR" sz="1200" dirty="0" smtClean="0">
                <a:latin typeface="Arial" pitchFamily="34" charset="0"/>
                <a:cs typeface="Arial" pitchFamily="34" charset="0"/>
              </a:rPr>
              <a:t>pour remplissage de bouteilles</a:t>
            </a:r>
            <a:endParaRPr lang="fr-FR" sz="1200" dirty="0">
              <a:latin typeface="Arial" pitchFamily="34" charset="0"/>
              <a:cs typeface="Arial" pitchFamily="34" charset="0"/>
            </a:endParaRPr>
          </a:p>
        </p:txBody>
      </p:sp>
    </p:spTree>
    <p:extLst>
      <p:ext uri="{BB962C8B-B14F-4D97-AF65-F5344CB8AC3E}">
        <p14:creationId xmlns:p14="http://schemas.microsoft.com/office/powerpoint/2010/main" val="70690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7</a:t>
            </a:fld>
            <a:endParaRPr lang="fr-FR"/>
          </a:p>
        </p:txBody>
      </p:sp>
      <p:pic>
        <p:nvPicPr>
          <p:cNvPr id="5" name="Picture 2"/>
          <p:cNvPicPr>
            <a:picLocks noChangeAspect="1" noChangeArrowheads="1"/>
          </p:cNvPicPr>
          <p:nvPr/>
        </p:nvPicPr>
        <p:blipFill>
          <a:blip r:embed="rId2"/>
          <a:srcRect/>
          <a:stretch>
            <a:fillRect/>
          </a:stretch>
        </p:blipFill>
        <p:spPr bwMode="auto">
          <a:xfrm>
            <a:off x="395288" y="400066"/>
            <a:ext cx="8353425" cy="5243512"/>
          </a:xfrm>
          <a:prstGeom prst="rect">
            <a:avLst/>
          </a:prstGeom>
          <a:noFill/>
          <a:ln w="9525">
            <a:noFill/>
            <a:miter lim="800000"/>
            <a:headEnd/>
            <a:tailEnd/>
          </a:ln>
          <a:effectLst/>
        </p:spPr>
      </p:pic>
      <p:graphicFrame>
        <p:nvGraphicFramePr>
          <p:cNvPr id="6" name="Tableau 5"/>
          <p:cNvGraphicFramePr>
            <a:graphicFrameLocks noGrp="1"/>
          </p:cNvGraphicFramePr>
          <p:nvPr/>
        </p:nvGraphicFramePr>
        <p:xfrm>
          <a:off x="571472" y="5500701"/>
          <a:ext cx="8001054" cy="822960"/>
        </p:xfrm>
        <a:graphic>
          <a:graphicData uri="http://schemas.openxmlformats.org/drawingml/2006/table">
            <a:tbl>
              <a:tblPr firstRow="1" bandRow="1">
                <a:tableStyleId>{5940675A-B579-460E-94D1-54222C63F5DA}</a:tableStyleId>
              </a:tblPr>
              <a:tblGrid>
                <a:gridCol w="1500198"/>
                <a:gridCol w="1285884"/>
                <a:gridCol w="1357322"/>
                <a:gridCol w="1285884"/>
                <a:gridCol w="1428760"/>
                <a:gridCol w="1143006"/>
              </a:tblGrid>
              <a:tr h="714381">
                <a:tc>
                  <a:txBody>
                    <a:bodyPr/>
                    <a:lstStyle/>
                    <a:p>
                      <a:endParaRPr lang="fr-FR" sz="1200" dirty="0" smtClean="0">
                        <a:latin typeface="Arial" pitchFamily="34" charset="0"/>
                        <a:cs typeface="Arial" pitchFamily="34" charset="0"/>
                      </a:endParaRPr>
                    </a:p>
                    <a:p>
                      <a:r>
                        <a:rPr lang="fr-FR" sz="1200" dirty="0" smtClean="0">
                          <a:latin typeface="Arial" pitchFamily="34" charset="0"/>
                          <a:cs typeface="Arial" pitchFamily="34" charset="0"/>
                        </a:rPr>
                        <a:t>Compresseur</a:t>
                      </a:r>
                    </a:p>
                    <a:p>
                      <a:endParaRPr lang="fr-FR" sz="1200" dirty="0" smtClean="0">
                        <a:latin typeface="Arial" pitchFamily="34" charset="0"/>
                        <a:cs typeface="Arial" pitchFamily="34" charset="0"/>
                      </a:endParaRPr>
                    </a:p>
                    <a:p>
                      <a:endParaRPr lang="fr-FR" sz="1200" dirty="0">
                        <a:latin typeface="Arial" pitchFamily="34" charset="0"/>
                        <a:cs typeface="Arial" pitchFamily="34" charset="0"/>
                      </a:endParaRPr>
                    </a:p>
                  </a:txBody>
                  <a:tcPr/>
                </a:tc>
                <a:tc>
                  <a:txBody>
                    <a:bodyPr/>
                    <a:lstStyle/>
                    <a:p>
                      <a:endParaRPr lang="fr-FR" sz="1200" dirty="0" smtClean="0">
                        <a:latin typeface="Arial" pitchFamily="34" charset="0"/>
                        <a:cs typeface="Arial" pitchFamily="34" charset="0"/>
                      </a:endParaRPr>
                    </a:p>
                    <a:p>
                      <a:endParaRPr lang="fr-FR" sz="1200" dirty="0" smtClean="0">
                        <a:latin typeface="Arial" pitchFamily="34" charset="0"/>
                        <a:cs typeface="Arial" pitchFamily="34" charset="0"/>
                      </a:endParaRPr>
                    </a:p>
                    <a:p>
                      <a:endParaRPr lang="fr-FR" sz="1200" dirty="0">
                        <a:latin typeface="Arial" pitchFamily="34" charset="0"/>
                        <a:cs typeface="Arial" pitchFamily="34" charset="0"/>
                      </a:endParaRPr>
                    </a:p>
                  </a:txBody>
                  <a:tcPr/>
                </a:tc>
                <a:tc>
                  <a:txBody>
                    <a:bodyPr/>
                    <a:lstStyle/>
                    <a:p>
                      <a:endParaRPr lang="fr-FR" sz="1200" dirty="0" smtClean="0">
                        <a:latin typeface="Arial" pitchFamily="34" charset="0"/>
                        <a:cs typeface="Arial" pitchFamily="34" charset="0"/>
                      </a:endParaRPr>
                    </a:p>
                    <a:p>
                      <a:r>
                        <a:rPr lang="fr-FR" sz="1200" dirty="0" smtClean="0">
                          <a:latin typeface="Arial" pitchFamily="34" charset="0"/>
                          <a:cs typeface="Arial" pitchFamily="34" charset="0"/>
                        </a:rPr>
                        <a:t>Chaudière</a:t>
                      </a:r>
                      <a:endParaRPr lang="fr-FR" sz="1200" dirty="0">
                        <a:latin typeface="Arial" pitchFamily="34" charset="0"/>
                        <a:cs typeface="Arial" pitchFamily="34" charset="0"/>
                      </a:endParaRPr>
                    </a:p>
                  </a:txBody>
                  <a:tcPr/>
                </a:tc>
                <a:tc>
                  <a:txBody>
                    <a:bodyPr/>
                    <a:lstStyle/>
                    <a:p>
                      <a:endParaRPr lang="fr-FR" sz="1200" dirty="0">
                        <a:latin typeface="Arial" pitchFamily="34" charset="0"/>
                        <a:cs typeface="Arial" pitchFamily="34" charset="0"/>
                      </a:endParaRPr>
                    </a:p>
                  </a:txBody>
                  <a:tcPr/>
                </a:tc>
                <a:tc>
                  <a:txBody>
                    <a:bodyPr/>
                    <a:lstStyle/>
                    <a:p>
                      <a:pPr algn="ctr"/>
                      <a:endParaRPr lang="fr-FR" sz="1200" dirty="0" smtClean="0">
                        <a:latin typeface="Arial" pitchFamily="34" charset="0"/>
                        <a:cs typeface="Arial" pitchFamily="34" charset="0"/>
                      </a:endParaRPr>
                    </a:p>
                    <a:p>
                      <a:pPr algn="ctr"/>
                      <a:endParaRPr lang="fr-FR" sz="1200" dirty="0" smtClean="0">
                        <a:latin typeface="Arial" pitchFamily="34" charset="0"/>
                        <a:cs typeface="Arial" pitchFamily="34" charset="0"/>
                      </a:endParaRPr>
                    </a:p>
                    <a:p>
                      <a:pPr algn="ctr"/>
                      <a:r>
                        <a:rPr lang="fr-FR" sz="1200" dirty="0" smtClean="0">
                          <a:latin typeface="Arial" pitchFamily="34" charset="0"/>
                          <a:cs typeface="Arial" pitchFamily="34" charset="0"/>
                        </a:rPr>
                        <a:t>-----</a:t>
                      </a:r>
                      <a:endParaRPr lang="fr-FR" sz="1200" dirty="0">
                        <a:latin typeface="Arial" pitchFamily="34" charset="0"/>
                        <a:cs typeface="Arial" pitchFamily="34" charset="0"/>
                      </a:endParaRPr>
                    </a:p>
                  </a:txBody>
                  <a:tcPr/>
                </a:tc>
                <a:tc>
                  <a:txBody>
                    <a:bodyPr/>
                    <a:lstStyle/>
                    <a:p>
                      <a:pPr algn="ctr"/>
                      <a:endParaRPr lang="fr-FR" sz="1200" dirty="0" smtClean="0">
                        <a:latin typeface="Arial" pitchFamily="34" charset="0"/>
                        <a:cs typeface="Arial" pitchFamily="34" charset="0"/>
                      </a:endParaRPr>
                    </a:p>
                    <a:p>
                      <a:pPr algn="ctr"/>
                      <a:endParaRPr lang="fr-FR" sz="1200" dirty="0" smtClean="0">
                        <a:latin typeface="Arial" pitchFamily="34" charset="0"/>
                        <a:cs typeface="Arial" pitchFamily="34" charset="0"/>
                      </a:endParaRPr>
                    </a:p>
                    <a:p>
                      <a:pPr algn="ctr"/>
                      <a:r>
                        <a:rPr lang="fr-FR" sz="1200" dirty="0" smtClean="0">
                          <a:latin typeface="Arial" pitchFamily="34" charset="0"/>
                          <a:cs typeface="Arial" pitchFamily="34" charset="0"/>
                        </a:rPr>
                        <a:t>----</a:t>
                      </a:r>
                    </a:p>
                    <a:p>
                      <a:pPr algn="ctr"/>
                      <a:endParaRPr lang="fr-FR" sz="1200" dirty="0">
                        <a:latin typeface="Arial" pitchFamily="34" charset="0"/>
                        <a:cs typeface="Arial" pitchFamily="34" charset="0"/>
                      </a:endParaRPr>
                    </a:p>
                  </a:txBody>
                  <a:tcPr/>
                </a:tc>
              </a:tr>
            </a:tbl>
          </a:graphicData>
        </a:graphic>
      </p:graphicFrame>
      <p:pic>
        <p:nvPicPr>
          <p:cNvPr id="7" name="Picture 4"/>
          <p:cNvPicPr>
            <a:picLocks noChangeAspect="1" noChangeArrowheads="1"/>
          </p:cNvPicPr>
          <p:nvPr/>
        </p:nvPicPr>
        <p:blipFill>
          <a:blip r:embed="rId3"/>
          <a:srcRect/>
          <a:stretch>
            <a:fillRect/>
          </a:stretch>
        </p:blipFill>
        <p:spPr bwMode="auto">
          <a:xfrm>
            <a:off x="5000628" y="5500702"/>
            <a:ext cx="642942" cy="692814"/>
          </a:xfrm>
          <a:prstGeom prst="rect">
            <a:avLst/>
          </a:prstGeom>
          <a:noFill/>
          <a:ln w="9525">
            <a:noFill/>
            <a:miter lim="800000"/>
            <a:headEnd/>
            <a:tailEnd/>
          </a:ln>
          <a:effectLst/>
        </p:spPr>
      </p:pic>
      <p:grpSp>
        <p:nvGrpSpPr>
          <p:cNvPr id="8" name="Groupe 7"/>
          <p:cNvGrpSpPr/>
          <p:nvPr/>
        </p:nvGrpSpPr>
        <p:grpSpPr>
          <a:xfrm>
            <a:off x="2500298" y="5500702"/>
            <a:ext cx="500066" cy="785024"/>
            <a:chOff x="3214678" y="1215216"/>
            <a:chExt cx="571504" cy="927900"/>
          </a:xfrm>
        </p:grpSpPr>
        <p:sp>
          <p:nvSpPr>
            <p:cNvPr id="9" name="Ellipse 8"/>
            <p:cNvSpPr/>
            <p:nvPr/>
          </p:nvSpPr>
          <p:spPr>
            <a:xfrm>
              <a:off x="3214678" y="1357298"/>
              <a:ext cx="571504" cy="57150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a:endCxn id="9" idx="5"/>
            </p:cNvCxnSpPr>
            <p:nvPr/>
          </p:nvCxnSpPr>
          <p:spPr>
            <a:xfrm rot="16200000" flipH="1">
              <a:off x="3393273" y="1535892"/>
              <a:ext cx="487809" cy="130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a:endCxn id="9" idx="3"/>
            </p:cNvCxnSpPr>
            <p:nvPr/>
          </p:nvCxnSpPr>
          <p:spPr>
            <a:xfrm rot="5400000">
              <a:off x="3119779" y="1535893"/>
              <a:ext cx="487809" cy="130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a:endCxn id="9" idx="0"/>
            </p:cNvCxnSpPr>
            <p:nvPr/>
          </p:nvCxnSpPr>
          <p:spPr>
            <a:xfrm rot="5400000">
              <a:off x="3428992" y="1285860"/>
              <a:ext cx="142876"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riangle isocèle 12"/>
            <p:cNvSpPr/>
            <p:nvPr/>
          </p:nvSpPr>
          <p:spPr>
            <a:xfrm>
              <a:off x="3428992" y="1357298"/>
              <a:ext cx="142876" cy="142876"/>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p:cNvCxnSpPr/>
            <p:nvPr/>
          </p:nvCxnSpPr>
          <p:spPr>
            <a:xfrm rot="5400000">
              <a:off x="3394067" y="2035959"/>
              <a:ext cx="213520"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ZoneTexte 14"/>
          <p:cNvSpPr txBox="1"/>
          <p:nvPr/>
        </p:nvSpPr>
        <p:spPr>
          <a:xfrm>
            <a:off x="583157" y="375802"/>
            <a:ext cx="3318537" cy="338554"/>
          </a:xfrm>
          <a:prstGeom prst="rect">
            <a:avLst/>
          </a:prstGeom>
          <a:solidFill>
            <a:schemeClr val="bg1"/>
          </a:solidFill>
        </p:spPr>
        <p:txBody>
          <a:bodyPr wrap="none" rtlCol="0">
            <a:spAutoFit/>
          </a:bodyPr>
          <a:lstStyle/>
          <a:p>
            <a:r>
              <a:rPr lang="fr-FR" sz="1600" b="1" dirty="0" smtClean="0">
                <a:latin typeface="Arial" pitchFamily="34" charset="0"/>
                <a:cs typeface="Arial" pitchFamily="34" charset="0"/>
              </a:rPr>
              <a:t>1.3 Nomenclature des ESP/ASP:</a:t>
            </a:r>
            <a:endParaRPr lang="fr-FR" sz="1600" b="1" dirty="0">
              <a:latin typeface="Arial" pitchFamily="34" charset="0"/>
              <a:cs typeface="Arial" pitchFamily="34" charset="0"/>
            </a:endParaRPr>
          </a:p>
        </p:txBody>
      </p:sp>
    </p:spTree>
    <p:extLst>
      <p:ext uri="{BB962C8B-B14F-4D97-AF65-F5344CB8AC3E}">
        <p14:creationId xmlns:p14="http://schemas.microsoft.com/office/powerpoint/2010/main" val="240350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8</a:t>
            </a:fld>
            <a:endParaRPr lang="fr-FR"/>
          </a:p>
        </p:txBody>
      </p:sp>
      <p:sp>
        <p:nvSpPr>
          <p:cNvPr id="5" name="ZoneTexte 4"/>
          <p:cNvSpPr txBox="1"/>
          <p:nvPr/>
        </p:nvSpPr>
        <p:spPr>
          <a:xfrm>
            <a:off x="571472" y="651460"/>
            <a:ext cx="7715304" cy="3785652"/>
          </a:xfrm>
          <a:prstGeom prst="rect">
            <a:avLst/>
          </a:prstGeom>
          <a:noFill/>
        </p:spPr>
        <p:txBody>
          <a:bodyPr wrap="square" rtlCol="0">
            <a:spAutoFit/>
          </a:bodyPr>
          <a:lstStyle/>
          <a:p>
            <a:pPr algn="just"/>
            <a:r>
              <a:rPr lang="fr-FR" sz="1600" b="1" dirty="0" smtClean="0">
                <a:latin typeface="Arial" panose="020B0604020202020204" pitchFamily="34" charset="0"/>
                <a:cs typeface="Arial" panose="020B0604020202020204" pitchFamily="34" charset="0"/>
              </a:rPr>
              <a:t>1.4 Contrôle des ESP-ASP:  </a:t>
            </a:r>
            <a:r>
              <a:rPr lang="fr-FR" sz="1600" dirty="0" smtClean="0">
                <a:latin typeface="Arial" panose="020B0604020202020204" pitchFamily="34" charset="0"/>
                <a:cs typeface="Arial" panose="020B0604020202020204" pitchFamily="34" charset="0"/>
              </a:rPr>
              <a:t>Pour maintenir en parfaite état de fonctionnement les EPS, avec un minimum de risque majeur, quelques étapes de contrôle sont à considérer:</a:t>
            </a:r>
          </a:p>
          <a:p>
            <a:pPr algn="just"/>
            <a:endParaRPr lang="fr-FR" sz="1600" i="1" dirty="0" smtClean="0">
              <a:latin typeface="Arial" panose="020B0604020202020204" pitchFamily="34" charset="0"/>
              <a:cs typeface="Arial" panose="020B0604020202020204" pitchFamily="34" charset="0"/>
            </a:endParaRPr>
          </a:p>
          <a:p>
            <a:pPr indent="355600" algn="just">
              <a:buFont typeface="Arial" pitchFamily="34" charset="0"/>
              <a:buChar char="•"/>
            </a:pPr>
            <a:r>
              <a:rPr lang="fr-FR" sz="1600" b="1" dirty="0" smtClean="0">
                <a:latin typeface="Arial" panose="020B0604020202020204" pitchFamily="34" charset="0"/>
                <a:cs typeface="Arial" panose="020B0604020202020204" pitchFamily="34" charset="0"/>
              </a:rPr>
              <a:t>Visites</a:t>
            </a:r>
            <a:r>
              <a:rPr lang="fr-FR" sz="1600" dirty="0" smtClean="0">
                <a:latin typeface="Arial" panose="020B0604020202020204" pitchFamily="34" charset="0"/>
                <a:cs typeface="Arial" panose="020B0604020202020204" pitchFamily="34" charset="0"/>
              </a:rPr>
              <a:t> (intérieure, extérieure) : examen visuel de la paroi (extérieure et/ou intérieure), accompagné parfois de mesures d’épaisseurs en utilisant appareils ultra son. Ces visites doivent être effectuées par un personnel qualifié. </a:t>
            </a:r>
          </a:p>
          <a:p>
            <a:pPr indent="355600" algn="just"/>
            <a:endParaRPr lang="fr-FR" sz="1600" dirty="0" smtClean="0">
              <a:latin typeface="Arial" panose="020B0604020202020204" pitchFamily="34" charset="0"/>
              <a:cs typeface="Arial" panose="020B0604020202020204" pitchFamily="34" charset="0"/>
            </a:endParaRPr>
          </a:p>
          <a:p>
            <a:pPr indent="355600" algn="just">
              <a:buFont typeface="Arial" pitchFamily="34" charset="0"/>
              <a:buChar char="•"/>
            </a:pPr>
            <a:r>
              <a:rPr lang="fr-FR" sz="1600" b="1" dirty="0" smtClean="0">
                <a:latin typeface="Arial" panose="020B0604020202020204" pitchFamily="34" charset="0"/>
                <a:cs typeface="Arial" panose="020B0604020202020204" pitchFamily="34" charset="0"/>
              </a:rPr>
              <a:t>Epreuve</a:t>
            </a:r>
            <a:r>
              <a:rPr lang="fr-FR" sz="1600" dirty="0" smtClean="0">
                <a:latin typeface="Arial" panose="020B0604020202020204" pitchFamily="34" charset="0"/>
                <a:cs typeface="Arial" panose="020B0604020202020204" pitchFamily="34" charset="0"/>
              </a:rPr>
              <a:t>: remplir l’appareil d’un fluide (liquide) coloré et faire monter sa pression jusqu’à une pression nettement supérieur e à la pression pour laquelle cet appareil a été calculée; et voir par la suite </a:t>
            </a:r>
            <a:r>
              <a:rPr lang="fr-FR" sz="1600" b="1" dirty="0" smtClean="0">
                <a:latin typeface="Arial" panose="020B0604020202020204" pitchFamily="34" charset="0"/>
                <a:cs typeface="Arial" panose="020B0604020202020204" pitchFamily="34" charset="0"/>
              </a:rPr>
              <a:t>s’il résiste</a:t>
            </a:r>
            <a:r>
              <a:rPr lang="fr-FR" sz="1600" dirty="0" smtClean="0">
                <a:latin typeface="Arial" panose="020B0604020202020204" pitchFamily="34" charset="0"/>
                <a:cs typeface="Arial" panose="020B0604020202020204" pitchFamily="34" charset="0"/>
              </a:rPr>
              <a:t>, </a:t>
            </a:r>
            <a:r>
              <a:rPr lang="fr-FR" sz="1600" b="1" dirty="0" smtClean="0">
                <a:latin typeface="Arial" panose="020B0604020202020204" pitchFamily="34" charset="0"/>
                <a:cs typeface="Arial" panose="020B0604020202020204" pitchFamily="34" charset="0"/>
              </a:rPr>
              <a:t>ne fuit pas </a:t>
            </a:r>
            <a:r>
              <a:rPr lang="fr-FR" sz="1600" dirty="0" smtClean="0">
                <a:latin typeface="Arial" panose="020B0604020202020204" pitchFamily="34" charset="0"/>
                <a:cs typeface="Arial" panose="020B0604020202020204" pitchFamily="34" charset="0"/>
              </a:rPr>
              <a:t>, et </a:t>
            </a:r>
            <a:r>
              <a:rPr lang="fr-FR" sz="1600" b="1" dirty="0" smtClean="0">
                <a:latin typeface="Arial" panose="020B0604020202020204" pitchFamily="34" charset="0"/>
                <a:cs typeface="Arial" panose="020B0604020202020204" pitchFamily="34" charset="0"/>
              </a:rPr>
              <a:t>ne se déforme pas.</a:t>
            </a:r>
          </a:p>
          <a:p>
            <a:pPr indent="355600" algn="just">
              <a:buFont typeface="Arial" pitchFamily="34" charset="0"/>
              <a:buChar char="•"/>
            </a:pPr>
            <a:endParaRPr lang="fr-FR" sz="1600" b="1" dirty="0" smtClean="0">
              <a:latin typeface="Arial" panose="020B0604020202020204" pitchFamily="34" charset="0"/>
              <a:cs typeface="Arial" panose="020B0604020202020204" pitchFamily="34" charset="0"/>
            </a:endParaRPr>
          </a:p>
          <a:p>
            <a:pPr algn="just"/>
            <a:r>
              <a:rPr lang="fr-FR" sz="1600" i="1" dirty="0" smtClean="0">
                <a:latin typeface="Arial" panose="020B0604020202020204" pitchFamily="34" charset="0"/>
                <a:cs typeface="Arial" panose="020B0604020202020204" pitchFamily="34" charset="0"/>
              </a:rPr>
              <a:t>RQ/ La périodicité de ces opérations change d’un type d’équipement (ou appareil) à un autre. </a:t>
            </a:r>
            <a:endParaRPr lang="fr-FR"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20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E1CA99C-06F3-413A-884E-6F467BC5E18E}" type="slidenum">
              <a:rPr lang="fr-FR" smtClean="0"/>
              <a:pPr/>
              <a:t>9</a:t>
            </a:fld>
            <a:endParaRPr lang="fr-FR"/>
          </a:p>
        </p:txBody>
      </p:sp>
      <p:sp>
        <p:nvSpPr>
          <p:cNvPr id="5" name="Rectangle 1"/>
          <p:cNvSpPr>
            <a:spLocks noChangeArrowheads="1"/>
          </p:cNvSpPr>
          <p:nvPr/>
        </p:nvSpPr>
        <p:spPr bwMode="auto">
          <a:xfrm>
            <a:off x="558422" y="642918"/>
            <a:ext cx="8222123" cy="480131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2, Risques d’origine mécanique: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endPar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2,1. Définition:</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Les risques mécaniques sont l’ensemble des facteurs physiques pouvant être à l’origine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d’une blessure (ou atteinte à la santé), par l’action mécanique d’éléments de machines,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d’outils, de pièces à usiner,  ou de matériaux solides (ou de fluides) projetés.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Il existe plusieurs types (ou nature) de risques mécaniques liés aux machines et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équipements  de travail, à savoir:</a:t>
            </a:r>
          </a:p>
          <a:p>
            <a:pPr marL="0" marR="0" lvl="0" indent="0" algn="l" defTabSz="914400" rtl="0" eaLnBrk="0" fontAlgn="base" latinLnBrk="0" hangingPunct="0">
              <a:lnSpc>
                <a:spcPct val="100000"/>
              </a:lnSpc>
              <a:spcBef>
                <a:spcPct val="0"/>
              </a:spcBef>
              <a:spcAft>
                <a:spcPct val="0"/>
              </a:spcAft>
              <a:buClrTx/>
              <a:buSzTx/>
              <a:buFontTx/>
              <a:buNone/>
              <a:tabLst/>
            </a:pPr>
            <a:endParaRPr lang="fr-FR" sz="1600" dirty="0">
              <a:latin typeface="Arial" pitchFamily="34" charset="0"/>
              <a:cs typeface="Arial" pitchFamily="34" charset="0"/>
            </a:endParaRPr>
          </a:p>
          <a:p>
            <a:pPr marL="538163" indent="-538163" fontAlgn="t">
              <a:buSzPct val="50000"/>
              <a:buFont typeface="Wingdings" pitchFamily="2" charset="2"/>
              <a:buChar char="§"/>
            </a:pPr>
            <a:r>
              <a:rPr lang="fr-FR" sz="1600" dirty="0">
                <a:latin typeface="Arial" pitchFamily="34" charset="0"/>
                <a:cs typeface="Arial" pitchFamily="34" charset="0"/>
              </a:rPr>
              <a:t>Risque d’écrasement,</a:t>
            </a:r>
          </a:p>
          <a:p>
            <a:pPr marL="538163" indent="-538163" fontAlgn="t">
              <a:buSzPct val="50000"/>
              <a:buFont typeface="Wingdings" pitchFamily="2" charset="2"/>
              <a:buChar char="§"/>
            </a:pPr>
            <a:r>
              <a:rPr lang="fr-FR" sz="1600" dirty="0">
                <a:latin typeface="Arial" pitchFamily="34" charset="0"/>
                <a:cs typeface="Arial" pitchFamily="34" charset="0"/>
              </a:rPr>
              <a:t>Risque de cisaillement, de coupure, de sectionnement,</a:t>
            </a:r>
          </a:p>
          <a:p>
            <a:pPr marL="538163" indent="-538163" fontAlgn="t">
              <a:buSzPct val="50000"/>
              <a:buFont typeface="Wingdings" pitchFamily="2" charset="2"/>
              <a:buChar char="§"/>
            </a:pPr>
            <a:r>
              <a:rPr lang="fr-FR" sz="1600" dirty="0">
                <a:latin typeface="Arial" pitchFamily="34" charset="0"/>
                <a:cs typeface="Arial" pitchFamily="34" charset="0"/>
              </a:rPr>
              <a:t>Risque d’enroulement</a:t>
            </a:r>
            <a:r>
              <a:rPr lang="fr-FR" sz="1400" b="1" dirty="0">
                <a:latin typeface="Arial" pitchFamily="34" charset="0"/>
                <a:cs typeface="Arial" pitchFamily="34" charset="0"/>
              </a:rPr>
              <a:t>(1)</a:t>
            </a:r>
            <a:r>
              <a:rPr lang="fr-FR" sz="1600" dirty="0">
                <a:latin typeface="Arial" pitchFamily="34" charset="0"/>
                <a:cs typeface="Arial" pitchFamily="34" charset="0"/>
              </a:rPr>
              <a:t>, de happement</a:t>
            </a:r>
            <a:r>
              <a:rPr lang="fr-FR" sz="1400" b="1" dirty="0">
                <a:latin typeface="Arial" pitchFamily="34" charset="0"/>
                <a:cs typeface="Arial" pitchFamily="34" charset="0"/>
              </a:rPr>
              <a:t>(2)</a:t>
            </a:r>
            <a:r>
              <a:rPr lang="fr-FR" sz="1600" dirty="0">
                <a:latin typeface="Arial" pitchFamily="34" charset="0"/>
                <a:cs typeface="Arial" pitchFamily="34" charset="0"/>
              </a:rPr>
              <a:t>, d’entrainement,</a:t>
            </a:r>
          </a:p>
          <a:p>
            <a:pPr marL="538163" indent="-538163" fontAlgn="t">
              <a:buSzPct val="50000"/>
              <a:buFont typeface="Wingdings" pitchFamily="2" charset="2"/>
              <a:buChar char="§"/>
            </a:pPr>
            <a:r>
              <a:rPr lang="fr-FR" sz="1600" dirty="0">
                <a:latin typeface="Arial" pitchFamily="34" charset="0"/>
                <a:cs typeface="Arial" pitchFamily="34" charset="0"/>
              </a:rPr>
              <a:t>Risque de choc,</a:t>
            </a:r>
          </a:p>
          <a:p>
            <a:pPr marL="538163" indent="-538163" fontAlgn="t">
              <a:buSzPct val="50000"/>
              <a:buFont typeface="Wingdings" pitchFamily="2" charset="2"/>
              <a:buChar char="§"/>
            </a:pPr>
            <a:r>
              <a:rPr lang="fr-FR" sz="1600" dirty="0">
                <a:latin typeface="Arial" pitchFamily="34" charset="0"/>
                <a:cs typeface="Arial" pitchFamily="34" charset="0"/>
              </a:rPr>
              <a:t>Risque de projection de pièces, d’outils, </a:t>
            </a:r>
          </a:p>
          <a:p>
            <a:pPr marL="538163" indent="-538163" fontAlgn="t">
              <a:buSzPct val="50000"/>
              <a:buFont typeface="Wingdings" pitchFamily="2" charset="2"/>
              <a:buChar char="§"/>
            </a:pPr>
            <a:r>
              <a:rPr lang="fr-FR" sz="1600" dirty="0">
                <a:latin typeface="Arial" pitchFamily="34" charset="0"/>
                <a:cs typeface="Arial" pitchFamily="34" charset="0"/>
              </a:rPr>
              <a:t>Risque de perforation, de piqure,</a:t>
            </a:r>
          </a:p>
          <a:p>
            <a:pPr marL="538163" indent="-538163" fontAlgn="t">
              <a:buSzPct val="50000"/>
              <a:buFont typeface="Wingdings" pitchFamily="2" charset="2"/>
              <a:buChar char="§"/>
            </a:pPr>
            <a:r>
              <a:rPr lang="fr-FR" sz="1600" dirty="0">
                <a:latin typeface="Arial" pitchFamily="34" charset="0"/>
                <a:cs typeface="Arial" pitchFamily="34" charset="0"/>
              </a:rPr>
              <a:t>Risque d’abrasion,</a:t>
            </a:r>
          </a:p>
          <a:p>
            <a:pPr marL="538163" indent="-538163" fontAlgn="t">
              <a:buSzPct val="50000"/>
              <a:buFont typeface="Wingdings" pitchFamily="2" charset="2"/>
              <a:buChar char="§"/>
            </a:pPr>
            <a:r>
              <a:rPr lang="fr-FR" sz="1600" dirty="0">
                <a:latin typeface="Arial" pitchFamily="34" charset="0"/>
                <a:cs typeface="Arial" pitchFamily="34" charset="0"/>
              </a:rPr>
              <a:t>Risque de coincement,</a:t>
            </a:r>
          </a:p>
          <a:p>
            <a:pPr marL="538163" indent="-538163" fontAlgn="t">
              <a:buSzPct val="50000"/>
              <a:buFont typeface="Wingdings" pitchFamily="2" charset="2"/>
              <a:buChar char="§"/>
            </a:pPr>
            <a:r>
              <a:rPr lang="fr-FR" sz="1600" dirty="0">
                <a:latin typeface="Arial" pitchFamily="34" charset="0"/>
                <a:cs typeface="Arial" pitchFamily="34" charset="0"/>
              </a:rPr>
              <a:t>Risque d’éjection de fluides sous hautes pressions</a:t>
            </a:r>
            <a:endParaRPr lang="fr-FR" dirty="0">
              <a:latin typeface="Arial" pitchFamily="34" charset="0"/>
              <a:cs typeface="Arial" pitchFamily="34" charset="0"/>
            </a:endParaRPr>
          </a:p>
        </p:txBody>
      </p:sp>
      <p:cxnSp>
        <p:nvCxnSpPr>
          <p:cNvPr id="7" name="Connecteur droit 6"/>
          <p:cNvCxnSpPr/>
          <p:nvPr/>
        </p:nvCxnSpPr>
        <p:spPr>
          <a:xfrm>
            <a:off x="652434" y="5627769"/>
            <a:ext cx="1928826"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00034" y="5715016"/>
            <a:ext cx="8286808" cy="502702"/>
          </a:xfrm>
          <a:prstGeom prst="rect">
            <a:avLst/>
          </a:prstGeom>
          <a:noFill/>
        </p:spPr>
        <p:txBody>
          <a:bodyPr wrap="square" rtlCol="0">
            <a:spAutoFit/>
          </a:bodyPr>
          <a:lstStyle/>
          <a:p>
            <a:r>
              <a:rPr lang="fr-FR" sz="1600" b="1" baseline="30000" dirty="0" smtClean="0">
                <a:latin typeface="Arial" pitchFamily="34" charset="0"/>
                <a:cs typeface="Arial" pitchFamily="34" charset="0"/>
              </a:rPr>
              <a:t>(1)</a:t>
            </a:r>
            <a:r>
              <a:rPr lang="fr-FR" sz="1600" baseline="30000" dirty="0" smtClean="0">
                <a:latin typeface="Arial" pitchFamily="34" charset="0"/>
                <a:cs typeface="Arial" pitchFamily="34" charset="0"/>
              </a:rPr>
              <a:t>: action de s’enrouler (par adhérence)  autour de quelque chose (</a:t>
            </a:r>
            <a:r>
              <a:rPr lang="fr-FR" sz="1600" baseline="30000" dirty="0" err="1" smtClean="0">
                <a:latin typeface="Arial" pitchFamily="34" charset="0"/>
                <a:cs typeface="Arial" pitchFamily="34" charset="0"/>
              </a:rPr>
              <a:t>exp</a:t>
            </a:r>
            <a:r>
              <a:rPr lang="fr-FR" sz="1600" baseline="30000" dirty="0" smtClean="0">
                <a:latin typeface="Arial" pitchFamily="34" charset="0"/>
                <a:cs typeface="Arial" pitchFamily="34" charset="0"/>
              </a:rPr>
              <a:t>. autour de cylindre en rotation)</a:t>
            </a:r>
          </a:p>
          <a:p>
            <a:r>
              <a:rPr lang="fr-FR" sz="1600" b="1" baseline="30000" dirty="0" smtClean="0">
                <a:latin typeface="Arial" pitchFamily="34" charset="0"/>
                <a:cs typeface="Arial" pitchFamily="34" charset="0"/>
              </a:rPr>
              <a:t>(2): </a:t>
            </a:r>
            <a:r>
              <a:rPr lang="fr-FR" sz="1600" baseline="30000" dirty="0" smtClean="0">
                <a:latin typeface="Arial" pitchFamily="34" charset="0"/>
                <a:cs typeface="Arial" pitchFamily="34" charset="0"/>
              </a:rPr>
              <a:t>happer quelque chose: attraper (par adhérence) quelque chose, saisir brusquement quelque chose.</a:t>
            </a:r>
            <a:endParaRPr lang="fr-FR" sz="16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1484</TotalTime>
  <Words>2752</Words>
  <Application>Microsoft Office PowerPoint</Application>
  <PresentationFormat>Affichage à l'écran (4:3)</PresentationFormat>
  <Paragraphs>433</Paragraphs>
  <Slides>27</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Mehdi</dc:creator>
  <cp:lastModifiedBy>Rafik</cp:lastModifiedBy>
  <cp:revision>258</cp:revision>
  <dcterms:created xsi:type="dcterms:W3CDTF">2018-02-19T06:57:52Z</dcterms:created>
  <dcterms:modified xsi:type="dcterms:W3CDTF">2023-09-13T11:40:45Z</dcterms:modified>
</cp:coreProperties>
</file>