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80" r:id="rId4"/>
    <p:sldId id="281" r:id="rId5"/>
    <p:sldId id="259" r:id="rId6"/>
    <p:sldId id="260" r:id="rId7"/>
    <p:sldId id="263" r:id="rId8"/>
    <p:sldId id="265" r:id="rId9"/>
    <p:sldId id="266" r:id="rId10"/>
    <p:sldId id="267" r:id="rId11"/>
    <p:sldId id="274" r:id="rId12"/>
    <p:sldId id="275" r:id="rId13"/>
    <p:sldId id="276" r:id="rId14"/>
    <p:sldId id="277" r:id="rId15"/>
    <p:sldId id="278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4660"/>
  </p:normalViewPr>
  <p:slideViewPr>
    <p:cSldViewPr>
      <p:cViewPr varScale="1">
        <p:scale>
          <a:sx n="64" d="100"/>
          <a:sy n="64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D6A20-037F-4B1D-BC39-3106874F23F8}" type="datetimeFigureOut">
              <a:rPr lang="en-US" smtClean="0"/>
              <a:pPr/>
              <a:t>2/26/2023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3BE22-CCF0-4855-B598-76E287E646DC}" type="slidenum">
              <a:rPr lang="en-IN" smtClean="0"/>
              <a:pPr/>
              <a:t>‹N°›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strips dir="r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286000"/>
          </a:xfrm>
        </p:spPr>
        <p:txBody>
          <a:bodyPr>
            <a:normAutofit fontScale="90000"/>
          </a:bodyPr>
          <a:lstStyle/>
          <a:p>
            <a:br>
              <a:rPr lang="en-IN" b="1" dirty="0"/>
            </a:br>
            <a:br>
              <a:rPr lang="en-IN" b="1" dirty="0"/>
            </a:br>
            <a:br>
              <a:rPr lang="en-IN" b="1" dirty="0"/>
            </a:br>
            <a:br>
              <a:rPr lang="en-IN" b="1" dirty="0"/>
            </a:br>
            <a:br>
              <a:rPr lang="en-IN" b="1" dirty="0"/>
            </a:br>
            <a:br>
              <a:rPr lang="en-IN" b="1" dirty="0"/>
            </a:br>
            <a:br>
              <a:rPr lang="en-IN" b="1" dirty="0"/>
            </a:br>
            <a:br>
              <a:rPr lang="en-IN" b="1" dirty="0"/>
            </a:br>
            <a:br>
              <a:rPr lang="en-IN" b="1" dirty="0"/>
            </a:br>
            <a:br>
              <a:rPr lang="en-IN" sz="3600" b="1" dirty="0">
                <a:latin typeface="Courier New" pitchFamily="49" charset="0"/>
                <a:cs typeface="Courier New" pitchFamily="49" charset="0"/>
              </a:rPr>
            </a:br>
            <a:br>
              <a:rPr lang="en-IN" sz="3600" b="1" dirty="0">
                <a:latin typeface="Courier New" pitchFamily="49" charset="0"/>
                <a:cs typeface="Courier New" pitchFamily="49" charset="0"/>
              </a:rPr>
            </a:br>
            <a:br>
              <a:rPr lang="en-IN" sz="3600" b="1" dirty="0">
                <a:latin typeface="Courier New" pitchFamily="49" charset="0"/>
                <a:cs typeface="Courier New" pitchFamily="49" charset="0"/>
              </a:rPr>
            </a:br>
            <a:br>
              <a:rPr lang="en-IN" sz="3600" b="1" dirty="0">
                <a:latin typeface="Courier New" pitchFamily="49" charset="0"/>
                <a:cs typeface="Courier New" pitchFamily="49" charset="0"/>
              </a:rPr>
            </a:br>
            <a:br>
              <a:rPr lang="en-IN" sz="3600" b="1" dirty="0">
                <a:latin typeface="Courier New" pitchFamily="49" charset="0"/>
                <a:cs typeface="Courier New" pitchFamily="49" charset="0"/>
              </a:rPr>
            </a:br>
            <a:br>
              <a:rPr lang="en-IN" sz="3600" b="1" dirty="0">
                <a:latin typeface="Courier New" pitchFamily="49" charset="0"/>
                <a:cs typeface="Courier New" pitchFamily="49" charset="0"/>
              </a:rPr>
            </a:br>
            <a:br>
              <a:rPr lang="en-IN" sz="3600" b="1" dirty="0">
                <a:latin typeface="Courier New" pitchFamily="49" charset="0"/>
                <a:cs typeface="Courier New" pitchFamily="49" charset="0"/>
              </a:rPr>
            </a:br>
            <a:br>
              <a:rPr lang="en-IN" sz="3600" b="1" dirty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/>
              <a:t>Information and Communication Technology (ICT): A Motivating Tool to Enhance Quality Education in Schools</a:t>
            </a:r>
            <a:br>
              <a:rPr lang="en-US" sz="3600" dirty="0"/>
            </a:br>
            <a:endParaRPr lang="en-IN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35564"/>
            <a:ext cx="8001000" cy="34890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latin typeface="Lucida Bright" pitchFamily="18" charset="0"/>
              </a:rPr>
              <a:t>Presented</a:t>
            </a: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  <a:latin typeface="Lucida Bright" pitchFamily="18" charset="0"/>
              </a:rPr>
              <a:t>By</a:t>
            </a: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Lucida Bright" pitchFamily="18" charset="0"/>
              </a:rPr>
              <a:t>Dr. </a:t>
            </a:r>
            <a:r>
              <a:rPr lang="en-US" b="1" dirty="0" err="1">
                <a:solidFill>
                  <a:srgbClr val="C00000"/>
                </a:solidFill>
                <a:latin typeface="Lucida Bright" pitchFamily="18" charset="0"/>
              </a:rPr>
              <a:t>Rashmi</a:t>
            </a:r>
            <a:r>
              <a:rPr lang="en-US" b="1" dirty="0">
                <a:solidFill>
                  <a:srgbClr val="C00000"/>
                </a:solidFill>
                <a:latin typeface="Lucida Bright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Lucida Bright" pitchFamily="18" charset="0"/>
              </a:rPr>
              <a:t>Pramanik</a:t>
            </a:r>
            <a:endParaRPr lang="en-US" b="1" dirty="0">
              <a:solidFill>
                <a:srgbClr val="C00000"/>
              </a:solidFill>
              <a:latin typeface="Lucida Bright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Lucida Bright" pitchFamily="18" charset="0"/>
              </a:rPr>
              <a:t>Department of Anthropology</a:t>
            </a:r>
          </a:p>
          <a:p>
            <a:pPr>
              <a:defRPr/>
            </a:pPr>
            <a:r>
              <a:rPr lang="en-US" b="1" dirty="0" err="1">
                <a:solidFill>
                  <a:srgbClr val="C00000"/>
                </a:solidFill>
                <a:latin typeface="Lucida Bright" pitchFamily="18" charset="0"/>
              </a:rPr>
              <a:t>Sambalpur</a:t>
            </a:r>
            <a:r>
              <a:rPr lang="en-US" b="1" dirty="0">
                <a:solidFill>
                  <a:srgbClr val="C00000"/>
                </a:solidFill>
                <a:latin typeface="Lucida Bright" pitchFamily="18" charset="0"/>
              </a:rPr>
              <a:t> University, </a:t>
            </a:r>
            <a:r>
              <a:rPr lang="en-US" b="1" dirty="0" err="1">
                <a:solidFill>
                  <a:srgbClr val="C00000"/>
                </a:solidFill>
                <a:latin typeface="Lucida Bright" pitchFamily="18" charset="0"/>
              </a:rPr>
              <a:t>Odisha</a:t>
            </a:r>
            <a:r>
              <a:rPr lang="en-US" b="1" dirty="0">
                <a:solidFill>
                  <a:srgbClr val="C00000"/>
                </a:solidFill>
                <a:latin typeface="Lucida Bright" pitchFamily="18" charset="0"/>
              </a:rPr>
              <a:t>, India</a:t>
            </a: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Lucida Bright" pitchFamily="18" charset="0"/>
              </a:rPr>
              <a:t>E-mail id: rashmipramanik@yahoo.co.in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respondent of Class XI states:</a:t>
            </a:r>
            <a:br>
              <a:rPr lang="en-US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3600" dirty="0"/>
              <a:t>“It (computer) affects 99%, it’s just so much easier because through websites you can go on for revision, it has all your topics listed and also the [name]. It is interactive so you can revise that section and do a test on it, then the test comes up and you have a list of what you have to revise”.</a:t>
            </a:r>
          </a:p>
          <a:p>
            <a:pPr algn="just"/>
            <a:endParaRPr lang="en-IN" sz="3600" dirty="0"/>
          </a:p>
        </p:txBody>
      </p:sp>
    </p:spTree>
  </p:cSld>
  <p:clrMapOvr>
    <a:masterClrMapping/>
  </p:clrMapOvr>
  <p:transition spd="slow"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Media Accessed: Anywhere and at Anytime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3200" dirty="0"/>
              <a:t>The teachers equally agreed that, every subject and in a variety of media can now be accessed from anywhere and at anytime </a:t>
            </a:r>
          </a:p>
          <a:p>
            <a:pPr algn="just"/>
            <a:r>
              <a:rPr lang="en-US" sz="3200" dirty="0"/>
              <a:t>ICT-supported learning encourages interaction and cooperation among students, teachers, and experts regardless of when and where they are</a:t>
            </a:r>
          </a:p>
          <a:p>
            <a:pPr algn="just"/>
            <a:r>
              <a:rPr lang="en-US" sz="3200" dirty="0"/>
              <a:t>Teleconferencing technologies, enable instruction to be received simultaneously by multiple, geographically dispersed learners (i.e., synchronous learning)</a:t>
            </a:r>
            <a:endParaRPr lang="en-IN" sz="3200" dirty="0"/>
          </a:p>
        </p:txBody>
      </p:sp>
    </p:spTree>
  </p:cSld>
  <p:clrMapOvr>
    <a:masterClrMapping/>
  </p:clrMapOvr>
  <p:transition spd="slow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/>
              <a:t>Motivation to Learn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Videos, television and multimedia computer software that combines text, sound, and </a:t>
            </a:r>
            <a:r>
              <a:rPr lang="en-US" dirty="0" err="1"/>
              <a:t>colourful</a:t>
            </a:r>
            <a:r>
              <a:rPr lang="en-US" dirty="0"/>
              <a:t> moving images can be used to provide challenging and authentic content</a:t>
            </a:r>
          </a:p>
          <a:p>
            <a:pPr algn="just"/>
            <a:r>
              <a:rPr lang="en-US" dirty="0"/>
              <a:t>Children feel more motivated than before in such type of teaching in the classroom rather than the stereotype 45 minutes lecture</a:t>
            </a:r>
          </a:p>
          <a:p>
            <a:pPr algn="just"/>
            <a:r>
              <a:rPr lang="en-US" dirty="0"/>
              <a:t>This type of learning process is much more effective than the monotonous monologue classroom situation </a:t>
            </a:r>
            <a:endParaRPr lang="en-IN" dirty="0"/>
          </a:p>
        </p:txBody>
      </p:sp>
    </p:spTree>
  </p:cSld>
  <p:clrMapOvr>
    <a:masterClrMapping/>
  </p:clrMapOvr>
  <p:transition spd="slow"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Swati</a:t>
            </a:r>
            <a:r>
              <a:rPr lang="en-US" dirty="0"/>
              <a:t> a student of class X expresses: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600" dirty="0"/>
              <a:t>“A computer…it’s just more fun. In a book…just the way they pronounce it, it’s really boring, but on a computer it’s like really colorful and stuff. Some of the web pages and everything, you can click on things and they pop out on the page, instead in a book it’s just a page with writing. I suppose the difference is without computers you’re just doing it on paper and reading. On computers you’re doing it hands-on”. </a:t>
            </a:r>
          </a:p>
          <a:p>
            <a:pPr algn="just"/>
            <a:endParaRPr lang="en-IN" sz="3600" dirty="0"/>
          </a:p>
        </p:txBody>
      </p:sp>
    </p:spTree>
  </p:cSld>
  <p:clrMapOvr>
    <a:masterClrMapping/>
  </p:clrMapOvr>
  <p:transition spd="slow"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Demands for New Visual Literacy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200" dirty="0"/>
              <a:t>The tools and techniques available for visual arts expression have expanded tremendously </a:t>
            </a:r>
          </a:p>
          <a:p>
            <a:pPr algn="just"/>
            <a:r>
              <a:rPr lang="en-US" sz="3200" dirty="0"/>
              <a:t>ICT provides unique opportunities to extend visual arts teaching and learning</a:t>
            </a:r>
          </a:p>
          <a:p>
            <a:pPr algn="just"/>
            <a:r>
              <a:rPr lang="en-US" sz="3200" dirty="0"/>
              <a:t>The very nature and interests of students themselves contribute to the changing face of visual arts education</a:t>
            </a:r>
          </a:p>
          <a:p>
            <a:pPr algn="just"/>
            <a:r>
              <a:rPr lang="en-US" sz="3200" dirty="0"/>
              <a:t>ICT presents unique opportunities for supporting - Creativity and Extending Visual Arts</a:t>
            </a:r>
            <a:endParaRPr lang="en-IN" sz="3000" dirty="0"/>
          </a:p>
        </p:txBody>
      </p:sp>
    </p:spTree>
  </p:cSld>
  <p:clrMapOvr>
    <a:masterClrMapping/>
  </p:clrMapOvr>
  <p:transition spd="slow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Digital Media: Opportunity for Visual Artists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200" dirty="0"/>
              <a:t>The use of digital media has expanded and new career opportunities have opened up for visual artists</a:t>
            </a:r>
          </a:p>
          <a:p>
            <a:pPr algn="just"/>
            <a:r>
              <a:rPr lang="en-US" sz="3200" dirty="0"/>
              <a:t>Knowledge, skills and proficiency in digital art and design would create a better opportunity to obtain employment in commercial visual arts contexts, such as advertising, film, animation and other computer graphic industries</a:t>
            </a:r>
            <a:endParaRPr lang="en-IN" sz="3200" dirty="0"/>
          </a:p>
        </p:txBody>
      </p:sp>
    </p:spTree>
  </p:cSld>
  <p:clrMapOvr>
    <a:masterClrMapping/>
  </p:clrMapOvr>
  <p:transition spd="slow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b="1" dirty="0"/>
              <a:t>Concluding Remarks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ICT will become a strong agent for change among many educational practices</a:t>
            </a:r>
          </a:p>
          <a:p>
            <a:pPr algn="just"/>
            <a:r>
              <a:rPr lang="en-US" dirty="0"/>
              <a:t>ICT can make a substantial difference by disseminating content and new ways of learning</a:t>
            </a:r>
          </a:p>
          <a:p>
            <a:pPr algn="just"/>
            <a:r>
              <a:rPr lang="en-US" dirty="0"/>
              <a:t>The inclusion of ICT at school levels has marked improvements in the quality of education</a:t>
            </a:r>
          </a:p>
          <a:p>
            <a:pPr algn="just"/>
            <a:r>
              <a:rPr lang="en-US" dirty="0"/>
              <a:t>Enhance blending between traditional classroom practice with e-learning solutions</a:t>
            </a:r>
          </a:p>
          <a:p>
            <a:pPr algn="just"/>
            <a:r>
              <a:rPr lang="en-US" dirty="0"/>
              <a:t>We should think </a:t>
            </a:r>
            <a:r>
              <a:rPr lang="en-US" dirty="0" err="1"/>
              <a:t>as“ICT</a:t>
            </a:r>
            <a:r>
              <a:rPr lang="en-US" dirty="0"/>
              <a:t> </a:t>
            </a:r>
            <a:r>
              <a:rPr lang="en-US" i="1" dirty="0"/>
              <a:t>for</a:t>
            </a:r>
            <a:r>
              <a:rPr lang="en-US" dirty="0"/>
              <a:t> education but not education for ICT”. </a:t>
            </a:r>
            <a:endParaRPr lang="en-IN" dirty="0"/>
          </a:p>
        </p:txBody>
      </p:sp>
    </p:spTree>
  </p:cSld>
  <p:clrMapOvr>
    <a:masterClrMapping/>
  </p:clrMapOvr>
  <p:transition spd="slow">
    <p:strips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2209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8900" dirty="0">
                <a:solidFill>
                  <a:srgbClr val="FF0000"/>
                </a:solidFill>
                <a:latin typeface="Pristina" pitchFamily="66" charset="0"/>
              </a:rPr>
              <a:t>THANK YOU</a:t>
            </a:r>
            <a:br>
              <a:rPr lang="en-IN" sz="8900" dirty="0">
                <a:solidFill>
                  <a:srgbClr val="FF0000"/>
                </a:solidFill>
                <a:latin typeface="Pristina" pitchFamily="66" charset="0"/>
              </a:rPr>
            </a:br>
            <a:endParaRPr lang="en-IN" sz="8900" dirty="0">
              <a:solidFill>
                <a:srgbClr val="FF0000"/>
              </a:solidFill>
              <a:latin typeface="Pristina" pitchFamily="66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N" b="1" dirty="0"/>
              <a:t>Introduction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53000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India, a successful ICT powered nation, has always laid a lot of accent on the use of ICT, not only for good governance but also in diverse sectors of the economy such as health, agriculture and education.</a:t>
            </a:r>
            <a:endParaRPr lang="en-IN" sz="2000" dirty="0"/>
          </a:p>
          <a:p>
            <a:pPr algn="just"/>
            <a:r>
              <a:rPr lang="en-US" sz="2000" dirty="0"/>
              <a:t>Education undoubtedly is one of the most important investments in building human capital in a country and a medium that not only sculpts good literate citizens but also makes a nation technologically innovative, thus paving a path to economic growth.</a:t>
            </a:r>
          </a:p>
          <a:p>
            <a:r>
              <a:rPr lang="en-US" sz="2000" dirty="0"/>
              <a:t>There has been a groundswell of interest in how computers and the Internet can best be harnessed to improve the efficiency and effectiveness of education at all levels and in both formal and non-formal settings.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Area of Study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400" dirty="0"/>
              <a:t>The two high schools for the present study are namely: St. Joseph’s Convent High School and </a:t>
            </a:r>
            <a:r>
              <a:rPr lang="en-US" sz="3400" dirty="0" err="1"/>
              <a:t>Madnabati</a:t>
            </a:r>
            <a:r>
              <a:rPr lang="en-US" sz="3400" dirty="0"/>
              <a:t> Central Public School</a:t>
            </a:r>
          </a:p>
          <a:p>
            <a:pPr algn="just"/>
            <a:r>
              <a:rPr lang="en-US" sz="3400" dirty="0"/>
              <a:t>The students follow two different types of course curriculum, viz. Indian Certificate Secondary Examination (ICSE) and Central Board of Secondary Education (CBSE)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Methods of Data Collection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400" dirty="0"/>
              <a:t>Interview schedule </a:t>
            </a:r>
          </a:p>
          <a:p>
            <a:pPr algn="just"/>
            <a:r>
              <a:rPr lang="en-US" sz="4400" dirty="0"/>
              <a:t>Observation</a:t>
            </a:r>
          </a:p>
          <a:p>
            <a:pPr algn="just"/>
            <a:r>
              <a:rPr lang="en-US" sz="4400" dirty="0"/>
              <a:t>Students of class X, class XI and class XII </a:t>
            </a:r>
          </a:p>
          <a:p>
            <a:pPr algn="just"/>
            <a:r>
              <a:rPr lang="en-US" sz="4400" dirty="0"/>
              <a:t>Both male and female students </a:t>
            </a:r>
          </a:p>
          <a:p>
            <a:pPr algn="just"/>
            <a:r>
              <a:rPr lang="en-US" sz="4400" dirty="0"/>
              <a:t>120 respondents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Research Questions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Autofit/>
          </a:bodyPr>
          <a:lstStyle/>
          <a:p>
            <a:pPr lvl="0" algn="just"/>
            <a:r>
              <a:rPr lang="en-IN" sz="4800" dirty="0"/>
              <a:t>Do the school-going children regard ICT as an easy access to learning?</a:t>
            </a:r>
            <a:endParaRPr lang="en-US" sz="4800" dirty="0"/>
          </a:p>
          <a:p>
            <a:pPr lvl="0" algn="just"/>
            <a:r>
              <a:rPr lang="en-IN" sz="4800" dirty="0"/>
              <a:t>Is ICT as a motivating tool for the present generation?</a:t>
            </a:r>
            <a:endParaRPr lang="en-US" sz="4800" dirty="0"/>
          </a:p>
          <a:p>
            <a:pPr algn="just">
              <a:buNone/>
            </a:pPr>
            <a:endParaRPr lang="en-IN" sz="4400" dirty="0"/>
          </a:p>
        </p:txBody>
      </p:sp>
    </p:spTree>
  </p:cSld>
  <p:clrMapOvr>
    <a:masterClrMapping/>
  </p:clrMapOvr>
  <p:transition spd="slow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ICTs: To Enhance the Quality of Education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ICTs are also transformational tools which, when used appropriately, can promote the shift to a learner-centered environment</a:t>
            </a:r>
          </a:p>
          <a:p>
            <a:pPr algn="just"/>
            <a:r>
              <a:rPr lang="en-US" dirty="0"/>
              <a:t>ICT has an impact not only on what students should learn, but it also plays a major role on how the students should learn</a:t>
            </a:r>
          </a:p>
          <a:p>
            <a:pPr algn="just"/>
            <a:r>
              <a:rPr lang="en-US" dirty="0"/>
              <a:t>Along with a shift of curricula from “content-</a:t>
            </a:r>
            <a:r>
              <a:rPr lang="en-US" dirty="0" err="1"/>
              <a:t>centred</a:t>
            </a:r>
            <a:r>
              <a:rPr lang="en-US" dirty="0"/>
              <a:t>” to “competence-based”, the mode of curricula delivery has now shifted from “teacher-</a:t>
            </a:r>
            <a:r>
              <a:rPr lang="en-US" dirty="0" err="1"/>
              <a:t>centred</a:t>
            </a:r>
            <a:r>
              <a:rPr lang="en-US" dirty="0"/>
              <a:t>” forms of delivery to “student-</a:t>
            </a:r>
            <a:r>
              <a:rPr lang="en-US" dirty="0" err="1"/>
              <a:t>centred</a:t>
            </a:r>
            <a:r>
              <a:rPr lang="en-US" dirty="0"/>
              <a:t>” forms of delivery</a:t>
            </a:r>
            <a:endParaRPr lang="en-IN" dirty="0"/>
          </a:p>
        </p:txBody>
      </p:sp>
    </p:spTree>
  </p:cSld>
  <p:clrMapOvr>
    <a:masterClrMapping/>
  </p:clrMapOvr>
  <p:transition spd="slow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ICT-enhanced Instructional Style: Motivation in the Learning Process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Learning shifts from the “teacher- </a:t>
            </a:r>
            <a:r>
              <a:rPr lang="en-US" dirty="0" err="1"/>
              <a:t>centred</a:t>
            </a:r>
            <a:r>
              <a:rPr lang="en-US" dirty="0"/>
              <a:t> model” to a “learner-</a:t>
            </a:r>
            <a:r>
              <a:rPr lang="en-US" dirty="0" err="1"/>
              <a:t>centred</a:t>
            </a:r>
            <a:r>
              <a:rPr lang="en-US" dirty="0"/>
              <a:t> model”</a:t>
            </a:r>
          </a:p>
          <a:p>
            <a:pPr algn="just"/>
            <a:r>
              <a:rPr lang="en-US" dirty="0"/>
              <a:t>Teachers have become co-learners and are trying to discover new things along with their students</a:t>
            </a:r>
          </a:p>
          <a:p>
            <a:pPr algn="just"/>
            <a:r>
              <a:rPr lang="en-US" dirty="0"/>
              <a:t>Students equally enjoyed learning more and indicated that the Internet material helped them better understand the content of the revised course</a:t>
            </a:r>
          </a:p>
          <a:p>
            <a:pPr algn="just"/>
            <a:r>
              <a:rPr lang="en-US" dirty="0"/>
              <a:t>Teachers confessed that internet upgraded their knowledge</a:t>
            </a:r>
            <a:endParaRPr lang="en-IN" dirty="0"/>
          </a:p>
        </p:txBody>
      </p:sp>
    </p:spTree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dirty="0"/>
              <a:t>Internet as an Excellent Source of Information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/>
              <a:t>Both parents and children in the sample school regard Internet as an excellent source of information</a:t>
            </a:r>
          </a:p>
          <a:p>
            <a:pPr algn="just"/>
            <a:r>
              <a:rPr lang="en-US" sz="3600" dirty="0"/>
              <a:t>The interactive nature of CD-ROMs, games and websites was frequently cited as a reason for choosing to complete school work on the computer</a:t>
            </a:r>
          </a:p>
          <a:p>
            <a:pPr algn="just"/>
            <a:endParaRPr lang="en-IN" sz="3000" dirty="0"/>
          </a:p>
        </p:txBody>
      </p:sp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girl of class XII comments: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“</a:t>
            </a:r>
            <a:r>
              <a:rPr lang="en-US" sz="4000" dirty="0"/>
              <a:t>It’s like one big </a:t>
            </a:r>
            <a:r>
              <a:rPr lang="en-US" sz="4000" dirty="0" err="1"/>
              <a:t>encyclopaedia</a:t>
            </a:r>
            <a:r>
              <a:rPr lang="en-US" sz="4000" dirty="0"/>
              <a:t>, you can find out anything for your  subject, you can even go to the exam board websites and find out the specifications of what you have to do. It’s just a great help, it’s basically like a library”.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ransition spd="slow"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199</TotalTime>
  <Words>1048</Words>
  <Application>Microsoft Office PowerPoint</Application>
  <PresentationFormat>Affichage à l'écran (4:3)</PresentationFormat>
  <Paragraphs>64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Calibri</vt:lpstr>
      <vt:lpstr>Century Gothic</vt:lpstr>
      <vt:lpstr>Courier New</vt:lpstr>
      <vt:lpstr>Lucida Bright</vt:lpstr>
      <vt:lpstr>Pristina</vt:lpstr>
      <vt:lpstr>Verdana</vt:lpstr>
      <vt:lpstr>Wingdings 2</vt:lpstr>
      <vt:lpstr>Verve</vt:lpstr>
      <vt:lpstr>                 Information and Communication Technology (ICT): A Motivating Tool to Enhance Quality Education in Schools </vt:lpstr>
      <vt:lpstr>Introduction </vt:lpstr>
      <vt:lpstr> Area of Study </vt:lpstr>
      <vt:lpstr> Methods of Data Collection  </vt:lpstr>
      <vt:lpstr>Research Questions</vt:lpstr>
      <vt:lpstr>ICTs: To Enhance the Quality of Education </vt:lpstr>
      <vt:lpstr>ICT-enhanced Instructional Style: Motivation in the Learning Process</vt:lpstr>
      <vt:lpstr>Internet as an Excellent Source of Information</vt:lpstr>
      <vt:lpstr>A girl of class XII comments:</vt:lpstr>
      <vt:lpstr>A respondent of Class XI states: </vt:lpstr>
      <vt:lpstr>Media Accessed: Anywhere and at Anytime </vt:lpstr>
      <vt:lpstr>Motivation to Learn</vt:lpstr>
      <vt:lpstr>Swati a student of class X expresses: </vt:lpstr>
      <vt:lpstr>Demands for New Visual Literacy </vt:lpstr>
      <vt:lpstr>Digital Media: Opportunity for Visual Artists</vt:lpstr>
      <vt:lpstr>Concluding Remarks </vt:lpstr>
      <vt:lpstr>  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Children’s Right: Negotiating with Time and Space in 21st Century</dc:title>
  <dc:creator>hp</dc:creator>
  <cp:lastModifiedBy>Admin</cp:lastModifiedBy>
  <cp:revision>32</cp:revision>
  <dcterms:created xsi:type="dcterms:W3CDTF">2006-08-16T00:00:00Z</dcterms:created>
  <dcterms:modified xsi:type="dcterms:W3CDTF">2023-02-26T09:04:05Z</dcterms:modified>
</cp:coreProperties>
</file>