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5ECA63E-E1FD-41F9-B80C-33852B1B4C09}" type="datetimeFigureOut">
              <a:rPr lang="fr-FR" smtClean="0"/>
              <a:t>19/10/2024</a:t>
            </a:fld>
            <a:endParaRPr lang="fr-F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r-F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1D6C0AD-690D-40CE-83BD-3EE437289A1B}" type="slidenum">
              <a:rPr lang="fr-FR" smtClean="0"/>
              <a:t>‹N°›</a:t>
            </a:fld>
            <a:endParaRPr lang="fr-F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8541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ECA63E-E1FD-41F9-B80C-33852B1B4C09}" type="datetimeFigureOut">
              <a:rPr lang="fr-FR" smtClean="0"/>
              <a:t>19/10/2024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D6C0AD-690D-40CE-83BD-3EE437289A1B}" type="slidenum">
              <a:rPr lang="fr-FR" smtClean="0"/>
              <a:t>‹N°›</a:t>
            </a:fld>
            <a:endParaRPr lang="fr-FR"/>
          </a:p>
        </p:txBody>
      </p:sp>
    </p:spTree>
    <p:extLst>
      <p:ext uri="{BB962C8B-B14F-4D97-AF65-F5344CB8AC3E}">
        <p14:creationId xmlns:p14="http://schemas.microsoft.com/office/powerpoint/2010/main" val="3960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ECA63E-E1FD-41F9-B80C-33852B1B4C09}" type="datetimeFigureOut">
              <a:rPr lang="fr-FR" smtClean="0"/>
              <a:t>19/10/2024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D6C0AD-690D-40CE-83BD-3EE437289A1B}" type="slidenum">
              <a:rPr lang="fr-FR" smtClean="0"/>
              <a:t>‹N°›</a:t>
            </a:fld>
            <a:endParaRPr lang="fr-FR"/>
          </a:p>
        </p:txBody>
      </p:sp>
    </p:spTree>
    <p:extLst>
      <p:ext uri="{BB962C8B-B14F-4D97-AF65-F5344CB8AC3E}">
        <p14:creationId xmlns:p14="http://schemas.microsoft.com/office/powerpoint/2010/main" val="1889136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ECA63E-E1FD-41F9-B80C-33852B1B4C09}" type="datetimeFigureOut">
              <a:rPr lang="fr-FR" smtClean="0"/>
              <a:t>19/10/2024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D6C0AD-690D-40CE-83BD-3EE437289A1B}" type="slidenum">
              <a:rPr lang="fr-FR" smtClean="0"/>
              <a:t>‹N°›</a:t>
            </a:fld>
            <a:endParaRPr lang="fr-FR"/>
          </a:p>
        </p:txBody>
      </p:sp>
    </p:spTree>
    <p:extLst>
      <p:ext uri="{BB962C8B-B14F-4D97-AF65-F5344CB8AC3E}">
        <p14:creationId xmlns:p14="http://schemas.microsoft.com/office/powerpoint/2010/main" val="1001354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5ECA63E-E1FD-41F9-B80C-33852B1B4C09}" type="datetimeFigureOut">
              <a:rPr lang="fr-FR" smtClean="0"/>
              <a:t>19/10/2024</a:t>
            </a:fld>
            <a:endParaRPr lang="fr-F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1D6C0AD-690D-40CE-83BD-3EE437289A1B}" type="slidenum">
              <a:rPr lang="fr-FR" smtClean="0"/>
              <a:t>‹N°›</a:t>
            </a:fld>
            <a:endParaRPr lang="fr-F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2501181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5ECA63E-E1FD-41F9-B80C-33852B1B4C09}" type="datetimeFigureOut">
              <a:rPr lang="fr-FR" smtClean="0"/>
              <a:t>19/10/2024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D6C0AD-690D-40CE-83BD-3EE437289A1B}" type="slidenum">
              <a:rPr lang="fr-FR" smtClean="0"/>
              <a:t>‹N°›</a:t>
            </a:fld>
            <a:endParaRPr lang="fr-FR"/>
          </a:p>
        </p:txBody>
      </p:sp>
    </p:spTree>
    <p:extLst>
      <p:ext uri="{BB962C8B-B14F-4D97-AF65-F5344CB8AC3E}">
        <p14:creationId xmlns:p14="http://schemas.microsoft.com/office/powerpoint/2010/main" val="15178878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5ECA63E-E1FD-41F9-B80C-33852B1B4C09}" type="datetimeFigureOut">
              <a:rPr lang="fr-FR" smtClean="0"/>
              <a:t>19/10/2024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1D6C0AD-690D-40CE-83BD-3EE437289A1B}" type="slidenum">
              <a:rPr lang="fr-FR" smtClean="0"/>
              <a:t>‹N°›</a:t>
            </a:fld>
            <a:endParaRPr lang="fr-FR"/>
          </a:p>
        </p:txBody>
      </p:sp>
    </p:spTree>
    <p:extLst>
      <p:ext uri="{BB962C8B-B14F-4D97-AF65-F5344CB8AC3E}">
        <p14:creationId xmlns:p14="http://schemas.microsoft.com/office/powerpoint/2010/main" val="343865885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5ECA63E-E1FD-41F9-B80C-33852B1B4C09}" type="datetimeFigureOut">
              <a:rPr lang="fr-FR" smtClean="0"/>
              <a:t>19/10/2024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1D6C0AD-690D-40CE-83BD-3EE437289A1B}" type="slidenum">
              <a:rPr lang="fr-FR" smtClean="0"/>
              <a:t>‹N°›</a:t>
            </a:fld>
            <a:endParaRPr lang="fr-FR"/>
          </a:p>
        </p:txBody>
      </p:sp>
    </p:spTree>
    <p:extLst>
      <p:ext uri="{BB962C8B-B14F-4D97-AF65-F5344CB8AC3E}">
        <p14:creationId xmlns:p14="http://schemas.microsoft.com/office/powerpoint/2010/main" val="225609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ECA63E-E1FD-41F9-B80C-33852B1B4C09}" type="datetimeFigureOut">
              <a:rPr lang="fr-FR" smtClean="0"/>
              <a:t>19/10/2024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1D6C0AD-690D-40CE-83BD-3EE437289A1B}" type="slidenum">
              <a:rPr lang="fr-FR" smtClean="0"/>
              <a:t>‹N°›</a:t>
            </a:fld>
            <a:endParaRPr lang="fr-FR"/>
          </a:p>
        </p:txBody>
      </p:sp>
    </p:spTree>
    <p:extLst>
      <p:ext uri="{BB962C8B-B14F-4D97-AF65-F5344CB8AC3E}">
        <p14:creationId xmlns:p14="http://schemas.microsoft.com/office/powerpoint/2010/main" val="3833777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35ECA63E-E1FD-41F9-B80C-33852B1B4C09}" type="datetimeFigureOut">
              <a:rPr lang="fr-FR" smtClean="0"/>
              <a:t>19/10/2024</a:t>
            </a:fld>
            <a:endParaRPr lang="fr-FR"/>
          </a:p>
        </p:txBody>
      </p:sp>
      <p:sp>
        <p:nvSpPr>
          <p:cNvPr id="6" name="Footer Placeholder 5"/>
          <p:cNvSpPr>
            <a:spLocks noGrp="1"/>
          </p:cNvSpPr>
          <p:nvPr>
            <p:ph type="ftr" sz="quarter" idx="11"/>
          </p:nvPr>
        </p:nvSpPr>
        <p:spPr>
          <a:xfrm>
            <a:off x="2103620" y="6375679"/>
            <a:ext cx="3482179" cy="345796"/>
          </a:xfrm>
        </p:spPr>
        <p:txBody>
          <a:bodyPr/>
          <a:lstStyle/>
          <a:p>
            <a:endParaRPr lang="fr-FR"/>
          </a:p>
        </p:txBody>
      </p:sp>
      <p:sp>
        <p:nvSpPr>
          <p:cNvPr id="7" name="Slide Number Placeholder 6"/>
          <p:cNvSpPr>
            <a:spLocks noGrp="1"/>
          </p:cNvSpPr>
          <p:nvPr>
            <p:ph type="sldNum" sz="quarter" idx="12"/>
          </p:nvPr>
        </p:nvSpPr>
        <p:spPr>
          <a:xfrm>
            <a:off x="5691014" y="6375679"/>
            <a:ext cx="1232456" cy="345796"/>
          </a:xfrm>
        </p:spPr>
        <p:txBody>
          <a:bodyPr/>
          <a:lstStyle/>
          <a:p>
            <a:fld id="{11D6C0AD-690D-40CE-83BD-3EE437289A1B}" type="slidenum">
              <a:rPr lang="fr-FR" smtClean="0"/>
              <a:t>‹N°›</a:t>
            </a:fld>
            <a:endParaRPr lang="fr-F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5893184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35ECA63E-E1FD-41F9-B80C-33852B1B4C09}" type="datetimeFigureOut">
              <a:rPr lang="fr-FR" smtClean="0"/>
              <a:t>19/10/2024</a:t>
            </a:fld>
            <a:endParaRPr lang="fr-FR"/>
          </a:p>
        </p:txBody>
      </p:sp>
      <p:sp>
        <p:nvSpPr>
          <p:cNvPr id="6" name="Footer Placeholder 5"/>
          <p:cNvSpPr>
            <a:spLocks noGrp="1"/>
          </p:cNvSpPr>
          <p:nvPr>
            <p:ph type="ftr" sz="quarter" idx="11"/>
          </p:nvPr>
        </p:nvSpPr>
        <p:spPr>
          <a:xfrm>
            <a:off x="2103621" y="6375679"/>
            <a:ext cx="3482178" cy="345796"/>
          </a:xfrm>
        </p:spPr>
        <p:txBody>
          <a:bodyPr/>
          <a:lstStyle/>
          <a:p>
            <a:endParaRPr lang="fr-FR"/>
          </a:p>
        </p:txBody>
      </p:sp>
      <p:sp>
        <p:nvSpPr>
          <p:cNvPr id="7" name="Slide Number Placeholder 6"/>
          <p:cNvSpPr>
            <a:spLocks noGrp="1"/>
          </p:cNvSpPr>
          <p:nvPr>
            <p:ph type="sldNum" sz="quarter" idx="12"/>
          </p:nvPr>
        </p:nvSpPr>
        <p:spPr>
          <a:xfrm>
            <a:off x="5687568" y="6375679"/>
            <a:ext cx="1234440" cy="345796"/>
          </a:xfrm>
        </p:spPr>
        <p:txBody>
          <a:bodyPr/>
          <a:lstStyle/>
          <a:p>
            <a:fld id="{11D6C0AD-690D-40CE-83BD-3EE437289A1B}" type="slidenum">
              <a:rPr lang="fr-FR" smtClean="0"/>
              <a:t>‹N°›</a:t>
            </a:fld>
            <a:endParaRPr lang="fr-FR"/>
          </a:p>
        </p:txBody>
      </p:sp>
    </p:spTree>
    <p:extLst>
      <p:ext uri="{BB962C8B-B14F-4D97-AF65-F5344CB8AC3E}">
        <p14:creationId xmlns:p14="http://schemas.microsoft.com/office/powerpoint/2010/main" val="4226333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5ECA63E-E1FD-41F9-B80C-33852B1B4C09}" type="datetimeFigureOut">
              <a:rPr lang="fr-FR" smtClean="0"/>
              <a:t>19/10/2024</a:t>
            </a:fld>
            <a:endParaRPr lang="fr-F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1D6C0AD-690D-40CE-83BD-3EE437289A1B}" type="slidenum">
              <a:rPr lang="fr-FR" smtClean="0"/>
              <a:t>‹N°›</a:t>
            </a:fld>
            <a:endParaRPr lang="fr-F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99618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7A6BAD-25EA-9D66-B3BB-7A9A64316DDD}"/>
              </a:ext>
            </a:extLst>
          </p:cNvPr>
          <p:cNvSpPr>
            <a:spLocks noGrp="1"/>
          </p:cNvSpPr>
          <p:nvPr>
            <p:ph type="title"/>
          </p:nvPr>
        </p:nvSpPr>
        <p:spPr/>
        <p:txBody>
          <a:bodyPr/>
          <a:lstStyle/>
          <a:p>
            <a:r>
              <a:rPr lang="en-US" dirty="0"/>
              <a:t>Introduction</a:t>
            </a:r>
            <a:endParaRPr lang="fr-FR" dirty="0"/>
          </a:p>
        </p:txBody>
      </p:sp>
      <p:sp>
        <p:nvSpPr>
          <p:cNvPr id="3" name="Espace réservé du contenu 2">
            <a:extLst>
              <a:ext uri="{FF2B5EF4-FFF2-40B4-BE49-F238E27FC236}">
                <a16:creationId xmlns:a16="http://schemas.microsoft.com/office/drawing/2014/main" id="{89B9D498-0EB2-74FE-F36C-A7E79B7C91DC}"/>
              </a:ext>
            </a:extLst>
          </p:cNvPr>
          <p:cNvSpPr>
            <a:spLocks noGrp="1"/>
          </p:cNvSpPr>
          <p:nvPr>
            <p:ph idx="1"/>
          </p:nvPr>
        </p:nvSpPr>
        <p:spPr>
          <a:xfrm>
            <a:off x="1251678" y="1392702"/>
            <a:ext cx="10178322" cy="5082913"/>
          </a:xfrm>
        </p:spPr>
        <p:txBody>
          <a:bodyPr>
            <a:normAutofit fontScale="92500" lnSpcReduction="20000"/>
          </a:bodyPr>
          <a:lstStyle/>
          <a:p>
            <a:pPr algn="just"/>
            <a:r>
              <a:rPr lang="en-US" dirty="0"/>
              <a:t>Language “use” in this study will definitely refer to the use of linguistic codes (words) in the context of social life since pragmatics is the study of language use by individuals in specific social situations and whose actions are actually influenced by these situations. </a:t>
            </a:r>
          </a:p>
          <a:p>
            <a:pPr algn="just"/>
            <a:r>
              <a:rPr lang="en-US" dirty="0"/>
              <a:t>The study of language in its social context began with the rise of popular interests in sociolinguists, pragmatics, discourse analysis and ethnography of speaking in the 1970’s particularly as a reaction to purely abstract linguistics. Scholars were concerned with a more balanced way of studying language, other than focus on language structures alone. To them it was crucial to also examine the relationship between language and society and how language use is influenced by the social context. The goal of this kind of contextual study according to Dell </a:t>
            </a:r>
            <a:r>
              <a:rPr lang="en-US" dirty="0" err="1"/>
              <a:t>Hymes</a:t>
            </a:r>
            <a:r>
              <a:rPr lang="en-US" dirty="0"/>
              <a:t> (1974) is to: </a:t>
            </a:r>
          </a:p>
          <a:p>
            <a:r>
              <a:rPr lang="en-US" dirty="0"/>
              <a:t>(</a:t>
            </a:r>
            <a:r>
              <a:rPr lang="en-US" dirty="0" err="1"/>
              <a:t>i</a:t>
            </a:r>
            <a:r>
              <a:rPr lang="en-US" dirty="0"/>
              <a:t>) involve language in practical issues such as education, minority groups and language policies </a:t>
            </a:r>
          </a:p>
          <a:p>
            <a:r>
              <a:rPr lang="en-US" dirty="0"/>
              <a:t>(ii) show how social function gives form to the ways in which linguistic features are encountered in actual life </a:t>
            </a:r>
          </a:p>
          <a:p>
            <a:r>
              <a:rPr lang="en-US" dirty="0"/>
              <a:t>(iii) identify social functions and discover ways in which linguistic features are selected and grouped to serve them (sharing a concern with social realism and validity)</a:t>
            </a:r>
          </a:p>
          <a:p>
            <a:r>
              <a:rPr lang="en-US" dirty="0"/>
              <a:t>(iv) show that a socially constituted linguistics is concerned with social as well as referential meaning and with language as part of communicative conduct and social action (quoted in Lavandera (1988:4).</a:t>
            </a:r>
            <a:endParaRPr lang="fr-FR" dirty="0"/>
          </a:p>
        </p:txBody>
      </p:sp>
    </p:spTree>
    <p:extLst>
      <p:ext uri="{BB962C8B-B14F-4D97-AF65-F5344CB8AC3E}">
        <p14:creationId xmlns:p14="http://schemas.microsoft.com/office/powerpoint/2010/main" val="1703939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FF0542-941D-3792-161C-D42E572BEEEE}"/>
              </a:ext>
            </a:extLst>
          </p:cNvPr>
          <p:cNvSpPr>
            <a:spLocks noGrp="1"/>
          </p:cNvSpPr>
          <p:nvPr>
            <p:ph type="title"/>
          </p:nvPr>
        </p:nvSpPr>
        <p:spPr>
          <a:xfrm>
            <a:off x="1251678" y="382385"/>
            <a:ext cx="10178322" cy="596023"/>
          </a:xfrm>
        </p:spPr>
        <p:txBody>
          <a:bodyPr>
            <a:normAutofit fontScale="90000"/>
          </a:bodyPr>
          <a:lstStyle/>
          <a:p>
            <a:r>
              <a:rPr lang="fr-FR" sz="4000" dirty="0"/>
              <a:t>7. Components of </a:t>
            </a:r>
            <a:r>
              <a:rPr lang="fr-FR" sz="4000" dirty="0" err="1"/>
              <a:t>Discourse</a:t>
            </a:r>
            <a:r>
              <a:rPr lang="fr-FR" sz="4000" dirty="0"/>
              <a:t> </a:t>
            </a:r>
            <a:r>
              <a:rPr lang="fr-FR" sz="4000" dirty="0" err="1"/>
              <a:t>Context</a:t>
            </a:r>
            <a:endParaRPr lang="fr-FR" sz="4000" dirty="0"/>
          </a:p>
        </p:txBody>
      </p:sp>
      <p:sp>
        <p:nvSpPr>
          <p:cNvPr id="3" name="Espace réservé du contenu 2">
            <a:extLst>
              <a:ext uri="{FF2B5EF4-FFF2-40B4-BE49-F238E27FC236}">
                <a16:creationId xmlns:a16="http://schemas.microsoft.com/office/drawing/2014/main" id="{71840548-DCF8-2132-D211-43DDBF4E5B53}"/>
              </a:ext>
            </a:extLst>
          </p:cNvPr>
          <p:cNvSpPr>
            <a:spLocks noGrp="1"/>
          </p:cNvSpPr>
          <p:nvPr>
            <p:ph idx="1"/>
          </p:nvPr>
        </p:nvSpPr>
        <p:spPr>
          <a:xfrm>
            <a:off x="1251678" y="1434905"/>
            <a:ext cx="10178322" cy="5040710"/>
          </a:xfrm>
        </p:spPr>
        <p:txBody>
          <a:bodyPr>
            <a:normAutofit lnSpcReduction="10000"/>
          </a:bodyPr>
          <a:lstStyle/>
          <a:p>
            <a:r>
              <a:rPr lang="en-US" dirty="0"/>
              <a:t>M.A.K. Halliday (1976) identifies three components of the context which we shall discuss in this sub-section. According to Halliday, situation types can be represented as a complex of three dimensions, namely: (</a:t>
            </a:r>
            <a:r>
              <a:rPr lang="en-US" dirty="0" err="1"/>
              <a:t>i</a:t>
            </a:r>
            <a:r>
              <a:rPr lang="en-US" dirty="0"/>
              <a:t>) The ongoing activity (ii) The role relationships (iii) The symbolic channel (i.e. the medium, either written or spoken) The ongoing activity is referred to as the Field which is the total event in which the text (or utterance) is functioning. It is the primary aim of the discourse and what subject matter the interactants must explore. </a:t>
            </a:r>
          </a:p>
          <a:p>
            <a:r>
              <a:rPr lang="en-US" dirty="0"/>
              <a:t>According to Hudson (1980), the field of discourse is the “what about”, “the why” of discourse: it may be political, religious, academic, health, marriage etc. Very often an individual’s choice of words in a conversation is governed by the field of discourse. </a:t>
            </a:r>
          </a:p>
          <a:p>
            <a:r>
              <a:rPr lang="en-US" dirty="0"/>
              <a:t>The role relationships are referred to as the tenor. It is the “with whom” of discourse. The tenor shows the kind of social relationships that exists among interactants; type of role interaction (how they take turns and what influences it) and how temporal or permanent such relationships are. It also mirrors the identities of the people involved. Some social variables such as age, status, education etc. influence how individuals assign roles to one another in conversations.</a:t>
            </a:r>
            <a:endParaRPr lang="fr-FR" dirty="0"/>
          </a:p>
        </p:txBody>
      </p:sp>
    </p:spTree>
    <p:extLst>
      <p:ext uri="{BB962C8B-B14F-4D97-AF65-F5344CB8AC3E}">
        <p14:creationId xmlns:p14="http://schemas.microsoft.com/office/powerpoint/2010/main" val="2730196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BD397A-87B9-7D0D-955E-E2419E9D9C9C}"/>
              </a:ext>
            </a:extLst>
          </p:cNvPr>
          <p:cNvSpPr>
            <a:spLocks noGrp="1"/>
          </p:cNvSpPr>
          <p:nvPr>
            <p:ph type="title"/>
          </p:nvPr>
        </p:nvSpPr>
        <p:spPr>
          <a:xfrm>
            <a:off x="12295163" y="1617785"/>
            <a:ext cx="1519310" cy="256731"/>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2FF8A21E-4523-E4B3-D4A0-C394F0634FFE}"/>
              </a:ext>
            </a:extLst>
          </p:cNvPr>
          <p:cNvSpPr>
            <a:spLocks noGrp="1"/>
          </p:cNvSpPr>
          <p:nvPr>
            <p:ph idx="1"/>
          </p:nvPr>
        </p:nvSpPr>
        <p:spPr>
          <a:xfrm>
            <a:off x="1251678" y="1448973"/>
            <a:ext cx="10178322" cy="4430620"/>
          </a:xfrm>
        </p:spPr>
        <p:txBody>
          <a:bodyPr>
            <a:normAutofit fontScale="92500"/>
          </a:bodyPr>
          <a:lstStyle/>
          <a:p>
            <a:pPr algn="just"/>
            <a:r>
              <a:rPr lang="en-US" sz="2400" dirty="0"/>
              <a:t>The mode of discourse is the function of the text in the event, including the medium of expression. This is the third component of the dimensions of the context. Hudson calls it “the how” of discourse. Again the subject matter of a discourse and the relationship between the interactants often determine the best mode of expressing the text, either in writing or verbally. Legal documents for example demand writing, while interpersonal communication is usually done orally. The choice of words is also influenced by the formality or informality of the relationship that exists among speakers or writers. Look at this example: two people address the same person (Oluwatosin Adeyemi) in the following terms: </a:t>
            </a:r>
          </a:p>
          <a:p>
            <a:pPr algn="just"/>
            <a:r>
              <a:rPr lang="en-US" sz="2400" dirty="0"/>
              <a:t>A: You’re welcome Miss Adeyemi (formal) </a:t>
            </a:r>
          </a:p>
          <a:p>
            <a:pPr algn="just"/>
            <a:r>
              <a:rPr lang="en-US" sz="2400" dirty="0"/>
              <a:t>B: Hi </a:t>
            </a:r>
            <a:r>
              <a:rPr lang="en-US" sz="2400" dirty="0" err="1"/>
              <a:t>Tosin</a:t>
            </a:r>
            <a:r>
              <a:rPr lang="en-US" sz="2400" dirty="0"/>
              <a:t>! (informal) </a:t>
            </a:r>
            <a:endParaRPr lang="fr-FR" sz="2400" dirty="0"/>
          </a:p>
        </p:txBody>
      </p:sp>
    </p:spTree>
    <p:extLst>
      <p:ext uri="{BB962C8B-B14F-4D97-AF65-F5344CB8AC3E}">
        <p14:creationId xmlns:p14="http://schemas.microsoft.com/office/powerpoint/2010/main" val="1375345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FF9E7A-24AA-6179-31D6-7BF5D3D76C82}"/>
              </a:ext>
            </a:extLst>
          </p:cNvPr>
          <p:cNvSpPr>
            <a:spLocks noGrp="1"/>
          </p:cNvSpPr>
          <p:nvPr>
            <p:ph type="title"/>
          </p:nvPr>
        </p:nvSpPr>
        <p:spPr>
          <a:xfrm flipH="1">
            <a:off x="12435840" y="1406769"/>
            <a:ext cx="717452" cy="467747"/>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931FD45D-06FC-4089-FC03-B0AC8375312D}"/>
              </a:ext>
            </a:extLst>
          </p:cNvPr>
          <p:cNvSpPr>
            <a:spLocks noGrp="1"/>
          </p:cNvSpPr>
          <p:nvPr>
            <p:ph idx="1"/>
          </p:nvPr>
        </p:nvSpPr>
        <p:spPr>
          <a:xfrm>
            <a:off x="1167272" y="735388"/>
            <a:ext cx="10178322" cy="5387223"/>
          </a:xfrm>
        </p:spPr>
        <p:txBody>
          <a:bodyPr/>
          <a:lstStyle/>
          <a:p>
            <a:pPr algn="just"/>
            <a:r>
              <a:rPr lang="en-US" dirty="0"/>
              <a:t>As</a:t>
            </a:r>
            <a:r>
              <a:rPr lang="en-US" sz="2400" dirty="0"/>
              <a:t> we noted in lecture 1, rather than emphasize the sentence, utterance, text or talk is emphasized in pragmatics. A text is a unit of language in use (Halliday &amp; Hasan 1976). It is any utterance or passage spoken or written of any length that forms a unified whole. It is not a grammatical unit like a clause or sentence, but could be a sentence, paragraph, or a whole passage. It is not limited by size and therefore does not consist of sentences, but rather realized by sentences (Halliday &amp; Hasan 1976). A text is therefore considered as a meaningful unit rather than a grammatical unit. This means that it may not be grammatically correct but meaningful and analyzable as a discourse unit. The meaning associated with a text is realized in a context. As we have already discussed, the meaning of any text or utterance largely depends on any of the various types of context identified above. </a:t>
            </a:r>
            <a:endParaRPr lang="fr-FR" dirty="0"/>
          </a:p>
        </p:txBody>
      </p:sp>
    </p:spTree>
    <p:extLst>
      <p:ext uri="{BB962C8B-B14F-4D97-AF65-F5344CB8AC3E}">
        <p14:creationId xmlns:p14="http://schemas.microsoft.com/office/powerpoint/2010/main" val="2158218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C1FD49-6E26-30B2-91E8-677D39BC807A}"/>
              </a:ext>
            </a:extLst>
          </p:cNvPr>
          <p:cNvSpPr>
            <a:spLocks noGrp="1"/>
          </p:cNvSpPr>
          <p:nvPr>
            <p:ph type="title"/>
          </p:nvPr>
        </p:nvSpPr>
        <p:spPr/>
        <p:txBody>
          <a:bodyPr/>
          <a:lstStyle/>
          <a:p>
            <a:r>
              <a:rPr lang="en-US" dirty="0"/>
              <a:t>conclusion</a:t>
            </a:r>
            <a:endParaRPr lang="fr-FR" dirty="0"/>
          </a:p>
        </p:txBody>
      </p:sp>
      <p:sp>
        <p:nvSpPr>
          <p:cNvPr id="3" name="Espace réservé du contenu 2">
            <a:extLst>
              <a:ext uri="{FF2B5EF4-FFF2-40B4-BE49-F238E27FC236}">
                <a16:creationId xmlns:a16="http://schemas.microsoft.com/office/drawing/2014/main" id="{E82D7EB5-5868-A9B4-FEB1-1AA9532214A9}"/>
              </a:ext>
            </a:extLst>
          </p:cNvPr>
          <p:cNvSpPr>
            <a:spLocks noGrp="1"/>
          </p:cNvSpPr>
          <p:nvPr>
            <p:ph idx="1"/>
          </p:nvPr>
        </p:nvSpPr>
        <p:spPr>
          <a:xfrm>
            <a:off x="1251678" y="1617785"/>
            <a:ext cx="10178322" cy="5008098"/>
          </a:xfrm>
        </p:spPr>
        <p:txBody>
          <a:bodyPr>
            <a:normAutofit/>
          </a:bodyPr>
          <a:lstStyle/>
          <a:p>
            <a:pPr algn="just"/>
            <a:r>
              <a:rPr lang="en-US" dirty="0"/>
              <a:t>Context is a requisite concept in pragmatics. As a matter of fact pragmatics has been defined by many scholars as the study of context based meaning. In other words, the study of pragmatics is the study of how language use is influenced by the context. Context is the central “influencer” of meaning especially considering how people interact with one another in different situations. In your own personal interactions and relationships, you will agree that all the time you were able to communicate effectively with people because you recognize the kind of social attitudes and conventions that guided your interactions and you responded exactly the way you were expected to respond. You were able to apply your knowledge of the society and its cultures in your interactions and you talked when you should and kept silent at other times. All these are factors of the context which determined the way you related with others as a member of the same society. </a:t>
            </a:r>
            <a:endParaRPr lang="fr-FR" dirty="0"/>
          </a:p>
        </p:txBody>
      </p:sp>
    </p:spTree>
    <p:extLst>
      <p:ext uri="{BB962C8B-B14F-4D97-AF65-F5344CB8AC3E}">
        <p14:creationId xmlns:p14="http://schemas.microsoft.com/office/powerpoint/2010/main" val="244075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00573D-9D33-16FF-76C2-DD5D265A3323}"/>
              </a:ext>
            </a:extLst>
          </p:cNvPr>
          <p:cNvSpPr>
            <a:spLocks noGrp="1"/>
          </p:cNvSpPr>
          <p:nvPr>
            <p:ph type="title"/>
          </p:nvPr>
        </p:nvSpPr>
        <p:spPr/>
        <p:txBody>
          <a:bodyPr>
            <a:normAutofit/>
          </a:bodyPr>
          <a:lstStyle/>
          <a:p>
            <a:r>
              <a:rPr lang="en-US" sz="4000" dirty="0"/>
              <a:t>1. Meaning and Features of Context</a:t>
            </a:r>
            <a:endParaRPr lang="fr-FR" sz="4000" dirty="0"/>
          </a:p>
        </p:txBody>
      </p:sp>
      <p:sp>
        <p:nvSpPr>
          <p:cNvPr id="3" name="Espace réservé du contenu 2">
            <a:extLst>
              <a:ext uri="{FF2B5EF4-FFF2-40B4-BE49-F238E27FC236}">
                <a16:creationId xmlns:a16="http://schemas.microsoft.com/office/drawing/2014/main" id="{86F82DA0-2791-8808-8088-B9F37AF5EB08}"/>
              </a:ext>
            </a:extLst>
          </p:cNvPr>
          <p:cNvSpPr>
            <a:spLocks noGrp="1"/>
          </p:cNvSpPr>
          <p:nvPr>
            <p:ph idx="1"/>
          </p:nvPr>
        </p:nvSpPr>
        <p:spPr>
          <a:xfrm>
            <a:off x="1251677" y="1167618"/>
            <a:ext cx="10424507" cy="5307998"/>
          </a:xfrm>
        </p:spPr>
        <p:txBody>
          <a:bodyPr>
            <a:normAutofit fontScale="92500" lnSpcReduction="20000"/>
          </a:bodyPr>
          <a:lstStyle/>
          <a:p>
            <a:pPr algn="just"/>
            <a:r>
              <a:rPr lang="en-US" dirty="0"/>
              <a:t>Context refers to the situation, within which language functions. It may be physical/environmental, social context or institutional situation, including events, time, culture or social conventions that can influence language use. The first use of the term “context of situation” is attributable to Bronislaw Malinowski, a social anthropologist, who in his study of language </a:t>
            </a:r>
            <a:r>
              <a:rPr lang="en-US" dirty="0" err="1"/>
              <a:t>behaviours</a:t>
            </a:r>
            <a:r>
              <a:rPr lang="en-US" dirty="0"/>
              <a:t> among some native Indians concluded that language is a “mode of action” and as social </a:t>
            </a:r>
            <a:r>
              <a:rPr lang="en-US" dirty="0" err="1"/>
              <a:t>behaviour</a:t>
            </a:r>
            <a:r>
              <a:rPr lang="en-US" dirty="0"/>
              <a:t> is closely tied to the relevant social situation in which it is used (Malinowski 1935). The meaning of words was not to be restricted to sounds of utterances or their grammatical structure but must include the “pragmatic context” in which they are uttered. </a:t>
            </a:r>
          </a:p>
          <a:p>
            <a:pPr algn="just"/>
            <a:r>
              <a:rPr lang="en-US" dirty="0"/>
              <a:t>J. R. Firth (a linguist) expounded this study and in his contextual theory of meaning argues that context is the bedrock of any linguistic enterprise because “normal linguistic </a:t>
            </a:r>
            <a:r>
              <a:rPr lang="en-US" dirty="0" err="1"/>
              <a:t>behaviour</a:t>
            </a:r>
            <a:r>
              <a:rPr lang="en-US" dirty="0"/>
              <a:t> as a whole is meaning effort, directed towards the maintenance of appropriate patterns of life” (Firth 1957: 223). Since every utterance occurs within a “culturally determined context of situation” meaning is tied to that context about the speaker and the ways he perceives himself, his roles in the society and his relationship with other members of the society. As pragmatics investigates context-based meaning it will be impossible to talk about pragmatics without reference to the context in which utterances are made. And as a matter of fact, linguistic codes are actually selected and used according to some social sets of standards. It is contextual considerations that make the difference between structural linguistics and sociolinguistics, pragmatics and discourse analysis. We shall look at the features of context as we examine the various types of contexts.</a:t>
            </a:r>
            <a:endParaRPr lang="fr-FR" dirty="0"/>
          </a:p>
        </p:txBody>
      </p:sp>
    </p:spTree>
    <p:extLst>
      <p:ext uri="{BB962C8B-B14F-4D97-AF65-F5344CB8AC3E}">
        <p14:creationId xmlns:p14="http://schemas.microsoft.com/office/powerpoint/2010/main" val="2889112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0E3946-3F34-BD5B-2870-D3ADDA442B15}"/>
              </a:ext>
            </a:extLst>
          </p:cNvPr>
          <p:cNvSpPr>
            <a:spLocks noGrp="1"/>
          </p:cNvSpPr>
          <p:nvPr>
            <p:ph type="title"/>
          </p:nvPr>
        </p:nvSpPr>
        <p:spPr/>
        <p:txBody>
          <a:bodyPr>
            <a:normAutofit/>
          </a:bodyPr>
          <a:lstStyle/>
          <a:p>
            <a:r>
              <a:rPr lang="fr-FR" sz="4000" dirty="0"/>
              <a:t>2. </a:t>
            </a:r>
            <a:r>
              <a:rPr lang="fr-FR" sz="4000" dirty="0" err="1"/>
              <a:t>Linguistic</a:t>
            </a:r>
            <a:r>
              <a:rPr lang="fr-FR" sz="4000" dirty="0"/>
              <a:t> </a:t>
            </a:r>
            <a:r>
              <a:rPr lang="fr-FR" sz="4000" dirty="0" err="1"/>
              <a:t>Context</a:t>
            </a:r>
            <a:r>
              <a:rPr lang="fr-FR" sz="4000" dirty="0"/>
              <a:t> </a:t>
            </a:r>
          </a:p>
        </p:txBody>
      </p:sp>
      <p:sp>
        <p:nvSpPr>
          <p:cNvPr id="3" name="Espace réservé du contenu 2">
            <a:extLst>
              <a:ext uri="{FF2B5EF4-FFF2-40B4-BE49-F238E27FC236}">
                <a16:creationId xmlns:a16="http://schemas.microsoft.com/office/drawing/2014/main" id="{9F23F6A1-9463-CC79-13DA-B8F1C095D5FC}"/>
              </a:ext>
            </a:extLst>
          </p:cNvPr>
          <p:cNvSpPr>
            <a:spLocks noGrp="1"/>
          </p:cNvSpPr>
          <p:nvPr>
            <p:ph idx="1"/>
          </p:nvPr>
        </p:nvSpPr>
        <p:spPr>
          <a:xfrm>
            <a:off x="1251678" y="1294228"/>
            <a:ext cx="10178322" cy="5181387"/>
          </a:xfrm>
        </p:spPr>
        <p:txBody>
          <a:bodyPr>
            <a:normAutofit fontScale="92500"/>
          </a:bodyPr>
          <a:lstStyle/>
          <a:p>
            <a:pPr algn="just"/>
            <a:r>
              <a:rPr lang="en-US" sz="2800" dirty="0"/>
              <a:t>This refers to the set of words in the same sentence or utterance. This forms the linguistic environment that determines the sense of the words in the context. For example if the word “shoot” appears in a linguistic context along with other words like “dribble,” “penalty,” “goal”, or “over the bar”, we immediately understand the shoot that is meant. If on the other hand, the same word appears with words like “soldier”, “artillery” or “war,” the meaning is immediately known. The linguistic context (also known as co-text) of a word or words therefore has a strong effect on what we may think such words mean. Generally words occur together and frequently used with some particular words with which they collocate.</a:t>
            </a:r>
            <a:endParaRPr lang="fr-FR" sz="2800" dirty="0"/>
          </a:p>
        </p:txBody>
      </p:sp>
    </p:spTree>
    <p:extLst>
      <p:ext uri="{BB962C8B-B14F-4D97-AF65-F5344CB8AC3E}">
        <p14:creationId xmlns:p14="http://schemas.microsoft.com/office/powerpoint/2010/main" val="1566081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61682C-601B-04E7-53D3-891655C70A12}"/>
              </a:ext>
            </a:extLst>
          </p:cNvPr>
          <p:cNvSpPr>
            <a:spLocks noGrp="1"/>
          </p:cNvSpPr>
          <p:nvPr>
            <p:ph type="title"/>
          </p:nvPr>
        </p:nvSpPr>
        <p:spPr>
          <a:xfrm>
            <a:off x="1251678" y="382385"/>
            <a:ext cx="10178322" cy="700827"/>
          </a:xfrm>
        </p:spPr>
        <p:txBody>
          <a:bodyPr>
            <a:normAutofit/>
          </a:bodyPr>
          <a:lstStyle/>
          <a:p>
            <a:r>
              <a:rPr lang="fr-FR" sz="3200" dirty="0"/>
              <a:t>3. Physical/</a:t>
            </a:r>
            <a:r>
              <a:rPr lang="fr-FR" sz="3200" dirty="0" err="1"/>
              <a:t>environmental</a:t>
            </a:r>
            <a:r>
              <a:rPr lang="fr-FR" sz="3200" dirty="0"/>
              <a:t> </a:t>
            </a:r>
            <a:r>
              <a:rPr lang="fr-FR" sz="3200" dirty="0" err="1"/>
              <a:t>Context</a:t>
            </a:r>
            <a:r>
              <a:rPr lang="fr-FR" sz="3200" dirty="0"/>
              <a:t> </a:t>
            </a:r>
          </a:p>
        </p:txBody>
      </p:sp>
      <p:sp>
        <p:nvSpPr>
          <p:cNvPr id="3" name="Espace réservé du contenu 2">
            <a:extLst>
              <a:ext uri="{FF2B5EF4-FFF2-40B4-BE49-F238E27FC236}">
                <a16:creationId xmlns:a16="http://schemas.microsoft.com/office/drawing/2014/main" id="{58E5B5E1-A399-DCDD-79F7-9F0FB36E4743}"/>
              </a:ext>
            </a:extLst>
          </p:cNvPr>
          <p:cNvSpPr>
            <a:spLocks noGrp="1"/>
          </p:cNvSpPr>
          <p:nvPr>
            <p:ph idx="1"/>
          </p:nvPr>
        </p:nvSpPr>
        <p:spPr>
          <a:xfrm>
            <a:off x="1026942" y="1294229"/>
            <a:ext cx="10403058" cy="4585364"/>
          </a:xfrm>
        </p:spPr>
        <p:txBody>
          <a:bodyPr>
            <a:normAutofit lnSpcReduction="10000"/>
          </a:bodyPr>
          <a:lstStyle/>
          <a:p>
            <a:pPr algn="just"/>
            <a:r>
              <a:rPr lang="en-US" sz="2400" dirty="0"/>
              <a:t>Again we know that words mean on the basis of the physical or environmental context. As we saw in Unit 1, the meaning of the word “drink” on a library shelve is different from its meaning on the door of a canteen. The physical context definitely influenced our interpretation of the word. Our understanding of words or expressions is much more tied to the physical context particularly in terms of the time and place being referred to in the expressions. Other features of the context include:</a:t>
            </a:r>
          </a:p>
          <a:p>
            <a:r>
              <a:rPr lang="en-US" sz="2400" dirty="0"/>
              <a:t>Participants, e.g. boys, girls, men, traders </a:t>
            </a:r>
          </a:p>
          <a:p>
            <a:r>
              <a:rPr lang="en-US" sz="2400" dirty="0"/>
              <a:t>On going activity, e.g. playing, chatting, debating </a:t>
            </a:r>
          </a:p>
          <a:p>
            <a:r>
              <a:rPr lang="en-US" sz="2400" dirty="0"/>
              <a:t>The place, e.g. church, class, stadium, dining table </a:t>
            </a:r>
          </a:p>
          <a:p>
            <a:r>
              <a:rPr lang="en-US" sz="2400" dirty="0"/>
              <a:t>The time, e.g. time of the day or season </a:t>
            </a:r>
            <a:endParaRPr lang="fr-FR" sz="2400" dirty="0"/>
          </a:p>
        </p:txBody>
      </p:sp>
    </p:spTree>
    <p:extLst>
      <p:ext uri="{BB962C8B-B14F-4D97-AF65-F5344CB8AC3E}">
        <p14:creationId xmlns:p14="http://schemas.microsoft.com/office/powerpoint/2010/main" val="2678583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BDA2B5-8B67-215F-0847-647360C1ECC8}"/>
              </a:ext>
            </a:extLst>
          </p:cNvPr>
          <p:cNvSpPr>
            <a:spLocks noGrp="1"/>
          </p:cNvSpPr>
          <p:nvPr>
            <p:ph type="title"/>
          </p:nvPr>
        </p:nvSpPr>
        <p:spPr>
          <a:xfrm>
            <a:off x="12534314" y="984738"/>
            <a:ext cx="1920239" cy="369273"/>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06686970-4A8C-C3B7-1D0A-65AF0E45D1A7}"/>
              </a:ext>
            </a:extLst>
          </p:cNvPr>
          <p:cNvSpPr>
            <a:spLocks noGrp="1"/>
          </p:cNvSpPr>
          <p:nvPr>
            <p:ph idx="1"/>
          </p:nvPr>
        </p:nvSpPr>
        <p:spPr>
          <a:xfrm>
            <a:off x="1251678" y="661183"/>
            <a:ext cx="10178322" cy="5866226"/>
          </a:xfrm>
        </p:spPr>
        <p:txBody>
          <a:bodyPr>
            <a:normAutofit/>
          </a:bodyPr>
          <a:lstStyle/>
          <a:p>
            <a:pPr algn="just"/>
            <a:r>
              <a:rPr lang="en-US" sz="2400" dirty="0" err="1"/>
              <a:t>Hymes</a:t>
            </a:r>
            <a:r>
              <a:rPr lang="en-US" sz="2400" dirty="0"/>
              <a:t> (1964) identifies the following general contextual features: </a:t>
            </a:r>
          </a:p>
          <a:p>
            <a:pPr algn="just"/>
            <a:r>
              <a:rPr lang="en-US" sz="2400" dirty="0"/>
              <a:t> Participants, i.e. people involved, e.g. husband and wife; </a:t>
            </a:r>
            <a:r>
              <a:rPr lang="en-US" sz="2400" dirty="0" err="1"/>
              <a:t>neighbours</a:t>
            </a:r>
            <a:r>
              <a:rPr lang="en-US" sz="2400" dirty="0"/>
              <a:t>; colleagues; teachers and students etc. </a:t>
            </a:r>
          </a:p>
          <a:p>
            <a:pPr algn="just"/>
            <a:r>
              <a:rPr lang="en-US" sz="2400" dirty="0"/>
              <a:t> Topic i.e. what the discourse is about, e.g. politics, religion, race, heath, etc. </a:t>
            </a:r>
          </a:p>
          <a:p>
            <a:pPr algn="just"/>
            <a:r>
              <a:rPr lang="en-US" sz="2400" dirty="0"/>
              <a:t> Setting, i.e. where the event takes place, e.g. at home, at work, at school etc. </a:t>
            </a:r>
          </a:p>
          <a:p>
            <a:pPr algn="just"/>
            <a:r>
              <a:rPr lang="en-US" sz="2400" dirty="0"/>
              <a:t> Channel, e.g. medium – speech, writing, non-verbal) </a:t>
            </a:r>
          </a:p>
          <a:p>
            <a:pPr algn="just"/>
            <a:r>
              <a:rPr lang="en-US" sz="2400" dirty="0"/>
              <a:t> Code (dialect/style) </a:t>
            </a:r>
          </a:p>
          <a:p>
            <a:pPr algn="just"/>
            <a:r>
              <a:rPr lang="en-US" sz="2400" dirty="0"/>
              <a:t> Message form (debate, chat </a:t>
            </a:r>
            <a:r>
              <a:rPr lang="en-US" sz="2400" dirty="0" err="1"/>
              <a:t>etc</a:t>
            </a:r>
            <a:r>
              <a:rPr lang="en-US" sz="2400" dirty="0"/>
              <a:t>) All of the above features may not rigidly be ascribed to the physical context. For example, the channel/medium or code through which the piece of discourse is carried out are determined by other variables such as education, age, status or class which may well be described as some features of the social-cultural context. </a:t>
            </a:r>
            <a:endParaRPr lang="fr-FR" sz="2400" dirty="0"/>
          </a:p>
        </p:txBody>
      </p:sp>
    </p:spTree>
    <p:extLst>
      <p:ext uri="{BB962C8B-B14F-4D97-AF65-F5344CB8AC3E}">
        <p14:creationId xmlns:p14="http://schemas.microsoft.com/office/powerpoint/2010/main" val="3114095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5BE0F3-2E28-79A6-DC82-1ADBDC0E9905}"/>
              </a:ext>
            </a:extLst>
          </p:cNvPr>
          <p:cNvSpPr>
            <a:spLocks noGrp="1"/>
          </p:cNvSpPr>
          <p:nvPr>
            <p:ph type="title"/>
          </p:nvPr>
        </p:nvSpPr>
        <p:spPr>
          <a:xfrm>
            <a:off x="1251678" y="382385"/>
            <a:ext cx="10178322" cy="596023"/>
          </a:xfrm>
        </p:spPr>
        <p:txBody>
          <a:bodyPr>
            <a:normAutofit fontScale="90000"/>
          </a:bodyPr>
          <a:lstStyle/>
          <a:p>
            <a:r>
              <a:rPr lang="fr-FR" sz="4000" dirty="0"/>
              <a:t>4. </a:t>
            </a:r>
            <a:r>
              <a:rPr lang="fr-FR" sz="4000" dirty="0" err="1"/>
              <a:t>Interpersonal</a:t>
            </a:r>
            <a:r>
              <a:rPr lang="fr-FR" sz="4000" dirty="0"/>
              <a:t> </a:t>
            </a:r>
            <a:r>
              <a:rPr lang="fr-FR" sz="4000" dirty="0" err="1"/>
              <a:t>Context</a:t>
            </a:r>
            <a:endParaRPr lang="fr-FR" sz="4000" dirty="0"/>
          </a:p>
        </p:txBody>
      </p:sp>
      <p:sp>
        <p:nvSpPr>
          <p:cNvPr id="3" name="Espace réservé du contenu 2">
            <a:extLst>
              <a:ext uri="{FF2B5EF4-FFF2-40B4-BE49-F238E27FC236}">
                <a16:creationId xmlns:a16="http://schemas.microsoft.com/office/drawing/2014/main" id="{5DC3E989-0C4B-3BEA-171B-6F1F6FF155D5}"/>
              </a:ext>
            </a:extLst>
          </p:cNvPr>
          <p:cNvSpPr>
            <a:spLocks noGrp="1"/>
          </p:cNvSpPr>
          <p:nvPr>
            <p:ph idx="1"/>
          </p:nvPr>
        </p:nvSpPr>
        <p:spPr>
          <a:xfrm>
            <a:off x="1251678" y="1463041"/>
            <a:ext cx="10178322" cy="5394959"/>
          </a:xfrm>
        </p:spPr>
        <p:txBody>
          <a:bodyPr>
            <a:normAutofit fontScale="92500"/>
          </a:bodyPr>
          <a:lstStyle/>
          <a:p>
            <a:pPr algn="just"/>
            <a:r>
              <a:rPr lang="en-US" dirty="0"/>
              <a:t>The interpersonal context focuses on psychologica</a:t>
            </a:r>
            <a:r>
              <a:rPr lang="en-US" sz="2400" dirty="0"/>
              <a:t>l considerations that influence speech or talk. There is no doubt that the state of the mind of the speaker or writer places some constraints on the quality or amount of interactions s/he engages in. His inputs and reactions are predictable if he is sad, happy, excited or bored. Critics of pragmatic emphasis on such criteria as intention, belief or rationality, argue that the understanding of text and talk is not dependent on elements rooted in psychology rather, on social factors such as “power” and “status” and how they are distributed and maintained linguistically in the society (Lavandera, 1988). Interestingly many social analysts of discourse, among who are also interested in pragmatics do indeed recognize the influence of socio-cultural variables that affect the production of discourse, or text. But the fact remains that individual speakers or writers do make linguistic choices and decide what to say and how to say it. Therefore factors that place constraint on their ability to do this (e.g. state of the mind) is of interest to pragmatic analysts. </a:t>
            </a:r>
            <a:endParaRPr lang="fr-FR" dirty="0"/>
          </a:p>
        </p:txBody>
      </p:sp>
    </p:spTree>
    <p:extLst>
      <p:ext uri="{BB962C8B-B14F-4D97-AF65-F5344CB8AC3E}">
        <p14:creationId xmlns:p14="http://schemas.microsoft.com/office/powerpoint/2010/main" val="74387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61696D-8150-8CF5-46FB-165CF3610C96}"/>
              </a:ext>
            </a:extLst>
          </p:cNvPr>
          <p:cNvSpPr>
            <a:spLocks noGrp="1"/>
          </p:cNvSpPr>
          <p:nvPr>
            <p:ph type="title"/>
          </p:nvPr>
        </p:nvSpPr>
        <p:spPr>
          <a:xfrm>
            <a:off x="1251678" y="382385"/>
            <a:ext cx="10178322" cy="596023"/>
          </a:xfrm>
        </p:spPr>
        <p:txBody>
          <a:bodyPr>
            <a:normAutofit/>
          </a:bodyPr>
          <a:lstStyle/>
          <a:p>
            <a:r>
              <a:rPr lang="fr-FR" sz="3200" dirty="0" err="1"/>
              <a:t>Situational</a:t>
            </a:r>
            <a:r>
              <a:rPr lang="fr-FR" sz="3200" dirty="0"/>
              <a:t>/socio-cultural </a:t>
            </a:r>
            <a:r>
              <a:rPr lang="fr-FR" sz="3200" dirty="0" err="1"/>
              <a:t>Context</a:t>
            </a:r>
            <a:endParaRPr lang="fr-FR" sz="3200" dirty="0"/>
          </a:p>
        </p:txBody>
      </p:sp>
      <p:sp>
        <p:nvSpPr>
          <p:cNvPr id="3" name="Espace réservé du contenu 2">
            <a:extLst>
              <a:ext uri="{FF2B5EF4-FFF2-40B4-BE49-F238E27FC236}">
                <a16:creationId xmlns:a16="http://schemas.microsoft.com/office/drawing/2014/main" id="{38775CF0-E3D8-DF76-3EDB-3C6D94450C55}"/>
              </a:ext>
            </a:extLst>
          </p:cNvPr>
          <p:cNvSpPr>
            <a:spLocks noGrp="1"/>
          </p:cNvSpPr>
          <p:nvPr>
            <p:ph idx="1"/>
          </p:nvPr>
        </p:nvSpPr>
        <p:spPr>
          <a:xfrm>
            <a:off x="1251678" y="1237957"/>
            <a:ext cx="10178322" cy="5237658"/>
          </a:xfrm>
        </p:spPr>
        <p:txBody>
          <a:bodyPr>
            <a:normAutofit/>
          </a:bodyPr>
          <a:lstStyle/>
          <a:p>
            <a:pPr algn="just"/>
            <a:r>
              <a:rPr lang="en-US" dirty="0"/>
              <a:t>Unlike the other contexts discussed above, the situational context concerns mainly with socio-cultural considerations. The context of culture includes beliefs, value system, religion, conventions that control individuals’ </a:t>
            </a:r>
            <a:r>
              <a:rPr lang="en-US" dirty="0" err="1"/>
              <a:t>behaviour</a:t>
            </a:r>
            <a:r>
              <a:rPr lang="en-US" dirty="0"/>
              <a:t> and their relationship with others. These sociocultural rules of </a:t>
            </a:r>
            <a:r>
              <a:rPr lang="en-US" dirty="0" err="1"/>
              <a:t>behaviour</a:t>
            </a:r>
            <a:r>
              <a:rPr lang="en-US" dirty="0"/>
              <a:t> often guide them in order to communicate effectively with one another. Some beliefs or conventions may be considered as universal, while some are culture-specific, especially those that guide utterances, non-verbal communication and other forms of social </a:t>
            </a:r>
            <a:r>
              <a:rPr lang="en-US" dirty="0" err="1"/>
              <a:t>behaviour</a:t>
            </a:r>
            <a:r>
              <a:rPr lang="en-US" dirty="0"/>
              <a:t> that may be interpreted meaningfully. Knowledge of socio-cultural rules of </a:t>
            </a:r>
            <a:r>
              <a:rPr lang="en-US" dirty="0" err="1"/>
              <a:t>behaviours</a:t>
            </a:r>
            <a:r>
              <a:rPr lang="en-US" dirty="0"/>
              <a:t> brings up the idea of “communicative competence” which according to Dell </a:t>
            </a:r>
            <a:r>
              <a:rPr lang="en-US" dirty="0" err="1"/>
              <a:t>Hymes</a:t>
            </a:r>
            <a:r>
              <a:rPr lang="en-US" dirty="0"/>
              <a:t> (1972) is the ability of the speaker to know when to speak, when not and as to what to talk about with whom, when, where, and in what manner. This competence is integral with attitudes, values and motivations concerning language, its features and uses in the most suitable and appropriate contexts. Take a newspaper headline like “The butcher of Zamfara” for an example. How would a non-Nigerian interpret it considering the general meaning of “butcher”? How would you interpret it – as a Nigerian who is familiar with the controversy surrounding the implementation of the Sharia in the Northern states? </a:t>
            </a:r>
            <a:endParaRPr lang="fr-FR" dirty="0"/>
          </a:p>
        </p:txBody>
      </p:sp>
    </p:spTree>
    <p:extLst>
      <p:ext uri="{BB962C8B-B14F-4D97-AF65-F5344CB8AC3E}">
        <p14:creationId xmlns:p14="http://schemas.microsoft.com/office/powerpoint/2010/main" val="389393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545465-D3F6-2F90-BC12-5AAA76D98849}"/>
              </a:ext>
            </a:extLst>
          </p:cNvPr>
          <p:cNvSpPr>
            <a:spLocks noGrp="1"/>
          </p:cNvSpPr>
          <p:nvPr>
            <p:ph type="title"/>
          </p:nvPr>
        </p:nvSpPr>
        <p:spPr>
          <a:xfrm>
            <a:off x="12449908" y="1026942"/>
            <a:ext cx="365760" cy="847574"/>
          </a:xfrm>
        </p:spPr>
        <p:txBody>
          <a:bodyPr>
            <a:normAutofit/>
          </a:bodyPr>
          <a:lstStyle/>
          <a:p>
            <a:endParaRPr lang="fr-FR" dirty="0"/>
          </a:p>
        </p:txBody>
      </p:sp>
      <p:sp>
        <p:nvSpPr>
          <p:cNvPr id="3" name="Espace réservé du contenu 2">
            <a:extLst>
              <a:ext uri="{FF2B5EF4-FFF2-40B4-BE49-F238E27FC236}">
                <a16:creationId xmlns:a16="http://schemas.microsoft.com/office/drawing/2014/main" id="{D9EBF1E9-75B4-1063-2991-D1B2CE7FB53E}"/>
              </a:ext>
            </a:extLst>
          </p:cNvPr>
          <p:cNvSpPr>
            <a:spLocks noGrp="1"/>
          </p:cNvSpPr>
          <p:nvPr>
            <p:ph idx="1"/>
          </p:nvPr>
        </p:nvSpPr>
        <p:spPr/>
        <p:txBody>
          <a:bodyPr/>
          <a:lstStyle/>
          <a:p>
            <a:r>
              <a:rPr lang="en-US" dirty="0"/>
              <a:t>Take another example: </a:t>
            </a:r>
          </a:p>
          <a:p>
            <a:r>
              <a:rPr lang="en-US" dirty="0"/>
              <a:t>A little child: (scribbles unintelligibly on the surface of a white paper and presents it to his father, smiling) Daddy see…! </a:t>
            </a:r>
          </a:p>
          <a:p>
            <a:r>
              <a:rPr lang="en-US" dirty="0"/>
              <a:t>Father: (hugs the child) ah…beautiful, this is the most brilliant writing I’ve ever seen. You will agree with me that the father has applied the best communicative etiquette in his response to his child’s writing, considering the context and the participant in the communication event. </a:t>
            </a:r>
            <a:endParaRPr lang="fr-FR" dirty="0"/>
          </a:p>
        </p:txBody>
      </p:sp>
    </p:spTree>
    <p:extLst>
      <p:ext uri="{BB962C8B-B14F-4D97-AF65-F5344CB8AC3E}">
        <p14:creationId xmlns:p14="http://schemas.microsoft.com/office/powerpoint/2010/main" val="2780253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A64820-85CF-01B8-78E1-8ACBF86C22F2}"/>
              </a:ext>
            </a:extLst>
          </p:cNvPr>
          <p:cNvSpPr>
            <a:spLocks noGrp="1"/>
          </p:cNvSpPr>
          <p:nvPr>
            <p:ph type="title"/>
          </p:nvPr>
        </p:nvSpPr>
        <p:spPr>
          <a:xfrm>
            <a:off x="1251678" y="382385"/>
            <a:ext cx="10178322" cy="596023"/>
          </a:xfrm>
        </p:spPr>
        <p:txBody>
          <a:bodyPr>
            <a:noAutofit/>
          </a:bodyPr>
          <a:lstStyle/>
          <a:p>
            <a:r>
              <a:rPr lang="fr-FR" sz="3600" dirty="0"/>
              <a:t>6. </a:t>
            </a:r>
            <a:r>
              <a:rPr lang="fr-FR" sz="3600" dirty="0" err="1"/>
              <a:t>Institutional</a:t>
            </a:r>
            <a:r>
              <a:rPr lang="fr-FR" sz="3600" dirty="0"/>
              <a:t> </a:t>
            </a:r>
            <a:r>
              <a:rPr lang="fr-FR" sz="3600" dirty="0" err="1"/>
              <a:t>Context</a:t>
            </a:r>
            <a:endParaRPr lang="fr-FR" sz="3600" dirty="0"/>
          </a:p>
        </p:txBody>
      </p:sp>
      <p:sp>
        <p:nvSpPr>
          <p:cNvPr id="3" name="Espace réservé du contenu 2">
            <a:extLst>
              <a:ext uri="{FF2B5EF4-FFF2-40B4-BE49-F238E27FC236}">
                <a16:creationId xmlns:a16="http://schemas.microsoft.com/office/drawing/2014/main" id="{0C7898E6-853E-0B84-BFBD-9447071E6343}"/>
              </a:ext>
            </a:extLst>
          </p:cNvPr>
          <p:cNvSpPr>
            <a:spLocks noGrp="1"/>
          </p:cNvSpPr>
          <p:nvPr>
            <p:ph idx="1"/>
          </p:nvPr>
        </p:nvSpPr>
        <p:spPr>
          <a:xfrm>
            <a:off x="1251678" y="1097280"/>
            <a:ext cx="10178322" cy="5598941"/>
          </a:xfrm>
        </p:spPr>
        <p:txBody>
          <a:bodyPr>
            <a:normAutofit fontScale="92500" lnSpcReduction="10000"/>
          </a:bodyPr>
          <a:lstStyle/>
          <a:p>
            <a:pPr algn="just"/>
            <a:r>
              <a:rPr lang="en-US" sz="2600" dirty="0"/>
              <a:t>Much of what we refer to here as “institutional context” may </a:t>
            </a:r>
            <a:r>
              <a:rPr lang="en-US" sz="2400" dirty="0"/>
              <a:t>have actually been covered as part of the social/cultural context, but it is necessary to identify certain elements of the context in some specialized kind of settings like educational institutions, which impose some constraints in language use. Take a Convent or a purely Islamic institution for example: there are certain conventions there that govern people’s mode of communication and </a:t>
            </a:r>
            <a:r>
              <a:rPr lang="en-US" sz="2400" dirty="0" err="1"/>
              <a:t>behaviour</a:t>
            </a:r>
            <a:r>
              <a:rPr lang="en-US" sz="2400" dirty="0"/>
              <a:t> which is not just “social” or “cultural.” We consider this as institutional and much of this institutional standards or “common sense assumptions” (Fairclough, 1989), determine social </a:t>
            </a:r>
            <a:r>
              <a:rPr lang="en-US" sz="2400" dirty="0" err="1"/>
              <a:t>behaviour</a:t>
            </a:r>
            <a:r>
              <a:rPr lang="en-US" sz="2400" dirty="0"/>
              <a:t> and individuals simply imbibe them as natural and unchanging. For example, there are certain ways people must greet one another in some of these places. Expressions such as “bless you” or “it is well” in some Christina mission universities have become almost </a:t>
            </a:r>
            <a:r>
              <a:rPr lang="en-US" sz="2400" dirty="0" err="1"/>
              <a:t>institutionalised</a:t>
            </a:r>
            <a:r>
              <a:rPr lang="en-US" sz="2400" dirty="0"/>
              <a:t> that people are made to believe that unless they greet each other that way they may never be enjoy certain privileges. In some cases these rather peculiar manner of expressions help to identify the individuals and the institutions they are associated with. </a:t>
            </a:r>
            <a:endParaRPr lang="fr-FR" dirty="0"/>
          </a:p>
        </p:txBody>
      </p:sp>
    </p:spTree>
    <p:extLst>
      <p:ext uri="{BB962C8B-B14F-4D97-AF65-F5344CB8AC3E}">
        <p14:creationId xmlns:p14="http://schemas.microsoft.com/office/powerpoint/2010/main" val="1087122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31</TotalTime>
  <Words>2560</Words>
  <Application>Microsoft Office PowerPoint</Application>
  <PresentationFormat>Grand écran</PresentationFormat>
  <Paragraphs>44</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Gill Sans MT</vt:lpstr>
      <vt:lpstr>Impact</vt:lpstr>
      <vt:lpstr>Badge</vt:lpstr>
      <vt:lpstr>Introduction</vt:lpstr>
      <vt:lpstr>1. Meaning and Features of Context</vt:lpstr>
      <vt:lpstr>2. Linguistic Context </vt:lpstr>
      <vt:lpstr>3. Physical/environmental Context </vt:lpstr>
      <vt:lpstr>Présentation PowerPoint</vt:lpstr>
      <vt:lpstr>4. Interpersonal Context</vt:lpstr>
      <vt:lpstr>Situational/socio-cultural Context</vt:lpstr>
      <vt:lpstr>Présentation PowerPoint</vt:lpstr>
      <vt:lpstr>6. Institutional Context</vt:lpstr>
      <vt:lpstr>7. Components of Discourse Context</vt:lpstr>
      <vt:lpstr>Présentation PowerPoint</vt:lpstr>
      <vt:lpstr>Présentation PowerPoint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Admin</dc:creator>
  <cp:lastModifiedBy>Admin</cp:lastModifiedBy>
  <cp:revision>8</cp:revision>
  <dcterms:created xsi:type="dcterms:W3CDTF">2023-10-10T11:21:35Z</dcterms:created>
  <dcterms:modified xsi:type="dcterms:W3CDTF">2024-10-19T17:37:48Z</dcterms:modified>
</cp:coreProperties>
</file>