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67" r:id="rId2"/>
    <p:sldId id="281" r:id="rId3"/>
    <p:sldId id="292" r:id="rId4"/>
    <p:sldId id="293" r:id="rId5"/>
    <p:sldId id="284" r:id="rId6"/>
    <p:sldId id="294" r:id="rId7"/>
    <p:sldId id="295" r:id="rId8"/>
    <p:sldId id="287" r:id="rId9"/>
    <p:sldId id="296" r:id="rId10"/>
    <p:sldId id="297" r:id="rId11"/>
    <p:sldId id="298" r:id="rId12"/>
    <p:sldId id="299" r:id="rId13"/>
    <p:sldId id="269" r:id="rId14"/>
  </p:sldIdLst>
  <p:sldSz cx="10693400" cy="7562850"/>
  <p:notesSz cx="10693400" cy="75628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962B61-6414-46EA-9AB5-F2A2C06C49B7}">
          <p14:sldIdLst>
            <p14:sldId id="267"/>
            <p14:sldId id="281"/>
            <p14:sldId id="292"/>
            <p14:sldId id="293"/>
            <p14:sldId id="284"/>
            <p14:sldId id="294"/>
            <p14:sldId id="295"/>
            <p14:sldId id="287"/>
            <p14:sldId id="296"/>
            <p14:sldId id="297"/>
            <p14:sldId id="298"/>
            <p14:sldId id="299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11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36" autoAdjust="0"/>
  </p:normalViewPr>
  <p:slideViewPr>
    <p:cSldViewPr>
      <p:cViewPr varScale="1">
        <p:scale>
          <a:sx n="65" d="100"/>
          <a:sy n="65" d="100"/>
        </p:scale>
        <p:origin x="121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4C811-6AC8-4726-BF4B-609495710975}" type="datetimeFigureOut">
              <a:rPr lang="fr-FR" smtClean="0"/>
              <a:pPr/>
              <a:t>09/01/2022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95958-2528-4E22-B7AC-167A76B528C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710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5DE79-AE94-4EB4-B167-CBEF4D615642}" type="datetime1">
              <a:rPr lang="en-US" smtClean="0"/>
              <a:pPr/>
              <a:t>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E40DB-04E7-471D-A3BF-6B91CF2C85C9}" type="datetime1">
              <a:rPr lang="en-US" smtClean="0"/>
              <a:pPr/>
              <a:t>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922CB-BD58-43B1-92A2-C1CD80AC0F39}" type="datetime1">
              <a:rPr lang="en-US" smtClean="0"/>
              <a:pPr/>
              <a:t>1/9/2022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34966-ED5D-4E85-8B17-C135849CBD24}" type="datetime1">
              <a:rPr lang="en-US" smtClean="0"/>
              <a:pPr/>
              <a:t>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5F89F-D5D3-4A67-A3BC-FF52D248E636}" type="datetime1">
              <a:rPr lang="en-US" smtClean="0"/>
              <a:pPr/>
              <a:t>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215626" y="7072439"/>
            <a:ext cx="127253" cy="948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974580" y="6892925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0" y="0"/>
                </a:moveTo>
                <a:lnTo>
                  <a:pt x="0" y="274320"/>
                </a:lnTo>
                <a:lnTo>
                  <a:pt x="241046" y="274320"/>
                </a:lnTo>
                <a:lnTo>
                  <a:pt x="368300" y="179514"/>
                </a:lnTo>
                <a:lnTo>
                  <a:pt x="368300" y="0"/>
                </a:lnTo>
                <a:lnTo>
                  <a:pt x="0" y="0"/>
                </a:lnTo>
                <a:close/>
              </a:path>
              <a:path w="368300" h="274320">
                <a:moveTo>
                  <a:pt x="241046" y="274320"/>
                </a:moveTo>
                <a:lnTo>
                  <a:pt x="273939" y="182740"/>
                </a:lnTo>
                <a:lnTo>
                  <a:pt x="287379" y="190876"/>
                </a:lnTo>
                <a:lnTo>
                  <a:pt x="308022" y="193252"/>
                </a:lnTo>
                <a:lnTo>
                  <a:pt x="335214" y="189566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E203C-3850-41CE-8FE3-51897715A18B}" type="datetime1">
              <a:rPr lang="en-US" smtClean="0"/>
              <a:pPr/>
              <a:t>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70592" y="6948246"/>
            <a:ext cx="180340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2" Type="http://schemas.openxmlformats.org/officeDocument/2006/relationships/image" Target="../media/image7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0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"/>
          </p:nvPr>
        </p:nvSpPr>
        <p:spPr>
          <a:xfrm>
            <a:off x="1612900" y="1600200"/>
            <a:ext cx="7713980" cy="4062651"/>
          </a:xfrm>
        </p:spPr>
        <p:txBody>
          <a:bodyPr/>
          <a:lstStyle/>
          <a:p>
            <a:pPr algn="ctr"/>
            <a:r>
              <a:rPr lang="fr-FR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Module : </a:t>
            </a:r>
            <a:r>
              <a:rPr lang="fr-FR" sz="4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Bio-Mathématiques</a:t>
            </a:r>
            <a:endParaRPr lang="fr-FR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fr-FR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TD n 3 </a:t>
            </a:r>
          </a:p>
          <a:p>
            <a:pPr algn="ctr"/>
            <a:r>
              <a:rPr lang="fr-FR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-Équations différentielles-</a:t>
            </a:r>
          </a:p>
          <a:p>
            <a:pPr algn="ctr"/>
            <a:endParaRPr lang="fr-FR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« La suite »</a:t>
            </a:r>
            <a:endParaRPr lang="fr-FR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80010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160020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320040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</a:t>
            </a:fld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150114"/>
                <a:ext cx="9624060" cy="464101"/>
              </a:xfrm>
            </p:spPr>
            <p:txBody>
              <a:bodyPr/>
              <a:lstStyle/>
              <a:p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Solution particulière: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?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150114"/>
                <a:ext cx="9624060" cy="464101"/>
              </a:xfrm>
              <a:blipFill rotWithShape="0">
                <a:blip r:embed="rId2"/>
                <a:stretch>
                  <a:fillRect l="-2217" t="-23684" b="-381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17500" y="657225"/>
                <a:ext cx="9624060" cy="43088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  <m:r>
                      <a:rPr lang="fr-FR" sz="2800" b="0" i="1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1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;       </a:t>
                </a:r>
                <a14:m>
                  <m:oMath xmlns:m="http://schemas.openxmlformats.org/officeDocument/2006/math"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 0 </m:t>
                    </m:r>
                  </m:oMath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7500" y="657225"/>
                <a:ext cx="9624060" cy="430887"/>
              </a:xfrm>
              <a:blipFill rotWithShape="1">
                <a:blip r:embed="rId3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10</a:t>
            </a:fld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52402" y="1139747"/>
                <a:ext cx="10098530" cy="14679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vec ;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)=</m:t>
                            </m:r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  <m:d>
                              <m:d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fr-FR" sz="2800" b="0" i="1" smtClean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𝑡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𝑘𝑡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                           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</m:sub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)=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𝑘𝑡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𝑘𝑡</m:t>
                                </m:r>
                              </m:sup>
                            </m:sSup>
                          </m:e>
                        </m:eqArr>
                      </m:e>
                    </m:d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fr-FR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        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 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</a:t>
                </a:r>
                <a:r>
                  <a:rPr lang="fr-FR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Sp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2" y="1139747"/>
                <a:ext cx="10098530" cy="1467966"/>
              </a:xfrm>
              <a:prstGeom prst="rect">
                <a:avLst/>
              </a:prstGeom>
              <a:blipFill rotWithShape="0">
                <a:blip r:embed="rId4"/>
                <a:stretch>
                  <a:fillRect l="-66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29542" y="2401553"/>
                <a:ext cx="9775706" cy="530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</a:t>
                </a:r>
                <a:r>
                  <a:rPr lang="fr-FR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Sp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 dans (E) 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d>
                          <m:d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𝑘𝑡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(</m:t>
                        </m:r>
                        <m: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𝑘𝑡</m:t>
                            </m:r>
                          </m:sup>
                        </m:sSup>
                      </m:e>
                    </m:d>
                  </m:oMath>
                </a14:m>
                <a:r>
                  <a:rPr lang="fr-FR" sz="2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 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d>
                          <m:d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𝑘𝑡</m:t>
                            </m:r>
                          </m:sup>
                        </m:sSup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1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42" y="2401553"/>
                <a:ext cx="9775706" cy="530915"/>
              </a:xfrm>
              <a:prstGeom prst="rect">
                <a:avLst/>
              </a:prstGeom>
              <a:blipFill rotWithShape="1">
                <a:blip r:embed="rId5"/>
                <a:stretch>
                  <a:fillRect l="-1310" t="-12644" b="-298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108845" y="2867025"/>
                <a:ext cx="4572000" cy="530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0,1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𝑘𝑡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8845" y="2867025"/>
                <a:ext cx="4572000" cy="530915"/>
              </a:xfrm>
              <a:prstGeom prst="rect">
                <a:avLst/>
              </a:prstGeom>
              <a:blipFill rotWithShape="1">
                <a:blip r:embed="rId6"/>
                <a:stretch>
                  <a:fillRect l="-800" t="-10345" b="-3103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223790" y="3324225"/>
                <a:ext cx="5637510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 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𝑘𝑡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𝑑𝑡</m:t>
                        </m:r>
                      </m:e>
                    </m:nary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𝑘𝑡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790" y="3324225"/>
                <a:ext cx="5637510" cy="703911"/>
              </a:xfrm>
              <a:prstGeom prst="rect">
                <a:avLst/>
              </a:prstGeom>
              <a:blipFill rotWithShape="1">
                <a:blip r:embed="rId7"/>
                <a:stretch>
                  <a:fillRect l="-2270" b="-86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58671" y="3994793"/>
                <a:ext cx="8917448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d’où:</a:t>
                </a:r>
                <a:r>
                  <a:rPr lang="fr-FR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)=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</m:oMath>
                </a14:m>
                <a:r>
                  <a:rPr lang="fr-FR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et        </a:t>
                </a:r>
                <a14:m>
                  <m:oMath xmlns:m="http://schemas.openxmlformats.org/officeDocument/2006/math">
                    <m:r>
                      <a:rPr lang="fr-FR" sz="28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 </m:t>
                    </m:r>
                    <m:f>
                      <m:fPr>
                        <m:ctrlPr>
                          <a:rPr lang="fr-FR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solidFill>
                              <a:srgbClr val="00B05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  <m:r>
                      <a:rPr lang="fr-FR" sz="28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p>
                      <m:sSupPr>
                        <m:ctrlPr>
                          <a:rPr lang="fr-FR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fr-FR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𝑘𝑡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71" y="3994793"/>
                <a:ext cx="8917448" cy="703911"/>
              </a:xfrm>
              <a:prstGeom prst="rect">
                <a:avLst/>
              </a:prstGeom>
              <a:blipFill rotWithShape="1">
                <a:blip r:embed="rId8"/>
                <a:stretch>
                  <a:fillRect l="-342" b="-948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29542" y="4803016"/>
                <a:ext cx="46531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Condition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initiale :</a:t>
                </a:r>
                <a:r>
                  <a:rPr lang="fr-FR" sz="2800" dirty="0" smtClean="0">
                    <a:cs typeface="Times New Roman" panose="02020603050405020304" pitchFamily="18" charset="0"/>
                    <a:sym typeface="Symbol" panose="05050102010706020507" pitchFamily="18" charset="2"/>
                  </a:rPr>
                  <a:t>  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e>
                    </m:d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42" y="4803016"/>
                <a:ext cx="4653100" cy="523220"/>
              </a:xfrm>
              <a:prstGeom prst="rect">
                <a:avLst/>
              </a:prstGeom>
              <a:blipFill rotWithShape="1">
                <a:blip r:embed="rId9"/>
                <a:stretch>
                  <a:fillRect l="-2752" t="-12791" b="-302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858471" y="4698704"/>
                <a:ext cx="5085325" cy="8327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  <m:r>
                                  <a:rPr lang="fr-FR" sz="2800" b="0" i="1" smtClean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,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</m:den>
                            </m:f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𝑘𝑡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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=0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471" y="4698704"/>
                <a:ext cx="5085325" cy="832792"/>
              </a:xfrm>
              <a:prstGeom prst="rect">
                <a:avLst/>
              </a:prstGeom>
              <a:blipFill rotWithShape="1">
                <a:blip r:embed="rId10"/>
                <a:stretch>
                  <a:fillRect l="-25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882642" y="5409073"/>
                <a:ext cx="4343400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+=0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2642" y="5409073"/>
                <a:ext cx="4343400" cy="703911"/>
              </a:xfrm>
              <a:prstGeom prst="rect">
                <a:avLst/>
              </a:prstGeom>
              <a:blipFill rotWithShape="1">
                <a:blip r:embed="rId11"/>
                <a:stretch>
                  <a:fillRect l="-2949" b="-86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890426" y="5991225"/>
                <a:ext cx="4343400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=−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0426" y="5991225"/>
                <a:ext cx="4343400" cy="703911"/>
              </a:xfrm>
              <a:prstGeom prst="rect">
                <a:avLst/>
              </a:prstGeom>
              <a:blipFill rotWithShape="1">
                <a:blip r:embed="rId12"/>
                <a:stretch>
                  <a:fillRect l="-2805" b="-95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93700" y="6582714"/>
                <a:ext cx="7658419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Finalement la solution est : </a:t>
                </a:r>
                <a14:m>
                  <m:oMath xmlns:m="http://schemas.openxmlformats.org/officeDocument/2006/math">
                    <m:r>
                      <a:rPr lang="fr-FR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 </m:t>
                    </m:r>
                    <m:f>
                      <m:fPr>
                        <m:ctrlPr>
                          <a:rPr lang="fr-FR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  <m:d>
                      <m:dPr>
                        <m:ctrlPr>
                          <a:rPr lang="fr-FR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1−</m:t>
                        </m:r>
                        <m:sSup>
                          <m:sSupPr>
                            <m:ctrlPr>
                              <a:rPr lang="fr-FR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𝑘𝑡</m:t>
                            </m:r>
                          </m:sup>
                        </m:sSup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0" y="6582714"/>
                <a:ext cx="7658419" cy="703911"/>
              </a:xfrm>
              <a:prstGeom prst="rect">
                <a:avLst/>
              </a:prstGeom>
              <a:blipFill rotWithShape="1">
                <a:blip r:embed="rId13"/>
                <a:stretch>
                  <a:fillRect l="-1672" b="-104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4172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5640" y="150114"/>
                <a:ext cx="9624060" cy="430887"/>
              </a:xfrm>
            </p:spPr>
            <p:txBody>
              <a:bodyPr/>
              <a:lstStyle/>
              <a:p>
                <a:r>
                  <a:rPr lang="fr-FR" sz="28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2.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L’allure 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générale de </a:t>
                </a:r>
                <a14:m>
                  <m:oMath xmlns:m="http://schemas.openxmlformats.org/officeDocument/2006/math"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5640" y="150114"/>
                <a:ext cx="9624060" cy="430887"/>
              </a:xfrm>
              <a:blipFill rotWithShape="1">
                <a:blip r:embed="rId2"/>
                <a:stretch>
                  <a:fillRect l="-2280" t="-25714" b="-5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46532" y="657225"/>
                <a:ext cx="9624060" cy="561116"/>
              </a:xfrm>
            </p:spPr>
            <p:txBody>
              <a:bodyPr/>
              <a:lstStyle/>
              <a:p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Valeur </a:t>
                </a:r>
                <a:r>
                  <a:rPr lang="fr-FR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finale :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lim</m:t>
                        </m:r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  <m:li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→+∞</m:t>
                        </m:r>
                      </m:lim>
                    </m:limLow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</m:oMath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46532" y="657225"/>
                <a:ext cx="9624060" cy="561116"/>
              </a:xfrm>
              <a:blipFill rotWithShape="1">
                <a:blip r:embed="rId3"/>
                <a:stretch>
                  <a:fillRect l="-2217" t="-19565" b="-141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11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58671" y="1137221"/>
            <a:ext cx="56024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93700" y="1492562"/>
                <a:ext cx="6148560" cy="762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limLow>
                      <m:limLowPr>
                        <m:ctrlPr>
                          <a:rPr lang="fr-FR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lim</m:t>
                        </m:r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  <m:li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→+∞</m:t>
                        </m:r>
                      </m:lim>
                    </m:limLow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unc>
                      <m:func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lim</m:t>
                            </m:r>
                          </m:e>
                          <m:li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  <m:r>
                                  <a:rPr lang="fr-FR" sz="2800" b="0" i="1" smtClean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,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fr-FR" sz="2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−</m:t>
                                    </m:r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𝑘𝑡</m:t>
                                    </m:r>
                                  </m:sup>
                                </m:sSup>
                              </m:e>
                            </m:d>
                          </m:e>
                        </m:d>
                      </m:e>
                    </m:func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0" y="1492562"/>
                <a:ext cx="6148560" cy="7620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880245" y="2544114"/>
                <a:ext cx="2018655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0245" y="2544114"/>
                <a:ext cx="2018655" cy="7039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803900" y="581025"/>
                <a:ext cx="45720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</a:t>
                </a:r>
                <a:r>
                  <a:rPr lang="fr-FR" sz="2800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 smtClean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Valeur </a:t>
                </a:r>
                <a:r>
                  <a:rPr lang="fr-FR" sz="2800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initiale</a:t>
                </a:r>
                <a:r>
                  <a:rPr lang="fr-FR" sz="2800" dirty="0" smtClean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:</a:t>
                </a:r>
                <a:r>
                  <a:rPr lang="fr-FR" sz="2800" dirty="0" smtClean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3900" y="581025"/>
                <a:ext cx="4572000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2667" t="-12791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5700" y="3954845"/>
            <a:ext cx="7765288" cy="340421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257628" y="3172825"/>
                <a:ext cx="10346872" cy="530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</a:t>
                </a:r>
                <a:r>
                  <a:rPr lang="fr-FR" sz="2800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 smtClean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Variation de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</m:oMath>
                </a14:m>
                <a:r>
                  <a:rPr lang="fr-FR" sz="2800" dirty="0" smtClean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p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)=0,1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𝑘𝑡</m:t>
                        </m:r>
                      </m:sup>
                    </m:sSup>
                    <m:r>
                      <a:rPr lang="fr-FR" sz="2800" i="1" smtClean="0">
                        <a:latin typeface="Cambria Math"/>
                        <a:ea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&gt;</m:t>
                    </m:r>
                    <m:r>
                      <a:rPr lang="fr-FR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0 </m:t>
                    </m:r>
                    <m:r>
                      <m:rPr>
                        <m:nor/>
                      </m:rPr>
                      <a:rPr lang="fr-F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</m:t>
                    </m:r>
                    <m:r>
                      <a:rPr lang="fr-FR" sz="28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r>
                      <m:rPr>
                        <m:nor/>
                      </m:rPr>
                      <a:rPr lang="fr-FR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nor/>
                      </m:rPr>
                      <a:rPr lang="fr-FR" sz="28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est</m:t>
                    </m:r>
                    <m:r>
                      <m:rPr>
                        <m:nor/>
                      </m:rPr>
                      <a:rPr lang="fr-FR" sz="28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nor/>
                      </m:rPr>
                      <a:rPr lang="fr-FR" sz="28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strictement</m:t>
                    </m:r>
                    <m:r>
                      <m:rPr>
                        <m:nor/>
                      </m:rPr>
                      <a:rPr lang="fr-FR" sz="28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nor/>
                      </m:rPr>
                      <a:rPr lang="fr-FR" sz="28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croissante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28" y="3172825"/>
                <a:ext cx="10346872" cy="530915"/>
              </a:xfrm>
              <a:prstGeom prst="rect">
                <a:avLst/>
              </a:prstGeom>
              <a:blipFill rotWithShape="0">
                <a:blip r:embed="rId8"/>
                <a:stretch>
                  <a:fillRect l="-1178" t="-10227" b="-306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48931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150114"/>
                <a:ext cx="9624060" cy="1218923"/>
              </a:xfrm>
            </p:spPr>
            <p:txBody>
              <a:bodyPr/>
              <a:lstStyle/>
              <a:p>
                <a:r>
                  <a:rPr lang="fr-FR" sz="28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3.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=?</m:t>
                    </m:r>
                  </m:oMath>
                </a14:m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Sachant que: ;   à </a:t>
                </a:r>
                <a:r>
                  <a:rPr lang="fr-FR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3h =180 mn 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;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Q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t</m:t>
                        </m:r>
                      </m:e>
                    </m:d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  <m:r>
                              <a:rPr lang="fr-FR" sz="2800" b="0" i="1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</m:den>
                        </m:f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150114"/>
                <a:ext cx="9624060" cy="1218923"/>
              </a:xfrm>
              <a:blipFill rotWithShape="1">
                <a:blip r:embed="rId2"/>
                <a:stretch>
                  <a:fillRect l="-22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751840" y="987711"/>
                <a:ext cx="8328660" cy="87786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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=180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𝑚𝑛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  <m:r>
                              <a:rPr lang="fr-FR" sz="2800" b="0" i="1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</m:den>
                        </m:f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1−</m:t>
                        </m:r>
                        <m:sSup>
                          <m:sSupPr>
                            <m:ctrlP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(180)</m:t>
                            </m:r>
                          </m:sup>
                        </m:sSup>
                      </m:e>
                    </m:d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  <m:r>
                              <a:rPr lang="fr-FR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</m:den>
                        </m:f>
                      </m:num>
                      <m:den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51840" y="987711"/>
                <a:ext cx="8328660" cy="877869"/>
              </a:xfrm>
              <a:blipFill rotWithShape="1">
                <a:blip r:embed="rId3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12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670300" y="1848453"/>
                <a:ext cx="5602429" cy="7007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(180)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300" y="1848453"/>
                <a:ext cx="5602429" cy="700705"/>
              </a:xfrm>
              <a:prstGeom prst="rect">
                <a:avLst/>
              </a:prstGeom>
              <a:blipFill rotWithShape="0">
                <a:blip r:embed="rId4"/>
                <a:stretch>
                  <a:fillRect l="-2176" b="-95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670300" y="2537569"/>
                <a:ext cx="496475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  <m:d>
                          <m:d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180</m:t>
                            </m:r>
                          </m:e>
                        </m:d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𝑙𝑛</m:t>
                        </m:r>
                      </m:fName>
                      <m:e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(0,5)</m:t>
                        </m:r>
                      </m:e>
                    </m:func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300" y="2537569"/>
                <a:ext cx="4964758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2454" t="-11628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670300" y="3123790"/>
                <a:ext cx="54102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=0,00385=38,5×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10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300" y="3123790"/>
                <a:ext cx="5410200" cy="523220"/>
              </a:xfrm>
              <a:prstGeom prst="rect">
                <a:avLst/>
              </a:prstGeom>
              <a:blipFill rotWithShape="0">
                <a:blip r:embed="rId6"/>
                <a:stretch>
                  <a:fillRect l="-2252" t="-11628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69900" y="3647010"/>
                <a:ext cx="9201370" cy="615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Pour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=38,5×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10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fr-FR" sz="2800" i="1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25,97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1−</m:t>
                        </m:r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−(38,5×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−4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sup>
                        </m:sSup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00" y="3647010"/>
                <a:ext cx="9201370" cy="615105"/>
              </a:xfrm>
              <a:prstGeom prst="rect">
                <a:avLst/>
              </a:prstGeom>
              <a:blipFill rotWithShape="0">
                <a:blip r:embed="rId7"/>
                <a:stretch>
                  <a:fillRect l="-1325" t="-990" b="-217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8706" y="4361551"/>
            <a:ext cx="7543800" cy="289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7590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8500" y="3248025"/>
            <a:ext cx="9089390" cy="615553"/>
          </a:xfrm>
        </p:spPr>
        <p:txBody>
          <a:bodyPr/>
          <a:lstStyle/>
          <a:p>
            <a:pPr algn="ctr"/>
            <a:r>
              <a:rPr lang="fr-FR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Merci pour votre attention.</a:t>
            </a:r>
            <a:endParaRPr lang="fr-FR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13</a:t>
            </a:fld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>
              <a:xfrm>
                <a:off x="241300" y="843022"/>
                <a:ext cx="10287000" cy="1109603"/>
              </a:xfrm>
            </p:spPr>
            <p:txBody>
              <a:bodyPr/>
              <a:lstStyle/>
              <a:p>
                <a:pPr algn="l"/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Résoudre l’équation différentielle suivante:</a:t>
                </a:r>
                <a:b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fr-FR" sz="28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fr-FR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den>
                        </m:f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2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fr-FR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800" b="1" i="1" smtClean="0"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fr-FR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fr-FR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000" b="0" dirty="0" smtClean="0"/>
                  <a:t/>
                </a:r>
                <a:br>
                  <a:rPr lang="fr-FR" sz="2000" b="0" dirty="0" smtClean="0"/>
                </a:b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000" dirty="0" smtClean="0"/>
                  <a:t/>
                </a:r>
                <a:br>
                  <a:rPr lang="fr-FR" sz="2000" dirty="0" smtClean="0"/>
                </a:br>
                <a:r>
                  <a:rPr lang="fr-FR" sz="2000" dirty="0"/>
                  <a:t/>
                </a:r>
                <a:br>
                  <a:rPr lang="fr-FR" sz="2000" dirty="0"/>
                </a:br>
                <a:endParaRPr lang="fr-FR" b="1" dirty="0"/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41300" y="843022"/>
                <a:ext cx="10287000" cy="1109603"/>
              </a:xfrm>
              <a:blipFill rotWithShape="0">
                <a:blip r:embed="rId2"/>
                <a:stretch>
                  <a:fillRect l="-2134" t="-98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469900" y="188989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Exercice 1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Différentielle du 1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ier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Ordre -ED1O-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2</a:t>
            </a:fld>
            <a:endParaRPr lang="fr-F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3" name="ZoneTexte 5"/>
          <p:cNvSpPr txBox="1"/>
          <p:nvPr/>
        </p:nvSpPr>
        <p:spPr>
          <a:xfrm>
            <a:off x="469900" y="1880454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r>
              <a:rPr lang="fr-FR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loud 17"/>
          <p:cNvSpPr/>
          <p:nvPr/>
        </p:nvSpPr>
        <p:spPr>
          <a:xfrm>
            <a:off x="5420198" y="6547659"/>
            <a:ext cx="2138296" cy="83164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Solution particulière</a:t>
            </a:r>
            <a:endParaRPr lang="fr-FR" dirty="0"/>
          </a:p>
        </p:txBody>
      </p:sp>
      <p:sp>
        <p:nvSpPr>
          <p:cNvPr id="27" name="Curved Down Arrow 26"/>
          <p:cNvSpPr/>
          <p:nvPr/>
        </p:nvSpPr>
        <p:spPr>
          <a:xfrm rot="8968637">
            <a:off x="3440799" y="6669602"/>
            <a:ext cx="762000" cy="4142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Cloud 27"/>
          <p:cNvSpPr/>
          <p:nvPr/>
        </p:nvSpPr>
        <p:spPr>
          <a:xfrm>
            <a:off x="1250113" y="6562207"/>
            <a:ext cx="2138296" cy="83164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Solution générale</a:t>
            </a:r>
            <a:endParaRPr lang="fr-FR" dirty="0"/>
          </a:p>
        </p:txBody>
      </p:sp>
      <p:sp>
        <p:nvSpPr>
          <p:cNvPr id="29" name="Curved Down Arrow 28"/>
          <p:cNvSpPr/>
          <p:nvPr/>
        </p:nvSpPr>
        <p:spPr>
          <a:xfrm rot="1763384" flipV="1">
            <a:off x="4573695" y="6683105"/>
            <a:ext cx="762000" cy="4655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itle 1"/>
              <p:cNvSpPr txBox="1">
                <a:spLocks/>
              </p:cNvSpPr>
              <p:nvPr/>
            </p:nvSpPr>
            <p:spPr>
              <a:xfrm>
                <a:off x="241300" y="2436671"/>
                <a:ext cx="6172200" cy="98001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fr-FR" sz="2800" i="1" ker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2800" i="1" ker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 ker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2800" i="1" ker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800" i="1" ker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2800" i="1" ker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FR" sz="2800" kern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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p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 ker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</m:t>
                    </m:r>
                    <m:r>
                      <a:rPr lang="fr-FR" sz="2800" i="1" ker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𝑥𝑦</m:t>
                    </m:r>
                    <m:r>
                      <a:rPr lang="fr-FR" sz="2800" i="1" ker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=2</m:t>
                    </m:r>
                    <m:sSup>
                      <m:sSupPr>
                        <m:ctrlP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p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FR" sz="2400" b="1" kern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400" b="1" kern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00" y="2436671"/>
                <a:ext cx="6172200" cy="980012"/>
              </a:xfrm>
              <a:prstGeom prst="rect">
                <a:avLst/>
              </a:prstGeom>
              <a:blipFill rotWithShape="0">
                <a:blip r:embed="rId3"/>
                <a:stretch>
                  <a:fillRect l="-99" t="-312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"/>
              <p:cNvSpPr txBox="1">
                <a:spLocks/>
              </p:cNvSpPr>
              <p:nvPr/>
            </p:nvSpPr>
            <p:spPr>
              <a:xfrm>
                <a:off x="290068" y="3138004"/>
                <a:ext cx="10009632" cy="71962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     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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=2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p>
                    </m:sSup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  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  (E) </a:t>
                </a:r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68" y="3138004"/>
                <a:ext cx="10009632" cy="719621"/>
              </a:xfrm>
              <a:prstGeom prst="rect">
                <a:avLst/>
              </a:prstGeom>
              <a:blipFill rotWithShape="1">
                <a:blip r:embed="rId4"/>
                <a:stretch>
                  <a:fillRect b="-8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/>
              <p:cNvSpPr txBox="1">
                <a:spLocks/>
              </p:cNvSpPr>
              <p:nvPr/>
            </p:nvSpPr>
            <p:spPr>
              <a:xfrm>
                <a:off x="223133" y="4238625"/>
                <a:ext cx="10009632" cy="71962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On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pose :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=−2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fr-FR" sz="2400" kern="0" dirty="0" smtClean="0">
                    <a:solidFill>
                      <a:sysClr val="windowText" lastClr="000000"/>
                    </a:solidFill>
                  </a:rPr>
                  <a:t> 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donc</a:t>
                </a:r>
                <a14:m>
                  <m:oMath xmlns:m="http://schemas.openxmlformats.org/officeDocument/2006/math">
                    <m:r>
                      <a:rPr lang="fr-FR" sz="2800" i="1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fr-FR" sz="28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f>
                          <m:f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</m:oMath>
                </a14:m>
                <a:endParaRPr lang="fr-FR" sz="28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33" y="4238625"/>
                <a:ext cx="10009632" cy="719621"/>
              </a:xfrm>
              <a:prstGeom prst="rect">
                <a:avLst/>
              </a:prstGeom>
              <a:blipFill rotWithShape="1">
                <a:blip r:embed="rId5"/>
                <a:stretch>
                  <a:fillRect l="-2192" b="-93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170036" y="4924425"/>
                <a:ext cx="10009632" cy="103925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E) 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f>
                          <m:f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=2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 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+2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=−4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  (EL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36" y="4924425"/>
                <a:ext cx="10009632" cy="1039259"/>
              </a:xfrm>
              <a:prstGeom prst="rect">
                <a:avLst/>
              </a:prstGeom>
              <a:blipFill rotWithShape="0">
                <a:blip r:embed="rId6"/>
                <a:stretch>
                  <a:fillRect l="-2192" t="-2941" b="-1941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81000" y="5991225"/>
                <a:ext cx="5346700" cy="55643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La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solution est :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</m:oMath>
                </a14:m>
                <a:endParaRPr lang="fr-FR" sz="28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991225"/>
                <a:ext cx="5346700" cy="556434"/>
              </a:xfrm>
              <a:prstGeom prst="rect">
                <a:avLst/>
              </a:prstGeom>
              <a:blipFill rotWithShape="0">
                <a:blip r:embed="rId7"/>
                <a:stretch>
                  <a:fillRect l="-2395" t="-12088" b="-24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ular Callout 2"/>
          <p:cNvSpPr/>
          <p:nvPr/>
        </p:nvSpPr>
        <p:spPr>
          <a:xfrm>
            <a:off x="7770253" y="1337293"/>
            <a:ext cx="2286000" cy="1349808"/>
          </a:xfrm>
          <a:prstGeom prst="wedgeRectCallout">
            <a:avLst>
              <a:gd name="adj1" fmla="val -127121"/>
              <a:gd name="adj2" fmla="val 5372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Equation de Bernoulli, n=3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0751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3" grpId="0"/>
      <p:bldP spid="18" grpId="0" animBg="1"/>
      <p:bldP spid="27" grpId="0" animBg="1"/>
      <p:bldP spid="28" grpId="0" animBg="1"/>
      <p:bldP spid="29" grpId="0" animBg="1"/>
      <p:bldP spid="12" grpId="0"/>
      <p:bldP spid="14" grpId="0"/>
      <p:bldP spid="15" grpId="0"/>
      <p:bldP spid="16" grpId="0"/>
      <p:bldP spid="17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150114"/>
                <a:ext cx="9624060" cy="707886"/>
              </a:xfrm>
            </p:spPr>
            <p:txBody>
              <a:bodyPr/>
              <a:lstStyle/>
              <a:p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Solution </a:t>
                </a:r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générale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?</a:t>
                </a:r>
                <a:r>
                  <a:rPr lang="fr-FR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endParaRPr lang="fr-FR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150114"/>
                <a:ext cx="9624060" cy="707886"/>
              </a:xfrm>
              <a:blipFill rotWithShape="1">
                <a:blip r:embed="rId2"/>
                <a:stretch>
                  <a:fillRect l="-2217" t="-155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46532" y="581025"/>
                <a:ext cx="9624060" cy="430887"/>
              </a:xfrm>
            </p:spPr>
            <p:txBody>
              <a:bodyPr/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On a 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+2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0     (E0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46532" y="581025"/>
                <a:ext cx="9624060" cy="430887"/>
              </a:xfrm>
              <a:blipFill rotWithShape="0">
                <a:blip r:embed="rId3"/>
                <a:stretch>
                  <a:fillRect l="-2217" t="-25352" b="-5070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3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15861" y="962025"/>
                <a:ext cx="9372600" cy="712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(E0) 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=−2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𝑥𝑡</m:t>
                    </m:r>
                  </m:oMath>
                </a14:m>
                <a:r>
                  <a:rPr lang="fr-FR" sz="2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avec;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𝑑𝑡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𝑑𝑥</m:t>
                        </m:r>
                      </m:den>
                    </m:f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61" y="962025"/>
                <a:ext cx="9372600" cy="712887"/>
              </a:xfrm>
              <a:prstGeom prst="rect">
                <a:avLst/>
              </a:prstGeom>
              <a:blipFill rotWithShape="0">
                <a:blip r:embed="rId4"/>
                <a:stretch>
                  <a:fillRect l="-1366" b="-940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59465" y="1536522"/>
                <a:ext cx="5034567" cy="7209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𝑑𝑡</m:t>
                        </m:r>
                      </m:num>
                      <m:den>
                        <m:r>
                          <a:rPr lang="fr-FR" sz="280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𝑑𝑥</m:t>
                        </m:r>
                      </m:den>
                    </m:f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=−2</m:t>
                    </m:r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𝑥𝑡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465" y="1536522"/>
                <a:ext cx="5034567" cy="720903"/>
              </a:xfrm>
              <a:prstGeom prst="rect">
                <a:avLst/>
              </a:prstGeom>
              <a:blipFill rotWithShape="0">
                <a:blip r:embed="rId5"/>
                <a:stretch>
                  <a:fillRect l="-2421" b="-8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45533" y="2181225"/>
                <a:ext cx="5796567" cy="7209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𝑑𝑡</m:t>
                            </m:r>
                          </m:num>
                          <m:den>
                            <m:r>
                              <a:rPr lang="fr-FR" sz="280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den>
                        </m:f>
                      </m:e>
                    </m:nary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fr-FR" sz="280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−2</m:t>
                        </m:r>
                        <m: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fr-FR" sz="280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𝑑𝑥</m:t>
                        </m:r>
                      </m:e>
                    </m:nary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533" y="2181225"/>
                <a:ext cx="5796567" cy="720903"/>
              </a:xfrm>
              <a:prstGeom prst="rect">
                <a:avLst/>
              </a:prstGeom>
              <a:blipFill rotWithShape="1">
                <a:blip r:embed="rId6"/>
                <a:stretch>
                  <a:fillRect l="-1262" b="-76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50900" y="2867025"/>
                <a:ext cx="3505200" cy="5329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𝑙𝑛</m:t>
                    </m:r>
                    <m:d>
                      <m:dPr>
                        <m:begChr m:val="|"/>
                        <m:endChr m:val="|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80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𝑐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900" y="2867025"/>
                <a:ext cx="3505200" cy="532966"/>
              </a:xfrm>
              <a:prstGeom prst="rect">
                <a:avLst/>
              </a:prstGeom>
              <a:blipFill rotWithShape="0">
                <a:blip r:embed="rId7"/>
                <a:stretch>
                  <a:fillRect l="-3652" t="-10227" b="-295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11530" y="3324225"/>
                <a:ext cx="6870700" cy="5972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 </m:t>
                    </m:r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b>
                        <m:r>
                          <a:rPr lang="fr-FR" sz="280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sub>
                    </m:sSub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=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avec ;   </a:t>
                </a:r>
                <a14:m>
                  <m:oMath xmlns:m="http://schemas.openxmlformats.org/officeDocument/2006/math">
                    <m:r>
                      <a:rPr lang="fr-FR" sz="2800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=±</m:t>
                    </m:r>
                    <m:sSup>
                      <m:sSupPr>
                        <m:ctrlP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𝑐</m:t>
                    </m:r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 ∈</m:t>
                    </m:r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ℝ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530" y="3324225"/>
                <a:ext cx="6870700" cy="597279"/>
              </a:xfrm>
              <a:prstGeom prst="rect">
                <a:avLst/>
              </a:prstGeom>
              <a:blipFill rotWithShape="0">
                <a:blip r:embed="rId8"/>
                <a:stretch>
                  <a:fillRect b="-275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28561" y="4010025"/>
                <a:ext cx="5194300" cy="556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</a:t>
                </a:r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Solution particulière: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?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561" y="4010025"/>
                <a:ext cx="5194300" cy="556434"/>
              </a:xfrm>
              <a:prstGeom prst="rect">
                <a:avLst/>
              </a:prstGeom>
              <a:blipFill rotWithShape="0">
                <a:blip r:embed="rId9"/>
                <a:stretch>
                  <a:fillRect l="-2465" t="-12088" b="-24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15861" y="4447059"/>
                <a:ext cx="9236997" cy="12202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avec;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fr-FR" sz="280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fr-FR" sz="280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=</m:t>
                            </m:r>
                            <m:d>
                              <m:d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fr-FR" sz="2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800"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−</m:t>
                                    </m:r>
                                    <m:r>
                                      <a:rPr lang="fr-FR" sz="2800"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fr-FR" sz="2800"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2</m:t>
                                    </m:r>
                                  </m:sup>
                                </m:sSup>
                              </m:sup>
                            </m:sSup>
                            <m:r>
                              <a:rPr lang="fr-FR" sz="280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                              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SupPr>
                              <m:e>
                                <m:r>
                                  <a:rPr lang="fr-FR" sz="280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fr-FR" sz="280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</m:sub>
                              <m:sup>
                                <m:r>
                                  <a:rPr lang="fr-FR" sz="280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fr-FR" sz="280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</m:e>
                              <m:sup>
                                <m:r>
                                  <a:rPr lang="fr-FR" sz="280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fr-FR" sz="280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fr-FR" sz="2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800"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−</m:t>
                                    </m:r>
                                    <m:r>
                                      <a:rPr lang="fr-FR" sz="2800"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fr-FR" sz="2800"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2</m:t>
                                    </m:r>
                                  </m:sup>
                                </m:sSup>
                              </m:sup>
                            </m:sSup>
                            <m:r>
                              <a:rPr lang="fr-FR" sz="280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−2</m:t>
                            </m:r>
                            <m:r>
                              <a:rPr lang="fr-FR" sz="280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fr-FR" sz="280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(</m:t>
                            </m:r>
                            <m: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fr-FR" sz="280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fr-FR" sz="2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800"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−</m:t>
                                    </m:r>
                                    <m:r>
                                      <a:rPr lang="fr-FR" sz="2800"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fr-FR" sz="2800"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2</m:t>
                                    </m:r>
                                  </m:sup>
                                </m:sSup>
                              </m:sup>
                            </m:sSup>
                          </m:e>
                        </m:eqArr>
                      </m:e>
                    </m:d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 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</a:t>
                </a:r>
                <a:r>
                  <a:rPr lang="fr-FR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Sp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61" y="4447059"/>
                <a:ext cx="9236997" cy="1220270"/>
              </a:xfrm>
              <a:prstGeom prst="rect">
                <a:avLst/>
              </a:prstGeom>
              <a:blipFill rotWithShape="1">
                <a:blip r:embed="rId10"/>
                <a:stretch>
                  <a:fillRect l="-138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11803" y="5838825"/>
                <a:ext cx="10392697" cy="1106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</a:t>
                </a:r>
                <a:r>
                  <a:rPr lang="fr-FR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Sp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 dans (EL) 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d>
                          <m:d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</m:d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−2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d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+2</a:t>
                </a:r>
                <a:r>
                  <a:rPr lang="fr-FR" sz="28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x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d>
                          <m:d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</m:d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=−4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    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=−4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803" y="5838825"/>
                <a:ext cx="10392697" cy="1106650"/>
              </a:xfrm>
              <a:prstGeom prst="rect">
                <a:avLst/>
              </a:prstGeom>
              <a:blipFill rotWithShape="1">
                <a:blip r:embed="rId11"/>
                <a:stretch>
                  <a:fillRect l="-1232" b="-143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4772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150114"/>
                <a:ext cx="9624060" cy="558102"/>
              </a:xfrm>
            </p:spPr>
            <p:txBody>
              <a:bodyPr/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     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 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𝑑𝑥</m:t>
                        </m:r>
                      </m:e>
                    </m:nary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150114"/>
                <a:ext cx="9624060" cy="558102"/>
              </a:xfrm>
              <a:blipFill rotWithShape="1">
                <a:blip r:embed="rId2"/>
                <a:stretch>
                  <a:fillRect t="-8791" b="-263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532" y="759738"/>
            <a:ext cx="9624060" cy="430887"/>
          </a:xfrm>
        </p:spPr>
        <p:txBody>
          <a:bodyPr/>
          <a:lstStyle/>
          <a:p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d’après la méthode d’identification: </a:t>
            </a:r>
            <a:endParaRPr lang="fr-FR" sz="28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4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15861" y="1141814"/>
                <a:ext cx="9372600" cy="5822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</m:t>
                      </m:r>
                      <m:d>
                        <m:dPr>
                          <m:ctrlP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</m:d>
                      <m:r>
                        <a:rPr lang="fr-FR" sz="28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𝑎</m:t>
                          </m:r>
                          <m:sSup>
                            <m:sSupPr>
                              <m:ctrlPr>
                                <a:rPr lang="fr-FR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fr-FR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3</m:t>
                              </m:r>
                            </m:sup>
                          </m:sSup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+</m:t>
                          </m:r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𝑏</m:t>
                          </m:r>
                          <m:sSup>
                            <m:sSupPr>
                              <m:ctrlPr>
                                <a:rPr lang="fr-FR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fr-FR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+</m:t>
                          </m:r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𝑐𝑥</m:t>
                          </m:r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+</m:t>
                          </m:r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𝑑</m:t>
                          </m:r>
                        </m:e>
                      </m:d>
                      <m:sSup>
                        <m:sSupPr>
                          <m:ctrlP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fr-FR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fr-FR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61" y="1141814"/>
                <a:ext cx="9372600" cy="58221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15861" y="1675214"/>
                <a:ext cx="9602839" cy="5822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x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𝑏𝑥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e>
                        </m:d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+2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d>
                          <m:d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𝑐𝑥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𝑑</m:t>
                            </m:r>
                          </m:e>
                        </m:d>
                      </m:e>
                    </m:d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61" y="1675214"/>
                <a:ext cx="9602839" cy="582211"/>
              </a:xfrm>
              <a:prstGeom prst="rect">
                <a:avLst/>
              </a:prstGeom>
              <a:blipFill rotWithShape="0">
                <a:blip r:embed="rId4"/>
                <a:stretch>
                  <a:fillRect l="-1333" t="-2105" b="-284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1803" y="2208614"/>
                <a:ext cx="9706897" cy="5822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x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𝑎</m:t>
                        </m:r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+2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𝑏</m:t>
                        </m:r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d>
                          <m:d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e>
                        </m:d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d>
                          <m:d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𝑑</m:t>
                            </m:r>
                          </m:e>
                        </m:d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</m:d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803" y="2208614"/>
                <a:ext cx="9706897" cy="582211"/>
              </a:xfrm>
              <a:prstGeom prst="rect">
                <a:avLst/>
              </a:prstGeom>
              <a:blipFill rotWithShape="0">
                <a:blip r:embed="rId5"/>
                <a:stretch>
                  <a:fillRect l="-754" t="-1042" b="-2708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98500" y="2815347"/>
                <a:ext cx="2537968" cy="2185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=0          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=−4       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=0             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00" y="2815347"/>
                <a:ext cx="2537968" cy="218527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227045" y="2931559"/>
                <a:ext cx="4717845" cy="17642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Symbol" panose="05050102010706020507" pitchFamily="18" charset="2"/>
                  <a:buChar char="Þ"/>
                </a:pPr>
                <a:r>
                  <a:rPr lang="fr-FR" sz="280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=0   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=−2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=0   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=2   </m:t>
                            </m:r>
                          </m:e>
                        </m:eqArr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045" y="2931559"/>
                <a:ext cx="4717845" cy="1764266"/>
              </a:xfrm>
              <a:prstGeom prst="rect">
                <a:avLst/>
              </a:prstGeom>
              <a:blipFill rotWithShape="0">
                <a:blip r:embed="rId7"/>
                <a:stretch>
                  <a:fillRect l="-27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59232" y="5457825"/>
                <a:ext cx="8669184" cy="7295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et  comme 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den>
                    </m:f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−2</m:t>
                        </m:r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+2+</m:t>
                        </m:r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den>
                    </m:f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32" y="5457825"/>
                <a:ext cx="8669184" cy="729559"/>
              </a:xfrm>
              <a:prstGeom prst="rect">
                <a:avLst/>
              </a:prstGeom>
              <a:blipFill rotWithShape="0">
                <a:blip r:embed="rId8"/>
                <a:stretch>
                  <a:fillRect l="-1406" b="-58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575300" y="3452757"/>
                <a:ext cx="4022197" cy="5822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14:m>
                  <m:oMath xmlns:m="http://schemas.openxmlformats.org/officeDocument/2006/math">
                    <m:r>
                      <a:rPr lang="fr-FR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</m:t>
                    </m:r>
                    <m:d>
                      <m:dPr>
                        <m:ctrlP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d>
                    <m:r>
                      <a:rPr lang="fr-FR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−2</m:t>
                        </m:r>
                        <m:sSup>
                          <m:sSupPr>
                            <m:ctrlPr>
                              <a:rPr lang="fr-FR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  <m: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+2</m:t>
                        </m:r>
                      </m:e>
                    </m:d>
                    <m:sSup>
                      <m:sSupPr>
                        <m:ctrlP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fr-FR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5300" y="3452757"/>
                <a:ext cx="4022197" cy="582211"/>
              </a:xfrm>
              <a:prstGeom prst="rect">
                <a:avLst/>
              </a:prstGeom>
              <a:blipFill rotWithShape="0">
                <a:blip r:embed="rId9"/>
                <a:stretch>
                  <a:fillRect l="-3187" t="-1042" b="-2708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46532" y="4924425"/>
                <a:ext cx="9241929" cy="5822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d’où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−2</m:t>
                    </m:r>
                    <m:sSup>
                      <m:sSupPr>
                        <m:ctrlP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+2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et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80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t</m:t>
                    </m:r>
                    <m:r>
                      <a:rPr lang="fr-FR" sz="280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−2</m:t>
                    </m:r>
                    <m:sSup>
                      <m:sSupPr>
                        <m:ctrlP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+2+</m:t>
                    </m:r>
                    <m:sSup>
                      <m:sSupPr>
                        <m:ctrlP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sSup>
                          <m:sSupPr>
                            <m:ctrlPr>
                              <a:rPr lang="fr-FR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32" y="4924425"/>
                <a:ext cx="9241929" cy="582211"/>
              </a:xfrm>
              <a:prstGeom prst="rect">
                <a:avLst/>
              </a:prstGeom>
              <a:blipFill rotWithShape="0">
                <a:blip r:embed="rId10"/>
                <a:stretch>
                  <a:fillRect l="-1319" t="-6316" b="-2421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441700" y="6187384"/>
                <a:ext cx="3985768" cy="969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fr-FR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𝑦</m:t>
                    </m:r>
                    <m:r>
                      <a:rPr lang="fr-FR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−2</m:t>
                            </m:r>
                            <m:sSup>
                              <m:sSupPr>
                                <m:ctrlPr>
                                  <a:rPr lang="fr-FR" sz="28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fr-FR" sz="28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+2+</m:t>
                            </m:r>
                            <m:sSup>
                              <m:sSupPr>
                                <m:ctrlPr>
                                  <a:rPr lang="fr-FR" sz="28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  <m:r>
                                  <a:rPr lang="fr-FR" sz="28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fr-FR" sz="2800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800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fr-FR" sz="2800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2</m:t>
                                    </m:r>
                                  </m:sup>
                                </m:sSup>
                              </m:sup>
                            </m:sSup>
                          </m:den>
                        </m:f>
                      </m:e>
                    </m:ra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700" y="6187384"/>
                <a:ext cx="3985768" cy="969176"/>
              </a:xfrm>
              <a:prstGeom prst="rect">
                <a:avLst/>
              </a:prstGeom>
              <a:blipFill rotWithShape="0">
                <a:blip r:embed="rId11"/>
                <a:stretch>
                  <a:fillRect l="-24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5774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>
              <a:xfrm>
                <a:off x="941305" y="870244"/>
                <a:ext cx="7952232" cy="1109603"/>
              </a:xfrm>
            </p:spPr>
            <p:txBody>
              <a:bodyPr/>
              <a:lstStyle/>
              <a:p>
                <a:pPr algn="l"/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Résoudre l’équation différentielle suivante:</a:t>
                </a:r>
                <a:b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fr-FR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000" b="0" dirty="0" smtClean="0"/>
                  <a:t/>
                </a:r>
                <a:br>
                  <a:rPr lang="fr-FR" sz="2000" b="0" dirty="0" smtClean="0"/>
                </a:b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41305" y="870244"/>
                <a:ext cx="7952232" cy="1109603"/>
              </a:xfrm>
              <a:blipFill rotWithShape="0">
                <a:blip r:embed="rId2"/>
                <a:stretch>
                  <a:fillRect l="-2682" t="-98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469900" y="188989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Exercice 2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Différentielle du Second Ordre -ED2O-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5</a:t>
            </a:fld>
            <a:endParaRPr lang="fr-F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3" name="ZoneTexte 5"/>
          <p:cNvSpPr txBox="1"/>
          <p:nvPr/>
        </p:nvSpPr>
        <p:spPr>
          <a:xfrm>
            <a:off x="477684" y="1789531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r>
              <a:rPr lang="fr-FR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loud 17"/>
          <p:cNvSpPr/>
          <p:nvPr/>
        </p:nvSpPr>
        <p:spPr>
          <a:xfrm>
            <a:off x="6356271" y="2777805"/>
            <a:ext cx="2138296" cy="83164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Solution particulière</a:t>
            </a:r>
            <a:endParaRPr lang="fr-FR" dirty="0"/>
          </a:p>
        </p:txBody>
      </p:sp>
      <p:sp>
        <p:nvSpPr>
          <p:cNvPr id="27" name="Curved Down Arrow 26"/>
          <p:cNvSpPr/>
          <p:nvPr/>
        </p:nvSpPr>
        <p:spPr>
          <a:xfrm rot="8968637">
            <a:off x="4411906" y="2929313"/>
            <a:ext cx="762000" cy="4142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Cloud 27"/>
          <p:cNvSpPr/>
          <p:nvPr/>
        </p:nvSpPr>
        <p:spPr>
          <a:xfrm>
            <a:off x="2162597" y="2821549"/>
            <a:ext cx="2138296" cy="83164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Solution générale</a:t>
            </a:r>
            <a:endParaRPr lang="fr-FR" dirty="0"/>
          </a:p>
        </p:txBody>
      </p:sp>
      <p:sp>
        <p:nvSpPr>
          <p:cNvPr id="29" name="Curved Down Arrow 28"/>
          <p:cNvSpPr/>
          <p:nvPr/>
        </p:nvSpPr>
        <p:spPr>
          <a:xfrm rot="1763384" flipV="1">
            <a:off x="5554029" y="2935646"/>
            <a:ext cx="762000" cy="4655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747550" y="2257347"/>
                <a:ext cx="4371133" cy="5564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La solution est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7550" y="2257347"/>
                <a:ext cx="4371133" cy="556434"/>
              </a:xfrm>
              <a:prstGeom prst="rect">
                <a:avLst/>
              </a:prstGeom>
              <a:blipFill rotWithShape="0">
                <a:blip r:embed="rId3"/>
                <a:stretch>
                  <a:fillRect l="-2929" t="-10870" b="-228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"/>
              <p:cNvSpPr txBox="1">
                <a:spLocks/>
              </p:cNvSpPr>
              <p:nvPr/>
            </p:nvSpPr>
            <p:spPr>
              <a:xfrm>
                <a:off x="290067" y="3980954"/>
                <a:ext cx="7495033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Solution </a:t>
                </a:r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générale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? </a:t>
                </a:r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67" y="3980954"/>
                <a:ext cx="7495033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1709" t="-25352" b="-4788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/>
              <p:cNvSpPr txBox="1">
                <a:spLocks/>
              </p:cNvSpPr>
              <p:nvPr/>
            </p:nvSpPr>
            <p:spPr>
              <a:xfrm>
                <a:off x="223133" y="4549290"/>
                <a:ext cx="10009632" cy="165962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Equation caractéristique (EC)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𝑟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+2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𝑟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+2=0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</a:t>
                </a:r>
                <a:endParaRPr lang="fr-FR" sz="280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∆</m:t>
                    </m:r>
                    <m:r>
                      <a:rPr lang="fr-FR" sz="2800" b="0" i="1" smtClean="0">
                        <a:latin typeface="Cambria Math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−4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=−4&lt;0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;  on a deux racines complexes :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	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=−1+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𝑖</m:t>
                            </m:r>
                          </m:e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=−1−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eqArr>
                      </m:e>
                    </m:d>
                  </m:oMath>
                </a14:m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33" y="4549290"/>
                <a:ext cx="10009632" cy="1659621"/>
              </a:xfrm>
              <a:prstGeom prst="rect">
                <a:avLst/>
              </a:prstGeom>
              <a:blipFill rotWithShape="1">
                <a:blip r:embed="rId5"/>
                <a:stretch>
                  <a:fillRect l="-2192" t="-62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393062" y="6474738"/>
                <a:ext cx="10009632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d’où ; </a:t>
                </a:r>
                <a:r>
                  <a:rPr lang="fr-FR" sz="2800" i="1" dirty="0" smtClean="0">
                    <a:solidFill>
                      <a:schemeClr val="accent2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  <m:r>
                      <a:rPr lang="fr-FR" sz="28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sSub>
                          <m:sSubPr>
                            <m:ctrlP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𝑐𝑜𝑠𝑥</m:t>
                        </m:r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sSub>
                          <m:sSubPr>
                            <m:ctrlP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𝑠𝑖𝑛𝑥</m:t>
                        </m:r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  </m:t>
                    </m:r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∈</m:t>
                    </m:r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ℝ</m:t>
                    </m:r>
                  </m:oMath>
                </a14:m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62" y="6474738"/>
                <a:ext cx="10009632" cy="430887"/>
              </a:xfrm>
              <a:prstGeom prst="rect">
                <a:avLst/>
              </a:prstGeom>
              <a:blipFill rotWithShape="0">
                <a:blip r:embed="rId6"/>
                <a:stretch>
                  <a:fillRect l="-2132" t="-26761" b="-4788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97519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3" grpId="0"/>
      <p:bldP spid="18" grpId="0" animBg="1"/>
      <p:bldP spid="27" grpId="0" animBg="1"/>
      <p:bldP spid="28" grpId="0" animBg="1"/>
      <p:bldP spid="29" grpId="0" animBg="1"/>
      <p:bldP spid="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150114"/>
                <a:ext cx="9624060" cy="464101"/>
              </a:xfrm>
            </p:spPr>
            <p:txBody>
              <a:bodyPr/>
              <a:lstStyle/>
              <a:p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Solution particulière: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? </a:t>
                </a:r>
                <a:endParaRPr lang="fr-FR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150114"/>
                <a:ext cx="9624060" cy="464101"/>
              </a:xfrm>
              <a:blipFill rotWithShape="0">
                <a:blip r:embed="rId2"/>
                <a:stretch>
                  <a:fillRect l="-2217" t="-23684" b="-381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15861" y="681136"/>
                <a:ext cx="9624060" cy="96116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r-FR" sz="28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𝑓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𝑓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)+</m:t>
                    </m:r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𝑓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;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)=2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             </m:t>
                            </m:r>
                          </m:e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fr-FR" sz="2800" b="0" i="1" smtClean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)=−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𝑠𝑖𝑛𝑥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𝑠𝑖𝑛𝑥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</m:t>
                            </m:r>
                          </m:e>
                        </m:eqArr>
                      </m:e>
                    </m:d>
                  </m:oMath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5861" y="681136"/>
                <a:ext cx="9624060" cy="961161"/>
              </a:xfrm>
              <a:blipFill rotWithShape="1">
                <a:blip r:embed="rId3"/>
                <a:stretch>
                  <a:fillRect l="-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6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881436" y="86604"/>
                <a:ext cx="1425411" cy="523220"/>
              </a:xfrm>
              <a:prstGeom prst="rect">
                <a:avLst/>
              </a:prstGeom>
              <a:solidFill>
                <a:schemeClr val="accent3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fr-F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</m:t>
                      </m:r>
                      <m:r>
                        <m:rPr>
                          <m:nor/>
                        </m:rPr>
                        <a:rPr lang="fr-FR" sz="2800" dirty="0">
                          <a:ea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fr-FR" sz="28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1436" y="86604"/>
                <a:ext cx="1425411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45605" y="1759559"/>
                <a:ext cx="1661242" cy="954107"/>
              </a:xfrm>
              <a:prstGeom prst="rect">
                <a:avLst/>
              </a:prstGeom>
              <a:solidFill>
                <a:schemeClr val="accent3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fr-FR" sz="2800" dirty="0">
                    <a:ea typeface="Cambria Math" panose="02040503050406030204" pitchFamily="18" charset="0"/>
                  </a:rPr>
                  <a:t>  </a:t>
                </a:r>
              </a:p>
              <a:p>
                <a:r>
                  <a:rPr lang="fr-FR" sz="2800" dirty="0"/>
                  <a:t>et 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fr-FR" sz="2800" dirty="0"/>
                  <a:t> 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605" y="1759559"/>
                <a:ext cx="1661242" cy="954107"/>
              </a:xfrm>
              <a:prstGeom prst="rect">
                <a:avLst/>
              </a:prstGeom>
              <a:blipFill rotWithShape="0">
                <a:blip r:embed="rId5"/>
                <a:stretch>
                  <a:fillRect l="-7326" b="-1794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65100" y="1724025"/>
                <a:ext cx="3881284" cy="556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d’où ;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r>
                      <a:rPr lang="fr-FR" sz="28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00" y="1724025"/>
                <a:ext cx="3881284" cy="556434"/>
              </a:xfrm>
              <a:prstGeom prst="rect">
                <a:avLst/>
              </a:prstGeom>
              <a:blipFill rotWithShape="0">
                <a:blip r:embed="rId6"/>
                <a:stretch>
                  <a:fillRect l="-1727" t="-12088" b="-24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03980" y="2257425"/>
                <a:ext cx="345216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i="1" u="sng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Pour</a:t>
                </a:r>
                <a:r>
                  <a:rPr lang="fr-FR" sz="2800" i="1" u="sng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u="sng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 u="sng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𝑓</m:t>
                        </m:r>
                      </m:e>
                      <m:sub>
                        <m:r>
                          <a:rPr lang="fr-FR" sz="2800" b="0" i="1" u="sng" smtClean="0">
                            <a:solidFill>
                              <a:schemeClr val="accent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fr-FR" sz="2800" i="1" u="sng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 u="sng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d>
                    <m:r>
                      <a:rPr lang="fr-FR" sz="2800" b="0" i="1" u="sng" smtClean="0">
                        <a:solidFill>
                          <a:schemeClr val="accent1"/>
                        </a:solidFill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 u="sng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2</m:t>
                    </m:r>
                    <m:r>
                      <a:rPr lang="fr-FR" sz="2800" i="1" u="sng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980" y="2257425"/>
                <a:ext cx="3452164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3710" t="-11628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39700" y="2790825"/>
                <a:ext cx="10693400" cy="556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𝑚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𝑎𝑥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𝑏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𝛼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, (</a:t>
                </a:r>
                <a14:m>
                  <m:oMath xmlns:m="http://schemas.openxmlformats.org/officeDocument/2006/math">
                    <m:r>
                      <a:rPr lang="fr-FR" sz="2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𝛼</m:t>
                    </m:r>
                    <m:r>
                      <a:rPr lang="fr-FR" sz="2600" b="0" i="1" smtClean="0">
                        <a:latin typeface="Cambria Math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0</m:t>
                    </m:r>
                  </m:oMath>
                </a14:m>
                <a:r>
                  <a:rPr lang="fr-FR" sz="2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n’est pas racine de (EC) donc </a:t>
                </a:r>
                <a14:m>
                  <m:oMath xmlns:m="http://schemas.openxmlformats.org/officeDocument/2006/math">
                    <m:r>
                      <a:rPr lang="fr-FR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𝑚</m:t>
                    </m:r>
                    <m:r>
                      <a:rPr lang="fr-FR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2790825"/>
                <a:ext cx="10693400" cy="556434"/>
              </a:xfrm>
              <a:prstGeom prst="rect">
                <a:avLst/>
              </a:prstGeom>
              <a:blipFill rotWithShape="1">
                <a:blip r:embed="rId8"/>
                <a:stretch>
                  <a:fillRect t="-10989" b="-24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570963" y="3248025"/>
                <a:ext cx="4022197" cy="16878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𝑎𝑥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SupPr>
                              <m:e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         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SupPr>
                              <m:e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′′</m:t>
                                </m:r>
                              </m:sup>
                            </m:sSub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=0          </m:t>
                            </m:r>
                          </m:e>
                        </m:eqArr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0963" y="3248025"/>
                <a:ext cx="4022197" cy="1687834"/>
              </a:xfrm>
              <a:prstGeom prst="rect">
                <a:avLst/>
              </a:prstGeom>
              <a:blipFill rotWithShape="0">
                <a:blip r:embed="rId9"/>
                <a:stretch>
                  <a:fillRect l="-136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82716" y="4924482"/>
                <a:ext cx="10538542" cy="1254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La substitution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2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  <m:sup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fr-FR" sz="2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  <m:sup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′′</m:t>
                        </m:r>
                      </m:sup>
                    </m:sSubSup>
                  </m:oMath>
                </a14:m>
                <a:r>
                  <a:rPr lang="fr-FR" sz="2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dans: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6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fr-FR" sz="2600" i="1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fr-FR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6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26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fr-FR" sz="2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26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fr-FR" sz="2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fr-FR" sz="2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donne: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14:m>
                  <m:oMath xmlns:m="http://schemas.openxmlformats.org/officeDocument/2006/math">
                    <m:r>
                      <a:rPr lang="fr-FR" sz="2800" b="0" i="0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2</m:t>
                    </m:r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𝑎</m:t>
                    </m:r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+2(</m:t>
                    </m:r>
                    <m:r>
                      <a:rPr lang="fr-FR" sz="2800" i="1" dirty="0" err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𝑎𝑥</m:t>
                    </m:r>
                    <m:r>
                      <a:rPr lang="fr-FR" sz="2800" i="1" dirty="0" err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800" i="1" dirty="0" err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𝑏</m:t>
                    </m:r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)=2</m:t>
                    </m:r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=2          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=0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800" i="1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=1   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=−1</m:t>
                            </m:r>
                          </m:e>
                        </m:eqArr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16" y="4924482"/>
                <a:ext cx="10538542" cy="1254895"/>
              </a:xfrm>
              <a:prstGeom prst="rect">
                <a:avLst/>
              </a:prstGeom>
              <a:blipFill rotWithShape="1">
                <a:blip r:embed="rId10"/>
                <a:stretch>
                  <a:fillRect l="-1041" t="-4369" b="-4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urved Connector 14"/>
          <p:cNvCxnSpPr/>
          <p:nvPr/>
        </p:nvCxnSpPr>
        <p:spPr>
          <a:xfrm flipV="1">
            <a:off x="6261100" y="276226"/>
            <a:ext cx="1588934" cy="474691"/>
          </a:xfrm>
          <a:prstGeom prst="curvedConnector3">
            <a:avLst>
              <a:gd name="adj1" fmla="val 25867"/>
            </a:avLst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>
            <a:off x="6792397" y="1614458"/>
            <a:ext cx="853208" cy="407498"/>
          </a:xfrm>
          <a:prstGeom prst="curvedConnector3">
            <a:avLst>
              <a:gd name="adj1" fmla="val -7043"/>
            </a:avLst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984500" y="6372225"/>
                <a:ext cx="3886200" cy="556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d’où</a:t>
                </a:r>
                <a:r>
                  <a:rPr lang="fr-FR" sz="2800" i="1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r>
                      <a:rPr lang="fr-FR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fr-FR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−1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4500" y="6372225"/>
                <a:ext cx="3886200" cy="556434"/>
              </a:xfrm>
              <a:prstGeom prst="rect">
                <a:avLst/>
              </a:prstGeom>
              <a:blipFill rotWithShape="0">
                <a:blip r:embed="rId11"/>
                <a:stretch>
                  <a:fillRect l="-3297" t="-11957" b="-217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28768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 animBg="1"/>
      <p:bldP spid="7" grpId="0"/>
      <p:bldP spid="8" grpId="0"/>
      <p:bldP spid="9" grpId="0"/>
      <p:bldP spid="11" grpId="0"/>
      <p:bldP spid="12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276225"/>
                <a:ext cx="9624060" cy="430887"/>
              </a:xfrm>
            </p:spPr>
            <p:txBody>
              <a:bodyPr/>
              <a:lstStyle/>
              <a:p>
                <a:r>
                  <a:rPr lang="fr-FR" sz="2800" i="1" u="sng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Pour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u="sng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 u="sng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𝑓</m:t>
                        </m:r>
                      </m:e>
                      <m:sub>
                        <m:r>
                          <a:rPr lang="fr-FR" sz="2800" i="1" u="sng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r>
                      <a:rPr lang="fr-FR" sz="2800" i="1" u="sng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 u="sng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fr-FR" sz="2800" i="1" u="sng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)=−</m:t>
                    </m:r>
                    <m:r>
                      <a:rPr lang="fr-FR" sz="2800" i="1" u="sng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𝑠𝑖𝑛𝑥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276225"/>
                <a:ext cx="9624060" cy="430887"/>
              </a:xfrm>
              <a:blipFill rotWithShape="1">
                <a:blip r:embed="rId2"/>
                <a:stretch>
                  <a:fillRect l="-2217" t="-25352" b="-4788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65100" y="868959"/>
                <a:ext cx="10528300" cy="397866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r>
                      <a:rPr lang="fr-FR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fr-FR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𝑚</m:t>
                        </m:r>
                      </m:sup>
                    </m:sSup>
                    <m:r>
                      <a:rPr lang="fr-FR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𝑎𝑐𝑜𝑠</m:t>
                    </m:r>
                    <m:r>
                      <a:rPr lang="fr-FR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𝛽</m:t>
                    </m:r>
                    <m:r>
                      <a:rPr lang="fr-FR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fr-FR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𝑏𝑠𝑖𝑛</m:t>
                    </m:r>
                    <m:r>
                      <a:rPr lang="fr-FR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𝛽</m:t>
                    </m:r>
                    <m:r>
                      <a:rPr lang="fr-FR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fr-FR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  <m:sSup>
                      <m:sSupPr>
                        <m:ctrlP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𝛼</m:t>
                        </m:r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, (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𝛼</m:t>
                    </m:r>
                    <m:r>
                      <a:rPr lang="fr-FR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𝛽</m:t>
                    </m:r>
                    <m:r>
                      <a:rPr lang="fr-FR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𝑖</m:t>
                    </m:r>
                    <m:r>
                      <a:rPr lang="fr-FR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𝑖</m:t>
                    </m:r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n’est pas racine de (EC) donc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𝑚</m:t>
                    </m:r>
                    <m:r>
                      <a:rPr lang="fr-FR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fr-FR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65100" y="868959"/>
                <a:ext cx="10528300" cy="397866"/>
              </a:xfrm>
              <a:blipFill rotWithShape="1">
                <a:blip r:embed="rId3"/>
                <a:stretch>
                  <a:fillRect l="-984" t="-24615" r="-1506" b="-3846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7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451099" y="1331591"/>
                <a:ext cx="4572001" cy="16878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   </m:t>
                    </m:r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𝑎𝑐𝑜𝑠𝑥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𝑏𝑠𝑖𝑛𝑥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SupPr>
                              <m:e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m:rPr>
                                <m:nor/>
                              </m:rP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𝑎𝑠𝑖𝑛𝑥</m:t>
                            </m:r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𝑏𝑐𝑜𝑠𝑥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SupPr>
                              <m:e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′′</m:t>
                                </m:r>
                              </m:sup>
                            </m:sSubSup>
                            <m:r>
                              <m:rPr>
                                <m:nor/>
                              </m:rP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𝑎𝑐𝑜𝑠𝑥</m:t>
                            </m:r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𝑏𝑠𝑖𝑛𝑥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099" y="1331591"/>
                <a:ext cx="4572001" cy="168783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7634" y="2939707"/>
                <a:ext cx="10340666" cy="9941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La substitution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  <m:sup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  <m:sup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′′</m:t>
                        </m:r>
                      </m:sup>
                    </m:sSub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dans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fr-FR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28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fr-FR" sz="2800" i="1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fr-FR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donne :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34" y="2939707"/>
                <a:ext cx="10340666" cy="994118"/>
              </a:xfrm>
              <a:prstGeom prst="rect">
                <a:avLst/>
              </a:prstGeom>
              <a:blipFill rotWithShape="1">
                <a:blip r:embed="rId5"/>
                <a:stretch>
                  <a:fillRect l="-1238" t="-6135" b="-1656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24969" y="3898582"/>
                <a:ext cx="10555731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𝑎𝑐𝑜𝑠𝑥</m:t>
                        </m:r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𝑏𝑠𝑖𝑛𝑥</m:t>
                        </m:r>
                      </m:e>
                    </m:d>
                    <m:r>
                      <a:rPr lang="fr-FR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+2</m:t>
                    </m:r>
                    <m:d>
                      <m:dPr>
                        <m:ctrlP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𝑎𝑠𝑖𝑛𝑥</m:t>
                        </m:r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𝑏𝑐𝑜𝑠𝑥</m:t>
                        </m:r>
                      </m:e>
                    </m:d>
                    <m:r>
                      <a:rPr lang="fr-FR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+2</m:t>
                    </m:r>
                    <m:d>
                      <m:dPr>
                        <m:ctrlP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𝑎𝑐𝑜𝑠𝑥</m:t>
                        </m:r>
                        <m:r>
                          <a:rPr lang="fr-FR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r>
                          <a:rPr lang="fr-FR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𝑏𝑠𝑖𝑛𝑥</m:t>
                        </m:r>
                      </m:e>
                    </m:d>
                    <m:r>
                      <a:rPr lang="fr-FR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</m:t>
                    </m:r>
                    <m:r>
                      <a:rPr lang="fr-FR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𝑠𝑖𝑛𝑥</m:t>
                    </m:r>
                  </m:oMath>
                </a14:m>
                <a:r>
                  <a:rPr lang="fr-FR" sz="2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endParaRPr lang="fr-FR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69" y="3898582"/>
                <a:ext cx="10555731" cy="49244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943903" y="4398803"/>
                <a:ext cx="5536397" cy="12114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=0       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=−1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800" i="1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f>
                              <m:fPr>
                                <m:type m:val="skw"/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  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f>
                              <m:fPr>
                                <m:type m:val="skw"/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5</m:t>
                                </m:r>
                              </m:den>
                            </m:f>
                          </m:e>
                        </m:eqArr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903" y="4398803"/>
                <a:ext cx="5536397" cy="1211422"/>
              </a:xfrm>
              <a:prstGeom prst="rect">
                <a:avLst/>
              </a:prstGeom>
              <a:blipFill rotWithShape="0">
                <a:blip r:embed="rId7"/>
                <a:stretch>
                  <a:fillRect l="-23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21187" y="5515530"/>
                <a:ext cx="4717845" cy="7042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d’où ;</a:t>
                </a:r>
                <a:r>
                  <a:rPr lang="fr-FR" sz="2800" i="1" dirty="0" smtClean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r>
                      <a:rPr lang="fr-FR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num>
                      <m:den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5</m:t>
                        </m:r>
                      </m:den>
                    </m:f>
                    <m:func>
                      <m:funcPr>
                        <m:ctrlP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cos</m:t>
                        </m:r>
                      </m:fName>
                      <m:e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func>
                    <m:r>
                      <a:rPr lang="fr-FR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</m:t>
                    </m:r>
                    <m:f>
                      <m:fPr>
                        <m:ctrlP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5</m:t>
                        </m:r>
                      </m:den>
                    </m:f>
                    <m:func>
                      <m:funcPr>
                        <m:ctrlP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sin</m:t>
                        </m:r>
                      </m:fName>
                      <m:e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func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87" y="5515530"/>
                <a:ext cx="4717845" cy="704295"/>
              </a:xfrm>
              <a:prstGeom prst="rect">
                <a:avLst/>
              </a:prstGeom>
              <a:blipFill rotWithShape="0">
                <a:blip r:embed="rId8"/>
                <a:stretch>
                  <a:fillRect l="-2713" b="-95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834415" y="5517037"/>
                <a:ext cx="5818632" cy="7042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e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</a:t>
                </a:r>
                <a:r>
                  <a:rPr lang="fr-FR" sz="2800" b="0" dirty="0" smtClean="0"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b="0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 </m:t>
                    </m:r>
                    <m:r>
                      <a:rPr lang="fr-FR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sSub>
                      <m:sSubPr>
                        <m:ctrlPr>
                          <a:rPr lang="fr-FR" sz="280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−1+</m:t>
                    </m:r>
                    <m:f>
                      <m:f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num>
                      <m:den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5</m:t>
                        </m:r>
                      </m:den>
                    </m:f>
                    <m:func>
                      <m:func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cos</m:t>
                        </m:r>
                      </m:fName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func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</m:t>
                    </m:r>
                    <m:f>
                      <m:f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5</m:t>
                        </m:r>
                      </m:den>
                    </m:f>
                    <m:func>
                      <m:func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sin</m:t>
                        </m:r>
                      </m:fName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func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415" y="5517037"/>
                <a:ext cx="5818632" cy="704295"/>
              </a:xfrm>
              <a:prstGeom prst="rect">
                <a:avLst/>
              </a:prstGeom>
              <a:blipFill rotWithShape="0">
                <a:blip r:embed="rId9"/>
                <a:stretch>
                  <a:fillRect l="-2094" b="-948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65100" y="6201330"/>
                <a:ext cx="10076189" cy="7042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Finalement 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80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y</m:t>
                    </m:r>
                    <m:r>
                      <a:rPr lang="fr-FR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fr-FR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−1+</m:t>
                    </m:r>
                    <m:f>
                      <m:fPr>
                        <m:ctrlP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num>
                      <m:den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5</m:t>
                        </m:r>
                      </m:den>
                    </m:f>
                    <m:func>
                      <m:funcPr>
                        <m:ctrlP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cos</m:t>
                        </m:r>
                      </m:fName>
                      <m:e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func>
                    <m:r>
                      <a:rPr lang="fr-FR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</m:t>
                    </m:r>
                    <m:f>
                      <m:fPr>
                        <m:ctrlP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5</m:t>
                        </m:r>
                      </m:den>
                    </m:f>
                    <m:func>
                      <m:funcPr>
                        <m:ctrlP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sin</m:t>
                        </m:r>
                      </m:fName>
                      <m:e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func>
                    <m:r>
                      <a:rPr lang="fr-FR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p>
                      <m:sSupPr>
                        <m:ctrlP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sSub>
                          <m:sSubPr>
                            <m:ctrlP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𝑐𝑜𝑠𝑥</m:t>
                        </m:r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sSub>
                          <m:sSubPr>
                            <m:ctrlP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𝑠𝑖𝑛𝑥</m:t>
                        </m:r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endParaRPr lang="fr-FR" sz="28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00" y="6201330"/>
                <a:ext cx="10076189" cy="704295"/>
              </a:xfrm>
              <a:prstGeom prst="rect">
                <a:avLst/>
              </a:prstGeom>
              <a:blipFill rotWithShape="1">
                <a:blip r:embed="rId10"/>
                <a:stretch>
                  <a:fillRect l="-1210" b="-948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5188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>
              <a:xfrm>
                <a:off x="317500" y="885825"/>
                <a:ext cx="9933432" cy="6601366"/>
              </a:xfrm>
            </p:spPr>
            <p:txBody>
              <a:bodyPr/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</a:pP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Une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personne est placée sous perfusion de pénicilline à raison de </a:t>
                </a:r>
                <a14:m>
                  <m:oMath xmlns:m="http://schemas.openxmlformats.org/officeDocument/2006/math"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0,1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milligramme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 substance par minutes. On note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la quantité de pénicilline présente dans le sang au temps t (en minutes). On admet qu’il existe une constante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 0 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telle que :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’ 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)=0,1−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Sachant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que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(0) = 0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exprimer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en fonction de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et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b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Donner l’allure générale de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après avoir calculé sa limite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 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∞;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Calculer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sachant qu’au bout de 3 heures,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est égale à la moitié de la valeur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limite.</a:t>
                </a:r>
                <a:endPara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17500" y="885825"/>
                <a:ext cx="9933432" cy="6601366"/>
              </a:xfrm>
              <a:blipFill rotWithShape="1">
                <a:blip r:embed="rId2"/>
                <a:stretch>
                  <a:fillRect l="-2147" r="-21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469900" y="188989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Exercice 3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8</a:t>
            </a:fld>
            <a:endParaRPr lang="fr-F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467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150114"/>
            <a:ext cx="9624060" cy="430887"/>
          </a:xfrm>
        </p:spPr>
        <p:txBody>
          <a:bodyPr/>
          <a:lstStyle/>
          <a:p>
            <a:r>
              <a:rPr lang="fr-FR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: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 Dissipation d’un médicament »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46532" y="657225"/>
                <a:ext cx="9624060" cy="43088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  <m:r>
                      <a:rPr lang="fr-FR" sz="2800" b="0" i="1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1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;       </a:t>
                </a:r>
                <a14:m>
                  <m:oMath xmlns:m="http://schemas.openxmlformats.org/officeDocument/2006/math"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 0 </m:t>
                    </m:r>
                  </m:oMath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46532" y="657225"/>
                <a:ext cx="9624060" cy="430887"/>
              </a:xfrm>
              <a:blipFill rotWithShape="1">
                <a:blip r:embed="rId2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9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52401" y="1114425"/>
                <a:ext cx="1060449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: Quantité de pénicilline [mg] présente dans le sang au temps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t[mn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].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1" y="1114425"/>
                <a:ext cx="10604499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02265" y="1658005"/>
                <a:ext cx="728283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b="1" u="sng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1.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𝑓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;  sachant que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65" y="1658005"/>
                <a:ext cx="7282835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1674" t="-11628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52402" y="2184503"/>
                <a:ext cx="10604498" cy="987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)−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1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  (E)  </a:t>
                </a:r>
                <a:r>
                  <a:rPr lang="fr-FR" sz="28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« E.L.1.O. »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La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solution est 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)=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2" y="2184503"/>
                <a:ext cx="10604498" cy="987322"/>
              </a:xfrm>
              <a:prstGeom prst="rect">
                <a:avLst/>
              </a:prstGeom>
              <a:blipFill rotWithShape="1">
                <a:blip r:embed="rId5"/>
                <a:stretch>
                  <a:fillRect l="-1149" t="-6173" b="-129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69900" y="3150126"/>
                <a:ext cx="47244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Solution </a:t>
                </a:r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générale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?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00" y="3150126"/>
                <a:ext cx="4724400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2581" t="-11628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65100" y="3563005"/>
                <a:ext cx="94268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On a :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Q</m:t>
                    </m:r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′</m:t>
                    </m:r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)+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)=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0      (E0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00" y="3563005"/>
                <a:ext cx="9426800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1294" t="-11628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65100" y="4048942"/>
                <a:ext cx="10275938" cy="723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(E0) 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Q</m:t>
                    </m:r>
                    <m:r>
                      <a:rPr lang="fr-FR" sz="2800" b="0" i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′</m:t>
                    </m:r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)=−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fr-FR" sz="2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avec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;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Q</m:t>
                    </m:r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′</m:t>
                    </m:r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)=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𝑑𝑡</m:t>
                        </m:r>
                      </m:den>
                    </m:f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00" y="4048942"/>
                <a:ext cx="10275938" cy="723083"/>
              </a:xfrm>
              <a:prstGeom prst="rect">
                <a:avLst/>
              </a:prstGeom>
              <a:blipFill rotWithShape="1">
                <a:blip r:embed="rId8"/>
                <a:stretch>
                  <a:fillRect l="-1186" b="-924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24396" y="4658542"/>
                <a:ext cx="6936904" cy="723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𝑑𝑡</m:t>
                        </m:r>
                      </m:den>
                    </m:f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396" y="4658542"/>
                <a:ext cx="6936904" cy="723083"/>
              </a:xfrm>
              <a:prstGeom prst="rect">
                <a:avLst/>
              </a:prstGeom>
              <a:blipFill rotWithShape="1">
                <a:blip r:embed="rId9"/>
                <a:stretch>
                  <a:fillRect l="-1845" b="-840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70974" y="5381625"/>
                <a:ext cx="5772371" cy="767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𝑑𝑄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</m:t>
                            </m:r>
                          </m:num>
                          <m:den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𝑑𝑄</m:t>
                            </m:r>
                          </m:den>
                        </m:f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</m:t>
                        </m:r>
                      </m:e>
                    </m:nary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𝑘𝑑</m:t>
                        </m:r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t</m:t>
                        </m:r>
                      </m:e>
                    </m:nary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974" y="5381625"/>
                <a:ext cx="5772371" cy="767582"/>
              </a:xfrm>
              <a:prstGeom prst="rect">
                <a:avLst/>
              </a:prstGeom>
              <a:blipFill rotWithShape="0">
                <a:blip r:embed="rId10"/>
                <a:stretch>
                  <a:fillRect l="-2218" b="-23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870975" y="6067425"/>
                <a:ext cx="836192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𝑙𝑛</m:t>
                    </m:r>
                    <m:d>
                      <m:dPr>
                        <m:begChr m:val="|"/>
                        <m:endChr m:val="|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r>
                      <m:rPr>
                        <m:sty m:val="p"/>
                      </m:rP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t</m:t>
                    </m:r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𝑐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975" y="6067425"/>
                <a:ext cx="8361926" cy="523220"/>
              </a:xfrm>
              <a:prstGeom prst="rect">
                <a:avLst/>
              </a:prstGeom>
              <a:blipFill rotWithShape="0">
                <a:blip r:embed="rId11"/>
                <a:stretch>
                  <a:fillRect l="-1531" t="-11628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850900" y="6595266"/>
                <a:ext cx="10392697" cy="530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 </m:t>
                    </m:r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sz="28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Q</m:t>
                        </m:r>
                      </m:e>
                      <m:sub>
                        <m:r>
                          <a:rPr lang="fr-FR" sz="28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sub>
                    </m:sSub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  <m:r>
                      <a:rPr lang="fr-FR" sz="28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=</m:t>
                    </m:r>
                    <m:sSup>
                      <m:sSup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𝑘𝑡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avec ;   </a:t>
                </a:r>
                <a14:m>
                  <m:oMath xmlns:m="http://schemas.openxmlformats.org/officeDocument/2006/math"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=</m:t>
                    </m:r>
                    <m:r>
                      <a:rPr lang="fr-FR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±</m:t>
                    </m:r>
                    <m:sSup>
                      <m:sSupPr>
                        <m:ctrlPr>
                          <a:rPr lang="fr-F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𝑐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 ∈</m:t>
                    </m:r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ℝ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900" y="6595266"/>
                <a:ext cx="10392697" cy="530915"/>
              </a:xfrm>
              <a:prstGeom prst="rect">
                <a:avLst/>
              </a:prstGeom>
              <a:blipFill rotWithShape="0">
                <a:blip r:embed="rId12"/>
                <a:stretch>
                  <a:fillRect t="-10345" b="-3218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689100" y="144538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C00000"/>
                </a:solidFill>
                <a:sym typeface="Symbol" panose="05050102010706020507" pitchFamily="18" charset="2"/>
              </a:rPr>
              <a:t></a:t>
            </a:r>
            <a:endParaRPr lang="fr-FR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987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2912</TotalTime>
  <Words>426</Words>
  <Application>Microsoft Office PowerPoint</Application>
  <PresentationFormat>Custom</PresentationFormat>
  <Paragraphs>122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Aharoni</vt:lpstr>
      <vt:lpstr>Arial</vt:lpstr>
      <vt:lpstr>Calibri</vt:lpstr>
      <vt:lpstr>Cambria Math</vt:lpstr>
      <vt:lpstr>Carlito</vt:lpstr>
      <vt:lpstr>Symbol</vt:lpstr>
      <vt:lpstr>Times New Roman</vt:lpstr>
      <vt:lpstr>Office Theme</vt:lpstr>
      <vt:lpstr>PowerPoint Presentation</vt:lpstr>
      <vt:lpstr>Résoudre l’équation différentielle suivante:  〖1/x y〗^′=y+2x^2 y^3      </vt:lpstr>
      <vt:lpstr>* Solution générale : t_o= ?  </vt:lpstr>
      <vt:lpstr>         (x)=∫1▒〖-4x^3 e^(x^2 ) dx〗</vt:lpstr>
      <vt:lpstr>Résoudre l’équation différentielle suivante:  y^′′+2y^′+2y=2x-sinx   </vt:lpstr>
      <vt:lpstr>* Solution particulière: y_p= ? </vt:lpstr>
      <vt:lpstr>Pour f_2 (x)=-sinx</vt:lpstr>
      <vt:lpstr>Une personne est placée sous perfusion de pénicilline à raison de 0,1 milligramme de substance par minutes. On note Q(t) la quantité de pénicilline présente dans le sang au temps t (en minutes). On admet qu’il existe une constante k&gt; 0 telle que : Q’ (t)=0,1-k Q(t)  1. Sachant que Q(0) = 0, exprimer Q(t) en fonction de k et t; 2. Donner l’allure générale de Q(t) après avoir calculé sa limite en +∞;  3. Calculer k sachant qu’au bout de 3 heures, Q(t) est égale à la moitié de la valeur limite.</vt:lpstr>
      <vt:lpstr>Solution : « Dissipation d’un médicament » </vt:lpstr>
      <vt:lpstr>* Solution particulière: Q_p (t)= ? </vt:lpstr>
      <vt:lpstr>2. L’allure générale de Q(t)</vt:lpstr>
      <vt:lpstr>3. k=?   Sachant que: ;   à 3h =180 mn ; Q(t)=(0,1/k)/2 </vt:lpstr>
      <vt:lpstr>Merci pour votre attention.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zidani_pcnet</cp:lastModifiedBy>
  <cp:revision>257</cp:revision>
  <dcterms:created xsi:type="dcterms:W3CDTF">2020-09-07T13:48:52Z</dcterms:created>
  <dcterms:modified xsi:type="dcterms:W3CDTF">2022-01-09T15:22:39Z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2020-09-07T00:00:00Z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2020-09-07T00:00:00Z</vt:filetime>
  </property>
</Properties>
</file>