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FD4-081F-44F7-9FDB-24F039FDFB4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E88EB-0E5E-4B1B-A5A2-8FA5E962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55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88EB-0E5E-4B1B-A5A2-8FA5E962231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42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4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34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6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68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2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24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32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05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50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48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CE89B-77A0-43BE-B072-65E59862B8B9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B807-C46E-4D3D-8F45-D4BDB30CF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7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slide" Target="slide10.xml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gif"/><Relationship Id="rId11" Type="http://schemas.openxmlformats.org/officeDocument/2006/relationships/image" Target="../media/image89.png"/><Relationship Id="rId5" Type="http://schemas.openxmlformats.org/officeDocument/2006/relationships/image" Target="../media/image79.gif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slide" Target="slide11.xml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slide" Target="slide2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slide" Target="slide6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slide" Target="slide6.xm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slide" Target="slide2.xml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1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0.png"/><Relationship Id="rId21" Type="http://schemas.openxmlformats.org/officeDocument/2006/relationships/image" Target="../media/image66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slide" Target="slide7.xml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68.png"/><Relationship Id="rId30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8000" b="1" dirty="0" smtClean="0">
                <a:latin typeface="Algerian" panose="04020705040A02060702" pitchFamily="82" charset="0"/>
              </a:rPr>
              <a:t>Correction </a:t>
            </a:r>
          </a:p>
          <a:p>
            <a:pPr marL="0" indent="0" algn="ctr">
              <a:buNone/>
            </a:pPr>
            <a:r>
              <a:rPr lang="fr-FR" sz="8000" b="1" dirty="0" smtClean="0">
                <a:latin typeface="Algerian" panose="04020705040A02060702" pitchFamily="82" charset="0"/>
              </a:rPr>
              <a:t>TD 11</a:t>
            </a:r>
          </a:p>
          <a:p>
            <a:pPr marL="0" indent="0" algn="ctr">
              <a:buNone/>
            </a:pPr>
            <a:r>
              <a:rPr lang="fr-FR" sz="8000" b="1" dirty="0" smtClean="0">
                <a:latin typeface="Algerian" panose="04020705040A02060702" pitchFamily="82" charset="0"/>
              </a:rPr>
              <a:t>Lois usuelles</a:t>
            </a:r>
            <a:endParaRPr lang="fr-FR" sz="8000" b="1" dirty="0">
              <a:latin typeface="Algerian" panose="04020705040A02060702" pitchFamily="8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79912" y="544522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Partie 2</a:t>
            </a:r>
            <a:endParaRPr lang="fr-FR" sz="3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1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51281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Exercice 6</a:t>
            </a:r>
            <a:r>
              <a:rPr lang="fr-FR" sz="3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r>
              <a:rPr lang="fr-FR" sz="3000" dirty="0">
                <a:latin typeface="Andalus" panose="02020603050405020304" pitchFamily="18" charset="-78"/>
                <a:cs typeface="Andalus" panose="02020603050405020304" pitchFamily="18" charset="-78"/>
              </a:rPr>
              <a:t>Dans une population homogènes de 20000 habitants, la probabilité pour qu’une personne quelconque </a:t>
            </a:r>
            <a:r>
              <a:rPr lang="fr-FR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demande </a:t>
            </a:r>
            <a:r>
              <a:rPr lang="fr-FR" sz="3000" dirty="0">
                <a:latin typeface="Andalus" panose="02020603050405020304" pitchFamily="18" charset="-78"/>
                <a:cs typeface="Andalus" panose="02020603050405020304" pitchFamily="18" charset="-78"/>
              </a:rPr>
              <a:t>à être vaccinée contre la grippe est de 0,4</a:t>
            </a:r>
            <a:r>
              <a:rPr lang="fr-FR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fr-FR" sz="3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16024" y="3692639"/>
                <a:ext cx="8820472" cy="2727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320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fr-FR" sz="3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désigne la variable aléatoire égale au nombre de vaccins demandés, quelle est la loi suivie par </a:t>
                </a:r>
                <a14:m>
                  <m:oMath xmlns:m="http://schemas.openxmlformats.org/officeDocument/2006/math">
                    <m:r>
                      <a:rPr lang="fr-FR" sz="280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fr-FR" sz="3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fr-FR" sz="20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De </a:t>
                </a:r>
                <a:r>
                  <a:rPr lang="fr-FR" sz="3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combien de vaccins doit on disposer pour que la probabilité qu'on vienne à en manquer soit </a:t>
                </a: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inférieure </a:t>
                </a:r>
                <a:r>
                  <a:rPr lang="fr-FR" sz="3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à 0,1 </a:t>
                </a: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?</a:t>
                </a:r>
                <a:endParaRPr lang="fr-FR" sz="25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3692639"/>
                <a:ext cx="8820472" cy="2727863"/>
              </a:xfrm>
              <a:prstGeom prst="rect">
                <a:avLst/>
              </a:prstGeom>
              <a:blipFill rotWithShape="1">
                <a:blip r:embed="rId2"/>
                <a:stretch>
                  <a:fillRect l="-2281" t="-6264" r="-1728" b="-60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GRIPPE 2018 : LA SECU A-T-ELLE PENSE À VOUS ? - SOS Hépat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GRIPPE 2018 : LA SECU A-T-ELLE PENSE À VOUS ? - SOS Hépati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6" descr="GRIPPE 2018 : LA SECU A-T-ELLE PENSE À VOUS ? - SOS Hépat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3096344" cy="27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>
            <a:hlinkClick r:id="rId4" action="ppaction://hlinksldjump"/>
          </p:cNvPr>
          <p:cNvSpPr/>
          <p:nvPr/>
        </p:nvSpPr>
        <p:spPr>
          <a:xfrm>
            <a:off x="8172480" y="6381368"/>
            <a:ext cx="720000" cy="3600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834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555104"/>
                  </p:ext>
                </p:extLst>
              </p:nvPr>
            </p:nvGraphicFramePr>
            <p:xfrm>
              <a:off x="377011" y="2924944"/>
              <a:ext cx="7939405" cy="14832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39405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50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Si   </a:t>
                          </a:r>
                          <a14:m>
                            <m:oMath xmlns:m="http://schemas.openxmlformats.org/officeDocument/2006/math"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≥30</m:t>
                              </m:r>
                            </m:oMath>
                          </a14:m>
                          <a:r>
                            <a:rPr lang="fr-FR" sz="250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𝑛𝑝</m:t>
                              </m:r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≥5</m:t>
                              </m:r>
                            </m:oMath>
                          </a14:m>
                          <a:r>
                            <a:rPr lang="fr-FR" sz="250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et </a:t>
                          </a:r>
                          <a14:m>
                            <m:oMath xmlns:m="http://schemas.openxmlformats.org/officeDocument/2006/math"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𝑛𝑞</m:t>
                              </m:r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≥5</m:t>
                              </m:r>
                            </m:oMath>
                          </a14:m>
                          <a:r>
                            <a:rPr lang="fr-FR" sz="250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  alors   </a:t>
                          </a:r>
                        </a:p>
                        <a:p>
                          <a:pPr marL="0" marR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50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B</a:t>
                          </a:r>
                          <a14:m>
                            <m:oMath xmlns:m="http://schemas.openxmlformats.org/officeDocument/2006/math"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 (</m:t>
                              </m:r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;</m:t>
                              </m:r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)≈ </m:t>
                              </m:r>
                            </m:oMath>
                          </a14:m>
                          <a:r>
                            <a:rPr lang="fr-FR" sz="250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fr-FR" sz="25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fr-FR" sz="25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500">
                                      <a:effectLst/>
                                      <a:latin typeface="Cambria Math"/>
                                    </a:rPr>
                                    <m:t>𝑛𝑝</m:t>
                                  </m:r>
                                  <m:r>
                                    <a:rPr lang="fr-FR" sz="2500">
                                      <a:effectLst/>
                                      <a:latin typeface="Cambria Math"/>
                                    </a:rPr>
                                    <m:t>;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sz="25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2500">
                                          <a:effectLst/>
                                          <a:latin typeface="Cambria Math"/>
                                        </a:rPr>
                                        <m:t>𝑛𝑝</m:t>
                                      </m:r>
                                      <m:d>
                                        <m:dPr>
                                          <m:ctrlPr>
                                            <a:rPr lang="fr-FR" sz="25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500">
                                              <a:effectLst/>
                                              <a:latin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lang="fr-FR" sz="2500">
                                              <a:effectLst/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fr-FR" sz="250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.</a:t>
                          </a:r>
                          <a:endParaRPr lang="fr-FR" sz="2500" dirty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 </a:t>
                          </a:r>
                          <a:endParaRPr lang="fr-FR" sz="2000" dirty="0">
                            <a:effectLst/>
                            <a:latin typeface="Andalus" panose="02020603050405020304" pitchFamily="18" charset="-78"/>
                            <a:ea typeface="Calibri"/>
                            <a:cs typeface="Andalus" panose="02020603050405020304" pitchFamily="18" charset="-78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5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3555104"/>
                  </p:ext>
                </p:extLst>
              </p:nvPr>
            </p:nvGraphicFramePr>
            <p:xfrm>
              <a:off x="377011" y="2924944"/>
              <a:ext cx="7939405" cy="14718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39405"/>
                  </a:tblGrid>
                  <a:tr h="147180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77" t="-3320" r="-77" b="-4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323528" y="1124744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Rappel  :  </a:t>
            </a:r>
          </a:p>
          <a:p>
            <a:r>
              <a:rPr lang="fr-FR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Approximation </a:t>
            </a:r>
            <a:r>
              <a:rPr lang="fr-FR" sz="2500" b="1" dirty="0">
                <a:latin typeface="Andalus" panose="02020603050405020304" pitchFamily="18" charset="-78"/>
                <a:cs typeface="Andalus" panose="02020603050405020304" pitchFamily="18" charset="-78"/>
              </a:rPr>
              <a:t>d’une </a:t>
            </a:r>
            <a:r>
              <a:rPr lang="fr-FR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Loi binomiale par </a:t>
            </a:r>
            <a:r>
              <a:rPr lang="fr-FR" sz="2500" b="1" dirty="0">
                <a:latin typeface="Andalus" panose="02020603050405020304" pitchFamily="18" charset="-78"/>
                <a:cs typeface="Andalus" panose="02020603050405020304" pitchFamily="18" charset="-78"/>
              </a:rPr>
              <a:t>une loi </a:t>
            </a:r>
            <a:r>
              <a:rPr lang="fr-FR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normale</a:t>
            </a:r>
            <a:endParaRPr lang="fr-FR" sz="2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lèche droite 4">
            <a:hlinkClick r:id="rId3" action="ppaction://hlinksldjump"/>
          </p:cNvPr>
          <p:cNvSpPr/>
          <p:nvPr/>
        </p:nvSpPr>
        <p:spPr>
          <a:xfrm>
            <a:off x="8172480" y="6381368"/>
            <a:ext cx="720000" cy="3600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397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51520" y="470959"/>
                <a:ext cx="3597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fr-FR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fr-FR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:  </a:t>
                </a:r>
                <a:r>
                  <a:rPr lang="fr-FR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</a:t>
                </a:r>
                <a:r>
                  <a:rPr lang="fr-FR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ombre </a:t>
                </a:r>
                <a:r>
                  <a:rPr lang="fr-FR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de vaccins demandés</a:t>
                </a:r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0959"/>
                <a:ext cx="359728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1520" y="13082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Réponse Exo.06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556315" y="1268760"/>
                <a:ext cx="59599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/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kumimoji="0" lang="fr-FR" altLang="fr-F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 suit la loi binomiale de paramètres </a:t>
                </a:r>
                <a14:m>
                  <m:oMath xmlns:m="http://schemas.openxmlformats.org/officeDocument/2006/math"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𝑛</m:t>
                    </m:r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=20000  , </m:t>
                    </m:r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𝑝</m:t>
                    </m:r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=0,4</m:t>
                    </m:r>
                  </m:oMath>
                </a14:m>
                <a:r>
                  <a:rPr kumimoji="0" lang="fr-FR" altLang="fr-F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  </a:t>
                </a:r>
              </a:p>
            </p:txBody>
          </p:sp>
        </mc:Choice>
        <mc:Fallback xmlns="">
          <p:sp>
            <p:nvSpPr>
              <p:cNvPr id="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315" y="1268760"/>
                <a:ext cx="595990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b="-26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4" name="Picture 10" descr="https://www.ilemaths.net/img/smb-bleu/sigm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88" y="-90488"/>
            <a:ext cx="85725" cy="1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www.ilemaths.net/img/smb-bleu/racin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963" y="-90488"/>
            <a:ext cx="171450" cy="2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9552" y="1628800"/>
                <a:ext cx="85689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fr-F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Donc d'espérance </a:t>
                </a:r>
                <a14:m>
                  <m:oMath xmlns:m="http://schemas.openxmlformats.org/officeDocument/2006/math"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𝐸</m:t>
                    </m:r>
                    <m:d>
                      <m:dPr>
                        <m:ctrlPr>
                          <a:rPr kumimoji="0" lang="fr-FR" altLang="fr-FR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ndalus" panose="02020603050405020304" pitchFamily="18" charset="-78"/>
                          </a:rPr>
                        </m:ctrlPr>
                      </m:dPr>
                      <m:e>
                        <m:r>
                          <a:rPr kumimoji="0" lang="fr-FR" altLang="fr-FR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ndalus" panose="02020603050405020304" pitchFamily="18" charset="-78"/>
                          </a:rPr>
                          <m:t>𝑋</m:t>
                        </m:r>
                      </m:e>
                    </m:d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=</m:t>
                    </m:r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𝑛𝑝</m:t>
                    </m:r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=8000 </m:t>
                    </m:r>
                  </m:oMath>
                </a14:m>
                <a:r>
                  <a:rPr kumimoji="0" lang="fr-FR" altLang="fr-F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et de variance </a:t>
                </a:r>
                <a14:m>
                  <m:oMath xmlns:m="http://schemas.openxmlformats.org/officeDocument/2006/math"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𝑉</m:t>
                    </m:r>
                    <m:d>
                      <m:dPr>
                        <m:ctrlPr>
                          <a:rPr kumimoji="0" lang="fr-FR" altLang="fr-FR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ndalus" panose="02020603050405020304" pitchFamily="18" charset="-78"/>
                          </a:rPr>
                        </m:ctrlPr>
                      </m:dPr>
                      <m:e>
                        <m:r>
                          <a:rPr kumimoji="0" lang="fr-FR" altLang="fr-FR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ndalus" panose="02020603050405020304" pitchFamily="18" charset="-78"/>
                          </a:rPr>
                          <m:t>𝑋</m:t>
                        </m:r>
                      </m:e>
                    </m:d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=</m:t>
                    </m:r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𝑛𝑝𝑞</m:t>
                    </m:r>
                    <m:r>
                      <a:rPr kumimoji="0" lang="fr-FR" altLang="fr-FR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Andalus" panose="02020603050405020304" pitchFamily="18" charset="-78"/>
                      </a:rPr>
                      <m:t>=4800</m:t>
                    </m:r>
                  </m:oMath>
                </a14:m>
                <a:r>
                  <a:rPr kumimoji="0" lang="fr-FR" altLang="fr-F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 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856895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41"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9078" y="2980418"/>
                <a:ext cx="8189386" cy="66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𝑋</m:t>
                      </m:r>
                      <m:r>
                        <a:rPr lang="fr-FR" i="1" smtClean="0">
                          <a:latin typeface="Cambria Math"/>
                        </a:rPr>
                        <m:t>∼</m:t>
                      </m:r>
                      <m:r>
                        <a:rPr lang="fr-FR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 smtClean="0">
                              <a:latin typeface="Cambria Math"/>
                            </a:rPr>
                            <m:t>8000;</m:t>
                          </m:r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/>
                                </a:rPr>
                                <m:t>4800</m:t>
                              </m:r>
                            </m:e>
                          </m:rad>
                        </m:e>
                      </m:d>
                      <m:r>
                        <a:rPr lang="fr-FR" i="1">
                          <a:latin typeface="Cambria Math"/>
                        </a:rPr>
                        <m:t>⇒</m:t>
                      </m:r>
                      <m:r>
                        <a:rPr lang="fr-FR" b="0" i="1" smtClean="0">
                          <a:latin typeface="Cambria Math"/>
                        </a:rPr>
                        <m:t>𝑍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𝑋</m:t>
                          </m:r>
                          <m:r>
                            <a:rPr lang="fr-FR" i="1">
                              <a:latin typeface="Cambria Math"/>
                            </a:rPr>
                            <m:t>−8000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/>
                                </a:rPr>
                                <m:t>4800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/>
                        </a:rPr>
                        <m:t>∼</m:t>
                      </m:r>
                      <m:r>
                        <a:rPr lang="fr-FR" i="1">
                          <a:latin typeface="Cambria Math"/>
                        </a:rPr>
                        <m:t>𝑁</m:t>
                      </m:r>
                      <m:r>
                        <a:rPr lang="fr-FR" i="1">
                          <a:latin typeface="Cambria Math"/>
                        </a:rPr>
                        <m:t>(0,1)</m:t>
                      </m:r>
                    </m:oMath>
                  </m:oMathPara>
                </a14:m>
                <a:endParaRPr kumimoji="0" lang="fr-FR" alt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8" y="2980418"/>
                <a:ext cx="8189386" cy="6646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9512" y="371877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Nombre de vaccins disposés pour que la probabilité qu'on vienne à en manquer </a:t>
            </a:r>
            <a:r>
              <a:rPr lang="fr-FR" b="1" smtClean="0">
                <a:latin typeface="Andalus" panose="02020603050405020304" pitchFamily="18" charset="-78"/>
                <a:cs typeface="Andalus" panose="02020603050405020304" pitchFamily="18" charset="-78"/>
              </a:rPr>
              <a:t>soit </a:t>
            </a:r>
            <a:r>
              <a:rPr lang="fr-FR" b="1" smtClean="0">
                <a:latin typeface="Andalus" panose="02020603050405020304" pitchFamily="18" charset="-78"/>
                <a:cs typeface="Andalus" panose="02020603050405020304" pitchFamily="18" charset="-78"/>
              </a:rPr>
              <a:t>inférieure </a:t>
            </a:r>
            <a:r>
              <a:rPr lang="fr-F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à 0,1 ?</a:t>
            </a:r>
            <a:endParaRPr lang="fr-FR" sz="1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1520" y="840291"/>
                <a:ext cx="2712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fr-FR" b="1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Loi de probabilité de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latin typeface="Cambria Math"/>
                      </a:rPr>
                      <m:t>𝑿</m:t>
                    </m:r>
                  </m:oMath>
                </a14:m>
                <a:r>
                  <a:rPr lang="fr-FR" b="1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40291"/>
                <a:ext cx="2712602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146" t="-26667" b="-4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5544" y="4355812"/>
                <a:ext cx="5909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On cherche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le nombre de vaccins tel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</a:rPr>
                      <m:t>≤0,1 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 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4" y="4355812"/>
                <a:ext cx="5909888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825" t="-6667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4716" y="4725144"/>
                <a:ext cx="6332456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𝑋</m:t>
                          </m:r>
                          <m:r>
                            <a:rPr lang="fr-FR" i="1">
                              <a:latin typeface="Cambria Math"/>
                            </a:rPr>
                            <m:t>&gt;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≤0,1⇒</m:t>
                      </m:r>
                      <m:r>
                        <a:rPr lang="fr-FR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−8000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4800</m:t>
                                  </m:r>
                                </m:e>
                              </m:rad>
                            </m:den>
                          </m:f>
                          <m:r>
                            <a:rPr lang="fr-FR" i="1">
                              <a:latin typeface="Cambria Math"/>
                            </a:rPr>
                            <m:t>&gt;</m:t>
                          </m:r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−8000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4800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fr-FR" i="1">
                          <a:latin typeface="Cambria Math"/>
                        </a:rPr>
                        <m:t>≤0,1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6" y="4725144"/>
                <a:ext cx="6332456" cy="7146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80112" y="4780618"/>
                <a:ext cx="3212803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⇒1−</m:t>
                      </m:r>
                      <m:r>
                        <a:rPr lang="fr-FR" i="1" smtClean="0">
                          <a:latin typeface="Cambria Math"/>
                        </a:rPr>
                        <m:t>𝑃</m:t>
                      </m:r>
                      <m:r>
                        <a:rPr lang="fr-FR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𝑍</m:t>
                      </m:r>
                      <m:r>
                        <a:rPr lang="fr-FR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fr-FR" i="1">
                              <a:latin typeface="Cambria Math"/>
                            </a:rPr>
                            <m:t>−8000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/>
                                </a:rPr>
                                <m:t>4800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/>
                        </a:rPr>
                        <m:t>)≤0,1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780618"/>
                <a:ext cx="3212803" cy="66460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83968" y="5491406"/>
                <a:ext cx="221009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⇒ </m:t>
                      </m:r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fr-FR" i="1">
                              <a:latin typeface="Cambria Math"/>
                            </a:rPr>
                            <m:t>−8000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/>
                                </a:rPr>
                                <m:t>4800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/>
                        </a:rPr>
                        <m:t>≥1,2</m:t>
                      </m:r>
                      <m:r>
                        <a:rPr lang="fr-FR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491406"/>
                <a:ext cx="2210092" cy="66460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29816" y="6228020"/>
            <a:ext cx="39421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Il faut donc </a:t>
            </a:r>
            <a:r>
              <a:rPr lang="fr-F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au minimum 8089 </a:t>
            </a:r>
            <a:r>
              <a:rPr lang="fr-FR" dirty="0">
                <a:latin typeface="Andalus" panose="02020603050405020304" pitchFamily="18" charset="-78"/>
                <a:cs typeface="Andalus" panose="02020603050405020304" pitchFamily="18" charset="-78"/>
              </a:rPr>
              <a:t>vaccins.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07687" y="5487362"/>
                <a:ext cx="2402453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⇒Ф(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fr-FR" i="1">
                              <a:latin typeface="Cambria Math"/>
                            </a:rPr>
                            <m:t>−8000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i="1">
                                  <a:latin typeface="Cambria Math"/>
                                </a:rPr>
                                <m:t>4800</m:t>
                              </m:r>
                            </m:e>
                          </m:rad>
                        </m:den>
                      </m:f>
                      <m:r>
                        <a:rPr lang="fr-FR" i="1">
                          <a:latin typeface="Cambria Math"/>
                        </a:rPr>
                        <m:t>)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fr-FR" i="1">
                          <a:latin typeface="Cambria Math"/>
                        </a:rPr>
                        <m:t>0,</m:t>
                      </m:r>
                      <m:r>
                        <a:rPr lang="fr-FR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687" y="5487362"/>
                <a:ext cx="2402453" cy="66460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435432" y="5637121"/>
                <a:ext cx="1736968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⇒</m:t>
                      </m:r>
                      <m:r>
                        <a:rPr lang="fr-FR" b="0" i="1" smtClean="0">
                          <a:latin typeface="Cambria Math"/>
                        </a:rPr>
                        <m:t>𝑎</m:t>
                      </m:r>
                      <m:r>
                        <a:rPr lang="fr-FR" i="1" smtClean="0">
                          <a:latin typeface="Cambria Math"/>
                        </a:rPr>
                        <m:t>≥808</m:t>
                      </m:r>
                      <m:r>
                        <a:rPr lang="fr-FR" b="0" i="1" smtClean="0">
                          <a:latin typeface="Cambria Math"/>
                        </a:rPr>
                        <m:t>8</m:t>
                      </m:r>
                      <m:r>
                        <a:rPr lang="fr-FR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68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432" y="5637121"/>
                <a:ext cx="173696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553" y="1988840"/>
                <a:ext cx="8424935" cy="984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Et comme les conditions d’approximation d’une lo</a:t>
                </a:r>
                <a:r>
                  <a:rPr lang="fr-FR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i binomiale par une loi normale sont satisfaites ( </a:t>
                </a:r>
                <a14:m>
                  <m:oMath xmlns:m="http://schemas.openxmlformats.org/officeDocument/2006/math">
                    <m:r>
                      <a:rPr lang="fr-FR" smtClean="0">
                        <a:effectLst/>
                        <a:latin typeface="Cambria Math"/>
                      </a:rPr>
                      <m:t>𝑛</m:t>
                    </m:r>
                    <m:r>
                      <a:rPr lang="fr-FR" b="0" i="0" smtClean="0">
                        <a:effectLst/>
                        <a:latin typeface="Cambria Math"/>
                      </a:rPr>
                      <m:t>=20000</m:t>
                    </m:r>
                    <m:r>
                      <a:rPr lang="fr-FR" smtClean="0">
                        <a:effectLst/>
                        <a:latin typeface="Cambria Math"/>
                      </a:rPr>
                      <m:t>≥30</m:t>
                    </m:r>
                  </m:oMath>
                </a14:m>
                <a:r>
                  <a:rPr lang="fr-FR" dirty="0"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, </a:t>
                </a:r>
                <a14:m>
                  <m:oMath xmlns:m="http://schemas.openxmlformats.org/officeDocument/2006/math">
                    <m:r>
                      <a:rPr lang="fr-FR">
                        <a:effectLst/>
                        <a:latin typeface="Cambria Math"/>
                      </a:rPr>
                      <m:t>𝑛𝑝</m:t>
                    </m:r>
                    <m:r>
                      <a:rPr lang="fr-FR" b="0" i="0" smtClean="0">
                        <a:effectLst/>
                        <a:latin typeface="Cambria Math"/>
                      </a:rPr>
                      <m:t>=8000</m:t>
                    </m:r>
                    <m:r>
                      <a:rPr lang="fr-FR">
                        <a:effectLst/>
                        <a:latin typeface="Cambria Math"/>
                      </a:rPr>
                      <m:t>≥5</m:t>
                    </m:r>
                  </m:oMath>
                </a14:m>
                <a:r>
                  <a:rPr lang="fr-FR" dirty="0"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effectLst/>
                        <a:latin typeface="Cambria Math"/>
                      </a:rPr>
                      <m:t>𝑛𝑞</m:t>
                    </m:r>
                    <m:r>
                      <a:rPr lang="fr-FR" b="0" i="0" smtClean="0">
                        <a:effectLst/>
                        <a:latin typeface="Cambria Math"/>
                      </a:rPr>
                      <m:t>=12000</m:t>
                    </m:r>
                    <m:r>
                      <a:rPr lang="fr-FR">
                        <a:effectLst/>
                        <a:latin typeface="Cambria Math"/>
                      </a:rPr>
                      <m:t>≥5</m:t>
                    </m:r>
                  </m:oMath>
                </a14:m>
                <a:r>
                  <a:rPr lang="fr-FR" dirty="0" smtClean="0"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  ) alors : 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𝑋</m:t>
                    </m:r>
                    <m:r>
                      <a:rPr lang="fr-FR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fr-FR" i="1" dirty="0" smtClean="0"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B</a:t>
                </a:r>
                <a14:m>
                  <m:oMath xmlns:m="http://schemas.openxmlformats.org/officeDocument/2006/math">
                    <m:r>
                      <a:rPr lang="fr-FR">
                        <a:effectLst/>
                        <a:latin typeface="Cambria Math"/>
                      </a:rPr>
                      <m:t> (</m:t>
                    </m:r>
                    <m:r>
                      <a:rPr lang="fr-FR" b="0" i="0" smtClean="0">
                        <a:effectLst/>
                        <a:latin typeface="Cambria Math"/>
                      </a:rPr>
                      <m:t>20000</m:t>
                    </m:r>
                    <m:r>
                      <a:rPr lang="fr-FR">
                        <a:effectLst/>
                        <a:latin typeface="Cambria Math"/>
                      </a:rPr>
                      <m:t>;</m:t>
                    </m:r>
                    <m:r>
                      <a:rPr lang="fr-FR" b="0" i="0" smtClean="0">
                        <a:effectLst/>
                        <a:latin typeface="Cambria Math"/>
                      </a:rPr>
                      <m:t>0,4</m:t>
                    </m:r>
                    <m:r>
                      <a:rPr lang="fr-FR">
                        <a:effectLst/>
                        <a:latin typeface="Cambria Math"/>
                      </a:rPr>
                      <m:t>)≈ </m:t>
                    </m:r>
                  </m:oMath>
                </a14:m>
                <a:r>
                  <a:rPr lang="fr-FR" i="1" dirty="0">
                    <a:effectLst/>
                    <a:latin typeface="Andalus" panose="02020603050405020304" pitchFamily="18" charset="-78"/>
                    <a:cs typeface="Andalus" panose="02020603050405020304" pitchFamily="18" charset="-78"/>
                  </a:rPr>
                  <a:t>N</a:t>
                </a:r>
                <a14:m>
                  <m:oMath xmlns:m="http://schemas.openxmlformats.org/officeDocument/2006/math">
                    <m:r>
                      <a:rPr lang="fr-FR">
                        <a:effectLst/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0" smtClean="0">
                            <a:effectLst/>
                            <a:latin typeface="Cambria Math"/>
                          </a:rPr>
                          <m:t>8000</m:t>
                        </m:r>
                        <m:r>
                          <a:rPr lang="fr-FR">
                            <a:effectLst/>
                            <a:latin typeface="Cambria Math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effectLst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effectLst/>
                                <a:latin typeface="Cambria Math"/>
                              </a:rPr>
                              <m:t>4800</m:t>
                            </m:r>
                          </m:e>
                        </m:rad>
                      </m:e>
                    </m:d>
                  </m:oMath>
                </a14:m>
                <a:endParaRPr lang="fr-FR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988840"/>
                <a:ext cx="8424935" cy="984500"/>
              </a:xfrm>
              <a:prstGeom prst="rect">
                <a:avLst/>
              </a:prstGeom>
              <a:blipFill rotWithShape="1">
                <a:blip r:embed="rId16"/>
                <a:stretch>
                  <a:fillRect l="-651" t="-2469" b="-80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èche droite 28">
            <a:hlinkClick r:id="rId17" action="ppaction://hlinksldjump"/>
          </p:cNvPr>
          <p:cNvSpPr/>
          <p:nvPr/>
        </p:nvSpPr>
        <p:spPr>
          <a:xfrm>
            <a:off x="8172480" y="6237352"/>
            <a:ext cx="720000" cy="3600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Table</a:t>
            </a:r>
            <a:endParaRPr lang="fr-FR" sz="1200" dirty="0"/>
          </a:p>
        </p:txBody>
      </p:sp>
      <p:sp>
        <p:nvSpPr>
          <p:cNvPr id="30" name="Flèche gauche 29">
            <a:hlinkClick r:id="rId18" action="ppaction://hlinksldjump"/>
          </p:cNvPr>
          <p:cNvSpPr/>
          <p:nvPr/>
        </p:nvSpPr>
        <p:spPr>
          <a:xfrm>
            <a:off x="7380392" y="6093336"/>
            <a:ext cx="720000" cy="360000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Exo.06</a:t>
            </a:r>
            <a:endParaRPr lang="fr-FR" sz="1200" dirty="0"/>
          </a:p>
        </p:txBody>
      </p:sp>
      <p:sp>
        <p:nvSpPr>
          <p:cNvPr id="31" name="Flèche gauche 30">
            <a:hlinkClick r:id="rId19" action="ppaction://hlinksldjump"/>
          </p:cNvPr>
          <p:cNvSpPr/>
          <p:nvPr/>
        </p:nvSpPr>
        <p:spPr>
          <a:xfrm>
            <a:off x="7380392" y="6381328"/>
            <a:ext cx="720000" cy="360000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Rappel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244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1720" y="1772816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lgerian" panose="04020705040A02060702" pitchFamily="82" charset="0"/>
              </a:rPr>
              <a:t>Merci</a:t>
            </a:r>
          </a:p>
          <a:p>
            <a:pPr algn="ctr"/>
            <a:r>
              <a:rPr lang="fr-FR" sz="6000" dirty="0" smtClean="0">
                <a:latin typeface="Algerian" panose="04020705040A02060702" pitchFamily="82" charset="0"/>
              </a:rPr>
              <a:t> </a:t>
            </a:r>
            <a:r>
              <a:rPr lang="fr-FR" sz="6000" dirty="0" smtClean="0">
                <a:latin typeface="Algerian" panose="04020705040A02060702" pitchFamily="82" charset="0"/>
              </a:rPr>
              <a:t>de votre attention</a:t>
            </a:r>
            <a:endParaRPr lang="fr-FR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3568" y="1772811"/>
                <a:ext cx="7704856" cy="381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Calculer </a:t>
                </a:r>
                <a:r>
                  <a:rPr lang="fr-FR" sz="3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à</a:t>
                </a: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fr-FR" sz="3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l’aide de la table </a:t>
                </a: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les probabilités : </a:t>
                </a:r>
                <a:endParaRPr lang="fr-FR" sz="30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i="1" smtClean="0">
                            <a:latin typeface="Cambria Math"/>
                          </a:rPr>
                          <m:t>𝑋</m:t>
                        </m:r>
                        <m:r>
                          <a:rPr lang="fr-FR" sz="3000" i="1">
                            <a:latin typeface="Cambria Math"/>
                          </a:rPr>
                          <m:t>&lt;0,82</m:t>
                        </m:r>
                      </m:e>
                    </m:d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i="1">
                            <a:latin typeface="Cambria Math"/>
                          </a:rPr>
                          <m:t>𝑋</m:t>
                        </m:r>
                        <m:r>
                          <a:rPr lang="fr-FR" sz="3000" i="1" smtClean="0">
                            <a:latin typeface="Cambria Math"/>
                          </a:rPr>
                          <m:t>&lt;</m:t>
                        </m:r>
                        <m:r>
                          <a:rPr lang="fr-FR" sz="3000" i="1">
                            <a:latin typeface="Cambria Math"/>
                          </a:rPr>
                          <m:t>0,</m:t>
                        </m:r>
                        <m:r>
                          <a:rPr lang="fr-FR" sz="3000" b="0" i="1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i="1">
                            <a:latin typeface="Cambria Math"/>
                          </a:rPr>
                          <m:t>𝑋</m:t>
                        </m:r>
                        <m:r>
                          <a:rPr lang="fr-FR" sz="3000" b="0" i="1" smtClean="0">
                            <a:latin typeface="Cambria Math"/>
                          </a:rPr>
                          <m:t>&gt;1</m:t>
                        </m:r>
                        <m:r>
                          <a:rPr lang="fr-FR" sz="3000" i="1">
                            <a:latin typeface="Cambria Math"/>
                          </a:rPr>
                          <m:t>,</m:t>
                        </m:r>
                        <m:r>
                          <a:rPr lang="fr-FR" sz="3000" b="0" i="1" smtClean="0">
                            <a:latin typeface="Cambria Math"/>
                          </a:rPr>
                          <m:t>42</m:t>
                        </m:r>
                      </m:e>
                    </m:d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;</a:t>
                </a:r>
                <a:r>
                  <a:rPr lang="fr-FR" sz="3000" i="1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</a:p>
              <a:p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i="1">
                            <a:latin typeface="Cambria Math"/>
                          </a:rPr>
                          <m:t>𝑋</m:t>
                        </m:r>
                        <m:r>
                          <a:rPr lang="fr-FR" sz="3000" i="1">
                            <a:latin typeface="Cambria Math"/>
                          </a:rPr>
                          <m:t>&lt;−1,32</m:t>
                        </m:r>
                      </m:e>
                    </m:d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3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i="1">
                            <a:latin typeface="Cambria Math"/>
                          </a:rPr>
                          <m:t>𝑋</m:t>
                        </m:r>
                        <m:r>
                          <a:rPr lang="fr-FR" sz="3000" b="0" i="1" smtClean="0">
                            <a:latin typeface="Cambria Math"/>
                          </a:rPr>
                          <m:t>&gt;−2,24</m:t>
                        </m:r>
                      </m:e>
                    </m:d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;</a:t>
                </a:r>
              </a:p>
              <a:p>
                <a:r>
                  <a:rPr lang="fr-FR" sz="3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3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b="0" i="1" smtClean="0">
                            <a:latin typeface="Cambria Math"/>
                          </a:rPr>
                          <m:t>−1&lt;</m:t>
                        </m:r>
                        <m:r>
                          <a:rPr lang="fr-FR" sz="3000" i="1">
                            <a:latin typeface="Cambria Math"/>
                          </a:rPr>
                          <m:t>𝑋</m:t>
                        </m:r>
                        <m:r>
                          <a:rPr lang="fr-FR" sz="3000" b="0" i="1" smtClean="0">
                            <a:latin typeface="Cambria Math"/>
                          </a:rPr>
                          <m:t>&lt;1</m:t>
                        </m:r>
                      </m:e>
                    </m:d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3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b="0" i="1" smtClean="0">
                            <a:latin typeface="Cambria Math"/>
                          </a:rPr>
                          <m:t>−1,5&lt;</m:t>
                        </m:r>
                        <m:r>
                          <a:rPr lang="fr-FR" sz="3000" i="1">
                            <a:latin typeface="Cambria Math"/>
                          </a:rPr>
                          <m:t>𝑋</m:t>
                        </m:r>
                        <m:r>
                          <a:rPr lang="fr-FR" sz="3000" b="0" i="1" smtClean="0">
                            <a:latin typeface="Cambria Math"/>
                          </a:rPr>
                          <m:t>&lt;2,35</m:t>
                        </m:r>
                      </m:e>
                    </m:d>
                  </m:oMath>
                </a14:m>
                <a:endParaRPr lang="fr-FR" sz="3000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Calculer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/>
                        <a:cs typeface="Andalus" panose="02020603050405020304" pitchFamily="18" charset="-78"/>
                      </a:rPr>
                      <m:t>𝑎</m:t>
                    </m:r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3200">
                        <a:latin typeface="Cambria Math"/>
                      </a:rPr>
                      <m:t> </m:t>
                    </m:r>
                    <m:r>
                      <a:rPr lang="fr-FR" sz="3200" b="0" i="1" smtClean="0">
                        <a:latin typeface="Cambria Math"/>
                      </a:rPr>
                      <m:t>:</m:t>
                    </m:r>
                  </m:oMath>
                </a14:m>
                <a:endParaRPr lang="fr-FR" sz="3200" b="0" i="1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r>
                  <a:rPr lang="fr-FR" sz="3000" i="1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fr-FR" sz="3000" i="1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i="1" smtClean="0">
                            <a:latin typeface="Cambria Math"/>
                          </a:rPr>
                          <m:t>𝑋</m:t>
                        </m:r>
                        <m:r>
                          <a:rPr lang="fr-FR" sz="3000" b="0" i="1" smtClean="0">
                            <a:latin typeface="Cambria Math"/>
                          </a:rPr>
                          <m:t>&lt;</m:t>
                        </m:r>
                        <m:r>
                          <a:rPr lang="fr-FR" sz="3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FR" sz="3000" b="0" i="1" smtClean="0">
                        <a:latin typeface="Cambria Math"/>
                      </a:rPr>
                      <m:t>=0,8238</m:t>
                    </m:r>
                    <m:r>
                      <a:rPr lang="fr-FR" sz="30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endParaRPr lang="fr-FR" sz="3000" b="0" i="1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/>
                      </a:rPr>
                      <m:t>       </m:t>
                    </m:r>
                    <m:r>
                      <a:rPr lang="fr-FR" sz="3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i="1" smtClean="0">
                            <a:latin typeface="Cambria Math"/>
                          </a:rPr>
                          <m:t>𝑋</m:t>
                        </m:r>
                        <m:r>
                          <a:rPr lang="fr-FR" sz="3000" b="0" i="1" smtClean="0">
                            <a:latin typeface="Cambria Math"/>
                          </a:rPr>
                          <m:t>&gt;</m:t>
                        </m:r>
                        <m:r>
                          <a:rPr lang="fr-FR" sz="3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FR" sz="3000" b="0" i="1" smtClean="0">
                        <a:latin typeface="Cambria Math"/>
                      </a:rPr>
                      <m:t>=0,0632</m:t>
                    </m:r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 </a:t>
                </a:r>
              </a:p>
              <a:p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    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3000" i="1" smtClean="0">
                            <a:latin typeface="Cambria Math"/>
                          </a:rPr>
                          <m:t>𝑋</m:t>
                        </m:r>
                        <m:r>
                          <a:rPr lang="fr-FR" sz="3000" b="0" i="1" smtClean="0">
                            <a:latin typeface="Cambria Math"/>
                          </a:rPr>
                          <m:t>&lt;</m:t>
                        </m:r>
                        <m:r>
                          <a:rPr lang="fr-FR" sz="3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FR" sz="3000" b="0" i="1" smtClean="0">
                        <a:latin typeface="Cambria Math"/>
                      </a:rPr>
                      <m:t>=0,0268</m:t>
                    </m:r>
                  </m:oMath>
                </a14:m>
                <a:endParaRPr lang="fr-FR" sz="3000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1"/>
                <a:ext cx="7704856" cy="3816429"/>
              </a:xfrm>
              <a:prstGeom prst="rect">
                <a:avLst/>
              </a:prstGeom>
              <a:blipFill rotWithShape="1">
                <a:blip r:embed="rId2"/>
                <a:stretch>
                  <a:fillRect l="-2611" t="-5272" r="-5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èche gauche 5">
            <a:hlinkClick r:id="rId3" action="ppaction://hlinksldjump"/>
          </p:cNvPr>
          <p:cNvSpPr/>
          <p:nvPr/>
        </p:nvSpPr>
        <p:spPr>
          <a:xfrm>
            <a:off x="7308384" y="6021328"/>
            <a:ext cx="720000" cy="3600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Sol P.1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683568" y="4297159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fr-FR" sz="3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332656"/>
            <a:ext cx="20842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Exercice 4 : </a:t>
            </a:r>
            <a:endParaRPr lang="fr-FR" sz="3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Flèche gauche 9">
            <a:hlinkClick r:id="rId4" action="ppaction://hlinksldjump"/>
          </p:cNvPr>
          <p:cNvSpPr/>
          <p:nvPr/>
        </p:nvSpPr>
        <p:spPr>
          <a:xfrm>
            <a:off x="7308384" y="6381328"/>
            <a:ext cx="720000" cy="3600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Sol P.2</a:t>
            </a:r>
            <a:endParaRPr lang="fr-FR" sz="1200" dirty="0"/>
          </a:p>
        </p:txBody>
      </p:sp>
      <p:sp>
        <p:nvSpPr>
          <p:cNvPr id="11" name="Flèche droite 10">
            <a:hlinkClick r:id="rId5" action="ppaction://hlinksldjump"/>
          </p:cNvPr>
          <p:cNvSpPr/>
          <p:nvPr/>
        </p:nvSpPr>
        <p:spPr>
          <a:xfrm>
            <a:off x="8100472" y="6165304"/>
            <a:ext cx="720000" cy="360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Rappel</a:t>
            </a:r>
            <a:endParaRPr lang="fr-F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59966" y="1002794"/>
                <a:ext cx="408932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Soit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/>
                      </a:rPr>
                      <m:t> </m:t>
                    </m:r>
                    <m:r>
                      <a:rPr lang="fr-FR" sz="300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fr-FR" sz="3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suit </a:t>
                </a: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la </a:t>
                </a:r>
                <a:r>
                  <a:rPr lang="fr-FR" sz="3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loi </a:t>
                </a:r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N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/>
                      </a:rPr>
                      <m:t> (0;1)</m:t>
                    </m:r>
                  </m:oMath>
                </a14:m>
                <a:r>
                  <a:rPr lang="fr-FR" sz="3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endParaRPr lang="fr-FR" sz="3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66" y="1002794"/>
                <a:ext cx="4089325" cy="553998"/>
              </a:xfrm>
              <a:prstGeom prst="rect">
                <a:avLst/>
              </a:prstGeom>
              <a:blipFill rotWithShape="1">
                <a:blip r:embed="rId6"/>
                <a:stretch>
                  <a:fillRect l="-3428" t="-12222" b="-3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3088" y="1546719"/>
                <a:ext cx="28073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i="1">
                            <a:latin typeface="Cambria Math"/>
                          </a:rPr>
                          <m:t>&lt;0,82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=Ф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0,82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8" y="1546719"/>
                <a:ext cx="2807307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522" t="-3333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èche gauche 5">
            <a:hlinkClick r:id="rId3" action="ppaction://hlinksldjump"/>
          </p:cNvPr>
          <p:cNvSpPr/>
          <p:nvPr/>
        </p:nvSpPr>
        <p:spPr>
          <a:xfrm>
            <a:off x="7308384" y="6165304"/>
            <a:ext cx="720000" cy="3600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Exo.04</a:t>
            </a:r>
            <a:endParaRPr lang="fr-FR" sz="1200" dirty="0"/>
          </a:p>
        </p:txBody>
      </p:sp>
      <p:sp>
        <p:nvSpPr>
          <p:cNvPr id="7" name="Flèche droite 6">
            <a:hlinkClick r:id="rId4" action="ppaction://hlinksldjump"/>
          </p:cNvPr>
          <p:cNvSpPr/>
          <p:nvPr/>
        </p:nvSpPr>
        <p:spPr>
          <a:xfrm>
            <a:off x="8172480" y="6165352"/>
            <a:ext cx="720000" cy="360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Table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303083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Réponse Exo.04</a:t>
            </a:r>
            <a:endParaRPr lang="fr-FR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75" y="1177387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Calcul de probabilités</a:t>
            </a:r>
          </a:p>
        </p:txBody>
      </p:sp>
      <p:pic>
        <p:nvPicPr>
          <p:cNvPr id="10" name="Image 9"/>
          <p:cNvPicPr/>
          <p:nvPr/>
        </p:nvPicPr>
        <p:blipFill rotWithShape="1">
          <a:blip r:embed="rId5"/>
          <a:srcRect l="39956" t="37637" r="38250" b="36522"/>
          <a:stretch/>
        </p:blipFill>
        <p:spPr bwMode="auto">
          <a:xfrm>
            <a:off x="5724128" y="188640"/>
            <a:ext cx="2289810" cy="1526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1449" y="584948"/>
                <a:ext cx="23158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fr-FR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suit une loi </a:t>
                </a:r>
                <a:r>
                  <a:rPr lang="fr-FR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N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 (0;1)</m:t>
                    </m:r>
                  </m:oMath>
                </a14:m>
                <a:r>
                  <a:rPr lang="fr-FR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49" y="584948"/>
                <a:ext cx="231589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3088" y="2089654"/>
                <a:ext cx="2550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i="1">
                            <a:latin typeface="Cambria Math"/>
                          </a:rPr>
                          <m:t>&lt;0,</m:t>
                        </m:r>
                        <m:r>
                          <a:rPr lang="fr-FR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=Ф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0,5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8" y="2089654"/>
                <a:ext cx="255082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675" t="-3333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27419" y="1556792"/>
                <a:ext cx="116410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=0,</m:t>
                      </m:r>
                      <m:r>
                        <a:rPr lang="fr-FR" b="0" i="1" smtClean="0">
                          <a:latin typeface="Cambria Math"/>
                        </a:rPr>
                        <m:t>7939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419" y="1556792"/>
                <a:ext cx="116410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11395" y="2098946"/>
                <a:ext cx="116410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0,6915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395" y="2098946"/>
                <a:ext cx="116410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3088" y="2603002"/>
                <a:ext cx="3636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</a:rPr>
                          <m:t>&gt;1,42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1−</m:t>
                    </m:r>
                    <m:r>
                      <a:rPr lang="fr-FR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</a:rPr>
                          <m:t>&lt;1,42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8" y="2603002"/>
                <a:ext cx="363612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174" t="-3279" b="-18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999827" y="2612294"/>
                <a:ext cx="116410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0,0778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827" y="2612294"/>
                <a:ext cx="116410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3088" y="3131676"/>
                <a:ext cx="3153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i="1">
                            <a:latin typeface="Cambria Math"/>
                          </a:rPr>
                          <m:t>&lt;</m:t>
                        </m:r>
                        <m:r>
                          <a:rPr lang="fr-FR" b="0" i="1" smtClean="0">
                            <a:latin typeface="Cambria Math"/>
                          </a:rPr>
                          <m:t>−1,32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=Ф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−1,32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8" y="3131676"/>
                <a:ext cx="315355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354" t="-3333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76251" y="3131676"/>
                <a:ext cx="116410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0,0934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51" y="3131676"/>
                <a:ext cx="116410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3088" y="3779748"/>
                <a:ext cx="3982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</a:rPr>
                          <m:t>&gt;−2,24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1−</m:t>
                    </m:r>
                    <m:r>
                      <a:rPr lang="fr-FR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</a:rPr>
                          <m:t>&lt;−2,24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8" y="3779748"/>
                <a:ext cx="3982372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072" t="-3279" b="-18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1115" y="4787860"/>
                <a:ext cx="33330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−1&lt;</m:t>
                        </m:r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i="1">
                            <a:latin typeface="Cambria Math"/>
                          </a:rPr>
                          <m:t>&lt;</m:t>
                        </m:r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2</m:t>
                    </m:r>
                    <m:r>
                      <a:rPr lang="fr-FR" i="1">
                        <a:latin typeface="Cambria Math"/>
                      </a:rPr>
                      <m:t>Ф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−1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5" y="4787860"/>
                <a:ext cx="3333092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280" t="-3279" b="-18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483408" y="4211796"/>
                <a:ext cx="1146142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0,9875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08" y="4211796"/>
                <a:ext cx="114614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631675" y="4787860"/>
                <a:ext cx="116410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0,6826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75" y="4787860"/>
                <a:ext cx="1164101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3088" y="5435932"/>
                <a:ext cx="47109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−1,5&lt;</m:t>
                        </m:r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i="1">
                            <a:latin typeface="Cambria Math"/>
                          </a:rPr>
                          <m:t>&lt;</m:t>
                        </m:r>
                        <m:r>
                          <a:rPr lang="fr-FR" b="0" i="1" smtClean="0">
                            <a:latin typeface="Cambria Math"/>
                          </a:rPr>
                          <m:t>2,35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=Ф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2,35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−</m:t>
                    </m:r>
                    <m:r>
                      <a:rPr lang="fr-FR" i="1" smtClean="0">
                        <a:latin typeface="Cambria Math"/>
                      </a:rPr>
                      <m:t>Ф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−1,5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8" y="5435932"/>
                <a:ext cx="4710905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906" t="-3333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568139" y="5867980"/>
                <a:ext cx="1164101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0,9238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39" y="5867980"/>
                <a:ext cx="1164101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014963" y="2598220"/>
                <a:ext cx="16827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=1−</m:t>
                      </m:r>
                      <m:r>
                        <a:rPr lang="fr-FR" i="1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1,42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63" y="2598220"/>
                <a:ext cx="168270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524223" y="2598220"/>
                <a:ext cx="15680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=1−0,9222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223" y="2598220"/>
                <a:ext cx="1568057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582916" y="3131676"/>
                <a:ext cx="16827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/>
                        </a:rPr>
                        <m:t>=1−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1,32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916" y="3131676"/>
                <a:ext cx="1682705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92175" y="3131676"/>
                <a:ext cx="15680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=1−0,9066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175" y="3131676"/>
                <a:ext cx="1568057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355976" y="3779748"/>
                <a:ext cx="1855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=1−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−2,24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79748"/>
                <a:ext cx="1855828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94398" y="3744097"/>
                <a:ext cx="229402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/>
                        </a:rPr>
                        <m:t>=1−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fr-FR" i="1" smtClean="0">
                              <a:latin typeface="Cambria Math"/>
                            </a:rPr>
                            <m:t>Ф</m:t>
                          </m:r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2,24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98" y="3744097"/>
                <a:ext cx="2294026" cy="404983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11560" y="3933056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b="0" dirty="0" smtClean="0"/>
              </a:p>
              <a:p>
                <a:r>
                  <a:rPr lang="fr-FR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=</m:t>
                    </m:r>
                    <m:r>
                      <a:rPr lang="fr-FR" i="1" smtClean="0">
                        <a:latin typeface="Cambria Math"/>
                      </a:rPr>
                      <m:t>Ф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2,24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33056"/>
                <a:ext cx="4572000" cy="64633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760129" y="4787860"/>
                <a:ext cx="19639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=2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FR" b="0" i="1" smtClean="0">
                          <a:latin typeface="Cambria Math"/>
                        </a:rPr>
                        <m:t>0,8413−1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29" y="4787860"/>
                <a:ext cx="1963999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220072" y="5400281"/>
                <a:ext cx="2841482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2,35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fr-FR" i="1" smtClean="0">
                              <a:latin typeface="Cambria Math"/>
                            </a:rPr>
                            <m:t>Ф</m:t>
                          </m:r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400281"/>
                <a:ext cx="2841482" cy="40498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11560" y="5590981"/>
                <a:ext cx="56813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b="0" dirty="0" smtClean="0"/>
              </a:p>
              <a:p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</a:rPr>
                      <m:t> </m:t>
                    </m:r>
                    <m:r>
                      <a:rPr lang="fr-FR" b="0" i="0" smtClean="0">
                        <a:latin typeface="Cambria Math"/>
                      </a:rPr>
                      <m:t>                                            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i="1" smtClean="0">
                        <a:latin typeface="Cambria Math"/>
                      </a:rPr>
                      <m:t>0</m:t>
                    </m:r>
                    <m:r>
                      <a:rPr lang="fr-FR" b="0" i="1" smtClean="0">
                        <a:latin typeface="Cambria Math"/>
                      </a:rPr>
                      <m:t>,9906−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1−</m:t>
                        </m:r>
                        <m:r>
                          <a:rPr lang="fr-FR" i="1" smtClean="0">
                            <a:latin typeface="Cambria Math"/>
                          </a:rPr>
                          <m:t>0</m:t>
                        </m:r>
                        <m:r>
                          <a:rPr lang="fr-FR" b="0" i="1" smtClean="0">
                            <a:latin typeface="Cambria Math"/>
                          </a:rPr>
                          <m:t>,9332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90981"/>
                <a:ext cx="5681319" cy="64633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3" grpId="0" animBg="1"/>
      <p:bldP spid="14" grpId="0" animBg="1"/>
      <p:bldP spid="16" grpId="0" animBg="1"/>
      <p:bldP spid="17" grpId="0"/>
      <p:bldP spid="18" grpId="0" animBg="1"/>
      <p:bldP spid="19" grpId="0"/>
      <p:bldP spid="21" grpId="0"/>
      <p:bldP spid="22" grpId="0" animBg="1"/>
      <p:bldP spid="23" grpId="0" animBg="1"/>
      <p:bldP spid="24" grpId="0"/>
      <p:bldP spid="25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6813" y="692696"/>
                <a:ext cx="1616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rabicPeriod" startAt="2"/>
                </a:pPr>
                <a:r>
                  <a:rPr lang="fr-FR" b="1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Calcul de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  <a:cs typeface="Andalus" panose="02020603050405020304" pitchFamily="18" charset="-78"/>
                      </a:rPr>
                      <m:t>𝒂</m:t>
                    </m:r>
                  </m:oMath>
                </a14:m>
                <a:endParaRPr lang="fr-FR" b="1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3" y="692696"/>
                <a:ext cx="16161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5263" t="-26667" b="-4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1212" y="1124744"/>
                <a:ext cx="24859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</a:rPr>
                          <m:t>&lt;</m:t>
                        </m:r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=0,8238</m:t>
                    </m:r>
                    <m:r>
                      <a:rPr lang="fr-FR" i="1" smtClean="0">
                        <a:latin typeface="Cambria Math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12" y="1124744"/>
                <a:ext cx="248595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71" t="-3333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22327" y="1115452"/>
                <a:ext cx="2049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=0,8238</m:t>
                      </m:r>
                      <m:r>
                        <a:rPr lang="fr-FR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27" y="1115452"/>
                <a:ext cx="204902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99341" y="1115452"/>
                <a:ext cx="1421415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=0,93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341" y="1115452"/>
                <a:ext cx="14214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9957" y="1854116"/>
                <a:ext cx="24859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</a:rPr>
                          <m:t>&gt;</m:t>
                        </m:r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=0,0632</m:t>
                    </m:r>
                    <m:r>
                      <a:rPr lang="fr-FR" i="1" smtClean="0">
                        <a:latin typeface="Cambria Math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57" y="1854116"/>
                <a:ext cx="248595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471" t="-3279" b="-18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1072" y="1844824"/>
                <a:ext cx="2877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⇒1−</m:t>
                      </m:r>
                      <m:r>
                        <a:rPr lang="fr-F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 smtClean="0">
                              <a:latin typeface="Cambria Math"/>
                            </a:rPr>
                            <m:t>𝑋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=0,0632</m:t>
                      </m:r>
                      <m:r>
                        <a:rPr lang="fr-FR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72" y="1844824"/>
                <a:ext cx="287783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62953" y="2627620"/>
                <a:ext cx="1421415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=1,53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53" y="2627620"/>
                <a:ext cx="142141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9957" y="3347700"/>
                <a:ext cx="24859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/>
                          </a:rPr>
                          <m:t>𝑋</m:t>
                        </m:r>
                        <m:r>
                          <a:rPr lang="fr-FR" b="0" i="1" smtClean="0">
                            <a:latin typeface="Cambria Math"/>
                          </a:rPr>
                          <m:t>&lt;</m:t>
                        </m:r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=0,0268</m:t>
                    </m:r>
                    <m:r>
                      <a:rPr lang="fr-FR" i="1" smtClean="0">
                        <a:latin typeface="Cambria Math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57" y="3347700"/>
                <a:ext cx="2485955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471" t="-3279" b="-18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1072" y="3347700"/>
                <a:ext cx="2049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=0,0268</m:t>
                      </m:r>
                      <m:r>
                        <a:rPr lang="fr-FR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72" y="3347700"/>
                <a:ext cx="204902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59832" y="5229200"/>
                <a:ext cx="1594539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=−1,93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229200"/>
                <a:ext cx="159453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9832" y="2276872"/>
                <a:ext cx="24529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⇒1−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=0,0632</m:t>
                      </m:r>
                      <m:r>
                        <a:rPr lang="fr-FR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276872"/>
                <a:ext cx="245297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55125" y="2627620"/>
                <a:ext cx="3443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=1−0,0632=0,9368</m:t>
                      </m:r>
                      <m:r>
                        <a:rPr lang="fr-FR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125" y="2627620"/>
                <a:ext cx="344363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87824" y="3779748"/>
                <a:ext cx="2497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&lt;0,5=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779748"/>
                <a:ext cx="249709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59832" y="4139788"/>
                <a:ext cx="2668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&lt;0      (Ф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croissante</a:t>
                </a:r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139788"/>
                <a:ext cx="2668231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11475" r="-1370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59832" y="4509120"/>
                <a:ext cx="3616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=1−0,0268=0,9732</m:t>
                      </m:r>
                      <m:r>
                        <a:rPr lang="fr-FR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509120"/>
                <a:ext cx="361675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59832" y="4859868"/>
                <a:ext cx="1645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=1,93 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859868"/>
                <a:ext cx="1645835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 droite 18">
            <a:hlinkClick r:id="rId18" action="ppaction://hlinksldjump"/>
          </p:cNvPr>
          <p:cNvSpPr/>
          <p:nvPr/>
        </p:nvSpPr>
        <p:spPr>
          <a:xfrm>
            <a:off x="8172480" y="6165352"/>
            <a:ext cx="720000" cy="360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Table</a:t>
            </a:r>
            <a:endParaRPr lang="fr-FR" sz="1200" dirty="0"/>
          </a:p>
        </p:txBody>
      </p:sp>
      <p:sp>
        <p:nvSpPr>
          <p:cNvPr id="21" name="Flèche gauche 20">
            <a:hlinkClick r:id="rId19" action="ppaction://hlinksldjump"/>
          </p:cNvPr>
          <p:cNvSpPr/>
          <p:nvPr/>
        </p:nvSpPr>
        <p:spPr>
          <a:xfrm>
            <a:off x="7380392" y="5949280"/>
            <a:ext cx="720000" cy="3600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Exo.04</a:t>
            </a:r>
            <a:endParaRPr lang="fr-FR" sz="1200" dirty="0"/>
          </a:p>
        </p:txBody>
      </p:sp>
      <p:sp>
        <p:nvSpPr>
          <p:cNvPr id="22" name="Flèche gauche 21">
            <a:hlinkClick r:id="rId20" action="ppaction://hlinksldjump"/>
          </p:cNvPr>
          <p:cNvSpPr/>
          <p:nvPr/>
        </p:nvSpPr>
        <p:spPr>
          <a:xfrm>
            <a:off x="7380392" y="6381328"/>
            <a:ext cx="720000" cy="3600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Exo.05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471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oi normale centrée réduite N(0,1) - Maxicou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646216"/>
                  </p:ext>
                </p:extLst>
              </p:nvPr>
            </p:nvGraphicFramePr>
            <p:xfrm>
              <a:off x="460376" y="404664"/>
              <a:ext cx="8288088" cy="34849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1261"/>
                    <a:gridCol w="7096827"/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Définition</a:t>
                          </a:r>
                          <a:endParaRPr lang="fr-FR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</a:rPr>
                            <a:t> </a:t>
                          </a:r>
                          <a:endParaRPr lang="fr-FR" sz="2000" dirty="0">
                            <a:effectLst/>
                          </a:endParaRPr>
                        </a:p>
                        <a:p>
                          <a:pPr marL="171450" indent="-17145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2000" b="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effectLst/>
                                  <a:latin typeface="Cambria Math"/>
                                  <a:cs typeface="Andalus" panose="02020603050405020304" pitchFamily="18" charset="-78"/>
                                </a:rPr>
                                <m:t>𝑋</m:t>
                              </m:r>
                            </m:oMath>
                          </a14:m>
                          <a:r>
                            <a:rPr lang="fr-FR" sz="2000" b="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</a:t>
                          </a:r>
                          <a:r>
                            <a:rPr lang="fr-FR" sz="20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suit la loi normale centrée réduite, notée N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>
                                  <a:effectLst/>
                                  <a:latin typeface="Cambria Math"/>
                                </a:rPr>
                                <m:t> (0;1)</m:t>
                              </m:r>
                            </m:oMath>
                          </a14:m>
                          <a:r>
                            <a:rPr lang="fr-FR" sz="20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, si sa densité </a:t>
                          </a:r>
                          <a:r>
                            <a:rPr lang="fr-FR" sz="2000" b="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de </a:t>
                          </a:r>
                          <a:r>
                            <a:rPr lang="fr-FR" sz="2000" b="0" dirty="0" err="1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probabilitéé</a:t>
                          </a:r>
                          <a:r>
                            <a:rPr lang="fr-FR" sz="2000" b="0" baseline="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 </a:t>
                          </a:r>
                          <a:r>
                            <a:rPr lang="fr-FR" sz="2000" b="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est </a:t>
                          </a:r>
                          <a:r>
                            <a:rPr lang="fr-FR" sz="20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: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 b="0" i="1">
                                  <a:effectLst/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000" b="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000" b="0" i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2000" b="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0" i="1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2000" b="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2000" b="0" i="1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FR" sz="2000" b="0" i="1">
                                          <a:effectLst/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fr-FR" sz="20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effectLst/>
                                      <a:latin typeface="Cambria Math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fr-FR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2000" i="1"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sz="2000" i="1">
                                          <a:effectLst/>
                                          <a:latin typeface="Cambria Math"/>
                                        </a:rPr>
                                        <m:t>²</m:t>
                                      </m:r>
                                    </m:num>
                                    <m:den>
                                      <m:r>
                                        <a:rPr lang="fr-FR" sz="2000" i="1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fr-FR" sz="2000" i="1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sz="2000">
                                  <a:effectLst/>
                                  <a:latin typeface="Cambria Math"/>
                                </a:rPr>
                                <m:t>∈</m:t>
                              </m:r>
                              <m:r>
                                <a:rPr lang="fr-FR" sz="2000">
                                  <a:effectLst/>
                                  <a:latin typeface="Cambria Math"/>
                                </a:rPr>
                                <m:t>ℝ</m:t>
                              </m:r>
                            </m:oMath>
                          </a14:m>
                          <a:endParaRPr lang="fr-FR" sz="2000" dirty="0" smtClean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marL="285750" marR="0" indent="-28575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fr-FR" sz="2000" b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Andalus" panose="02020603050405020304" pitchFamily="18" charset="-78"/>
                              <a:ea typeface="+mn-ea"/>
                              <a:cs typeface="Andalus" panose="02020603050405020304" pitchFamily="18" charset="-78"/>
                            </a:rPr>
                            <a:t>Sa fonction de répartition </a:t>
                          </a:r>
                        </a:p>
                        <a:p>
                          <a:pPr marL="0" marR="0" indent="0" algn="just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b="0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Ф</m:t>
                                </m:r>
                                <m:d>
                                  <m:dPr>
                                    <m:ctrlPr>
                                      <a:rPr lang="fr-FR" sz="2000" b="0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FR" sz="2000" b="0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200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fr-FR" sz="2000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fr-FR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FR" sz="20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000" b="0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000" b="0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r-FR" sz="2000" b="0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sz="2000" b="0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a:rPr lang="fr-FR" sz="2000" b="0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  <m:nary>
                                  <m:naryPr>
                                    <m:limLoc m:val="subSup"/>
                                    <m:ctrlPr>
                                      <a:rPr lang="fr-FR" sz="2000" b="0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FR" sz="2000" b="0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−∞</m:t>
                                    </m:r>
                                  </m:sub>
                                  <m:sup>
                                    <m:r>
                                      <a:rPr lang="fr-FR" sz="2000" b="0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fr-FR" sz="2000" b="0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 b="0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fr-FR" sz="2000" b="0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 </m:t>
                                        </m:r>
                                        <m:f>
                                          <m:fPr>
                                            <m:ctrlPr>
                                              <a:rPr lang="fr-FR" sz="2000" b="0" i="1" kern="1200">
                                                <a:solidFill>
                                                  <a:schemeClr val="lt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2000" b="0" i="1" kern="1200">
                                                <a:solidFill>
                                                  <a:schemeClr val="lt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fr-FR" sz="2000" b="0" i="1" kern="1200">
                                                <a:solidFill>
                                                  <a:schemeClr val="lt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²</m:t>
                                            </m:r>
                                          </m:num>
                                          <m:den>
                                            <m:r>
                                              <a:rPr lang="fr-FR" sz="2000" b="0" i="1" kern="1200">
                                                <a:solidFill>
                                                  <a:schemeClr val="lt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  <m:r>
                                      <a:rPr lang="fr-FR" sz="2000" b="0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lang="fr-FR" sz="2000" b="0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𝑑𝑡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fr-FR" sz="2000" b="0" kern="1200" dirty="0">
                            <a:solidFill>
                              <a:schemeClr val="lt1"/>
                            </a:solidFill>
                            <a:effectLst/>
                            <a:latin typeface="Andalus" panose="02020603050405020304" pitchFamily="18" charset="-78"/>
                            <a:ea typeface="+mn-ea"/>
                            <a:cs typeface="Andalus" panose="02020603050405020304" pitchFamily="18" charset="-78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646216"/>
                  </p:ext>
                </p:extLst>
              </p:nvPr>
            </p:nvGraphicFramePr>
            <p:xfrm>
              <a:off x="460376" y="404664"/>
              <a:ext cx="8288088" cy="34597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1261"/>
                    <a:gridCol w="7096827"/>
                  </a:tblGrid>
                  <a:tr h="345979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Définition</a:t>
                          </a:r>
                          <a:endParaRPr lang="fr-FR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6838" r="-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 5"/>
          <p:cNvPicPr/>
          <p:nvPr/>
        </p:nvPicPr>
        <p:blipFill rotWithShape="1">
          <a:blip r:embed="rId3"/>
          <a:srcRect l="39956" t="37637" r="38250" b="36522"/>
          <a:stretch/>
        </p:blipFill>
        <p:spPr bwMode="auto">
          <a:xfrm>
            <a:off x="6840464" y="1592928"/>
            <a:ext cx="1908000" cy="11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5058915"/>
                  </p:ext>
                </p:extLst>
              </p:nvPr>
            </p:nvGraphicFramePr>
            <p:xfrm>
              <a:off x="467544" y="4005064"/>
              <a:ext cx="8280920" cy="22407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68137"/>
                    <a:gridCol w="7012783"/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Propriétés</a:t>
                          </a:r>
                          <a:endParaRPr lang="fr-FR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 smtClean="0">
                            <a:effectLst/>
                          </a:endParaRPr>
                        </a:p>
                        <a:p>
                          <a:pPr marL="342900" lvl="0" indent="-3429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fr-FR" sz="18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fr-FR" sz="18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fr-FR" sz="1800" b="0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oMath>
                          </a14:m>
                          <a:r>
                            <a:rPr lang="fr-FR" sz="1800" b="0" kern="1200" dirty="0">
                              <a:solidFill>
                                <a:schemeClr val="lt1"/>
                              </a:solidFill>
                              <a:effectLst/>
                              <a:latin typeface="Andalus" panose="02020603050405020304" pitchFamily="18" charset="-78"/>
                              <a:ea typeface="+mn-ea"/>
                              <a:cs typeface="Andalus" panose="02020603050405020304" pitchFamily="18" charset="-78"/>
                            </a:rPr>
                            <a:t> (</a:t>
                          </a:r>
                          <a:r>
                            <a:rPr lang="fr-FR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Andalus" panose="02020603050405020304" pitchFamily="18" charset="-78"/>
                              <a:ea typeface="+mn-ea"/>
                              <a:cs typeface="Andalus" panose="02020603050405020304" pitchFamily="18" charset="-78"/>
                            </a:rPr>
                            <a:t>loi centrée) </a:t>
                          </a:r>
                          <a:r>
                            <a:rPr lang="fr-FR" sz="18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ndalus" panose="02020603050405020304" pitchFamily="18" charset="-78"/>
                              <a:ea typeface="+mn-ea"/>
                              <a:cs typeface="Andalus" panose="02020603050405020304" pitchFamily="18" charset="-78"/>
                            </a:rPr>
                            <a:t> </a:t>
                          </a:r>
                          <a:r>
                            <a:rPr lang="fr-FR" sz="1800" b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Andalus" panose="02020603050405020304" pitchFamily="18" charset="-78"/>
                              <a:ea typeface="+mn-ea"/>
                              <a:cs typeface="Andalus" panose="02020603050405020304" pitchFamily="18" charset="-78"/>
                            </a:rPr>
                            <a:t>et </a:t>
                          </a:r>
                          <a:r>
                            <a:rPr lang="fr-FR" sz="18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ndalus" panose="02020603050405020304" pitchFamily="18" charset="-78"/>
                              <a:ea typeface="+mn-ea"/>
                              <a:cs typeface="Andalus" panose="02020603050405020304" pitchFamily="18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fr-FR" sz="1800" b="0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0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fr-FR" sz="1800" b="0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oMath>
                          </a14:m>
                          <a:r>
                            <a:rPr lang="fr-FR" sz="1800" b="0" kern="1200" dirty="0">
                              <a:solidFill>
                                <a:schemeClr val="lt1"/>
                              </a:solidFill>
                              <a:effectLst/>
                              <a:latin typeface="Andalus" panose="02020603050405020304" pitchFamily="18" charset="-78"/>
                              <a:ea typeface="+mn-ea"/>
                              <a:cs typeface="Andalus" panose="02020603050405020304" pitchFamily="18" charset="-78"/>
                            </a:rPr>
                            <a:t> </a:t>
                          </a:r>
                          <a:r>
                            <a:rPr lang="fr-FR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Andalus" panose="02020603050405020304" pitchFamily="18" charset="-78"/>
                              <a:ea typeface="+mn-ea"/>
                              <a:cs typeface="Andalus" panose="02020603050405020304" pitchFamily="18" charset="-78"/>
                            </a:rPr>
                            <a:t>(loi réduite)</a:t>
                          </a:r>
                          <a:endParaRPr lang="fr-FR" sz="2000" b="1" dirty="0" smtClean="0"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marL="342900" lvl="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fr-FR" sz="2000" b="0" dirty="0" smtClean="0"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Ф </a:t>
                          </a:r>
                          <a:r>
                            <a:rPr lang="fr-FR" sz="2000" b="0" dirty="0"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est croissante, continue et dérivable sur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>
                                  <a:latin typeface="Cambria Math"/>
                                </a:rPr>
                                <m:t>ℝ</m:t>
                              </m:r>
                            </m:oMath>
                          </a14:m>
                          <a:r>
                            <a:rPr lang="fr-FR" sz="2000" b="0" dirty="0"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et vérifie </a:t>
                          </a:r>
                          <a:endParaRPr lang="fr-FR" sz="2000" b="0" dirty="0" smtClean="0"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marL="0" lvl="0" indent="0" algn="ctr">
                            <a:buFont typeface="Arial" panose="020B0604020202020204" pitchFamily="34" charset="0"/>
                            <a:buNone/>
                          </a:pPr>
                          <a:r>
                            <a:rPr lang="fr-FR" sz="2000" b="0" baseline="0" dirty="0" smtClean="0"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fr-FR" sz="2000" b="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fr-FR" sz="2000" b="0" i="1"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fr-FR" sz="20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sz="2000" b="0" i="1">
                                          <a:latin typeface="Cambria Math"/>
                                        </a:rPr>
                                        <m:t>→−∞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fr-FR" sz="2000" b="0">
                                      <a:latin typeface="Cambria Math"/>
                                    </a:rPr>
                                    <m:t>Ф</m:t>
                                  </m:r>
                                  <m:d>
                                    <m:dPr>
                                      <m:ctrlPr>
                                        <a:rPr lang="fr-FR" sz="2000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fr-FR" sz="2000" b="0" i="1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lang="fr-FR" sz="2000" b="0" dirty="0"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  et 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fr-FR" sz="2000" b="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fr-FR" sz="2000" b="0" i="1"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fr-FR" sz="20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fr-FR" sz="2000" b="0" i="1">
                                          <a:latin typeface="Cambria Math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fr-FR" sz="2000" b="0">
                                      <a:latin typeface="Cambria Math"/>
                                    </a:rPr>
                                    <m:t>Ф</m:t>
                                  </m:r>
                                  <m:d>
                                    <m:dPr>
                                      <m:ctrlPr>
                                        <a:rPr lang="fr-FR" sz="2000" b="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fr-FR" sz="2000" b="0" i="1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lang="fr-FR" sz="2000" b="0" dirty="0"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marL="342900" lvl="0" indent="-3429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fr-CA" sz="2000" b="0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fr-CA"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CA" sz="2000" b="0" i="1">
                                  <a:latin typeface="Cambria Math"/>
                                </a:rPr>
                                <m:t>∈ </m:t>
                              </m:r>
                              <m:r>
                                <a:rPr lang="fr-FR" sz="2000" b="0" i="1">
                                  <a:latin typeface="Cambria Math"/>
                                </a:rPr>
                                <m:t>ℝ</m:t>
                              </m:r>
                              <m:r>
                                <a:rPr lang="fr-FR" sz="2000" b="0" i="1">
                                  <a:latin typeface="Cambria Math"/>
                                </a:rPr>
                                <m:t> : Ф</m:t>
                              </m:r>
                              <m:d>
                                <m:dPr>
                                  <m:ctrlPr>
                                    <a:rPr lang="fr-FR" sz="20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000" b="0" i="1">
                                  <a:latin typeface="Cambria Math"/>
                                </a:rPr>
                                <m:t>+Ф(</m:t>
                              </m:r>
                              <m:r>
                                <a:rPr lang="fr-FR"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sz="2000" b="0" i="1">
                                  <a:latin typeface="Cambria Math"/>
                                </a:rPr>
                                <m:t>)=1</m:t>
                              </m:r>
                            </m:oMath>
                          </a14:m>
                          <a:r>
                            <a:rPr lang="fr-FR" sz="2000" b="0" i="1" dirty="0"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,</a:t>
                          </a:r>
                          <a:r>
                            <a:rPr lang="fr-FR" sz="2000" b="0" dirty="0"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en particulier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>
                                  <a:latin typeface="Cambria Math"/>
                                </a:rPr>
                                <m:t>Ф</m:t>
                              </m:r>
                              <m:d>
                                <m:dPr>
                                  <m:ctrlPr>
                                    <a:rPr lang="fr-FR" sz="20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fr-FR" sz="2000" b="0">
                                  <a:latin typeface="Cambria Math"/>
                                </a:rPr>
                                <m:t>=0.5</m:t>
                              </m:r>
                            </m:oMath>
                          </a14:m>
                          <a:endParaRPr lang="fr-FR" sz="2000" b="0" dirty="0"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fr-CA" sz="2000" b="0" i="1">
                                  <a:latin typeface="Cambria Math"/>
                                </a:rPr>
                                <m:t>∀</m:t>
                              </m:r>
                              <m:r>
                                <a:rPr lang="fr-CA"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CA" sz="2000" b="0" i="1">
                                  <a:latin typeface="Cambria Math"/>
                                </a:rPr>
                                <m:t>∈ </m:t>
                              </m:r>
                              <m:r>
                                <a:rPr lang="fr-FR" sz="2000" b="0" i="1">
                                  <a:latin typeface="Cambria Math"/>
                                </a:rPr>
                                <m:t>ℝ</m:t>
                              </m:r>
                              <m:r>
                                <a:rPr lang="fr-FR" sz="2000" b="0" i="1">
                                  <a:latin typeface="Cambria Math"/>
                                </a:rPr>
                                <m:t> : Ф</m:t>
                              </m:r>
                              <m:d>
                                <m:dPr>
                                  <m:ctrlPr>
                                    <a:rPr lang="fr-FR" sz="20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000" b="0" i="1">
                                  <a:latin typeface="Cambria Math"/>
                                </a:rPr>
                                <m:t>−Ф</m:t>
                              </m:r>
                              <m:d>
                                <m:dPr>
                                  <m:ctrlPr>
                                    <a:rPr lang="fr-FR" sz="20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000" b="0" i="1">
                                  <a:latin typeface="Cambria Math"/>
                                </a:rPr>
                                <m:t>=2Ф</m:t>
                              </m:r>
                              <m:d>
                                <m:dPr>
                                  <m:ctrlPr>
                                    <a:rPr lang="fr-FR" sz="2000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000" b="0" i="1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lang="fr-FR" sz="2000" b="0" dirty="0" smtClean="0"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endParaRPr lang="fr-FR" sz="2000" dirty="0"/>
                        </a:p>
                      </a:txBody>
                      <a:tcPr marL="68580" marR="68580" marT="0" marB="0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5058915"/>
                  </p:ext>
                </p:extLst>
              </p:nvPr>
            </p:nvGraphicFramePr>
            <p:xfrm>
              <a:off x="467544" y="4005064"/>
              <a:ext cx="8280920" cy="224072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68137"/>
                    <a:gridCol w="7012783"/>
                  </a:tblGrid>
                  <a:tr h="224072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20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Propriétés</a:t>
                          </a:r>
                          <a:endParaRPr lang="fr-FR" sz="20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8174" t="-272" r="-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Flèche gauche 8">
            <a:hlinkClick r:id="rId5" action="ppaction://hlinksldjump"/>
          </p:cNvPr>
          <p:cNvSpPr/>
          <p:nvPr/>
        </p:nvSpPr>
        <p:spPr>
          <a:xfrm>
            <a:off x="8100472" y="6237312"/>
            <a:ext cx="720000" cy="3600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Sol P.1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734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idata.over-blog.com/3/00/25/85/Loi_Normale/Presentation_Table_LN.gif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476" r="5782" b="9333"/>
          <a:stretch/>
        </p:blipFill>
        <p:spPr bwMode="auto">
          <a:xfrm>
            <a:off x="1763688" y="117376"/>
            <a:ext cx="6084000" cy="66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" name="Groupe 87"/>
          <p:cNvGrpSpPr/>
          <p:nvPr/>
        </p:nvGrpSpPr>
        <p:grpSpPr>
          <a:xfrm>
            <a:off x="2123728" y="332656"/>
            <a:ext cx="1872208" cy="1944216"/>
            <a:chOff x="2123728" y="332656"/>
            <a:chExt cx="1872208" cy="1944216"/>
          </a:xfrm>
        </p:grpSpPr>
        <p:sp>
          <p:nvSpPr>
            <p:cNvPr id="5" name="Ellipse 4"/>
            <p:cNvSpPr/>
            <p:nvPr/>
          </p:nvSpPr>
          <p:spPr>
            <a:xfrm>
              <a:off x="3419872" y="2060848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H="1">
              <a:off x="2123728" y="2168860"/>
              <a:ext cx="129614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V="1">
              <a:off x="3707904" y="332656"/>
              <a:ext cx="0" cy="17281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/>
          <p:cNvGrpSpPr/>
          <p:nvPr/>
        </p:nvGrpSpPr>
        <p:grpSpPr>
          <a:xfrm>
            <a:off x="2123728" y="332656"/>
            <a:ext cx="720080" cy="1296144"/>
            <a:chOff x="2123728" y="332656"/>
            <a:chExt cx="720080" cy="1296144"/>
          </a:xfrm>
        </p:grpSpPr>
        <p:cxnSp>
          <p:nvCxnSpPr>
            <p:cNvPr id="14" name="Connecteur droit avec flèche 13"/>
            <p:cNvCxnSpPr/>
            <p:nvPr/>
          </p:nvCxnSpPr>
          <p:spPr>
            <a:xfrm flipH="1">
              <a:off x="2123728" y="1524790"/>
              <a:ext cx="14401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2267744" y="1412776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567411" y="332656"/>
              <a:ext cx="0" cy="10801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e 91"/>
          <p:cNvGrpSpPr/>
          <p:nvPr/>
        </p:nvGrpSpPr>
        <p:grpSpPr>
          <a:xfrm>
            <a:off x="2114916" y="332656"/>
            <a:ext cx="1881020" cy="3240360"/>
            <a:chOff x="2114916" y="332656"/>
            <a:chExt cx="1881020" cy="3240360"/>
          </a:xfrm>
        </p:grpSpPr>
        <p:cxnSp>
          <p:nvCxnSpPr>
            <p:cNvPr id="19" name="Connecteur droit avec flèche 18"/>
            <p:cNvCxnSpPr/>
            <p:nvPr/>
          </p:nvCxnSpPr>
          <p:spPr>
            <a:xfrm flipH="1">
              <a:off x="2114916" y="3465376"/>
              <a:ext cx="129614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3419872" y="3356992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V="1">
              <a:off x="3707904" y="332656"/>
              <a:ext cx="0" cy="30243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e 88"/>
          <p:cNvGrpSpPr/>
          <p:nvPr/>
        </p:nvGrpSpPr>
        <p:grpSpPr>
          <a:xfrm>
            <a:off x="2123728" y="332656"/>
            <a:ext cx="1872208" cy="3024336"/>
            <a:chOff x="2123728" y="332656"/>
            <a:chExt cx="1872208" cy="3024336"/>
          </a:xfrm>
        </p:grpSpPr>
        <p:cxnSp>
          <p:nvCxnSpPr>
            <p:cNvPr id="23" name="Connecteur droit avec flèche 22"/>
            <p:cNvCxnSpPr/>
            <p:nvPr/>
          </p:nvCxnSpPr>
          <p:spPr>
            <a:xfrm flipH="1">
              <a:off x="2123728" y="3249629"/>
              <a:ext cx="129614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/>
          </p:nvSpPr>
          <p:spPr>
            <a:xfrm>
              <a:off x="3419872" y="3140968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3707904" y="332656"/>
              <a:ext cx="0" cy="28083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lèche droite 26">
            <a:hlinkClick r:id="rId4" action="ppaction://hlinksldjump"/>
          </p:cNvPr>
          <p:cNvSpPr/>
          <p:nvPr/>
        </p:nvSpPr>
        <p:spPr>
          <a:xfrm>
            <a:off x="8172400" y="5229240"/>
            <a:ext cx="720000" cy="360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Sol.4 P.1</a:t>
            </a:r>
            <a:endParaRPr lang="fr-FR" sz="1000" dirty="0"/>
          </a:p>
        </p:txBody>
      </p:sp>
      <p:sp>
        <p:nvSpPr>
          <p:cNvPr id="28" name="Flèche droite 27">
            <a:hlinkClick r:id="rId5" action="ppaction://hlinksldjump"/>
          </p:cNvPr>
          <p:cNvSpPr/>
          <p:nvPr/>
        </p:nvSpPr>
        <p:spPr>
          <a:xfrm>
            <a:off x="8172480" y="5589280"/>
            <a:ext cx="720000" cy="3600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Sol.4 P.2</a:t>
            </a:r>
            <a:endParaRPr lang="fr-FR" sz="1000" dirty="0"/>
          </a:p>
        </p:txBody>
      </p:sp>
      <p:sp>
        <p:nvSpPr>
          <p:cNvPr id="29" name="Flèche droite 28">
            <a:hlinkClick r:id="rId6" action="ppaction://hlinksldjump"/>
          </p:cNvPr>
          <p:cNvSpPr/>
          <p:nvPr/>
        </p:nvSpPr>
        <p:spPr>
          <a:xfrm>
            <a:off x="8172400" y="5949320"/>
            <a:ext cx="720000" cy="360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Sol.5 </a:t>
            </a:r>
            <a:endParaRPr lang="fr-FR" sz="1000" dirty="0"/>
          </a:p>
        </p:txBody>
      </p:sp>
      <p:sp>
        <p:nvSpPr>
          <p:cNvPr id="30" name="Flèche droite 29">
            <a:hlinkClick r:id="rId7" action="ppaction://hlinksldjump"/>
          </p:cNvPr>
          <p:cNvSpPr/>
          <p:nvPr/>
        </p:nvSpPr>
        <p:spPr>
          <a:xfrm>
            <a:off x="8172400" y="6309360"/>
            <a:ext cx="720000" cy="3600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Sol.6 </a:t>
            </a:r>
            <a:endParaRPr lang="fr-FR" sz="1000" dirty="0"/>
          </a:p>
        </p:txBody>
      </p:sp>
      <p:grpSp>
        <p:nvGrpSpPr>
          <p:cNvPr id="96" name="Groupe 95"/>
          <p:cNvGrpSpPr/>
          <p:nvPr/>
        </p:nvGrpSpPr>
        <p:grpSpPr>
          <a:xfrm>
            <a:off x="2123728" y="332656"/>
            <a:ext cx="3024336" cy="4968552"/>
            <a:chOff x="2123728" y="332656"/>
            <a:chExt cx="3024336" cy="4968552"/>
          </a:xfrm>
        </p:grpSpPr>
        <p:cxnSp>
          <p:nvCxnSpPr>
            <p:cNvPr id="31" name="Connecteur droit avec flèche 30"/>
            <p:cNvCxnSpPr/>
            <p:nvPr/>
          </p:nvCxnSpPr>
          <p:spPr>
            <a:xfrm flipH="1">
              <a:off x="2123728" y="5193196"/>
              <a:ext cx="244827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4572000" y="5085184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avec flèche 35"/>
            <p:cNvCxnSpPr>
              <a:stCxn id="32" idx="0"/>
            </p:cNvCxnSpPr>
            <p:nvPr/>
          </p:nvCxnSpPr>
          <p:spPr>
            <a:xfrm flipV="1">
              <a:off x="4860032" y="332656"/>
              <a:ext cx="0" cy="47525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e 89"/>
          <p:cNvGrpSpPr/>
          <p:nvPr/>
        </p:nvGrpSpPr>
        <p:grpSpPr>
          <a:xfrm>
            <a:off x="2123728" y="332656"/>
            <a:ext cx="720080" cy="2376264"/>
            <a:chOff x="2123728" y="332656"/>
            <a:chExt cx="720080" cy="2376264"/>
          </a:xfrm>
        </p:grpSpPr>
        <p:cxnSp>
          <p:nvCxnSpPr>
            <p:cNvPr id="38" name="Connecteur droit avec flèche 37"/>
            <p:cNvCxnSpPr/>
            <p:nvPr/>
          </p:nvCxnSpPr>
          <p:spPr>
            <a:xfrm flipV="1">
              <a:off x="2555776" y="332656"/>
              <a:ext cx="0" cy="21602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2267744" y="2492896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2123728" y="2600908"/>
              <a:ext cx="14401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e 100"/>
          <p:cNvGrpSpPr/>
          <p:nvPr/>
        </p:nvGrpSpPr>
        <p:grpSpPr>
          <a:xfrm>
            <a:off x="2123728" y="332656"/>
            <a:ext cx="3600400" cy="5184576"/>
            <a:chOff x="2123728" y="332656"/>
            <a:chExt cx="3600400" cy="5184576"/>
          </a:xfrm>
        </p:grpSpPr>
        <p:grpSp>
          <p:nvGrpSpPr>
            <p:cNvPr id="91" name="Groupe 90"/>
            <p:cNvGrpSpPr/>
            <p:nvPr/>
          </p:nvGrpSpPr>
          <p:grpSpPr>
            <a:xfrm>
              <a:off x="2123728" y="332656"/>
              <a:ext cx="720080" cy="3456384"/>
              <a:chOff x="2123728" y="332656"/>
              <a:chExt cx="720080" cy="3456384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2267744" y="3573016"/>
                <a:ext cx="576064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4" name="Connecteur droit avec flèche 43"/>
              <p:cNvCxnSpPr/>
              <p:nvPr/>
            </p:nvCxnSpPr>
            <p:spPr>
              <a:xfrm flipH="1">
                <a:off x="2123728" y="3681028"/>
                <a:ext cx="144016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 flipV="1">
                <a:off x="2555776" y="332656"/>
                <a:ext cx="0" cy="324036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e 97"/>
            <p:cNvGrpSpPr/>
            <p:nvPr/>
          </p:nvGrpSpPr>
          <p:grpSpPr>
            <a:xfrm>
              <a:off x="2123728" y="332656"/>
              <a:ext cx="3600400" cy="5184576"/>
              <a:chOff x="2123728" y="332656"/>
              <a:chExt cx="3600400" cy="5184576"/>
            </a:xfrm>
          </p:grpSpPr>
          <p:cxnSp>
            <p:nvCxnSpPr>
              <p:cNvPr id="47" name="Connecteur droit avec flèche 46"/>
              <p:cNvCxnSpPr/>
              <p:nvPr/>
            </p:nvCxnSpPr>
            <p:spPr>
              <a:xfrm flipH="1">
                <a:off x="2123728" y="5409240"/>
                <a:ext cx="3024336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Ellipse 47"/>
              <p:cNvSpPr/>
              <p:nvPr/>
            </p:nvSpPr>
            <p:spPr>
              <a:xfrm>
                <a:off x="5148064" y="5301208"/>
                <a:ext cx="576064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9" name="Connecteur droit avec flèche 48"/>
              <p:cNvCxnSpPr/>
              <p:nvPr/>
            </p:nvCxnSpPr>
            <p:spPr>
              <a:xfrm flipV="1">
                <a:off x="5436096" y="332656"/>
                <a:ext cx="0" cy="496855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e 96"/>
          <p:cNvGrpSpPr/>
          <p:nvPr/>
        </p:nvGrpSpPr>
        <p:grpSpPr>
          <a:xfrm>
            <a:off x="2123728" y="332656"/>
            <a:ext cx="3600400" cy="472357"/>
            <a:chOff x="2123728" y="332656"/>
            <a:chExt cx="3600400" cy="472357"/>
          </a:xfrm>
        </p:grpSpPr>
        <p:cxnSp>
          <p:nvCxnSpPr>
            <p:cNvPr id="52" name="Connecteur droit avec flèche 51"/>
            <p:cNvCxnSpPr>
              <a:stCxn id="54" idx="0"/>
            </p:cNvCxnSpPr>
            <p:nvPr/>
          </p:nvCxnSpPr>
          <p:spPr>
            <a:xfrm flipV="1">
              <a:off x="5436096" y="332656"/>
              <a:ext cx="0" cy="256333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/>
            <p:cNvSpPr/>
            <p:nvPr/>
          </p:nvSpPr>
          <p:spPr>
            <a:xfrm>
              <a:off x="5148064" y="588989"/>
              <a:ext cx="576064" cy="216024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flipH="1">
              <a:off x="2123728" y="692696"/>
              <a:ext cx="3024336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2123728" y="332656"/>
            <a:ext cx="4176464" cy="3240360"/>
            <a:chOff x="2123728" y="332656"/>
            <a:chExt cx="4176464" cy="3240360"/>
          </a:xfrm>
        </p:grpSpPr>
        <p:sp>
          <p:nvSpPr>
            <p:cNvPr id="67" name="Ellipse 66"/>
            <p:cNvSpPr/>
            <p:nvPr/>
          </p:nvSpPr>
          <p:spPr>
            <a:xfrm>
              <a:off x="5724128" y="3356992"/>
              <a:ext cx="576064" cy="216024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Connecteur droit avec flèche 68"/>
            <p:cNvCxnSpPr>
              <a:stCxn id="67" idx="0"/>
            </p:cNvCxnSpPr>
            <p:nvPr/>
          </p:nvCxnSpPr>
          <p:spPr>
            <a:xfrm flipV="1">
              <a:off x="6012160" y="332656"/>
              <a:ext cx="0" cy="3024336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flipH="1">
              <a:off x="2123728" y="3465004"/>
              <a:ext cx="360040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 92"/>
          <p:cNvGrpSpPr/>
          <p:nvPr/>
        </p:nvGrpSpPr>
        <p:grpSpPr>
          <a:xfrm>
            <a:off x="2123728" y="332656"/>
            <a:ext cx="2458257" cy="2160240"/>
            <a:chOff x="2123728" y="332656"/>
            <a:chExt cx="2458257" cy="2160240"/>
          </a:xfrm>
        </p:grpSpPr>
        <p:sp>
          <p:nvSpPr>
            <p:cNvPr id="68" name="Ellipse 67"/>
            <p:cNvSpPr/>
            <p:nvPr/>
          </p:nvSpPr>
          <p:spPr>
            <a:xfrm>
              <a:off x="4005921" y="2276872"/>
              <a:ext cx="576064" cy="21602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avec flèche 72"/>
            <p:cNvCxnSpPr/>
            <p:nvPr/>
          </p:nvCxnSpPr>
          <p:spPr>
            <a:xfrm flipH="1">
              <a:off x="2123728" y="2384884"/>
              <a:ext cx="1872208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 flipV="1">
              <a:off x="4283968" y="332656"/>
              <a:ext cx="0" cy="1944216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/>
          <p:cNvGrpSpPr/>
          <p:nvPr/>
        </p:nvGrpSpPr>
        <p:grpSpPr>
          <a:xfrm>
            <a:off x="2123728" y="332656"/>
            <a:ext cx="2448272" cy="3456384"/>
            <a:chOff x="2123728" y="332656"/>
            <a:chExt cx="2448272" cy="3456384"/>
          </a:xfrm>
        </p:grpSpPr>
        <p:sp>
          <p:nvSpPr>
            <p:cNvPr id="78" name="Ellipse 77"/>
            <p:cNvSpPr/>
            <p:nvPr/>
          </p:nvSpPr>
          <p:spPr>
            <a:xfrm>
              <a:off x="3995936" y="3573016"/>
              <a:ext cx="576064" cy="21602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 flipH="1">
              <a:off x="2123728" y="3681028"/>
              <a:ext cx="1872208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/>
            <p:nvPr/>
          </p:nvCxnSpPr>
          <p:spPr>
            <a:xfrm flipV="1">
              <a:off x="4283968" y="332656"/>
              <a:ext cx="0" cy="324036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e 94"/>
          <p:cNvGrpSpPr/>
          <p:nvPr/>
        </p:nvGrpSpPr>
        <p:grpSpPr>
          <a:xfrm>
            <a:off x="2123728" y="332656"/>
            <a:ext cx="2448272" cy="4320480"/>
            <a:chOff x="2123728" y="332656"/>
            <a:chExt cx="2448272" cy="4320480"/>
          </a:xfrm>
        </p:grpSpPr>
        <p:sp>
          <p:nvSpPr>
            <p:cNvPr id="83" name="Ellipse 82"/>
            <p:cNvSpPr/>
            <p:nvPr/>
          </p:nvSpPr>
          <p:spPr>
            <a:xfrm>
              <a:off x="3995936" y="4437112"/>
              <a:ext cx="576064" cy="21602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 flipH="1">
              <a:off x="2123728" y="4542377"/>
              <a:ext cx="1872208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V="1">
              <a:off x="4283968" y="332656"/>
              <a:ext cx="0" cy="4104456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 101"/>
          <p:cNvGrpSpPr/>
          <p:nvPr/>
        </p:nvGrpSpPr>
        <p:grpSpPr>
          <a:xfrm>
            <a:off x="2123728" y="296654"/>
            <a:ext cx="5256584" cy="2844314"/>
            <a:chOff x="1043608" y="332658"/>
            <a:chExt cx="5256584" cy="2844314"/>
          </a:xfrm>
        </p:grpSpPr>
        <p:sp>
          <p:nvSpPr>
            <p:cNvPr id="103" name="Ellipse 102"/>
            <p:cNvSpPr/>
            <p:nvPr/>
          </p:nvSpPr>
          <p:spPr>
            <a:xfrm>
              <a:off x="5724128" y="2960948"/>
              <a:ext cx="576064" cy="216024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4" name="Connecteur droit avec flèche 103"/>
            <p:cNvCxnSpPr>
              <a:stCxn id="103" idx="0"/>
            </p:cNvCxnSpPr>
            <p:nvPr/>
          </p:nvCxnSpPr>
          <p:spPr>
            <a:xfrm flipV="1">
              <a:off x="6012160" y="332658"/>
              <a:ext cx="0" cy="262829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04"/>
            <p:cNvCxnSpPr/>
            <p:nvPr/>
          </p:nvCxnSpPr>
          <p:spPr>
            <a:xfrm flipH="1">
              <a:off x="1043608" y="3068960"/>
              <a:ext cx="4671708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e 115"/>
          <p:cNvGrpSpPr/>
          <p:nvPr/>
        </p:nvGrpSpPr>
        <p:grpSpPr>
          <a:xfrm>
            <a:off x="2123728" y="296654"/>
            <a:ext cx="5247772" cy="2844314"/>
            <a:chOff x="2276128" y="449054"/>
            <a:chExt cx="5247772" cy="2844314"/>
          </a:xfrm>
        </p:grpSpPr>
        <p:sp>
          <p:nvSpPr>
            <p:cNvPr id="113" name="Ellipse 112"/>
            <p:cNvSpPr/>
            <p:nvPr/>
          </p:nvSpPr>
          <p:spPr>
            <a:xfrm>
              <a:off x="6947836" y="3077344"/>
              <a:ext cx="576064" cy="21602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4" name="Connecteur droit avec flèche 113"/>
            <p:cNvCxnSpPr>
              <a:stCxn id="113" idx="0"/>
            </p:cNvCxnSpPr>
            <p:nvPr/>
          </p:nvCxnSpPr>
          <p:spPr>
            <a:xfrm flipV="1">
              <a:off x="7235868" y="449054"/>
              <a:ext cx="0" cy="262829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avec flèche 114"/>
            <p:cNvCxnSpPr/>
            <p:nvPr/>
          </p:nvCxnSpPr>
          <p:spPr>
            <a:xfrm flipH="1">
              <a:off x="2276128" y="3185356"/>
              <a:ext cx="45997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1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964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Exercice 5 :</a:t>
            </a:r>
            <a:endParaRPr lang="fr-FR" sz="25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fr-FR" sz="2500" dirty="0">
                <a:latin typeface="Andalus" panose="02020603050405020304" pitchFamily="18" charset="-78"/>
                <a:cs typeface="Andalus" panose="02020603050405020304" pitchFamily="18" charset="-78"/>
              </a:rPr>
              <a:t>Sur un grand nombre de personnes on a constaté que la répartition du taux de cholestérol suit une loi normale avec les résultats suivants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56</a:t>
            </a:r>
            <a:r>
              <a:rPr lang="fr-FR" sz="2500" dirty="0">
                <a:latin typeface="Andalus" panose="02020603050405020304" pitchFamily="18" charset="-78"/>
                <a:cs typeface="Andalus" panose="02020603050405020304" pitchFamily="18" charset="-78"/>
              </a:rPr>
              <a:t>% ont un taux inférieur à 1,65 mg;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34</a:t>
            </a:r>
            <a:r>
              <a:rPr lang="fr-FR" sz="2500" dirty="0">
                <a:latin typeface="Andalus" panose="02020603050405020304" pitchFamily="18" charset="-78"/>
                <a:cs typeface="Andalus" panose="02020603050405020304" pitchFamily="18" charset="-78"/>
              </a:rPr>
              <a:t>% ont un taux compris entre 1,65 mg et 1,80 mg;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</a:t>
            </a:r>
            <a:r>
              <a:rPr lang="fr-FR" sz="2500" dirty="0">
                <a:latin typeface="Andalus" panose="02020603050405020304" pitchFamily="18" charset="-78"/>
                <a:cs typeface="Andalus" panose="02020603050405020304" pitchFamily="18" charset="-78"/>
              </a:rPr>
              <a:t>% ont un taux supérieur à 1,80 mg</a:t>
            </a:r>
            <a:r>
              <a:rPr lang="fr-FR" sz="25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4904000"/>
            <a:ext cx="88204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Quelle est le nombre de personnes qu’il faut prévoir de soigner dans une population de 10 000 personnes, si le taux maximum toléré sans traitement est de 1,82 mg ?</a:t>
            </a:r>
            <a:endParaRPr lang="fr-FR" sz="2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7308384" y="6381320"/>
            <a:ext cx="720000" cy="360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Sol</a:t>
            </a:r>
            <a:endParaRPr lang="fr-FR" sz="1200" dirty="0"/>
          </a:p>
        </p:txBody>
      </p:sp>
      <p:sp>
        <p:nvSpPr>
          <p:cNvPr id="7" name="Flèche droite 6">
            <a:hlinkClick r:id="rId3" action="ppaction://hlinksldjump"/>
          </p:cNvPr>
          <p:cNvSpPr/>
          <p:nvPr/>
        </p:nvSpPr>
        <p:spPr>
          <a:xfrm>
            <a:off x="8172480" y="6381368"/>
            <a:ext cx="720000" cy="360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Rappel</a:t>
            </a:r>
            <a:endParaRPr lang="fr-FR" sz="1200" dirty="0"/>
          </a:p>
        </p:txBody>
      </p:sp>
      <p:pic>
        <p:nvPicPr>
          <p:cNvPr id="4098" name="Picture 2" descr="Les repas de fête font grimper les taux de cholestérol - Site officiel -  compléments alimentaires et cosmétiques natur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01813"/>
            <a:ext cx="3132818" cy="14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812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e 2061"/>
          <p:cNvGrpSpPr/>
          <p:nvPr/>
        </p:nvGrpSpPr>
        <p:grpSpPr>
          <a:xfrm>
            <a:off x="7092280" y="343689"/>
            <a:ext cx="864096" cy="1861175"/>
            <a:chOff x="7092280" y="692696"/>
            <a:chExt cx="864096" cy="1861175"/>
          </a:xfrm>
        </p:grpSpPr>
        <p:grpSp>
          <p:nvGrpSpPr>
            <p:cNvPr id="2060" name="Groupe 2059"/>
            <p:cNvGrpSpPr/>
            <p:nvPr/>
          </p:nvGrpSpPr>
          <p:grpSpPr>
            <a:xfrm>
              <a:off x="7092280" y="692696"/>
              <a:ext cx="792088" cy="1580009"/>
              <a:chOff x="7092280" y="692696"/>
              <a:chExt cx="792088" cy="1580009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7668344" y="692696"/>
                <a:ext cx="0" cy="1580009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7092280" y="148270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56%</a:t>
                </a:r>
                <a:endParaRPr lang="fr-FR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7452320" y="227687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1,65</a:t>
              </a:r>
              <a:endParaRPr lang="fr-FR" sz="12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2063" name="Groupe 2062"/>
          <p:cNvGrpSpPr/>
          <p:nvPr/>
        </p:nvGrpSpPr>
        <p:grpSpPr>
          <a:xfrm>
            <a:off x="7596336" y="1556792"/>
            <a:ext cx="864096" cy="637039"/>
            <a:chOff x="7596336" y="1916832"/>
            <a:chExt cx="864096" cy="637039"/>
          </a:xfrm>
        </p:grpSpPr>
        <p:grpSp>
          <p:nvGrpSpPr>
            <p:cNvPr id="2061" name="Groupe 2060"/>
            <p:cNvGrpSpPr/>
            <p:nvPr/>
          </p:nvGrpSpPr>
          <p:grpSpPr>
            <a:xfrm>
              <a:off x="7596336" y="1916832"/>
              <a:ext cx="648072" cy="369332"/>
              <a:chOff x="7596336" y="1916832"/>
              <a:chExt cx="648072" cy="369332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8172400" y="1988840"/>
                <a:ext cx="0" cy="283865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7596336" y="191683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FFC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34%</a:t>
                </a:r>
                <a:endParaRPr lang="fr-FR" dirty="0">
                  <a:solidFill>
                    <a:srgbClr val="FFC000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7956376" y="227687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1,80</a:t>
              </a:r>
              <a:endParaRPr lang="fr-FR" sz="12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67" y="188640"/>
            <a:ext cx="390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9" name="Groupe 2058"/>
          <p:cNvGrpSpPr/>
          <p:nvPr/>
        </p:nvGrpSpPr>
        <p:grpSpPr>
          <a:xfrm>
            <a:off x="7136854" y="1916832"/>
            <a:ext cx="453974" cy="247650"/>
            <a:chOff x="7136854" y="2276872"/>
            <a:chExt cx="453974" cy="247650"/>
          </a:xfrm>
        </p:grpSpPr>
        <p:cxnSp>
          <p:nvCxnSpPr>
            <p:cNvPr id="25" name="Connecteur droit avec flèche 24"/>
            <p:cNvCxnSpPr/>
            <p:nvPr/>
          </p:nvCxnSpPr>
          <p:spPr>
            <a:xfrm flipH="1">
              <a:off x="7308304" y="2278222"/>
              <a:ext cx="282524" cy="1426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854" y="2276872"/>
              <a:ext cx="17145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6" name="Groupe 2055"/>
          <p:cNvGrpSpPr/>
          <p:nvPr/>
        </p:nvGrpSpPr>
        <p:grpSpPr>
          <a:xfrm>
            <a:off x="8244408" y="1259468"/>
            <a:ext cx="1080120" cy="369332"/>
            <a:chOff x="8244408" y="1628800"/>
            <a:chExt cx="1080120" cy="369332"/>
          </a:xfrm>
        </p:grpSpPr>
        <p:sp>
          <p:nvSpPr>
            <p:cNvPr id="2054" name="Bulle ronde 2053"/>
            <p:cNvSpPr/>
            <p:nvPr/>
          </p:nvSpPr>
          <p:spPr>
            <a:xfrm>
              <a:off x="8280412" y="1628800"/>
              <a:ext cx="540060" cy="321474"/>
            </a:xfrm>
            <a:prstGeom prst="wedgeEllipseCallout">
              <a:avLst>
                <a:gd name="adj1" fmla="val -50693"/>
                <a:gd name="adj2" fmla="val 135264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50"/>
                </a:solidFill>
              </a:endParaRPr>
            </a:p>
          </p:txBody>
        </p:sp>
        <p:sp>
          <p:nvSpPr>
            <p:cNvPr id="2055" name="ZoneTexte 2054"/>
            <p:cNvSpPr txBox="1"/>
            <p:nvPr/>
          </p:nvSpPr>
          <p:spPr>
            <a:xfrm>
              <a:off x="8244408" y="162880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B05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10%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303083" y="1166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Réponse Exo.05</a:t>
            </a:r>
            <a:endParaRPr lang="fr-FR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02767" y="508030"/>
                <a:ext cx="2563394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500" i="1" smtClean="0">
                        <a:latin typeface="Cambria Math"/>
                      </a:rPr>
                      <m:t>𝑋</m:t>
                    </m:r>
                    <m:r>
                      <a:rPr lang="fr-FR" sz="15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1500" dirty="0"/>
                  <a:t> </a:t>
                </a:r>
                <a:r>
                  <a:rPr lang="fr-FR" sz="1500" dirty="0" smtClean="0"/>
                  <a:t>: </a:t>
                </a:r>
                <a:r>
                  <a:rPr lang="fr-FR" sz="15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Taux </a:t>
                </a:r>
                <a:r>
                  <a:rPr lang="fr-FR" sz="15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de </a:t>
                </a:r>
                <a:r>
                  <a:rPr lang="fr-FR" sz="15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cholestérol en mg</a:t>
                </a:r>
                <a:endParaRPr lang="fr-FR" sz="15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67" y="508030"/>
                <a:ext cx="2563394" cy="323165"/>
              </a:xfrm>
              <a:prstGeom prst="rect">
                <a:avLst/>
              </a:prstGeom>
              <a:blipFill rotWithShape="1">
                <a:blip r:embed="rId5"/>
                <a:stretch>
                  <a:fillRect t="-5660" r="-238" b="-207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Rectangle 2056"/>
              <p:cNvSpPr/>
              <p:nvPr/>
            </p:nvSpPr>
            <p:spPr>
              <a:xfrm>
                <a:off x="251520" y="801579"/>
                <a:ext cx="2005934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500" i="1" smtClean="0">
                          <a:latin typeface="Cambria Math"/>
                        </a:rPr>
                        <m:t>𝑋</m:t>
                      </m:r>
                      <m:r>
                        <m:rPr>
                          <m:nor/>
                        </m:rPr>
                        <a:rPr lang="fr-FR" sz="15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5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m:t>suit</m:t>
                      </m:r>
                      <m:r>
                        <m:rPr>
                          <m:nor/>
                        </m:rPr>
                        <a:rPr lang="fr-FR" sz="15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5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m:t>une</m:t>
                      </m:r>
                      <m:r>
                        <m:rPr>
                          <m:nor/>
                        </m:rPr>
                        <a:rPr lang="fr-FR" sz="15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5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m:t>loi</m:t>
                      </m:r>
                      <m:r>
                        <m:rPr>
                          <m:nor/>
                        </m:rPr>
                        <a:rPr lang="fr-FR" sz="15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5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m:t>N</m:t>
                      </m:r>
                      <m:r>
                        <a:rPr lang="fr-FR" sz="1500" i="1">
                          <a:latin typeface="Cambria Math"/>
                        </a:rPr>
                        <m:t> (</m:t>
                      </m:r>
                      <m:r>
                        <a:rPr lang="fr-FR" sz="1500" i="1">
                          <a:latin typeface="Cambria Math"/>
                        </a:rPr>
                        <m:t>𝜇</m:t>
                      </m:r>
                      <m:r>
                        <a:rPr lang="fr-FR" sz="1500" i="1">
                          <a:latin typeface="Cambria Math"/>
                        </a:rPr>
                        <m:t>;</m:t>
                      </m:r>
                      <m:r>
                        <a:rPr lang="fr-FR" sz="1500" i="1">
                          <a:latin typeface="Cambria Math"/>
                        </a:rPr>
                        <m:t>𝜎</m:t>
                      </m:r>
                      <m:r>
                        <a:rPr lang="fr-FR" sz="15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fr-FR" sz="1500" dirty="0"/>
                        <m:t> </m:t>
                      </m:r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2057" name="Rectangle 20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01579"/>
                <a:ext cx="2005934" cy="323165"/>
              </a:xfrm>
              <a:prstGeom prst="rect">
                <a:avLst/>
              </a:prstGeom>
              <a:blipFill rotWithShape="1"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Rectangle 2057"/>
          <p:cNvSpPr/>
          <p:nvPr/>
        </p:nvSpPr>
        <p:spPr>
          <a:xfrm>
            <a:off x="302767" y="1124744"/>
            <a:ext cx="59254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Nombre prévu de personnes soignés dans une population de 10 000 personnes, sachant que le taux maximum toléré sans traitement est de 1,82 mg</a:t>
            </a:r>
            <a:endParaRPr lang="fr-FR" sz="15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4" name="ZoneTexte 2063"/>
              <p:cNvSpPr txBox="1"/>
              <p:nvPr/>
            </p:nvSpPr>
            <p:spPr>
              <a:xfrm>
                <a:off x="369732" y="1988840"/>
                <a:ext cx="2975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Notons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fr-FR" sz="16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 le nombre demandé</a:t>
                </a:r>
                <a:endParaRPr lang="fr-FR" sz="16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 xmlns="">
          <p:sp>
            <p:nvSpPr>
              <p:cNvPr id="2064" name="ZoneTexte 20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2" y="1988840"/>
                <a:ext cx="2975086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230" t="-3571" b="-23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843808" y="1844824"/>
                <a:ext cx="58221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b="1" i="1">
                          <a:latin typeface="Cambria Math"/>
                          <a:ea typeface="Cambria Math"/>
                        </a:rPr>
                        <m:t>↷</m:t>
                      </m:r>
                    </m:oMath>
                  </m:oMathPara>
                </a14:m>
                <a:endParaRPr lang="fr-FR" sz="3000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844824"/>
                <a:ext cx="582211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5" name="Rectangle 2064"/>
              <p:cNvSpPr/>
              <p:nvPr/>
            </p:nvSpPr>
            <p:spPr>
              <a:xfrm>
                <a:off x="3347864" y="1861246"/>
                <a:ext cx="2145908" cy="514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/>
                            </a:rPr>
                            <m:t>𝑋</m:t>
                          </m:r>
                          <m:r>
                            <a:rPr lang="fr-FR" sz="1600" i="1">
                              <a:latin typeface="Cambria Math"/>
                            </a:rPr>
                            <m:t>≥1,82</m:t>
                          </m:r>
                        </m:e>
                      </m:d>
                      <m:r>
                        <a:rPr lang="fr-FR" sz="160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fr-FR" sz="1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/>
                              <a:ea typeface="Cambria Math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65" name="Rectangle 20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861246"/>
                <a:ext cx="2145908" cy="514051"/>
              </a:xfrm>
              <a:prstGeom prst="rect">
                <a:avLst/>
              </a:prstGeom>
              <a:blipFill rotWithShape="1">
                <a:blip r:embed="rId9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6" name="ZoneTexte 2065"/>
          <p:cNvSpPr txBox="1"/>
          <p:nvPr/>
        </p:nvSpPr>
        <p:spPr>
          <a:xfrm>
            <a:off x="3779912" y="1732746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  <a:endParaRPr lang="fr-FR" sz="16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7" name="Rectangle 2066"/>
              <p:cNvSpPr/>
              <p:nvPr/>
            </p:nvSpPr>
            <p:spPr>
              <a:xfrm>
                <a:off x="341220" y="2276872"/>
                <a:ext cx="3798732" cy="446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i="1" smtClean="0">
                        <a:latin typeface="Cambria Math"/>
                      </a:rPr>
                      <m:t>𝑋</m:t>
                    </m:r>
                    <m:r>
                      <a:rPr lang="fr-FR" sz="1600" i="1" smtClean="0">
                        <a:latin typeface="Cambria Math"/>
                      </a:rPr>
                      <m:t>∽</m:t>
                    </m:r>
                    <m:r>
                      <m:rPr>
                        <m:nor/>
                      </m:rPr>
                      <a:rPr lang="fr-FR" sz="1600" dirty="0" smtClean="0"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m:t>N</m:t>
                    </m:r>
                    <m:r>
                      <a:rPr lang="fr-FR" sz="1600" i="1" smtClean="0">
                        <a:latin typeface="Cambria Math"/>
                      </a:rPr>
                      <m:t>(</m:t>
                    </m:r>
                    <m:r>
                      <a:rPr lang="fr-FR" sz="1600" i="1" smtClean="0">
                        <a:latin typeface="Cambria Math"/>
                      </a:rPr>
                      <m:t>𝜇</m:t>
                    </m:r>
                    <m:r>
                      <a:rPr lang="fr-FR" sz="1600" i="1" smtClean="0">
                        <a:latin typeface="Cambria Math"/>
                      </a:rPr>
                      <m:t>;</m:t>
                    </m:r>
                    <m:r>
                      <a:rPr lang="fr-FR" sz="1600" i="1" smtClean="0">
                        <a:latin typeface="Cambria Math"/>
                      </a:rPr>
                      <m:t>𝜎</m:t>
                    </m:r>
                    <m:r>
                      <a:rPr lang="fr-FR" sz="1600" i="1" smtClean="0">
                        <a:latin typeface="Cambria Math"/>
                      </a:rPr>
                      <m:t>)⇒</m:t>
                    </m:r>
                    <m:r>
                      <a:rPr lang="fr-FR" sz="1600" b="0" i="1" smtClean="0">
                        <a:latin typeface="Cambria Math"/>
                      </a:rPr>
                      <m:t>𝑍</m:t>
                    </m:r>
                    <m:r>
                      <a:rPr lang="fr-FR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/>
                          </a:rPr>
                          <m:t>𝑋</m:t>
                        </m:r>
                        <m:r>
                          <a:rPr lang="fr-FR" sz="1600" i="1">
                            <a:latin typeface="Cambria Math"/>
                          </a:rPr>
                          <m:t>−</m:t>
                        </m:r>
                        <m:r>
                          <a:rPr lang="fr-FR" sz="1600" i="1" smtClean="0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fr-FR" sz="1600" i="1">
                            <a:latin typeface="Cambria Math"/>
                          </a:rPr>
                          <m:t>𝜎</m:t>
                        </m:r>
                      </m:den>
                    </m:f>
                    <m:r>
                      <a:rPr lang="fr-FR" sz="1600" i="1">
                        <a:latin typeface="Cambria Math"/>
                      </a:rPr>
                      <m:t>∽</m:t>
                    </m:r>
                    <m:r>
                      <a:rPr lang="fr-FR" sz="16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fr-F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1600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fr-FR" sz="1600" dirty="0" smtClean="0"/>
                  <a:t> et on a :</a:t>
                </a:r>
                <a:endParaRPr lang="fr-FR" sz="1600" dirty="0"/>
              </a:p>
            </p:txBody>
          </p:sp>
        </mc:Choice>
        <mc:Fallback xmlns="">
          <p:sp>
            <p:nvSpPr>
              <p:cNvPr id="2067" name="Rectangle 20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20" y="2276872"/>
                <a:ext cx="3798732" cy="446854"/>
              </a:xfrm>
              <a:prstGeom prst="rect">
                <a:avLst/>
              </a:prstGeom>
              <a:blipFill rotWithShape="1">
                <a:blip r:embed="rId10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Rectangle 2067"/>
              <p:cNvSpPr/>
              <p:nvPr/>
            </p:nvSpPr>
            <p:spPr>
              <a:xfrm>
                <a:off x="107504" y="2852936"/>
                <a:ext cx="22322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/>
                            </a:rPr>
                            <m:t>𝑋</m:t>
                          </m:r>
                          <m:r>
                            <a:rPr lang="fr-FR" sz="1600" i="1">
                              <a:latin typeface="Cambria Math"/>
                            </a:rPr>
                            <m:t>≤1,65</m:t>
                          </m:r>
                        </m:e>
                      </m:d>
                      <m:r>
                        <a:rPr lang="fr-FR" sz="1600" i="1">
                          <a:latin typeface="Cambria Math"/>
                        </a:rPr>
                        <m:t>=</m:t>
                      </m:r>
                      <m:r>
                        <a:rPr lang="fr-FR" sz="1600" b="0" i="1" smtClean="0">
                          <a:latin typeface="Cambria Math"/>
                        </a:rPr>
                        <m:t>0,56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68" name="Rectangle 20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2936"/>
                <a:ext cx="2232248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Rectangle 2068"/>
              <p:cNvSpPr/>
              <p:nvPr/>
            </p:nvSpPr>
            <p:spPr>
              <a:xfrm>
                <a:off x="1475656" y="2708920"/>
                <a:ext cx="5598368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sz="16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r>
                            <a:rPr lang="fr-FR" sz="1600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/>
                                </a:rPr>
                                <m:t>1,65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fr-FR" sz="1600" i="1">
                          <a:latin typeface="Cambria Math"/>
                        </a:rPr>
                        <m:t>= </m:t>
                      </m:r>
                      <m:r>
                        <a:rPr lang="fr-FR" sz="16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/>
                            </a:rPr>
                            <m:t>𝑍</m:t>
                          </m:r>
                          <m:r>
                            <a:rPr lang="fr-FR" sz="1600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/>
                                </a:rPr>
                                <m:t>1,65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fr-FR" sz="1600" i="1">
                          <a:latin typeface="Cambria Math"/>
                        </a:rPr>
                        <m:t>=</m:t>
                      </m:r>
                      <m:r>
                        <a:rPr lang="fr-FR" sz="1600" b="0" i="1" smtClean="0">
                          <a:latin typeface="Cambria Math"/>
                        </a:rPr>
                        <m:t>0,56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69" name="Rectangle 20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708920"/>
                <a:ext cx="5598368" cy="6455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0" name="Rectangle 2069"/>
              <p:cNvSpPr/>
              <p:nvPr/>
            </p:nvSpPr>
            <p:spPr>
              <a:xfrm>
                <a:off x="6588224" y="2708920"/>
                <a:ext cx="2292935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sz="1600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/>
                                </a:rPr>
                                <m:t>1,65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fr-FR" sz="1600" b="0" i="1" smtClean="0">
                          <a:latin typeface="Cambria Math"/>
                        </a:rPr>
                        <m:t>=0,56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70" name="Rectangle 20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708920"/>
                <a:ext cx="2292935" cy="6455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1" name="ZoneTexte 2070"/>
              <p:cNvSpPr txBox="1"/>
              <p:nvPr/>
            </p:nvSpPr>
            <p:spPr>
              <a:xfrm>
                <a:off x="-58625" y="2852936"/>
                <a:ext cx="598177" cy="1117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71" name="ZoneTexte 20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625" y="2852936"/>
                <a:ext cx="598177" cy="111799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07504" y="3666510"/>
                <a:ext cx="22322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/>
                            </a:rPr>
                            <m:t>𝑋</m:t>
                          </m:r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1,80</m:t>
                          </m:r>
                        </m:e>
                      </m:d>
                      <m:r>
                        <a:rPr lang="fr-FR" sz="1600" i="1">
                          <a:latin typeface="Cambria Math"/>
                        </a:rPr>
                        <m:t>=</m:t>
                      </m:r>
                      <m:r>
                        <a:rPr lang="fr-FR" sz="1600" b="0" i="1" smtClean="0">
                          <a:latin typeface="Cambria Math"/>
                        </a:rPr>
                        <m:t>0,10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66510"/>
                <a:ext cx="2232248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475656" y="3501008"/>
                <a:ext cx="5598368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fr-FR" sz="16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/>
                                </a:rPr>
                                <m:t>1,80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fr-FR" sz="1600" i="1">
                          <a:latin typeface="Cambria Math"/>
                        </a:rPr>
                        <m:t>= </m:t>
                      </m:r>
                      <m:r>
                        <a:rPr lang="fr-FR" sz="16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/>
                            </a:rPr>
                            <m:t>𝑍</m:t>
                          </m:r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/>
                                </a:rPr>
                                <m:t>1,80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fr-FR" sz="1600" i="1">
                          <a:latin typeface="Cambria Math"/>
                        </a:rPr>
                        <m:t>=</m:t>
                      </m:r>
                      <m:r>
                        <a:rPr lang="fr-FR" sz="1600" b="0" i="1" smtClean="0">
                          <a:latin typeface="Cambria Math"/>
                        </a:rPr>
                        <m:t>0,10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501008"/>
                <a:ext cx="5598368" cy="64556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516216" y="3503519"/>
                <a:ext cx="2651816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  <a:ea typeface="Cambria Math"/>
                        </a:rPr>
                        <m:t>⇒1−</m:t>
                      </m:r>
                      <m:r>
                        <a:rPr lang="fr-FR" sz="1600" i="1" smtClean="0">
                          <a:latin typeface="Cambria Math"/>
                        </a:rPr>
                        <m:t>Ф</m:t>
                      </m:r>
                      <m:d>
                        <m:dPr>
                          <m:ctrlPr>
                            <a:rPr lang="fr-FR" sz="16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/>
                                </a:rPr>
                                <m:t>1,80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fr-FR" sz="1600" b="0" i="1" smtClean="0">
                          <a:latin typeface="Cambria Math"/>
                        </a:rPr>
                        <m:t>=0,10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503519"/>
                <a:ext cx="2651816" cy="6455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1831182" y="4077072"/>
                <a:ext cx="2524794" cy="1234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  <a:ea typeface="Cambria Math"/>
                        </a:rPr>
                        <m:t>⇒ 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sz="1600" i="1" smtClean="0">
                                  <a:latin typeface="Cambria Math"/>
                                </a:rPr>
                                <m:t>Ф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6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600" b="0" i="1" smtClean="0">
                                          <a:latin typeface="Cambria Math"/>
                                        </a:rPr>
                                        <m:t>1,65</m:t>
                                      </m:r>
                                      <m:r>
                                        <a:rPr lang="fr-FR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sz="1600" i="1"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fr-FR" sz="1600" i="1"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sz="1600" b="0" i="1" smtClean="0">
                                  <a:latin typeface="Cambria Math"/>
                                </a:rPr>
                                <m:t>=0,</m:t>
                              </m:r>
                              <m:r>
                                <m:rPr>
                                  <m:nor/>
                                </m:rPr>
                                <a:rPr lang="fr-FR" sz="1600" b="0" i="0" smtClean="0">
                                  <a:latin typeface="Cambria Math"/>
                                </a:rPr>
                                <m:t>56</m:t>
                              </m:r>
                              <m:r>
                                <m:rPr>
                                  <m:nor/>
                                </m:rPr>
                                <a:rPr lang="fr-FR" sz="1600" dirty="0"/>
                                <m:t> </m:t>
                              </m:r>
                            </m:e>
                            <m:e>
                              <m:r>
                                <a:rPr lang="fr-FR" sz="1600" i="1" smtClean="0">
                                  <a:latin typeface="Cambria Math"/>
                                </a:rPr>
                                <m:t>Ф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6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600" b="0" i="1" smtClean="0">
                                          <a:latin typeface="Cambria Math"/>
                                        </a:rPr>
                                        <m:t>1,80</m:t>
                                      </m:r>
                                      <m:r>
                                        <a:rPr lang="fr-FR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fr-FR" sz="1600" i="1"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fr-FR" sz="1600" i="1"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sz="1600" b="0" i="1" smtClean="0">
                                  <a:latin typeface="Cambria Math"/>
                                </a:rPr>
                                <m:t>=0,</m:t>
                              </m:r>
                              <m:r>
                                <m:rPr>
                                  <m:nor/>
                                </m:rPr>
                                <a:rPr lang="fr-FR" sz="1600" b="0" i="0" smtClean="0">
                                  <a:latin typeface="Cambria Math"/>
                                </a:rPr>
                                <m:t>90</m:t>
                              </m:r>
                              <m:r>
                                <m:rPr>
                                  <m:nor/>
                                </m:rPr>
                                <a:rPr lang="fr-FR" sz="16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182" y="4077072"/>
                <a:ext cx="2524794" cy="123418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/>
              <p:cNvSpPr txBox="1"/>
              <p:nvPr/>
            </p:nvSpPr>
            <p:spPr>
              <a:xfrm>
                <a:off x="5220072" y="5538718"/>
                <a:ext cx="15146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=1−Ф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/>
                            </a:rPr>
                            <m:t>1,4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65" name="ZoneText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38718"/>
                <a:ext cx="1514645" cy="3385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/>
              <p:cNvSpPr txBox="1"/>
              <p:nvPr/>
            </p:nvSpPr>
            <p:spPr>
              <a:xfrm>
                <a:off x="6876256" y="4293096"/>
                <a:ext cx="1386408" cy="8819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⇒ 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=1,63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 </m:t>
                              </m:r>
                            </m:e>
                            <m:e/>
                            <m:e>
                              <m:r>
                                <a:rPr lang="fr-FR" i="1" smtClean="0">
                                  <a:latin typeface="Cambria Math"/>
                                </a:rPr>
                                <m:t>𝜎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fr-FR" b="0" i="0" smtClean="0">
                                  <a:latin typeface="Cambria Math"/>
                                </a:rPr>
                                <m:t>0,13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293096"/>
                <a:ext cx="1386408" cy="88190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2" name="Rectangle 2071"/>
              <p:cNvSpPr/>
              <p:nvPr/>
            </p:nvSpPr>
            <p:spPr>
              <a:xfrm>
                <a:off x="240463" y="5595667"/>
                <a:ext cx="1344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/>
                            </a:rPr>
                            <m:t>𝑋</m:t>
                          </m:r>
                          <m:r>
                            <a:rPr lang="fr-FR" sz="1600" i="1">
                              <a:latin typeface="Cambria Math"/>
                            </a:rPr>
                            <m:t>≥1,82</m:t>
                          </m:r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72" name="Rectangle 20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63" y="5595667"/>
                <a:ext cx="1344001" cy="3385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3" name="ZoneTexte 2072"/>
          <p:cNvSpPr txBox="1"/>
          <p:nvPr/>
        </p:nvSpPr>
        <p:spPr>
          <a:xfrm>
            <a:off x="107504" y="530120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Ainsi</a:t>
            </a:r>
            <a:endParaRPr lang="fr-F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4" name="Rectangle 2073"/>
              <p:cNvSpPr/>
              <p:nvPr/>
            </p:nvSpPr>
            <p:spPr>
              <a:xfrm>
                <a:off x="1403648" y="5407027"/>
                <a:ext cx="2871192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=</m:t>
                      </m:r>
                      <m:r>
                        <a:rPr lang="fr-FR" sz="16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fr-F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1600" i="1" smtClean="0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r>
                            <a:rPr lang="fr-FR" sz="1600" i="1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/>
                                </a:rPr>
                                <m:t>1,82−</m:t>
                              </m:r>
                              <m:r>
                                <a:rPr lang="fr-FR" sz="1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1,63</m:t>
                              </m:r>
                            </m:num>
                            <m:den>
                              <m:r>
                                <a:rPr lang="fr-FR" sz="1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0,13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74" name="Rectangle 20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407027"/>
                <a:ext cx="2871192" cy="64556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5" name="Rectangle 2074"/>
              <p:cNvSpPr/>
              <p:nvPr/>
            </p:nvSpPr>
            <p:spPr>
              <a:xfrm>
                <a:off x="3816424" y="5546402"/>
                <a:ext cx="16773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=</m:t>
                      </m:r>
                      <m:r>
                        <a:rPr lang="fr-FR" sz="16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FR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fr-FR" sz="1600" i="1">
                              <a:latin typeface="Cambria Math"/>
                            </a:rPr>
                            <m:t>≥1,4</m:t>
                          </m:r>
                          <m:r>
                            <a:rPr lang="fr-FR" sz="1600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75" name="Rectangle 20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24" y="5546402"/>
                <a:ext cx="1677348" cy="3385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6" name="Rectangle 2075"/>
              <p:cNvSpPr/>
              <p:nvPr/>
            </p:nvSpPr>
            <p:spPr>
              <a:xfrm>
                <a:off x="6589177" y="5538718"/>
                <a:ext cx="14116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=1−0,9</m:t>
                      </m:r>
                      <m:r>
                        <a:rPr lang="fr-FR" sz="1600" b="0" i="1" smtClean="0">
                          <a:latin typeface="Cambria Math"/>
                        </a:rPr>
                        <m:t>279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76" name="Rectangle 20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177" y="5538718"/>
                <a:ext cx="1411669" cy="33855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7" name="Rectangle 2076"/>
              <p:cNvSpPr/>
              <p:nvPr/>
            </p:nvSpPr>
            <p:spPr>
              <a:xfrm>
                <a:off x="7920372" y="5538718"/>
                <a:ext cx="1114724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=0,07</m:t>
                      </m:r>
                      <m:r>
                        <a:rPr lang="fr-FR" sz="1600" b="0" i="1" smtClean="0">
                          <a:latin typeface="Cambria Math"/>
                        </a:rPr>
                        <m:t>21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077" name="Rectangle 20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72" y="5538718"/>
                <a:ext cx="1114724" cy="338554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4644008" y="4221088"/>
                <a:ext cx="2086853" cy="105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  <a:ea typeface="Cambria Math"/>
                        </a:rPr>
                        <m:t>⇒ 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sz="16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b="0" i="1" smtClean="0">
                                      <a:latin typeface="Cambria Math"/>
                                    </a:rPr>
                                    <m:t>1,65</m:t>
                                  </m:r>
                                  <m:r>
                                    <a:rPr lang="fr-FR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1600" i="1"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fr-FR" sz="1600" b="0" i="1" smtClean="0">
                                  <a:latin typeface="Cambria Math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fr-FR" sz="1600" b="0" i="0" smtClean="0">
                                  <a:latin typeface="Cambria Math"/>
                                </a:rPr>
                                <m:t>,15</m:t>
                              </m:r>
                              <m:r>
                                <m:rPr>
                                  <m:nor/>
                                </m:rPr>
                                <a:rPr lang="fr-FR" sz="1600" dirty="0"/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16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b="0" i="1" smtClean="0">
                                      <a:latin typeface="Cambria Math"/>
                                    </a:rPr>
                                    <m:t>1,80</m:t>
                                  </m:r>
                                  <m:r>
                                    <a:rPr lang="fr-FR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1600" i="1"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fr-FR" sz="16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fr-FR" sz="1600" b="0" i="0" smtClean="0">
                                  <a:latin typeface="Cambria Math"/>
                                </a:rPr>
                                <m:t>1,28</m:t>
                              </m:r>
                              <m:r>
                                <m:rPr>
                                  <m:nor/>
                                </m:rPr>
                                <a:rPr lang="fr-FR" sz="16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21088"/>
                <a:ext cx="2086853" cy="105798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/>
          <p:cNvCxnSpPr>
            <a:stCxn id="2077" idx="0"/>
            <a:endCxn id="2065" idx="3"/>
          </p:cNvCxnSpPr>
          <p:nvPr/>
        </p:nvCxnSpPr>
        <p:spPr>
          <a:xfrm flipH="1" flipV="1">
            <a:off x="5493772" y="2118272"/>
            <a:ext cx="2983962" cy="3420446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5970766"/>
            <a:ext cx="916803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 en déduit que le nombre prévu de personnes soignés dans une population de 10 000 personnes est 721 </a:t>
            </a:r>
            <a:endParaRPr lang="fr-FR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9" name="Flèche gauche 78">
            <a:hlinkClick r:id="rId28" action="ppaction://hlinksldjump"/>
          </p:cNvPr>
          <p:cNvSpPr/>
          <p:nvPr/>
        </p:nvSpPr>
        <p:spPr>
          <a:xfrm>
            <a:off x="7308384" y="6237312"/>
            <a:ext cx="720000" cy="360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Exo.05</a:t>
            </a:r>
            <a:endParaRPr lang="fr-FR" sz="1200" dirty="0"/>
          </a:p>
        </p:txBody>
      </p:sp>
      <p:sp>
        <p:nvSpPr>
          <p:cNvPr id="80" name="Flèche droite 79">
            <a:hlinkClick r:id="rId29" action="ppaction://hlinksldjump"/>
          </p:cNvPr>
          <p:cNvSpPr/>
          <p:nvPr/>
        </p:nvSpPr>
        <p:spPr>
          <a:xfrm>
            <a:off x="8172480" y="6381368"/>
            <a:ext cx="720000" cy="360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Table</a:t>
            </a:r>
            <a:endParaRPr lang="fr-FR" sz="1200" dirty="0"/>
          </a:p>
        </p:txBody>
      </p:sp>
      <p:sp>
        <p:nvSpPr>
          <p:cNvPr id="51" name="Flèche gauche 50">
            <a:hlinkClick r:id="rId30" action="ppaction://hlinksldjump"/>
          </p:cNvPr>
          <p:cNvSpPr/>
          <p:nvPr/>
        </p:nvSpPr>
        <p:spPr>
          <a:xfrm>
            <a:off x="7308304" y="6533720"/>
            <a:ext cx="720000" cy="360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Exo.06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095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057" grpId="0"/>
      <p:bldP spid="2058" grpId="0"/>
      <p:bldP spid="2064" grpId="0"/>
      <p:bldP spid="52" grpId="0"/>
      <p:bldP spid="2065" grpId="0"/>
      <p:bldP spid="2066" grpId="0"/>
      <p:bldP spid="2067" grpId="0"/>
      <p:bldP spid="2068" grpId="0"/>
      <p:bldP spid="2069" grpId="0"/>
      <p:bldP spid="2070" grpId="0"/>
      <p:bldP spid="2071" grpId="0"/>
      <p:bldP spid="60" grpId="0"/>
      <p:bldP spid="61" grpId="0"/>
      <p:bldP spid="62" grpId="0"/>
      <p:bldP spid="64" grpId="0"/>
      <p:bldP spid="65" grpId="0"/>
      <p:bldP spid="66" grpId="0" animBg="1"/>
      <p:bldP spid="2072" grpId="0"/>
      <p:bldP spid="2073" grpId="0"/>
      <p:bldP spid="2074" grpId="0"/>
      <p:bldP spid="2075" grpId="0"/>
      <p:bldP spid="2076" grpId="0"/>
      <p:bldP spid="2077" grpId="0" animBg="1"/>
      <p:bldP spid="7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6655241"/>
                  </p:ext>
                </p:extLst>
              </p:nvPr>
            </p:nvGraphicFramePr>
            <p:xfrm>
              <a:off x="611560" y="4633174"/>
              <a:ext cx="7963100" cy="16761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4550"/>
                    <a:gridCol w="6818550"/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 </a:t>
                          </a:r>
                          <a:endParaRPr lang="fr-FR" sz="1100" b="0" dirty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Théorème</a:t>
                          </a:r>
                          <a:endParaRPr lang="fr-FR" sz="1800" b="1" dirty="0">
                            <a:effectLst/>
                            <a:latin typeface="Andalus" panose="02020603050405020304" pitchFamily="18" charset="-78"/>
                            <a:ea typeface="Calibri"/>
                            <a:cs typeface="Andalus" panose="02020603050405020304" pitchFamily="18" charset="-78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0" dirty="0" smtClean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Si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𝑋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 ~ </m:t>
                              </m:r>
                            </m:oMath>
                          </a14:m>
                          <a:r>
                            <a:rPr lang="fr-FR" sz="1800" b="0" i="1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 (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𝜇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;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𝜎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800" b="0" i="1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</a:t>
                          </a:r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alors la variable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𝑍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oMath>
                          </a14:m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suit la loi normale centrée réduite et on a :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0" i="1"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FR" sz="1800" b="0" i="1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fr-FR" sz="1800" b="0" i="1"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  <m:t>𝑋</m:t>
                                        </m:r>
                                        <m: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  <m: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  <m:t>≤</m:t>
                                    </m:r>
                                    <m:f>
                                      <m:fPr>
                                        <m:ctrlP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fr-FR" sz="1800" b="0" i="1">
                                    <a:effectLst/>
                                    <a:latin typeface="Cambria Math"/>
                                  </a:rPr>
                                  <m:t>= </m:t>
                                </m:r>
                                <m:r>
                                  <a:rPr lang="fr-FR" sz="1800" b="0" i="1"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  <m:t>𝑍</m:t>
                                    </m:r>
                                    <m: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fr-FR" sz="1800" b="0" i="1">
                                    <a:effectLst/>
                                    <a:latin typeface="Cambria Math"/>
                                  </a:rPr>
                                  <m:t>=Ф(</m:t>
                                </m:r>
                                <m:r>
                                  <a:rPr lang="fr-FR" sz="1800" b="0" i="1">
                                    <a:effectLst/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fr-FR" sz="1800" b="0" i="1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800" b="0" i="1" dirty="0" smtClean="0">
                            <a:effectLst/>
                            <a:latin typeface="Andalus" panose="02020603050405020304" pitchFamily="18" charset="-78"/>
                            <a:ea typeface="Calibri"/>
                            <a:cs typeface="Andalus" panose="02020603050405020304" pitchFamily="18" charset="-78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800" b="0" dirty="0">
                            <a:effectLst/>
                            <a:latin typeface="Andalus" panose="02020603050405020304" pitchFamily="18" charset="-78"/>
                            <a:ea typeface="Calibri"/>
                            <a:cs typeface="Andalus" panose="02020603050405020304" pitchFamily="18" charset="-78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6655241"/>
                  </p:ext>
                </p:extLst>
              </p:nvPr>
            </p:nvGraphicFramePr>
            <p:xfrm>
              <a:off x="611560" y="4633174"/>
              <a:ext cx="7963100" cy="16761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4550"/>
                    <a:gridCol w="6818550"/>
                  </a:tblGrid>
                  <a:tr h="167614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 </a:t>
                          </a:r>
                          <a:endParaRPr lang="fr-FR" sz="1100" b="0" dirty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Théorème</a:t>
                          </a:r>
                          <a:endParaRPr lang="fr-FR" sz="1800" b="1" dirty="0">
                            <a:effectLst/>
                            <a:latin typeface="Andalus" panose="02020603050405020304" pitchFamily="18" charset="-78"/>
                            <a:ea typeface="Calibri"/>
                            <a:cs typeface="Andalus" panose="02020603050405020304" pitchFamily="18" charset="-78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680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2360100"/>
                  </p:ext>
                </p:extLst>
              </p:nvPr>
            </p:nvGraphicFramePr>
            <p:xfrm>
              <a:off x="611560" y="836712"/>
              <a:ext cx="7992888" cy="374516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8832"/>
                    <a:gridCol w="6844056"/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Définition</a:t>
                          </a:r>
                          <a:endParaRPr lang="fr-FR" sz="1800" b="1" dirty="0">
                            <a:effectLst/>
                            <a:latin typeface="Andalus" panose="02020603050405020304" pitchFamily="18" charset="-78"/>
                            <a:ea typeface="Calibri"/>
                            <a:cs typeface="Andalus" panose="02020603050405020304" pitchFamily="18" charset="-78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Une variable aléatoire continue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𝑋</m:t>
                              </m:r>
                            </m:oMath>
                          </a14:m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suit une loi normale de paramètres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1800" b="0" i="0">
                                  <a:effectLst/>
                                  <a:latin typeface="Cambria Math"/>
                                </a:rPr>
                                <m:t>μ</m:t>
                              </m:r>
                              <m:r>
                                <a:rPr lang="fr-FR" sz="1800" b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800" b="0" i="1">
                                  <a:effectLst/>
                                  <a:latin typeface="Cambria Math"/>
                                </a:rPr>
                                <m:t>et</m:t>
                              </m:r>
                              <m:r>
                                <a:rPr lang="fr-FR" sz="1800" b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𝜎</m:t>
                              </m:r>
                            </m:oMath>
                          </a14:m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, notée </a:t>
                          </a:r>
                          <a:r>
                            <a:rPr lang="fr-FR" sz="1800" b="0" i="1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 (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𝜇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;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𝜎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, si sa densité de probabilité est donnée par :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sz="1800" b="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800" b="0" i="1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fr-FR" sz="1800" b="0" i="1">
                                          <a:effectLst/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− </m:t>
                                  </m:r>
                                  <m:f>
                                    <m:fPr>
                                      <m:ctrlPr>
                                        <a:rPr lang="fr-FR" sz="1800" b="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800" b="0" i="1">
                                          <a:effectLst/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1800" b="0" i="1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1800" b="0" i="1">
                                      <a:effectLst/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fr-FR" sz="1800" b="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1800" b="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fr-FR" sz="1800" b="0" i="1">
                                                  <a:effectLst/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FR" sz="1800" b="0" i="1">
                                                  <a:effectLst/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fr-FR" sz="1800" b="0" i="1">
                                                  <a:effectLst/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fr-FR" sz="1800" b="0" i="1">
                                                  <a:effectLst/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num>
                                            <m:den>
                                              <m:r>
                                                <a:rPr lang="fr-FR" sz="1800" b="0" i="1">
                                                  <a:effectLst/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800" b="0" i="1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fr-FR" sz="1800" b="0" i="1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∈</m:t>
                              </m:r>
                              <m:r>
                                <a:rPr lang="fr-FR" sz="1800" b="0" i="1">
                                  <a:effectLst/>
                                  <a:latin typeface="Cambria Math"/>
                                </a:rPr>
                                <m:t>ℝ</m:t>
                              </m:r>
                            </m:oMath>
                          </a14:m>
                          <a:endParaRPr lang="fr-FR" sz="1800" b="0" i="1" dirty="0" smtClean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800" b="0" i="1" dirty="0" smtClean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800" b="0" i="1" dirty="0" smtClean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800" b="0" i="1" dirty="0" smtClean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800" b="0" i="1" dirty="0" smtClean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800" b="0" i="1" dirty="0" smtClean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 </a:t>
                          </a:r>
                          <a:endParaRPr lang="fr-FR" sz="1800" b="0" dirty="0" smtClean="0">
                            <a:effectLst/>
                            <a:latin typeface="Andalus" panose="02020603050405020304" pitchFamily="18" charset="-78"/>
                            <a:cs typeface="Andalus" panose="02020603050405020304" pitchFamily="18" charset="-78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800" b="0" dirty="0">
                            <a:effectLst/>
                            <a:latin typeface="Andalus" panose="02020603050405020304" pitchFamily="18" charset="-78"/>
                            <a:ea typeface="Calibri"/>
                            <a:cs typeface="Andalus" panose="02020603050405020304" pitchFamily="18" charset="-78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2360100"/>
                  </p:ext>
                </p:extLst>
              </p:nvPr>
            </p:nvGraphicFramePr>
            <p:xfrm>
              <a:off x="611560" y="836712"/>
              <a:ext cx="7992888" cy="37418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8832"/>
                    <a:gridCol w="6844056"/>
                  </a:tblGrid>
                  <a:tr h="374180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0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effectLst/>
                              <a:latin typeface="Andalus" panose="02020603050405020304" pitchFamily="18" charset="-78"/>
                              <a:cs typeface="Andalus" panose="02020603050405020304" pitchFamily="18" charset="-78"/>
                            </a:rPr>
                            <a:t>Définition</a:t>
                          </a:r>
                          <a:endParaRPr lang="fr-FR" sz="1800" b="1" dirty="0">
                            <a:effectLst/>
                            <a:latin typeface="Andalus" panose="02020603050405020304" pitchFamily="18" charset="-78"/>
                            <a:ea typeface="Calibri"/>
                            <a:cs typeface="Andalus" panose="02020603050405020304" pitchFamily="18" charset="-78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6741" r="-89" b="-1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Flèche droite 5">
            <a:hlinkClick r:id="rId4" action="ppaction://hlinksldjump"/>
          </p:cNvPr>
          <p:cNvSpPr/>
          <p:nvPr/>
        </p:nvSpPr>
        <p:spPr>
          <a:xfrm>
            <a:off x="8172480" y="6381368"/>
            <a:ext cx="720000" cy="360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Sol</a:t>
            </a:r>
            <a:endParaRPr lang="fr-FR" sz="1200" dirty="0"/>
          </a:p>
        </p:txBody>
      </p:sp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78" y="2510904"/>
            <a:ext cx="2976245" cy="1854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14446" y="3557504"/>
                <a:ext cx="241803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fr-FR" i="1" smtClean="0">
                        <a:solidFill>
                          <a:schemeClr val="bg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fr-FR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fr-FR" i="1">
                        <a:solidFill>
                          <a:schemeClr val="bg1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bg1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fr-FR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fr-FR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46" y="3557504"/>
                <a:ext cx="2418034" cy="375552"/>
              </a:xfrm>
              <a:prstGeom prst="rect">
                <a:avLst/>
              </a:prstGeom>
              <a:blipFill rotWithShape="1"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35496" y="1886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Rappel : </a:t>
            </a:r>
            <a:r>
              <a:rPr lang="fr-FR" b="1" dirty="0">
                <a:latin typeface="Andalus" panose="02020603050405020304" pitchFamily="18" charset="-78"/>
                <a:cs typeface="Andalus" panose="02020603050405020304" pitchFamily="18" charset="-78"/>
              </a:rPr>
              <a:t>Loi normale ou loi de Laplace-Gauss (cas général)</a:t>
            </a:r>
            <a:endParaRPr lang="fr-FR" sz="1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04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1304</Words>
  <Application>Microsoft Office PowerPoint</Application>
  <PresentationFormat>Affichage à l'écran (4:3)</PresentationFormat>
  <Paragraphs>183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mimouna</dc:creator>
  <cp:lastModifiedBy>mimouna</cp:lastModifiedBy>
  <cp:revision>107</cp:revision>
  <dcterms:created xsi:type="dcterms:W3CDTF">2020-09-19T09:22:17Z</dcterms:created>
  <dcterms:modified xsi:type="dcterms:W3CDTF">2020-10-20T15:53:16Z</dcterms:modified>
</cp:coreProperties>
</file>