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7" r:id="rId2"/>
    <p:sldId id="271" r:id="rId3"/>
    <p:sldId id="273" r:id="rId4"/>
    <p:sldId id="272" r:id="rId5"/>
    <p:sldId id="275" r:id="rId6"/>
    <p:sldId id="281" r:id="rId7"/>
    <p:sldId id="276" r:id="rId8"/>
    <p:sldId id="277" r:id="rId9"/>
    <p:sldId id="278" r:id="rId10"/>
    <p:sldId id="279" r:id="rId11"/>
    <p:sldId id="280" r:id="rId12"/>
    <p:sldId id="269" r:id="rId13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1FB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3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4C811-6AC8-4726-BF4B-609495710975}" type="datetimeFigureOut">
              <a:rPr lang="fr-FR" smtClean="0"/>
              <a:pPr/>
              <a:t>20/09/2020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95958-2528-4E22-B7AC-167A76B528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95958-2528-4E22-B7AC-167A76B528C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95958-2528-4E22-B7AC-167A76B528C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DE79-AE94-4EB4-B167-CBEF4D615642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40DB-04E7-471D-A3BF-6B91CF2C85C9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22CB-BD58-43B1-92A2-C1CD80AC0F39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4966-ED5D-4E85-8B17-C135849CBD24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5F89F-D5D3-4A67-A3BC-FF52D248E636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15626" y="7072439"/>
            <a:ext cx="127253" cy="94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974580" y="6892925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0" y="0"/>
                </a:moveTo>
                <a:lnTo>
                  <a:pt x="0" y="274320"/>
                </a:lnTo>
                <a:lnTo>
                  <a:pt x="241046" y="274320"/>
                </a:lnTo>
                <a:lnTo>
                  <a:pt x="368300" y="179514"/>
                </a:lnTo>
                <a:lnTo>
                  <a:pt x="368300" y="0"/>
                </a:lnTo>
                <a:lnTo>
                  <a:pt x="0" y="0"/>
                </a:lnTo>
                <a:close/>
              </a:path>
              <a:path w="368300" h="274320">
                <a:moveTo>
                  <a:pt x="241046" y="274320"/>
                </a:moveTo>
                <a:lnTo>
                  <a:pt x="273939" y="182740"/>
                </a:lnTo>
                <a:lnTo>
                  <a:pt x="287379" y="190876"/>
                </a:lnTo>
                <a:lnTo>
                  <a:pt x="308022" y="193252"/>
                </a:lnTo>
                <a:lnTo>
                  <a:pt x="335214" y="189566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203C-3850-41CE-8FE3-51897715A18B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70592" y="6948246"/>
            <a:ext cx="1803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3300" y="1343025"/>
            <a:ext cx="9089390" cy="738664"/>
          </a:xfrm>
        </p:spPr>
        <p:txBody>
          <a:bodyPr/>
          <a:lstStyle/>
          <a:p>
            <a:pPr algn="ctr"/>
            <a:r>
              <a:rPr lang="ar-DZ" sz="4800" smtClean="0"/>
              <a:t>السلام عليكم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4"/>
          </p:nvPr>
        </p:nvSpPr>
        <p:spPr>
          <a:xfrm>
            <a:off x="1841500" y="2714625"/>
            <a:ext cx="7485380" cy="2031325"/>
          </a:xfrm>
        </p:spPr>
        <p:txBody>
          <a:bodyPr/>
          <a:lstStyle/>
          <a:p>
            <a:pPr algn="ctr"/>
            <a:r>
              <a:rPr lang="fr-FR" sz="4400" smtClean="0"/>
              <a:t>Module : Bio-statistiques</a:t>
            </a:r>
          </a:p>
          <a:p>
            <a:pPr algn="ctr"/>
            <a:endParaRPr lang="fr-FR" sz="4400" smtClean="0"/>
          </a:p>
          <a:p>
            <a:pPr algn="ctr"/>
            <a:r>
              <a:rPr lang="fr-FR" sz="4400" smtClean="0"/>
              <a:t>TD n 9 – Calcul des probabilités</a:t>
            </a:r>
            <a:endParaRPr lang="fr-FR" sz="4400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6002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2004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10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9900" y="428625"/>
            <a:ext cx="9624060" cy="507111"/>
          </a:xfrm>
        </p:spPr>
        <p:txBody>
          <a:bodyPr/>
          <a:lstStyle/>
          <a:p>
            <a:pPr algn="ctr"/>
            <a:r>
              <a:rPr lang="fr-FR" sz="2400" b="1" dirty="0" smtClean="0"/>
              <a:t>Solution</a:t>
            </a:r>
            <a:endParaRPr lang="fr-FR" sz="2400" b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9100" y="1724025"/>
            <a:ext cx="3891643" cy="41910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5381" y="2486025"/>
            <a:ext cx="2550319" cy="466725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8700" y="2409825"/>
            <a:ext cx="1143000" cy="555624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8085" y="3171825"/>
            <a:ext cx="3380015" cy="4572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8700" y="3171825"/>
            <a:ext cx="1097279" cy="5334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22300" y="1303065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Les parents ont deux enfants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984500" y="2409825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3239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3048000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365500" y="3171825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46100" y="3781425"/>
            <a:ext cx="1917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3048000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3048000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850900" y="5838825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A et B sont 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pendants.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3900" y="4238625"/>
            <a:ext cx="6689372" cy="14478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4859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55" grpId="0"/>
      <p:bldP spid="2057" grpId="0"/>
      <p:bldP spid="2059" grpId="0"/>
      <p:bldP spid="2060" grpId="0"/>
      <p:bldP spid="20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11</a:t>
            </a:fld>
            <a:endParaRPr lang="fr-FR" dirty="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7180" y="2257425"/>
            <a:ext cx="7589520" cy="381000"/>
          </a:xfrm>
          <a:prstGeom prst="rect">
            <a:avLst/>
          </a:prstGeom>
          <a:noFill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4700" y="2867026"/>
            <a:ext cx="1826621" cy="614728"/>
          </a:xfrm>
          <a:prstGeom prst="rect">
            <a:avLst/>
          </a:prstGeom>
          <a:noFill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7300" y="3689414"/>
            <a:ext cx="5507736" cy="396811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900" y="5153025"/>
            <a:ext cx="4648200" cy="38100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927100" y="656481"/>
            <a:ext cx="4203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Les parents ont trois enfants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57200" y="9334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451100" y="2863304"/>
            <a:ext cx="2755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5049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222500" y="4314825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20764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270500" y="507682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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3136900" y="5915025"/>
            <a:ext cx="533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donc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A et B sont ind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pendants.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300" y="1571625"/>
            <a:ext cx="9628909" cy="381000"/>
          </a:xfrm>
          <a:prstGeom prst="rect">
            <a:avLst/>
          </a:prstGeom>
          <a:noFill/>
        </p:spPr>
      </p:pic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98434" y="4238625"/>
            <a:ext cx="1676400" cy="685800"/>
          </a:xfrm>
          <a:prstGeom prst="rect">
            <a:avLst/>
          </a:prstGeom>
          <a:noFill/>
        </p:spPr>
      </p:pic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8858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37300" y="5011915"/>
            <a:ext cx="2895600" cy="5697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90" grpId="0"/>
      <p:bldP spid="20492" grpId="0"/>
      <p:bldP spid="20494" grpId="0"/>
      <p:bldP spid="204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8500" y="2409825"/>
            <a:ext cx="9089390" cy="615553"/>
          </a:xfrm>
        </p:spPr>
        <p:txBody>
          <a:bodyPr/>
          <a:lstStyle/>
          <a:p>
            <a:pPr algn="ctr"/>
            <a:r>
              <a:rPr lang="fr-FR" sz="4000" dirty="0" smtClean="0"/>
              <a:t>Bonne révision</a:t>
            </a:r>
            <a:endParaRPr lang="fr-FR" sz="4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12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9900" y="977920"/>
            <a:ext cx="9624060" cy="1508105"/>
          </a:xfrm>
        </p:spPr>
        <p:txBody>
          <a:bodyPr/>
          <a:lstStyle/>
          <a:p>
            <a:pPr algn="just"/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 smtClean="0"/>
              <a:t>Dans une population, les individus sont réparties en quatre groupes sanguins : A, B, AB, O. A L’intérieur de chaque groupe sanguin, il y a deux rhésus (rhésus + ou rhésus-).</a:t>
            </a:r>
            <a:br>
              <a:rPr lang="fr-FR" sz="2000" b="1" dirty="0" smtClean="0"/>
            </a:br>
            <a:r>
              <a:rPr lang="fr-FR" sz="2000" b="1" dirty="0" smtClean="0"/>
              <a:t>On a relevé les pourcentages de la population dans le tableau suivant</a:t>
            </a:r>
            <a:r>
              <a:rPr lang="fr-FR" b="1" dirty="0" smtClean="0"/>
              <a:t> :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6100" y="4162425"/>
            <a:ext cx="9624060" cy="1508105"/>
          </a:xfrm>
        </p:spPr>
        <p:txBody>
          <a:bodyPr/>
          <a:lstStyle/>
          <a:p>
            <a:pPr algn="just"/>
            <a:r>
              <a:rPr lang="fr-FR" sz="2000" b="1" dirty="0" smtClean="0">
                <a:latin typeface="+mj-lt"/>
                <a:ea typeface="+mj-ea"/>
                <a:cs typeface="+mj-cs"/>
              </a:rPr>
              <a:t>Un individu est choisi au hasard. Calculer la probabilité 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fr-FR" sz="2000" b="1" dirty="0" smtClean="0">
                <a:latin typeface="+mj-lt"/>
                <a:ea typeface="+mj-ea"/>
                <a:cs typeface="+mj-cs"/>
              </a:rPr>
              <a:t>Qu’il soit du groupe O sachant qu’il a un rhésus -.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fr-FR" sz="2000" b="1" dirty="0" smtClean="0">
                <a:latin typeface="+mj-lt"/>
                <a:ea typeface="+mj-ea"/>
                <a:cs typeface="+mj-cs"/>
              </a:rPr>
              <a:t>Qu’il ait un rhésus – sachant qu’il est du groupe O.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fr-FR" sz="2000" b="1" dirty="0" smtClean="0">
                <a:latin typeface="+mj-lt"/>
                <a:ea typeface="+mj-ea"/>
                <a:cs typeface="+mj-cs"/>
              </a:rPr>
              <a:t>Qu’il soit du groupe AB sachant qu’il est du rhésus +.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31899" y="2486025"/>
          <a:ext cx="853440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2465"/>
                <a:gridCol w="1376516"/>
                <a:gridCol w="1376516"/>
                <a:gridCol w="1238865"/>
                <a:gridCol w="1170039"/>
              </a:tblGrid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Calibri"/>
                          <a:cs typeface="Arial"/>
                        </a:rPr>
                        <a:t>Groupe sanguin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B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AB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O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Arial"/>
                        </a:rPr>
                        <a:t>Rhésus + </a:t>
                      </a: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Arial"/>
                        </a:rPr>
                        <a:t>32,8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Arial"/>
                        </a:rPr>
                        <a:t>8,1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Arial"/>
                        </a:rPr>
                        <a:t>4,15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Arial"/>
                        </a:rPr>
                        <a:t>36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Arial"/>
                        </a:rPr>
                        <a:t>Rhésus - </a:t>
                      </a: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Arial"/>
                        </a:rPr>
                        <a:t>7,2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Arial"/>
                        </a:rPr>
                        <a:t>1,9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Arial"/>
                        </a:rPr>
                        <a:t>0,85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Arial"/>
                        </a:rPr>
                        <a:t>9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65300" y="352425"/>
            <a:ext cx="716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Corrigé type TD n° 9 : Calcul des Probabilités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46100" y="809625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Exercice 6</a:t>
            </a:r>
            <a:endParaRPr lang="fr-FR" sz="20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2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4500" y="3476625"/>
            <a:ext cx="304800" cy="331304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4500" y="3069121"/>
            <a:ext cx="304800" cy="3313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84700" y="5153025"/>
            <a:ext cx="1676400" cy="381000"/>
          </a:xfrm>
        </p:spPr>
        <p:txBody>
          <a:bodyPr/>
          <a:lstStyle/>
          <a:p>
            <a:r>
              <a:rPr lang="fr-FR" sz="2400" b="1" dirty="0" smtClean="0"/>
              <a:t>Population</a:t>
            </a:r>
            <a:endParaRPr lang="fr-FR" sz="24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6100" y="657225"/>
            <a:ext cx="9624060" cy="279711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98500" y="1952625"/>
            <a:ext cx="9220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98500" y="1952625"/>
            <a:ext cx="3429000" cy="2286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127500" y="1952625"/>
            <a:ext cx="1066800" cy="2286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880100" y="1952625"/>
            <a:ext cx="4038600" cy="2286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clair 8"/>
          <p:cNvSpPr/>
          <p:nvPr/>
        </p:nvSpPr>
        <p:spPr>
          <a:xfrm rot="14285161">
            <a:off x="1793509" y="3851495"/>
            <a:ext cx="584432" cy="1478020"/>
          </a:xfrm>
          <a:prstGeom prst="lightningBolt">
            <a:avLst/>
          </a:prstGeom>
          <a:solidFill>
            <a:srgbClr val="00B0F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avec flèche vers le bas 9"/>
          <p:cNvSpPr/>
          <p:nvPr/>
        </p:nvSpPr>
        <p:spPr>
          <a:xfrm>
            <a:off x="1765300" y="1114425"/>
            <a:ext cx="762000" cy="838200"/>
          </a:xfrm>
          <a:prstGeom prst="downArrowCallou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11" name="Rectangle avec flèche vers le bas 10"/>
          <p:cNvSpPr/>
          <p:nvPr/>
        </p:nvSpPr>
        <p:spPr>
          <a:xfrm>
            <a:off x="5194300" y="1114425"/>
            <a:ext cx="762000" cy="838200"/>
          </a:xfrm>
          <a:prstGeom prst="downArrowCallou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avec flèche vers le bas 11"/>
          <p:cNvSpPr/>
          <p:nvPr/>
        </p:nvSpPr>
        <p:spPr>
          <a:xfrm>
            <a:off x="4203700" y="1114425"/>
            <a:ext cx="762000" cy="838200"/>
          </a:xfrm>
          <a:prstGeom prst="downArrowCallou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3" name="Rectangle avec flèche vers le bas 12"/>
          <p:cNvSpPr/>
          <p:nvPr/>
        </p:nvSpPr>
        <p:spPr>
          <a:xfrm>
            <a:off x="7632700" y="1114425"/>
            <a:ext cx="762000" cy="838200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194300" y="1952625"/>
            <a:ext cx="685800" cy="228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774700" y="2105025"/>
            <a:ext cx="9067800" cy="1143000"/>
          </a:xfrm>
          <a:prstGeom prst="roundRect">
            <a:avLst/>
          </a:prstGeom>
          <a:solidFill>
            <a:srgbClr val="F511FB"/>
          </a:solidFill>
          <a:ln w="76200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81.05 %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74700" y="3400425"/>
            <a:ext cx="9067800" cy="685800"/>
          </a:xfrm>
          <a:prstGeom prst="roundRect">
            <a:avLst/>
          </a:prstGeom>
          <a:solidFill>
            <a:srgbClr val="00B0F0"/>
          </a:solidFill>
          <a:ln w="7620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18.95 %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8" name="Accolade ouvrante 17"/>
          <p:cNvSpPr/>
          <p:nvPr/>
        </p:nvSpPr>
        <p:spPr>
          <a:xfrm rot="16200000">
            <a:off x="5012724" y="153003"/>
            <a:ext cx="515554" cy="9296400"/>
          </a:xfrm>
          <a:prstGeom prst="leftBrace">
            <a:avLst>
              <a:gd name="adj1" fmla="val 0"/>
              <a:gd name="adj2" fmla="val 50000"/>
            </a:avLst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xplosion 1 18"/>
          <p:cNvSpPr/>
          <p:nvPr/>
        </p:nvSpPr>
        <p:spPr>
          <a:xfrm>
            <a:off x="698500" y="5076825"/>
            <a:ext cx="1981200" cy="838200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R-</a:t>
            </a:r>
            <a:endParaRPr lang="fr-FR" sz="3200" dirty="0"/>
          </a:p>
        </p:txBody>
      </p:sp>
      <p:sp>
        <p:nvSpPr>
          <p:cNvPr id="20" name="Explosion 1 19"/>
          <p:cNvSpPr/>
          <p:nvPr/>
        </p:nvSpPr>
        <p:spPr>
          <a:xfrm>
            <a:off x="7785100" y="5076825"/>
            <a:ext cx="1981200" cy="838200"/>
          </a:xfrm>
          <a:prstGeom prst="irregularSeal1">
            <a:avLst/>
          </a:prstGeom>
          <a:solidFill>
            <a:srgbClr val="F5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R+</a:t>
            </a:r>
            <a:endParaRPr lang="fr-FR" sz="3200" dirty="0"/>
          </a:p>
        </p:txBody>
      </p:sp>
      <p:sp>
        <p:nvSpPr>
          <p:cNvPr id="23" name="Éclair 22"/>
          <p:cNvSpPr/>
          <p:nvPr/>
        </p:nvSpPr>
        <p:spPr>
          <a:xfrm rot="10032051">
            <a:off x="7877030" y="2806154"/>
            <a:ext cx="408112" cy="2404791"/>
          </a:xfrm>
          <a:prstGeom prst="lightningBolt">
            <a:avLst/>
          </a:prstGeom>
          <a:solidFill>
            <a:srgbClr val="F5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4737100" y="5534025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100%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65300" y="65722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40 %</a:t>
            </a:r>
            <a:endParaRPr lang="fr-FR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279900" y="65722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10 %</a:t>
            </a:r>
            <a:endParaRPr lang="fr-FR" sz="2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270500" y="65722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5 %</a:t>
            </a:r>
            <a:endParaRPr lang="fr-FR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7632700" y="65722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45 %</a:t>
            </a:r>
            <a:endParaRPr lang="fr-F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369332"/>
          </a:xfrm>
        </p:spPr>
        <p:txBody>
          <a:bodyPr/>
          <a:lstStyle/>
          <a:p>
            <a:pPr algn="ctr"/>
            <a:r>
              <a:rPr lang="fr-FR" sz="2400" b="1" dirty="0" smtClean="0"/>
              <a:t>Solution</a:t>
            </a:r>
            <a:endParaRPr lang="fr-FR" sz="24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9900" y="2105025"/>
            <a:ext cx="9841230" cy="5078313"/>
          </a:xfrm>
        </p:spPr>
        <p:txBody>
          <a:bodyPr/>
          <a:lstStyle/>
          <a:p>
            <a:r>
              <a:rPr lang="fr-FR" sz="2400" dirty="0" smtClean="0"/>
              <a:t>avec ;                                </a:t>
            </a:r>
          </a:p>
          <a:p>
            <a:r>
              <a:rPr lang="fr-FR" sz="2400" dirty="0" smtClean="0"/>
              <a:t> </a:t>
            </a:r>
          </a:p>
          <a:p>
            <a:pPr lvl="0"/>
            <a:r>
              <a:rPr lang="fr-FR" sz="2400" dirty="0" smtClean="0"/>
              <a:t>2. La probabilité qu’un individu ait un </a:t>
            </a:r>
            <a:r>
              <a:rPr lang="fr-FR" sz="2400" dirty="0" smtClean="0">
                <a:solidFill>
                  <a:srgbClr val="0070C0"/>
                </a:solidFill>
              </a:rPr>
              <a:t>Rhésus – </a:t>
            </a:r>
            <a:r>
              <a:rPr lang="fr-FR" sz="2400" dirty="0" smtClean="0"/>
              <a:t>sachant qu’il est du groupe O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avec ;				</a:t>
            </a:r>
          </a:p>
          <a:p>
            <a:r>
              <a:rPr lang="fr-FR" sz="2400" dirty="0" smtClean="0"/>
              <a:t> </a:t>
            </a:r>
          </a:p>
          <a:p>
            <a:pPr lvl="0"/>
            <a:r>
              <a:rPr lang="fr-FR" sz="2400" dirty="0" smtClean="0"/>
              <a:t>La probabilité qu’un individu soit du groupe AB sachant qu’il est du </a:t>
            </a:r>
            <a:r>
              <a:rPr lang="fr-FR" sz="2400" dirty="0" smtClean="0">
                <a:solidFill>
                  <a:srgbClr val="C00000"/>
                </a:solidFill>
              </a:rPr>
              <a:t>Rhésus +</a:t>
            </a:r>
          </a:p>
          <a:p>
            <a:r>
              <a:rPr lang="fr-FR" sz="2400" dirty="0" smtClean="0"/>
              <a:t> 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avec ;				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4</a:t>
            </a:fld>
            <a:endParaRPr lang="fr-F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7500" y="733425"/>
            <a:ext cx="9753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La probabilité qu’un individu soit du groupe O sachant qu’il a un </a:t>
            </a:r>
            <a:r>
              <a:rPr lang="fr-FR" sz="2400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hésus </a:t>
            </a:r>
            <a:r>
              <a:rPr lang="fr-FR" sz="2400" dirty="0" smtClean="0">
                <a:solidFill>
                  <a:srgbClr val="0070C0"/>
                </a:solidFill>
              </a:rPr>
              <a:t>–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9028" y="1266825"/>
            <a:ext cx="4123944" cy="6286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334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1500" y="2105025"/>
            <a:ext cx="7848600" cy="3810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6953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6900" y="3421098"/>
            <a:ext cx="3733800" cy="588927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700" y="4314825"/>
            <a:ext cx="4312920" cy="3810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7300" y="5610225"/>
            <a:ext cx="4719918" cy="68580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429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5300" y="6527773"/>
            <a:ext cx="7315200" cy="3778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6100" y="1114425"/>
            <a:ext cx="9624060" cy="3385542"/>
          </a:xfrm>
        </p:spPr>
        <p:txBody>
          <a:bodyPr/>
          <a:lstStyle/>
          <a:p>
            <a:pPr algn="l"/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laboratoires pharmaceutiques indiquent pour chaque test sa sensibilité </a:t>
            </a: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</a:t>
            </a: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«la probabilité que le test soit positif si le sujet est malade» et  sa spécificité </a:t>
            </a: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</a:t>
            </a: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«la probabilité que le test soit négatif si le sujet est sain». Sachant qu’en moyenne il y a  un malade sur 1000 personnes.</a:t>
            </a:r>
            <a:b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Calculer la probabilité pour que vous soyer un sujet sain alors que votre test est positif ;</a:t>
            </a:r>
            <a:b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donne</a:t>
            </a:r>
            <a:r>
              <a:rPr lang="ar-DZ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    et   </a:t>
            </a:r>
            <a:b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Calculer la probabilité d’être malade alors que le test est négatif ; Commentez vos réponses</a:t>
            </a:r>
            <a:r>
              <a:rPr lang="fr-FR" sz="2000" dirty="0" smtClean="0"/>
              <a:t>.</a:t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5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22300" y="657225"/>
            <a:ext cx="13642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/>
              <a:t>Exercice 07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3100" y="2972301"/>
            <a:ext cx="838200" cy="275724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4716" y="2943225"/>
            <a:ext cx="938784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3700" y="733425"/>
            <a:ext cx="9624060" cy="1292662"/>
          </a:xfrm>
        </p:spPr>
        <p:txBody>
          <a:bodyPr/>
          <a:lstStyle/>
          <a:p>
            <a:r>
              <a:rPr lang="fr-FR" sz="2400" b="1" dirty="0" smtClean="0"/>
              <a:t>Formule des probabilités totales:</a:t>
            </a:r>
          </a:p>
          <a:p>
            <a:endParaRPr lang="fr-FR" sz="2000" dirty="0" smtClean="0"/>
          </a:p>
          <a:p>
            <a:r>
              <a:rPr lang="fr-FR" sz="2000" b="1" dirty="0" smtClean="0"/>
              <a:t>Généralisation : Soient un système complet d’évènement de Ω ; pour tout évènement de  de Ω, on a :</a:t>
            </a: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6</a:t>
            </a:fld>
            <a:endParaRPr lang="fr-FR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title"/>
          </p:nvPr>
        </p:nvSpPr>
        <p:spPr>
          <a:xfrm>
            <a:off x="546100" y="276225"/>
            <a:ext cx="9624060" cy="1107996"/>
          </a:xfrm>
        </p:spPr>
        <p:txBody>
          <a:bodyPr/>
          <a:lstStyle/>
          <a:p>
            <a:r>
              <a:rPr lang="fr-FR" sz="2400" b="1" dirty="0" smtClean="0"/>
              <a:t>Rappel:</a:t>
            </a:r>
          </a:p>
          <a:p>
            <a:pPr algn="l"/>
            <a:endParaRPr lang="fr-FR" sz="2400" dirty="0" smtClean="0"/>
          </a:p>
          <a:p>
            <a:endParaRPr lang="fr-FR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900" y="2867025"/>
            <a:ext cx="3520937" cy="9906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3335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0" y="69532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0" y="69532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0" y="69532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0" y="69532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47" name="Groupe 46"/>
          <p:cNvGrpSpPr/>
          <p:nvPr/>
        </p:nvGrpSpPr>
        <p:grpSpPr>
          <a:xfrm>
            <a:off x="3898900" y="1952625"/>
            <a:ext cx="6032500" cy="2133600"/>
            <a:chOff x="2133600" y="4133850"/>
            <a:chExt cx="7191375" cy="2009775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3895725" y="4133850"/>
              <a:ext cx="3714750" cy="20097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5038725" y="4486275"/>
              <a:ext cx="1762125" cy="1323975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C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cxnSp>
          <p:nvCxnSpPr>
            <p:cNvPr id="21511" name="AutoShape 7"/>
            <p:cNvCxnSpPr>
              <a:cxnSpLocks noChangeShapeType="1"/>
            </p:cNvCxnSpPr>
            <p:nvPr/>
          </p:nvCxnSpPr>
          <p:spPr bwMode="auto">
            <a:xfrm flipH="1" flipV="1">
              <a:off x="6477000" y="5124450"/>
              <a:ext cx="2305050" cy="32385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8782050" y="5257800"/>
              <a:ext cx="542925" cy="352425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2133600" y="4686300"/>
              <a:ext cx="542925" cy="3524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Ω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14" name="AutoShape 10"/>
            <p:cNvCxnSpPr>
              <a:cxnSpLocks noChangeShapeType="1"/>
            </p:cNvCxnSpPr>
            <p:nvPr/>
          </p:nvCxnSpPr>
          <p:spPr bwMode="auto">
            <a:xfrm>
              <a:off x="2676525" y="4933950"/>
              <a:ext cx="1219200" cy="276225"/>
            </a:xfrm>
            <a:prstGeom prst="straightConnector1">
              <a:avLst/>
            </a:prstGeom>
            <a:ln w="28575">
              <a:headEnd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1515" name="Freeform 11"/>
            <p:cNvSpPr>
              <a:spLocks/>
            </p:cNvSpPr>
            <p:nvPr/>
          </p:nvSpPr>
          <p:spPr bwMode="auto">
            <a:xfrm>
              <a:off x="3914775" y="4791075"/>
              <a:ext cx="2057400" cy="276225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570" y="30"/>
                </a:cxn>
                <a:cxn ang="0">
                  <a:pos x="1740" y="435"/>
                </a:cxn>
              </a:cxnLst>
              <a:rect l="0" t="0" r="r" b="b"/>
              <a:pathLst>
                <a:path w="1740" h="435">
                  <a:moveTo>
                    <a:pt x="0" y="255"/>
                  </a:moveTo>
                  <a:cubicBezTo>
                    <a:pt x="140" y="127"/>
                    <a:pt x="280" y="0"/>
                    <a:pt x="570" y="30"/>
                  </a:cubicBezTo>
                  <a:cubicBezTo>
                    <a:pt x="860" y="60"/>
                    <a:pt x="1545" y="367"/>
                    <a:pt x="1740" y="43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auto">
            <a:xfrm>
              <a:off x="5972175" y="4133850"/>
              <a:ext cx="914400" cy="904875"/>
            </a:xfrm>
            <a:custGeom>
              <a:avLst/>
              <a:gdLst/>
              <a:ahLst/>
              <a:cxnLst>
                <a:cxn ang="0">
                  <a:pos x="0" y="990"/>
                </a:cxn>
                <a:cxn ang="0">
                  <a:pos x="435" y="0"/>
                </a:cxn>
              </a:cxnLst>
              <a:rect l="0" t="0" r="r" b="b"/>
              <a:pathLst>
                <a:path w="435" h="990">
                  <a:moveTo>
                    <a:pt x="0" y="990"/>
                  </a:moveTo>
                  <a:cubicBezTo>
                    <a:pt x="184" y="577"/>
                    <a:pt x="368" y="165"/>
                    <a:pt x="435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auto">
            <a:xfrm>
              <a:off x="5972175" y="5038725"/>
              <a:ext cx="1638300" cy="8870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45" y="1020"/>
                </a:cxn>
                <a:cxn ang="0">
                  <a:pos x="1305" y="915"/>
                </a:cxn>
              </a:cxnLst>
              <a:rect l="0" t="0" r="r" b="b"/>
              <a:pathLst>
                <a:path w="1305" h="1172">
                  <a:moveTo>
                    <a:pt x="0" y="0"/>
                  </a:moveTo>
                  <a:cubicBezTo>
                    <a:pt x="364" y="434"/>
                    <a:pt x="728" y="868"/>
                    <a:pt x="945" y="1020"/>
                  </a:cubicBezTo>
                  <a:cubicBezTo>
                    <a:pt x="1162" y="1172"/>
                    <a:pt x="1245" y="932"/>
                    <a:pt x="1305" y="915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auto">
            <a:xfrm>
              <a:off x="5972175" y="5038725"/>
              <a:ext cx="390525" cy="1104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5" y="495"/>
                </a:cxn>
              </a:cxnLst>
              <a:rect l="0" t="0" r="r" b="b"/>
              <a:pathLst>
                <a:path w="405" h="495">
                  <a:moveTo>
                    <a:pt x="0" y="0"/>
                  </a:moveTo>
                  <a:cubicBezTo>
                    <a:pt x="167" y="206"/>
                    <a:pt x="335" y="413"/>
                    <a:pt x="405" y="495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19" name="Freeform 15"/>
            <p:cNvSpPr>
              <a:spLocks/>
            </p:cNvSpPr>
            <p:nvPr/>
          </p:nvSpPr>
          <p:spPr bwMode="auto">
            <a:xfrm>
              <a:off x="5248275" y="5038725"/>
              <a:ext cx="771525" cy="1095375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255" y="390"/>
                </a:cxn>
                <a:cxn ang="0">
                  <a:pos x="135" y="555"/>
                </a:cxn>
                <a:cxn ang="0">
                  <a:pos x="75" y="585"/>
                </a:cxn>
                <a:cxn ang="0">
                  <a:pos x="0" y="645"/>
                </a:cxn>
              </a:cxnLst>
              <a:rect l="0" t="0" r="r" b="b"/>
              <a:pathLst>
                <a:path w="308" h="645">
                  <a:moveTo>
                    <a:pt x="285" y="0"/>
                  </a:moveTo>
                  <a:cubicBezTo>
                    <a:pt x="279" y="130"/>
                    <a:pt x="308" y="271"/>
                    <a:pt x="255" y="390"/>
                  </a:cubicBezTo>
                  <a:cubicBezTo>
                    <a:pt x="239" y="427"/>
                    <a:pt x="166" y="529"/>
                    <a:pt x="135" y="555"/>
                  </a:cubicBezTo>
                  <a:cubicBezTo>
                    <a:pt x="118" y="570"/>
                    <a:pt x="94" y="573"/>
                    <a:pt x="75" y="585"/>
                  </a:cubicBezTo>
                  <a:cubicBezTo>
                    <a:pt x="48" y="603"/>
                    <a:pt x="0" y="645"/>
                    <a:pt x="0" y="645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auto">
            <a:xfrm>
              <a:off x="4724400" y="4152900"/>
              <a:ext cx="1276350" cy="923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0" y="210"/>
                </a:cxn>
                <a:cxn ang="0">
                  <a:pos x="720" y="360"/>
                </a:cxn>
                <a:cxn ang="0">
                  <a:pos x="795" y="405"/>
                </a:cxn>
                <a:cxn ang="0">
                  <a:pos x="870" y="435"/>
                </a:cxn>
                <a:cxn ang="0">
                  <a:pos x="930" y="525"/>
                </a:cxn>
                <a:cxn ang="0">
                  <a:pos x="1110" y="675"/>
                </a:cxn>
                <a:cxn ang="0">
                  <a:pos x="1185" y="720"/>
                </a:cxn>
                <a:cxn ang="0">
                  <a:pos x="1290" y="825"/>
                </a:cxn>
                <a:cxn ang="0">
                  <a:pos x="1410" y="915"/>
                </a:cxn>
                <a:cxn ang="0">
                  <a:pos x="1470" y="975"/>
                </a:cxn>
                <a:cxn ang="0">
                  <a:pos x="1710" y="1125"/>
                </a:cxn>
                <a:cxn ang="0">
                  <a:pos x="1755" y="1185"/>
                </a:cxn>
                <a:cxn ang="0">
                  <a:pos x="1890" y="1305"/>
                </a:cxn>
                <a:cxn ang="0">
                  <a:pos x="1965" y="1425"/>
                </a:cxn>
                <a:cxn ang="0">
                  <a:pos x="2010" y="1455"/>
                </a:cxn>
              </a:cxnLst>
              <a:rect l="0" t="0" r="r" b="b"/>
              <a:pathLst>
                <a:path w="2010" h="1455">
                  <a:moveTo>
                    <a:pt x="0" y="0"/>
                  </a:moveTo>
                  <a:cubicBezTo>
                    <a:pt x="140" y="75"/>
                    <a:pt x="279" y="140"/>
                    <a:pt x="420" y="210"/>
                  </a:cubicBezTo>
                  <a:cubicBezTo>
                    <a:pt x="519" y="259"/>
                    <a:pt x="613" y="333"/>
                    <a:pt x="720" y="360"/>
                  </a:cubicBezTo>
                  <a:cubicBezTo>
                    <a:pt x="745" y="375"/>
                    <a:pt x="769" y="392"/>
                    <a:pt x="795" y="405"/>
                  </a:cubicBezTo>
                  <a:cubicBezTo>
                    <a:pt x="819" y="417"/>
                    <a:pt x="850" y="417"/>
                    <a:pt x="870" y="435"/>
                  </a:cubicBezTo>
                  <a:cubicBezTo>
                    <a:pt x="897" y="459"/>
                    <a:pt x="898" y="509"/>
                    <a:pt x="930" y="525"/>
                  </a:cubicBezTo>
                  <a:cubicBezTo>
                    <a:pt x="1041" y="580"/>
                    <a:pt x="974" y="539"/>
                    <a:pt x="1110" y="675"/>
                  </a:cubicBezTo>
                  <a:cubicBezTo>
                    <a:pt x="1131" y="696"/>
                    <a:pt x="1163" y="701"/>
                    <a:pt x="1185" y="720"/>
                  </a:cubicBezTo>
                  <a:cubicBezTo>
                    <a:pt x="1223" y="752"/>
                    <a:pt x="1250" y="795"/>
                    <a:pt x="1290" y="825"/>
                  </a:cubicBezTo>
                  <a:cubicBezTo>
                    <a:pt x="1330" y="855"/>
                    <a:pt x="1370" y="885"/>
                    <a:pt x="1410" y="915"/>
                  </a:cubicBezTo>
                  <a:cubicBezTo>
                    <a:pt x="1433" y="932"/>
                    <a:pt x="1448" y="958"/>
                    <a:pt x="1470" y="975"/>
                  </a:cubicBezTo>
                  <a:cubicBezTo>
                    <a:pt x="1530" y="1022"/>
                    <a:pt x="1642" y="1098"/>
                    <a:pt x="1710" y="1125"/>
                  </a:cubicBezTo>
                  <a:cubicBezTo>
                    <a:pt x="1725" y="1145"/>
                    <a:pt x="1737" y="1167"/>
                    <a:pt x="1755" y="1185"/>
                  </a:cubicBezTo>
                  <a:cubicBezTo>
                    <a:pt x="1836" y="1266"/>
                    <a:pt x="1785" y="1137"/>
                    <a:pt x="1890" y="1305"/>
                  </a:cubicBezTo>
                  <a:cubicBezTo>
                    <a:pt x="1915" y="1345"/>
                    <a:pt x="1926" y="1399"/>
                    <a:pt x="1965" y="1425"/>
                  </a:cubicBezTo>
                  <a:cubicBezTo>
                    <a:pt x="1980" y="1435"/>
                    <a:pt x="2010" y="1455"/>
                    <a:pt x="2010" y="1455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1" name="Freeform 17"/>
            <p:cNvSpPr>
              <a:spLocks/>
            </p:cNvSpPr>
            <p:nvPr/>
          </p:nvSpPr>
          <p:spPr bwMode="auto">
            <a:xfrm>
              <a:off x="3905250" y="5086350"/>
              <a:ext cx="2038350" cy="790575"/>
            </a:xfrm>
            <a:custGeom>
              <a:avLst/>
              <a:gdLst/>
              <a:ahLst/>
              <a:cxnLst>
                <a:cxn ang="0">
                  <a:pos x="3210" y="0"/>
                </a:cxn>
                <a:cxn ang="0">
                  <a:pos x="3105" y="90"/>
                </a:cxn>
                <a:cxn ang="0">
                  <a:pos x="3030" y="135"/>
                </a:cxn>
                <a:cxn ang="0">
                  <a:pos x="2970" y="195"/>
                </a:cxn>
                <a:cxn ang="0">
                  <a:pos x="2910" y="225"/>
                </a:cxn>
                <a:cxn ang="0">
                  <a:pos x="2655" y="405"/>
                </a:cxn>
                <a:cxn ang="0">
                  <a:pos x="2415" y="495"/>
                </a:cxn>
                <a:cxn ang="0">
                  <a:pos x="2205" y="600"/>
                </a:cxn>
                <a:cxn ang="0">
                  <a:pos x="2085" y="645"/>
                </a:cxn>
                <a:cxn ang="0">
                  <a:pos x="1935" y="735"/>
                </a:cxn>
                <a:cxn ang="0">
                  <a:pos x="1875" y="780"/>
                </a:cxn>
                <a:cxn ang="0">
                  <a:pos x="1785" y="795"/>
                </a:cxn>
                <a:cxn ang="0">
                  <a:pos x="1710" y="840"/>
                </a:cxn>
                <a:cxn ang="0">
                  <a:pos x="1605" y="885"/>
                </a:cxn>
                <a:cxn ang="0">
                  <a:pos x="1545" y="930"/>
                </a:cxn>
                <a:cxn ang="0">
                  <a:pos x="1275" y="990"/>
                </a:cxn>
                <a:cxn ang="0">
                  <a:pos x="990" y="1095"/>
                </a:cxn>
                <a:cxn ang="0">
                  <a:pos x="780" y="1110"/>
                </a:cxn>
                <a:cxn ang="0">
                  <a:pos x="360" y="1170"/>
                </a:cxn>
                <a:cxn ang="0">
                  <a:pos x="0" y="1245"/>
                </a:cxn>
              </a:cxnLst>
              <a:rect l="0" t="0" r="r" b="b"/>
              <a:pathLst>
                <a:path w="3210" h="1245">
                  <a:moveTo>
                    <a:pt x="3210" y="0"/>
                  </a:moveTo>
                  <a:cubicBezTo>
                    <a:pt x="3175" y="30"/>
                    <a:pt x="3142" y="62"/>
                    <a:pt x="3105" y="90"/>
                  </a:cubicBezTo>
                  <a:cubicBezTo>
                    <a:pt x="3082" y="107"/>
                    <a:pt x="3053" y="117"/>
                    <a:pt x="3030" y="135"/>
                  </a:cubicBezTo>
                  <a:cubicBezTo>
                    <a:pt x="3008" y="152"/>
                    <a:pt x="2993" y="178"/>
                    <a:pt x="2970" y="195"/>
                  </a:cubicBezTo>
                  <a:cubicBezTo>
                    <a:pt x="2952" y="208"/>
                    <a:pt x="2928" y="212"/>
                    <a:pt x="2910" y="225"/>
                  </a:cubicBezTo>
                  <a:cubicBezTo>
                    <a:pt x="2825" y="284"/>
                    <a:pt x="2749" y="358"/>
                    <a:pt x="2655" y="405"/>
                  </a:cubicBezTo>
                  <a:cubicBezTo>
                    <a:pt x="2580" y="442"/>
                    <a:pt x="2491" y="461"/>
                    <a:pt x="2415" y="495"/>
                  </a:cubicBezTo>
                  <a:cubicBezTo>
                    <a:pt x="2345" y="526"/>
                    <a:pt x="2276" y="568"/>
                    <a:pt x="2205" y="600"/>
                  </a:cubicBezTo>
                  <a:cubicBezTo>
                    <a:pt x="2133" y="632"/>
                    <a:pt x="2178" y="594"/>
                    <a:pt x="2085" y="645"/>
                  </a:cubicBezTo>
                  <a:cubicBezTo>
                    <a:pt x="2034" y="673"/>
                    <a:pt x="1984" y="704"/>
                    <a:pt x="1935" y="735"/>
                  </a:cubicBezTo>
                  <a:cubicBezTo>
                    <a:pt x="1914" y="748"/>
                    <a:pt x="1898" y="771"/>
                    <a:pt x="1875" y="780"/>
                  </a:cubicBezTo>
                  <a:cubicBezTo>
                    <a:pt x="1847" y="791"/>
                    <a:pt x="1815" y="790"/>
                    <a:pt x="1785" y="795"/>
                  </a:cubicBezTo>
                  <a:cubicBezTo>
                    <a:pt x="1760" y="810"/>
                    <a:pt x="1736" y="827"/>
                    <a:pt x="1710" y="840"/>
                  </a:cubicBezTo>
                  <a:cubicBezTo>
                    <a:pt x="1676" y="857"/>
                    <a:pt x="1638" y="867"/>
                    <a:pt x="1605" y="885"/>
                  </a:cubicBezTo>
                  <a:cubicBezTo>
                    <a:pt x="1583" y="897"/>
                    <a:pt x="1568" y="920"/>
                    <a:pt x="1545" y="930"/>
                  </a:cubicBezTo>
                  <a:cubicBezTo>
                    <a:pt x="1469" y="962"/>
                    <a:pt x="1356" y="978"/>
                    <a:pt x="1275" y="990"/>
                  </a:cubicBezTo>
                  <a:cubicBezTo>
                    <a:pt x="1207" y="1013"/>
                    <a:pt x="1051" y="1086"/>
                    <a:pt x="990" y="1095"/>
                  </a:cubicBezTo>
                  <a:cubicBezTo>
                    <a:pt x="921" y="1105"/>
                    <a:pt x="850" y="1105"/>
                    <a:pt x="780" y="1110"/>
                  </a:cubicBezTo>
                  <a:cubicBezTo>
                    <a:pt x="647" y="1176"/>
                    <a:pt x="509" y="1162"/>
                    <a:pt x="360" y="1170"/>
                  </a:cubicBezTo>
                  <a:cubicBezTo>
                    <a:pt x="242" y="1209"/>
                    <a:pt x="125" y="1245"/>
                    <a:pt x="0" y="1245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auto">
            <a:xfrm>
              <a:off x="6543675" y="4981575"/>
              <a:ext cx="1085850" cy="466725"/>
            </a:xfrm>
            <a:custGeom>
              <a:avLst/>
              <a:gdLst/>
              <a:ahLst/>
              <a:cxnLst>
                <a:cxn ang="0">
                  <a:pos x="0" y="735"/>
                </a:cxn>
                <a:cxn ang="0">
                  <a:pos x="120" y="675"/>
                </a:cxn>
                <a:cxn ang="0">
                  <a:pos x="150" y="630"/>
                </a:cxn>
                <a:cxn ang="0">
                  <a:pos x="285" y="495"/>
                </a:cxn>
                <a:cxn ang="0">
                  <a:pos x="735" y="315"/>
                </a:cxn>
                <a:cxn ang="0">
                  <a:pos x="990" y="255"/>
                </a:cxn>
                <a:cxn ang="0">
                  <a:pos x="1065" y="225"/>
                </a:cxn>
                <a:cxn ang="0">
                  <a:pos x="1290" y="210"/>
                </a:cxn>
                <a:cxn ang="0">
                  <a:pos x="1395" y="195"/>
                </a:cxn>
                <a:cxn ang="0">
                  <a:pos x="1605" y="60"/>
                </a:cxn>
                <a:cxn ang="0">
                  <a:pos x="1710" y="0"/>
                </a:cxn>
              </a:cxnLst>
              <a:rect l="0" t="0" r="r" b="b"/>
              <a:pathLst>
                <a:path w="1710" h="735">
                  <a:moveTo>
                    <a:pt x="0" y="735"/>
                  </a:moveTo>
                  <a:cubicBezTo>
                    <a:pt x="40" y="715"/>
                    <a:pt x="83" y="701"/>
                    <a:pt x="120" y="675"/>
                  </a:cubicBezTo>
                  <a:cubicBezTo>
                    <a:pt x="135" y="665"/>
                    <a:pt x="137" y="643"/>
                    <a:pt x="150" y="630"/>
                  </a:cubicBezTo>
                  <a:cubicBezTo>
                    <a:pt x="330" y="450"/>
                    <a:pt x="125" y="695"/>
                    <a:pt x="285" y="495"/>
                  </a:cubicBezTo>
                  <a:cubicBezTo>
                    <a:pt x="346" y="312"/>
                    <a:pt x="583" y="326"/>
                    <a:pt x="735" y="315"/>
                  </a:cubicBezTo>
                  <a:cubicBezTo>
                    <a:pt x="820" y="298"/>
                    <a:pt x="907" y="280"/>
                    <a:pt x="990" y="255"/>
                  </a:cubicBezTo>
                  <a:cubicBezTo>
                    <a:pt x="1016" y="247"/>
                    <a:pt x="1038" y="229"/>
                    <a:pt x="1065" y="225"/>
                  </a:cubicBezTo>
                  <a:cubicBezTo>
                    <a:pt x="1139" y="214"/>
                    <a:pt x="1215" y="215"/>
                    <a:pt x="1290" y="210"/>
                  </a:cubicBezTo>
                  <a:cubicBezTo>
                    <a:pt x="1325" y="205"/>
                    <a:pt x="1362" y="208"/>
                    <a:pt x="1395" y="195"/>
                  </a:cubicBezTo>
                  <a:cubicBezTo>
                    <a:pt x="1472" y="164"/>
                    <a:pt x="1526" y="86"/>
                    <a:pt x="1605" y="60"/>
                  </a:cubicBezTo>
                  <a:cubicBezTo>
                    <a:pt x="1647" y="46"/>
                    <a:pt x="1678" y="32"/>
                    <a:pt x="1710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5476875" y="4133850"/>
              <a:ext cx="542925" cy="3524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6943725" y="4305300"/>
              <a:ext cx="542925" cy="3524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6991350" y="5353050"/>
              <a:ext cx="542925" cy="3524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4076700" y="4419600"/>
              <a:ext cx="542925" cy="3524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527" name="Picture 2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9900" y="4467225"/>
              <a:ext cx="200025" cy="238125"/>
            </a:xfrm>
            <a:prstGeom prst="rect">
              <a:avLst/>
            </a:prstGeom>
            <a:noFill/>
          </p:spPr>
        </p:pic>
        <p:pic>
          <p:nvPicPr>
            <p:cNvPr id="21530" name="Picture 2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51500" y="4162425"/>
              <a:ext cx="200025" cy="238125"/>
            </a:xfrm>
            <a:prstGeom prst="rect">
              <a:avLst/>
            </a:prstGeom>
            <a:noFill/>
          </p:spPr>
        </p:pic>
        <p:pic>
          <p:nvPicPr>
            <p:cNvPr id="21540" name="Picture 3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9300" y="4391025"/>
              <a:ext cx="200025" cy="238125"/>
            </a:xfrm>
            <a:prstGeom prst="rect">
              <a:avLst/>
            </a:prstGeom>
            <a:noFill/>
          </p:spPr>
        </p:pic>
        <p:pic>
          <p:nvPicPr>
            <p:cNvPr id="21543" name="Picture 39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75500" y="5381625"/>
              <a:ext cx="200025" cy="238125"/>
            </a:xfrm>
            <a:prstGeom prst="rect">
              <a:avLst/>
            </a:prstGeom>
            <a:noFill/>
          </p:spPr>
        </p:pic>
      </p:grp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0" y="69532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49" name="Picture 4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6700" y="5153025"/>
            <a:ext cx="1600200" cy="322729"/>
          </a:xfrm>
          <a:prstGeom prst="rect">
            <a:avLst/>
          </a:prstGeom>
          <a:noFill/>
        </p:spPr>
      </p:pic>
      <p:pic>
        <p:nvPicPr>
          <p:cNvPr id="21547" name="Picture 4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3500" y="5610225"/>
            <a:ext cx="914400" cy="389965"/>
          </a:xfrm>
          <a:prstGeom prst="rect">
            <a:avLst/>
          </a:prstGeom>
          <a:noFill/>
        </p:spPr>
      </p:pic>
      <p:pic>
        <p:nvPicPr>
          <p:cNvPr id="21546" name="Picture 4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2700" y="6067425"/>
            <a:ext cx="3972378" cy="828675"/>
          </a:xfrm>
          <a:prstGeom prst="rect">
            <a:avLst/>
          </a:prstGeom>
          <a:noFill/>
        </p:spPr>
      </p:pic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241300" y="4233922"/>
            <a:ext cx="9906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Formule de Bayes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Soient,                                    ,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sz="2000" b="1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un syst</a:t>
            </a:r>
            <a:r>
              <a:rPr lang="fr-FR" sz="2000" b="1" dirty="0" smtClean="0">
                <a:ea typeface="Times New Roman" pitchFamily="18" charset="0"/>
                <a:cs typeface="Times New Roman" pitchFamily="18" charset="0"/>
              </a:rPr>
              <a:t>è</a:t>
            </a:r>
            <a:r>
              <a:rPr lang="fr-FR" sz="2000" b="1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me complet d</a:t>
            </a:r>
            <a:r>
              <a:rPr lang="fr-FR" sz="2000" b="1" dirty="0" smtClean="0">
                <a:ea typeface="Times New Roman" pitchFamily="18" charset="0"/>
                <a:cs typeface="Times New Roman" pitchFamily="18" charset="0"/>
              </a:rPr>
              <a:t>’é</a:t>
            </a:r>
            <a:r>
              <a:rPr lang="fr-FR" sz="2000" b="1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fr-FR" sz="2000" b="1" dirty="0" smtClean="0">
                <a:ea typeface="Times New Roman" pitchFamily="18" charset="0"/>
                <a:cs typeface="Times New Roman" pitchFamily="18" charset="0"/>
              </a:rPr>
              <a:t>è</a:t>
            </a:r>
            <a:r>
              <a:rPr lang="fr-FR" sz="2000" b="1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nement de Ω</a:t>
            </a:r>
            <a:r>
              <a:rPr lang="fr-FR" sz="2000" b="1" dirty="0" smtClean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fr-FR" sz="2000" b="1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; pour tout </a:t>
            </a:r>
            <a:r>
              <a:rPr lang="fr-FR" sz="2000" b="1" dirty="0" smtClean="0"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2000" b="1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fr-FR" sz="2000" b="1" dirty="0" smtClean="0">
                <a:ea typeface="Times New Roman" pitchFamily="18" charset="0"/>
                <a:cs typeface="Times New Roman" pitchFamily="18" charset="0"/>
              </a:rPr>
              <a:t>è</a:t>
            </a:r>
            <a:r>
              <a:rPr lang="fr-FR" sz="2000" b="1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nement de A de Ω et tout                    , on a :</a:t>
            </a: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0" y="188595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  <p:bldP spid="215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369332"/>
          </a:xfrm>
        </p:spPr>
        <p:txBody>
          <a:bodyPr/>
          <a:lstStyle/>
          <a:p>
            <a:pPr algn="ctr"/>
            <a:r>
              <a:rPr lang="fr-FR" sz="2400" b="1" dirty="0" smtClean="0"/>
              <a:t>Solution</a:t>
            </a: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7</a:t>
            </a:fld>
            <a:endParaRPr lang="fr-F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27300" y="103376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/>
              <a:t>Sensibilité </a:t>
            </a:r>
            <a:r>
              <a:rPr lang="fr-FR" sz="2400" dirty="0" smtClean="0">
                <a:sym typeface="Symbol"/>
              </a:rPr>
              <a:t></a:t>
            </a:r>
            <a:r>
              <a:rPr lang="fr-FR" sz="2400" dirty="0" smtClean="0"/>
              <a:t> : </a:t>
            </a:r>
            <a:endParaRPr lang="fr-FR" sz="24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334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6953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429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9500" y="1114425"/>
            <a:ext cx="1828800" cy="3810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953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222500" y="157162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Sensibilit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3123" y="1647825"/>
            <a:ext cx="1626577" cy="352425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7048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3299" y="2105025"/>
            <a:ext cx="2121745" cy="533400"/>
          </a:xfrm>
          <a:prstGeom prst="rect">
            <a:avLst/>
          </a:prstGeom>
          <a:noFill/>
        </p:spPr>
      </p:pic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5300" y="3095625"/>
            <a:ext cx="7620000" cy="762000"/>
          </a:xfrm>
          <a:prstGeom prst="rect">
            <a:avLst/>
          </a:prstGeom>
          <a:noFill/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4899" y="5550249"/>
            <a:ext cx="5257801" cy="440976"/>
          </a:xfrm>
          <a:prstGeom prst="rect">
            <a:avLst/>
          </a:prstGeom>
          <a:noFill/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6900" y="4467225"/>
            <a:ext cx="3559629" cy="457200"/>
          </a:xfrm>
          <a:prstGeom prst="rect">
            <a:avLst/>
          </a:prstGeom>
          <a:noFill/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8858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3594100" y="6143625"/>
            <a:ext cx="850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21431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685800" y="4390281"/>
            <a:ext cx="2146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Sachant que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12192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4584700" y="4924425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670643" y="3171825"/>
            <a:ext cx="713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 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12573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32299" y="6213021"/>
            <a:ext cx="2362201" cy="4640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/>
      <p:bldP spid="28677" grpId="0"/>
      <p:bldP spid="28688" grpId="0"/>
      <p:bldP spid="28693" grpId="0"/>
      <p:bldP spid="28697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8</a:t>
            </a:fld>
            <a:endParaRPr lang="fr-FR" dirty="0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9100" y="885824"/>
            <a:ext cx="7189177" cy="716163"/>
          </a:xfrm>
          <a:prstGeom prst="rect">
            <a:avLst/>
          </a:prstGeom>
          <a:noFill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0700" y="2028825"/>
            <a:ext cx="4571999" cy="401336"/>
          </a:xfrm>
          <a:prstGeom prst="rect">
            <a:avLst/>
          </a:prstGeom>
          <a:noFill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5100" y="2638425"/>
            <a:ext cx="1592036" cy="381000"/>
          </a:xfrm>
          <a:prstGeom prst="rect">
            <a:avLst/>
          </a:prstGeom>
          <a:noFill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8300" y="5362575"/>
            <a:ext cx="5139104" cy="400050"/>
          </a:xfrm>
          <a:prstGeom prst="rect">
            <a:avLst/>
          </a:prstGeom>
          <a:noFill/>
        </p:spPr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774700" y="1952625"/>
            <a:ext cx="2374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Sachant que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927100" y="962025"/>
            <a:ext cx="692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2.  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594100" y="3171825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546100" y="4140458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estime que le test est efficace si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22300" y="5300960"/>
            <a:ext cx="1841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et comme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03300" y="5915025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fr-FR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Ce test est tr</a:t>
            </a:r>
            <a:r>
              <a:rPr lang="fr-FR" sz="2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è</a:t>
            </a:r>
            <a:r>
              <a:rPr lang="fr-FR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s faible c.</a:t>
            </a:r>
            <a:r>
              <a:rPr lang="fr-FR" sz="2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à</a:t>
            </a:r>
            <a:r>
              <a:rPr lang="fr-FR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.d. que le test n</a:t>
            </a:r>
            <a:r>
              <a:rPr lang="fr-FR" sz="2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’</a:t>
            </a:r>
            <a:r>
              <a:rPr lang="fr-FR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est pas efficace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984500" y="2557760"/>
            <a:ext cx="1003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8500" y="393382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Commentaire</a:t>
            </a:r>
            <a:r>
              <a:rPr lang="fr-FR" sz="2400" b="1" dirty="0" smtClean="0">
                <a:ea typeface="Calibri" pitchFamily="34" charset="0"/>
                <a:cs typeface="Times New Roman" pitchFamily="18" charset="0"/>
              </a:rPr>
              <a:t> 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32301" y="3163036"/>
            <a:ext cx="2819399" cy="399314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5300" y="4543425"/>
            <a:ext cx="1828800" cy="381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29" grpId="0"/>
      <p:bldP spid="30730" grpId="0"/>
      <p:bldP spid="30731" grpId="0"/>
      <p:bldP spid="30732" grpId="0"/>
      <p:bldP spid="18" grpId="0"/>
      <p:bldP spid="30734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6100" y="962025"/>
            <a:ext cx="2209800" cy="738664"/>
          </a:xfrm>
        </p:spPr>
        <p:txBody>
          <a:bodyPr/>
          <a:lstStyle/>
          <a:p>
            <a:r>
              <a:rPr lang="fr-FR" sz="2400" b="1" dirty="0" smtClean="0"/>
              <a:t>Exercice n° 8 : 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6100" y="1952625"/>
            <a:ext cx="9753600" cy="3323987"/>
          </a:xfrm>
        </p:spPr>
        <p:txBody>
          <a:bodyPr/>
          <a:lstStyle/>
          <a:p>
            <a:pPr algn="l"/>
            <a:r>
              <a:rPr lang="fr-FR" sz="2400" b="1" dirty="0" smtClean="0"/>
              <a:t>On interroge les parents d’une famille pour connaitre le rhésus sanguin de leur enfants : positif où négatif. On considère les évènements suivants :</a:t>
            </a:r>
          </a:p>
          <a:p>
            <a:pPr algn="l"/>
            <a:endParaRPr lang="fr-FR" sz="2400" b="1" dirty="0" smtClean="0"/>
          </a:p>
          <a:p>
            <a:pPr algn="l"/>
            <a:r>
              <a:rPr lang="fr-FR" sz="2400" b="1" dirty="0" smtClean="0"/>
              <a:t>   A : «  les enfants n’ont pas tous le même rhésus »</a:t>
            </a:r>
          </a:p>
          <a:p>
            <a:pPr algn="l"/>
            <a:r>
              <a:rPr lang="fr-FR" sz="2400" b="1" dirty="0" smtClean="0"/>
              <a:t>   B : « au plus, un enfants est de rhésus négatif »</a:t>
            </a:r>
          </a:p>
          <a:p>
            <a:pPr algn="l"/>
            <a:endParaRPr lang="fr-FR" sz="2400" b="1" dirty="0" smtClean="0"/>
          </a:p>
          <a:p>
            <a:pPr lvl="0" algn="l"/>
            <a:r>
              <a:rPr lang="fr-FR" sz="2400" b="1" dirty="0" smtClean="0"/>
              <a:t>1</a:t>
            </a:r>
            <a:r>
              <a:rPr lang="fr-FR" sz="2400" dirty="0" smtClean="0"/>
              <a:t>. Les parents ont deux enfants, les événements A et B sont ils indépendants ?</a:t>
            </a:r>
          </a:p>
          <a:p>
            <a:pPr lvl="0" algn="l"/>
            <a:r>
              <a:rPr lang="fr-FR" sz="2400" b="1" dirty="0" smtClean="0"/>
              <a:t>2. </a:t>
            </a:r>
            <a:r>
              <a:rPr lang="fr-FR" sz="2400" dirty="0" smtClean="0"/>
              <a:t>Les parents ont trois enfants, les événements A et B sont ils indépendants ?</a:t>
            </a:r>
          </a:p>
          <a:p>
            <a:pPr algn="l"/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9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</TotalTime>
  <Words>225</Words>
  <Application>Microsoft Office PowerPoint</Application>
  <PresentationFormat>Personnalisé</PresentationFormat>
  <Paragraphs>117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Theme</vt:lpstr>
      <vt:lpstr>السلام عليكم</vt:lpstr>
      <vt:lpstr> Dans une population, les individus sont réparties en quatre groupes sanguins : A, B, AB, O. A L’intérieur de chaque groupe sanguin, il y a deux rhésus (rhésus + ou rhésus-). On a relevé les pourcentages de la population dans le tableau suivant : </vt:lpstr>
      <vt:lpstr>Population</vt:lpstr>
      <vt:lpstr>Solution</vt:lpstr>
      <vt:lpstr>Les laboratoires pharmaceutiques indiquent pour chaque test sa sensibilité  «la probabilité que le test soit positif si le sujet est malade» et  sa spécificité  «la probabilité que le test soit négatif si le sujet est sain». Sachant qu’en moyenne il y a  un malade sur 1000 personnes.  1. Calculer la probabilité pour que vous soyer un sujet sain alors que votre test est positif ; On donne                   et     2. Calculer la probabilité d’être malade alors que le test est négatif ; Commentez vos réponses. </vt:lpstr>
      <vt:lpstr>Rappel:  </vt:lpstr>
      <vt:lpstr>Solution</vt:lpstr>
      <vt:lpstr>Diapositive 8</vt:lpstr>
      <vt:lpstr>Exercice n° 8 :  </vt:lpstr>
      <vt:lpstr>Solution</vt:lpstr>
      <vt:lpstr>Diapositive 11</vt:lpstr>
      <vt:lpstr>Bonne révision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146</cp:revision>
  <dcterms:created xsi:type="dcterms:W3CDTF">2020-09-07T13:48:52Z</dcterms:created>
  <dcterms:modified xsi:type="dcterms:W3CDTF">2020-09-20T09:07:02Z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2020-09-07T00:00:00Z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2020-09-07T00:00:00Z</vt:filetime>
  </property>
</Properties>
</file>